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98" r:id="rId4"/>
    <p:sldId id="299" r:id="rId5"/>
    <p:sldId id="300" r:id="rId6"/>
    <p:sldId id="301" r:id="rId7"/>
    <p:sldId id="305" r:id="rId8"/>
    <p:sldId id="302" r:id="rId9"/>
    <p:sldId id="303" r:id="rId10"/>
    <p:sldId id="304" r:id="rId11"/>
    <p:sldId id="267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4660"/>
  </p:normalViewPr>
  <p:slideViewPr>
    <p:cSldViewPr>
      <p:cViewPr varScale="1">
        <p:scale>
          <a:sx n="78" d="100"/>
          <a:sy n="78" d="100"/>
        </p:scale>
        <p:origin x="792" y="7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59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Volkewr</a:t>
            </a:r>
            <a:r>
              <a:rPr lang="en-GB" dirty="0"/>
              <a:t> Jungnickel, Fraunhofer HHI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802.11-24/1926r1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ieeexplore.ieee.org/document/9261607" TargetMode="External"/><Relationship Id="rId13" Type="http://schemas.openxmlformats.org/officeDocument/2006/relationships/hyperlink" Target="https://ieeexplore.ieee.org/document/10484554" TargetMode="External"/><Relationship Id="rId3" Type="http://schemas.openxmlformats.org/officeDocument/2006/relationships/hyperlink" Target="https://standards.ieee.org/ieee/802.11bb/10823/" TargetMode="External"/><Relationship Id="rId7" Type="http://schemas.openxmlformats.org/officeDocument/2006/relationships/hyperlink" Target="https://ieeexplore.ieee.org/document/9203161" TargetMode="External"/><Relationship Id="rId12" Type="http://schemas.openxmlformats.org/officeDocument/2006/relationships/hyperlink" Target="https://ieeexplore.ieee.org/document/997926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esearchgate.net/publication/336709570_Advanced_Physical_Layer_Design_for_Li-Fi_in_the_Industrial_Internet_of_Things" TargetMode="External"/><Relationship Id="rId11" Type="http://schemas.openxmlformats.org/officeDocument/2006/relationships/hyperlink" Target="https://ieeexplore.ieee.org/document/9968414" TargetMode="External"/><Relationship Id="rId5" Type="http://schemas.openxmlformats.org/officeDocument/2006/relationships/hyperlink" Target="https://ieeexplore.ieee.org/document/8761150" TargetMode="External"/><Relationship Id="rId10" Type="http://schemas.openxmlformats.org/officeDocument/2006/relationships/hyperlink" Target="https://ieeexplore.ieee.org/document/9625557" TargetMode="External"/><Relationship Id="rId4" Type="http://schemas.openxmlformats.org/officeDocument/2006/relationships/hyperlink" Target="https://mentor.ieee.org/802.11/dcn/23/11-23-0277-01-0000-ieee-802-standards-on-light-communication.pdf" TargetMode="External"/><Relationship Id="rId9" Type="http://schemas.openxmlformats.org/officeDocument/2006/relationships/hyperlink" Target="https://mentor.ieee.org/802.11/dcn/19/11-19-0087-01-00bb-optical-frontend-model-for-phy-simulation.docx" TargetMode="External"/><Relationship Id="rId14" Type="http://schemas.openxmlformats.org/officeDocument/2006/relationships/hyperlink" Target="https://ieeexplore.ieee.org/document/1034754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32844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Low-Power Enhanced-Range PHY Mode for ELC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2024-11-11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Malte Hinrichs, Fraunhofer HHI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1611710"/>
              </p:ext>
            </p:extLst>
          </p:nvPr>
        </p:nvGraphicFramePr>
        <p:xfrm>
          <a:off x="993775" y="2425700"/>
          <a:ext cx="10753725" cy="282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" name="Document" r:id="rId4" imgW="10441751" imgH="2748863" progId="Word.Document.8">
                  <p:embed/>
                </p:oleObj>
              </mc:Choice>
              <mc:Fallback>
                <p:oleObj name="Document" r:id="rId4" imgW="10441751" imgH="27488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25700"/>
                        <a:ext cx="10753725" cy="2822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Conclusions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</a:pPr>
            <a:r>
              <a:rPr lang="de-DE" dirty="0"/>
              <a:t>ELC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consider</a:t>
            </a:r>
            <a:r>
              <a:rPr lang="de-DE" dirty="0"/>
              <a:t> </a:t>
            </a:r>
            <a:r>
              <a:rPr lang="de-DE" dirty="0" smtClean="0"/>
              <a:t>an </a:t>
            </a:r>
            <a:r>
              <a:rPr lang="de-DE" dirty="0" err="1" smtClean="0"/>
              <a:t>optimized</a:t>
            </a:r>
            <a:r>
              <a:rPr lang="de-DE" dirty="0" smtClean="0"/>
              <a:t> </a:t>
            </a:r>
            <a:r>
              <a:rPr lang="de-DE" dirty="0"/>
              <a:t>LC </a:t>
            </a:r>
            <a:r>
              <a:rPr lang="de-DE" dirty="0" err="1"/>
              <a:t>waveform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low</a:t>
            </a:r>
            <a:r>
              <a:rPr lang="de-DE" dirty="0"/>
              <a:t> power and </a:t>
            </a:r>
            <a:r>
              <a:rPr lang="de-DE" dirty="0" err="1"/>
              <a:t>enhanced</a:t>
            </a:r>
            <a:r>
              <a:rPr lang="de-DE" dirty="0"/>
              <a:t> </a:t>
            </a:r>
            <a:r>
              <a:rPr lang="de-DE" dirty="0" err="1"/>
              <a:t>range</a:t>
            </a:r>
            <a:r>
              <a:rPr lang="de-DE" dirty="0"/>
              <a:t>. This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b</a:t>
            </a:r>
            <a:r>
              <a:rPr lang="de-DE" dirty="0" err="1" smtClean="0"/>
              <a:t>oth</a:t>
            </a:r>
            <a:r>
              <a:rPr lang="de-DE" dirty="0" smtClean="0"/>
              <a:t>, mobile </a:t>
            </a:r>
            <a:r>
              <a:rPr lang="de-DE" dirty="0" err="1"/>
              <a:t>devices</a:t>
            </a:r>
            <a:r>
              <a:rPr lang="de-DE" dirty="0"/>
              <a:t> and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infrastructure</a:t>
            </a:r>
            <a:r>
              <a:rPr lang="de-DE" dirty="0"/>
              <a:t>.</a:t>
            </a:r>
          </a:p>
          <a:p>
            <a:pPr marL="0" indent="0">
              <a:spcAft>
                <a:spcPts val="1200"/>
              </a:spcAft>
            </a:pPr>
            <a:r>
              <a:rPr lang="de-DE" dirty="0"/>
              <a:t>OOK/FDE </a:t>
            </a:r>
            <a:r>
              <a:rPr lang="de-DE" dirty="0" err="1"/>
              <a:t>is</a:t>
            </a:r>
            <a:r>
              <a:rPr lang="de-DE" dirty="0"/>
              <a:t> a modern </a:t>
            </a:r>
            <a:r>
              <a:rPr lang="de-DE" dirty="0" err="1"/>
              <a:t>concept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reduce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classical</a:t>
            </a:r>
            <a:r>
              <a:rPr lang="de-DE" dirty="0"/>
              <a:t> </a:t>
            </a:r>
            <a:r>
              <a:rPr lang="de-DE" dirty="0" err="1"/>
              <a:t>baseline</a:t>
            </a:r>
            <a:r>
              <a:rPr lang="de-DE" dirty="0"/>
              <a:t> </a:t>
            </a:r>
            <a:r>
              <a:rPr lang="de-DE" dirty="0" err="1"/>
              <a:t>wander</a:t>
            </a:r>
            <a:r>
              <a:rPr lang="de-DE" dirty="0"/>
              <a:t> </a:t>
            </a:r>
            <a:r>
              <a:rPr lang="de-DE" dirty="0" err="1"/>
              <a:t>effect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serial</a:t>
            </a:r>
            <a:r>
              <a:rPr lang="de-DE" dirty="0"/>
              <a:t> </a:t>
            </a:r>
            <a:r>
              <a:rPr lang="de-DE" dirty="0" err="1" smtClean="0"/>
              <a:t>modulation</a:t>
            </a:r>
            <a:r>
              <a:rPr lang="de-DE" dirty="0" smtClean="0"/>
              <a:t>.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works</a:t>
            </a:r>
            <a:r>
              <a:rPr lang="de-DE" dirty="0"/>
              <a:t> also w/o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coding</a:t>
            </a:r>
            <a:r>
              <a:rPr lang="de-DE" dirty="0"/>
              <a:t> </a:t>
            </a:r>
            <a:r>
              <a:rPr lang="de-DE" dirty="0" err="1"/>
              <a:t>overhead</a:t>
            </a:r>
            <a:r>
              <a:rPr lang="de-DE" dirty="0"/>
              <a:t>.</a:t>
            </a:r>
          </a:p>
          <a:p>
            <a:pPr marL="0" indent="0">
              <a:spcAft>
                <a:spcPts val="1200"/>
              </a:spcAft>
            </a:pPr>
            <a:r>
              <a:rPr lang="de-DE" dirty="0"/>
              <a:t>Implementation </a:t>
            </a:r>
            <a:r>
              <a:rPr lang="de-DE" dirty="0" err="1"/>
              <a:t>reuses</a:t>
            </a:r>
            <a:r>
              <a:rPr lang="de-DE" dirty="0"/>
              <a:t> </a:t>
            </a:r>
            <a:r>
              <a:rPr lang="de-DE" dirty="0" err="1"/>
              <a:t>almost</a:t>
            </a:r>
            <a:r>
              <a:rPr lang="de-DE" dirty="0"/>
              <a:t> all DSP </a:t>
            </a:r>
            <a:r>
              <a:rPr lang="de-DE" dirty="0" err="1"/>
              <a:t>blocks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existing</a:t>
            </a:r>
            <a:r>
              <a:rPr lang="de-DE" dirty="0"/>
              <a:t> OFDM </a:t>
            </a:r>
            <a:r>
              <a:rPr lang="de-DE" dirty="0" err="1"/>
              <a:t>PHYs.</a:t>
            </a:r>
            <a:endParaRPr lang="de-DE" dirty="0"/>
          </a:p>
          <a:p>
            <a:pPr marL="0" indent="0">
              <a:spcAft>
                <a:spcPts val="1200"/>
              </a:spcAft>
            </a:pPr>
            <a:r>
              <a:rPr lang="de-DE" dirty="0"/>
              <a:t>ELC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define</a:t>
            </a:r>
            <a:r>
              <a:rPr lang="de-DE" dirty="0" smtClean="0"/>
              <a:t> </a:t>
            </a:r>
            <a:r>
              <a:rPr lang="de-DE" dirty="0" smtClean="0"/>
              <a:t>minimal </a:t>
            </a:r>
            <a:r>
              <a:rPr lang="de-DE" dirty="0"/>
              <a:t>PHY </a:t>
            </a:r>
            <a:r>
              <a:rPr lang="de-DE" dirty="0" err="1"/>
              <a:t>changes</a:t>
            </a:r>
            <a:r>
              <a:rPr lang="de-DE" dirty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smtClean="0"/>
              <a:t>save </a:t>
            </a:r>
            <a:r>
              <a:rPr lang="de-DE" dirty="0"/>
              <a:t>power and </a:t>
            </a:r>
            <a:r>
              <a:rPr lang="de-DE" dirty="0" err="1"/>
              <a:t>enhance</a:t>
            </a:r>
            <a:r>
              <a:rPr lang="de-DE" dirty="0"/>
              <a:t> </a:t>
            </a:r>
            <a:r>
              <a:rPr lang="de-DE" dirty="0" err="1" smtClean="0"/>
              <a:t>range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reducing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peak-to-average</a:t>
            </a:r>
            <a:r>
              <a:rPr lang="de-DE" dirty="0" smtClean="0"/>
              <a:t> power </a:t>
            </a:r>
            <a:r>
              <a:rPr lang="de-DE" dirty="0" err="1" smtClean="0"/>
              <a:t>ratio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Malte Hinrichs, Fraunhofer HHI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3634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548035"/>
            <a:ext cx="10798224" cy="4113213"/>
          </a:xfrm>
          <a:ln/>
        </p:spPr>
        <p:txBody>
          <a:bodyPr/>
          <a:lstStyle/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300" b="0" dirty="0"/>
              <a:t>[1]	</a:t>
            </a:r>
            <a:r>
              <a:rPr lang="en-GB" sz="1300" b="0" dirty="0">
                <a:solidFill>
                  <a:schemeClr val="tx1"/>
                </a:solidFill>
              </a:rPr>
              <a:t>IEEE </a:t>
            </a:r>
            <a:r>
              <a:rPr lang="en-GB" sz="1300" b="0" dirty="0" err="1">
                <a:solidFill>
                  <a:schemeClr val="tx1"/>
                </a:solidFill>
              </a:rPr>
              <a:t>Std</a:t>
            </a:r>
            <a:r>
              <a:rPr lang="en-GB" sz="1300" b="0" dirty="0">
                <a:solidFill>
                  <a:schemeClr val="tx1"/>
                </a:solidFill>
              </a:rPr>
              <a:t> 802.11bb-2023, </a:t>
            </a:r>
            <a:r>
              <a:rPr lang="en-GB" sz="1300" b="0" dirty="0">
                <a:solidFill>
                  <a:schemeClr val="tx1"/>
                </a:solidFill>
                <a:hlinkClick r:id="rId3"/>
              </a:rPr>
              <a:t>https://standards.ieee.org/ieee/802.11bb/10823/</a:t>
            </a:r>
            <a:endParaRPr lang="en-GB" sz="1300" b="0" dirty="0">
              <a:solidFill>
                <a:schemeClr val="tx1"/>
              </a:solidFill>
            </a:endParaRP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300" b="0" dirty="0">
                <a:solidFill>
                  <a:schemeClr val="tx1"/>
                </a:solidFill>
              </a:rPr>
              <a:t>[2]	Tutorial on </a:t>
            </a:r>
            <a:r>
              <a:rPr lang="en-US" sz="1300" b="0" dirty="0">
                <a:solidFill>
                  <a:schemeClr val="tx1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0"/>
                  </a:ext>
                </a:extLst>
              </a:rPr>
              <a:t>Light </a:t>
            </a:r>
            <a:r>
              <a:rPr lang="en-US" sz="1300" b="0" dirty="0">
                <a:solidFill>
                  <a:schemeClr val="tx1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0"/>
                  </a:ext>
                </a:extLst>
              </a:rPr>
              <a:t>Communication </a:t>
            </a:r>
            <a:r>
              <a:rPr lang="en-US" sz="1300" b="0" dirty="0" err="1">
                <a:solidFill>
                  <a:schemeClr val="tx1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0"/>
                  </a:ext>
                </a:extLst>
              </a:rPr>
              <a:t>Stds</a:t>
            </a:r>
            <a:r>
              <a:rPr lang="en-US" sz="1300" b="0" dirty="0">
                <a:solidFill>
                  <a:schemeClr val="tx1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0"/>
                  </a:ext>
                </a:extLst>
              </a:rPr>
              <a:t>:</a:t>
            </a:r>
            <a:r>
              <a:rPr lang="en-GB" sz="1300" b="0" dirty="0">
                <a:solidFill>
                  <a:schemeClr val="tx1"/>
                </a:solidFill>
              </a:rPr>
              <a:t> </a:t>
            </a:r>
            <a:r>
              <a:rPr lang="en-GB" sz="1300" b="0" dirty="0">
                <a:solidFill>
                  <a:schemeClr val="tx1"/>
                </a:solidFill>
                <a:hlinkClick r:id="rId4"/>
              </a:rPr>
              <a:t>https://mentor.ieee.org/802.11/dcn/23/11-23-0277-01-0000-ieee-802-standards-on-light-communication.pdf</a:t>
            </a:r>
            <a:r>
              <a:rPr lang="en-GB" sz="1300" b="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GB" sz="1300" b="0" dirty="0"/>
              <a:t>[3]	</a:t>
            </a:r>
            <a:r>
              <a:rPr lang="de-DE" sz="1300" b="0" dirty="0"/>
              <a:t>M. Hinrichs et al., </a:t>
            </a:r>
            <a:r>
              <a:rPr lang="en-US" sz="1300" b="0" dirty="0"/>
              <a:t>“Pulsed modulation PHY for power efficient optical wireless communication,” in IEEE ICC </a:t>
            </a:r>
            <a:r>
              <a:rPr lang="de-DE" sz="1300" b="0" dirty="0"/>
              <a:t>May 2019. </a:t>
            </a:r>
            <a:r>
              <a:rPr lang="de-DE" sz="1300" b="0" dirty="0">
                <a:hlinkClick r:id="rId5"/>
              </a:rPr>
              <a:t>https://ieeexplore.ieee.org/document/8761150</a:t>
            </a:r>
            <a:r>
              <a:rPr lang="de-DE" sz="1300" b="0" dirty="0"/>
              <a:t> </a:t>
            </a:r>
          </a:p>
          <a:p>
            <a:pPr>
              <a:spcBef>
                <a:spcPts val="0"/>
              </a:spcBef>
            </a:pPr>
            <a:r>
              <a:rPr lang="de-DE" sz="1300" b="0" dirty="0"/>
              <a:t>[4]	M. Hinrichs et al. </a:t>
            </a:r>
            <a:r>
              <a:rPr lang="en-US" sz="1300" b="0" dirty="0"/>
              <a:t>“Advanced physical layer design for Li-Fi in the industrial internet of things,” in OSA APC </a:t>
            </a:r>
            <a:r>
              <a:rPr lang="de-DE" sz="1300" b="0" dirty="0"/>
              <a:t>Jul. 2019, pp. SpTh3E–4. </a:t>
            </a:r>
            <a:r>
              <a:rPr lang="de-DE" sz="1300" b="0" dirty="0">
                <a:hlinkClick r:id="rId6"/>
              </a:rPr>
              <a:t>https://www.researchgate.net/publication/336709570_Advanced_Physical_Layer_Design_for_Li-Fi_in_the_Industrial_Internet_of_Things</a:t>
            </a:r>
            <a:r>
              <a:rPr lang="de-DE" sz="1300" b="0" dirty="0"/>
              <a:t> </a:t>
            </a:r>
          </a:p>
          <a:p>
            <a:pPr>
              <a:spcBef>
                <a:spcPts val="0"/>
              </a:spcBef>
            </a:pPr>
            <a:r>
              <a:rPr lang="de-DE" sz="1300" b="0" dirty="0"/>
              <a:t>[5]	M. Hinrichs et al., </a:t>
            </a:r>
            <a:r>
              <a:rPr lang="en-US" sz="1300" b="0" dirty="0"/>
              <a:t>“Demonstration of optical wireless communications using the pulsed modulation PHY in </a:t>
            </a:r>
            <a:r>
              <a:rPr lang="de-DE" sz="1300" b="0" dirty="0"/>
              <a:t>IEEE 802.15.13,” in IEEE </a:t>
            </a:r>
            <a:r>
              <a:rPr lang="en-US" sz="1300" b="0" dirty="0"/>
              <a:t>ICTON, July </a:t>
            </a:r>
            <a:r>
              <a:rPr lang="de-DE" sz="1300" b="0" dirty="0"/>
              <a:t>2020, </a:t>
            </a:r>
            <a:r>
              <a:rPr lang="de-DE" sz="1300" b="0" dirty="0">
                <a:hlinkClick r:id="rId7"/>
              </a:rPr>
              <a:t>https://ieeexplore.ieee.org/document/9203161</a:t>
            </a:r>
            <a:endParaRPr lang="de-DE" sz="1300" b="0" dirty="0"/>
          </a:p>
          <a:p>
            <a:pPr>
              <a:spcBef>
                <a:spcPts val="0"/>
              </a:spcBef>
            </a:pPr>
            <a:r>
              <a:rPr lang="de-DE" sz="1300" b="0" dirty="0"/>
              <a:t>[6] 	M. Hinrichs et al. </a:t>
            </a:r>
            <a:r>
              <a:rPr lang="en-US" sz="1300" b="0" dirty="0"/>
              <a:t>“A physical layer for low power optical wireless communications,” </a:t>
            </a:r>
            <a:r>
              <a:rPr lang="nl-NL" sz="1300" b="0" dirty="0"/>
              <a:t>IEEE Trans. Green Commun. Netw, vol. 5, no. 1, pp. </a:t>
            </a:r>
            <a:r>
              <a:rPr lang="en-US" sz="1300" b="0" dirty="0"/>
              <a:t>4–17, 2021. </a:t>
            </a:r>
            <a:r>
              <a:rPr lang="en-US" sz="1300" b="0" dirty="0">
                <a:hlinkClick r:id="rId8"/>
              </a:rPr>
              <a:t>https://ieeexplore.ieee.org/document/9261607</a:t>
            </a:r>
            <a:r>
              <a:rPr lang="en-US" sz="1300" b="0" dirty="0"/>
              <a:t> </a:t>
            </a:r>
          </a:p>
          <a:p>
            <a:pPr>
              <a:spcBef>
                <a:spcPts val="0"/>
              </a:spcBef>
            </a:pPr>
            <a:r>
              <a:rPr lang="en-GB" sz="1300" b="0" dirty="0">
                <a:solidFill>
                  <a:schemeClr val="tx1"/>
                </a:solidFill>
              </a:rPr>
              <a:t>[7]	L. Bober et </a:t>
            </a:r>
            <a:r>
              <a:rPr lang="en-GB" sz="1300" b="0" dirty="0" err="1">
                <a:solidFill>
                  <a:schemeClr val="tx1"/>
                </a:solidFill>
              </a:rPr>
              <a:t>al.”Optical</a:t>
            </a:r>
            <a:r>
              <a:rPr lang="en-GB" sz="1300" b="0" dirty="0">
                <a:solidFill>
                  <a:schemeClr val="tx1"/>
                </a:solidFill>
              </a:rPr>
              <a:t> frontend model for PHY simulation,” </a:t>
            </a:r>
            <a:r>
              <a:rPr lang="en-GB" sz="1300" b="0" dirty="0">
                <a:solidFill>
                  <a:srgbClr val="FF0000"/>
                </a:solidFill>
                <a:hlinkClick r:id="rId9"/>
              </a:rPr>
              <a:t>https://mentor.ieee.org/802.11/dcn/19/11-19-0087-01-00bb-optical-frontend-model-for-phy-simulation.docx</a:t>
            </a:r>
            <a:endParaRPr lang="en-GB" sz="1300" b="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de-DE" sz="1300" b="0" dirty="0"/>
              <a:t>[8] 	M. Hinrichs et al. </a:t>
            </a:r>
            <a:r>
              <a:rPr lang="en-US" sz="1300" b="0" dirty="0"/>
              <a:t>“Efficient line coding for low-power optical wireless communications,” in VTC-Fall, IEEE, Sep. 2021,</a:t>
            </a:r>
            <a:r>
              <a:rPr lang="de-DE" sz="1300" b="0" dirty="0"/>
              <a:t> </a:t>
            </a:r>
            <a:r>
              <a:rPr lang="de-DE" sz="1300" b="0" dirty="0" err="1"/>
              <a:t>iSSN</a:t>
            </a:r>
            <a:r>
              <a:rPr lang="de-DE" sz="1300" b="0" dirty="0"/>
              <a:t>: 2577-2465. </a:t>
            </a:r>
            <a:r>
              <a:rPr lang="de-DE" sz="1300" b="0" dirty="0">
                <a:hlinkClick r:id="rId10"/>
              </a:rPr>
              <a:t>https://ieeexplore.ieee.org/document/9625557</a:t>
            </a:r>
            <a:r>
              <a:rPr lang="de-DE" sz="1300" b="0" dirty="0"/>
              <a:t> </a:t>
            </a:r>
          </a:p>
          <a:p>
            <a:pPr>
              <a:spcBef>
                <a:spcPts val="0"/>
              </a:spcBef>
            </a:pPr>
            <a:r>
              <a:rPr lang="de-DE" sz="1300" b="0" dirty="0"/>
              <a:t>[9] 	M. Hinrichs et al., “</a:t>
            </a:r>
            <a:r>
              <a:rPr lang="de-DE" sz="1300" b="0" dirty="0" err="1"/>
              <a:t>Reducing</a:t>
            </a:r>
            <a:r>
              <a:rPr lang="de-DE" sz="1300" b="0" dirty="0"/>
              <a:t> </a:t>
            </a:r>
            <a:r>
              <a:rPr lang="en-US" sz="1300" b="0" dirty="0"/>
              <a:t>overhead for low-power optical wireless communications,” in IECON, IEEE, Oct. 2022, </a:t>
            </a:r>
            <a:r>
              <a:rPr lang="en-US" sz="1300" b="0" dirty="0" err="1"/>
              <a:t>iSSN</a:t>
            </a:r>
            <a:r>
              <a:rPr lang="en-US" sz="1300" b="0" dirty="0"/>
              <a:t>: </a:t>
            </a:r>
            <a:r>
              <a:rPr lang="de-DE" sz="1300" b="0" dirty="0"/>
              <a:t>2577-1647. </a:t>
            </a:r>
            <a:r>
              <a:rPr lang="de-DE" sz="1300" b="0" dirty="0">
                <a:hlinkClick r:id="rId11"/>
              </a:rPr>
              <a:t>https://ieeexplore.ieee.org/document/9968414</a:t>
            </a:r>
            <a:r>
              <a:rPr lang="de-DE" sz="1300" b="0" dirty="0"/>
              <a:t> </a:t>
            </a:r>
          </a:p>
          <a:p>
            <a:pPr>
              <a:spcBef>
                <a:spcPts val="0"/>
              </a:spcBef>
            </a:pPr>
            <a:r>
              <a:rPr lang="de-DE" sz="1300" b="0" dirty="0"/>
              <a:t>[10] 	M. Hinrichs et al. </a:t>
            </a:r>
            <a:r>
              <a:rPr lang="en-US" sz="1300" b="0" dirty="0"/>
              <a:t>“Demonstration of 1.75 </a:t>
            </a:r>
            <a:r>
              <a:rPr lang="en-US" sz="1300" b="0" dirty="0" err="1"/>
              <a:t>Gbit</a:t>
            </a:r>
            <a:r>
              <a:rPr lang="en-US" sz="1300" b="0" dirty="0"/>
              <a:t>/s VCSEL-based non-directed optical wireless communications with OOK and FDE,” in ECOC, </a:t>
            </a:r>
            <a:r>
              <a:rPr lang="en-US" sz="1300" b="0" dirty="0" err="1"/>
              <a:t>Optica</a:t>
            </a:r>
            <a:r>
              <a:rPr lang="en-US" sz="1300" b="0" dirty="0"/>
              <a:t> Publishing Group, Sept. 2022, paper We5.52. </a:t>
            </a:r>
            <a:r>
              <a:rPr lang="en-US" sz="1300" b="0" dirty="0">
                <a:hlinkClick r:id="rId12"/>
              </a:rPr>
              <a:t>https://ieeexplore.ieee.org/docu</a:t>
            </a:r>
            <a:r>
              <a:rPr lang="de-DE" sz="1300" b="0" dirty="0" err="1">
                <a:hlinkClick r:id="rId12"/>
              </a:rPr>
              <a:t>ment</a:t>
            </a:r>
            <a:r>
              <a:rPr lang="de-DE" sz="1300" b="0" dirty="0">
                <a:hlinkClick r:id="rId12"/>
              </a:rPr>
              <a:t>/9979263</a:t>
            </a:r>
            <a:r>
              <a:rPr lang="de-DE" sz="1300" b="0" dirty="0"/>
              <a:t> </a:t>
            </a:r>
          </a:p>
          <a:p>
            <a:pPr>
              <a:spcBef>
                <a:spcPts val="0"/>
              </a:spcBef>
            </a:pPr>
            <a:r>
              <a:rPr lang="de-DE" sz="1300" b="0" dirty="0"/>
              <a:t>[11] 	M. Hinrichs et al., “4 </a:t>
            </a:r>
            <a:r>
              <a:rPr lang="de-DE" sz="1300" b="0" dirty="0" err="1"/>
              <a:t>Gbit</a:t>
            </a:r>
            <a:r>
              <a:rPr lang="de-DE" sz="1300" b="0" dirty="0"/>
              <a:t>/s </a:t>
            </a:r>
            <a:r>
              <a:rPr lang="en-US" sz="1300" b="0" dirty="0"/>
              <a:t>optical wireless communication with high-power transmitter,” in ECOC, </a:t>
            </a:r>
            <a:r>
              <a:rPr lang="en-US" sz="1300" b="0" dirty="0" err="1"/>
              <a:t>Optica</a:t>
            </a:r>
            <a:r>
              <a:rPr lang="en-US" sz="1300" b="0" dirty="0"/>
              <a:t> Publishing Group, Oct. 2023, p. We.A.2.5. </a:t>
            </a:r>
            <a:r>
              <a:rPr lang="en-US" sz="1300" b="0" dirty="0">
                <a:hlinkClick r:id="rId13"/>
              </a:rPr>
              <a:t>https://ieeexplore.ieee.org/document/10484554</a:t>
            </a:r>
            <a:endParaRPr lang="en-US" sz="1300" b="0" dirty="0"/>
          </a:p>
          <a:p>
            <a:pPr>
              <a:spcBef>
                <a:spcPts val="0"/>
              </a:spcBef>
            </a:pPr>
            <a:r>
              <a:rPr lang="de-DE" sz="1300" b="0" dirty="0"/>
              <a:t>[12] 	M. Hinrichs et al. </a:t>
            </a:r>
            <a:r>
              <a:rPr lang="en-US" sz="1300" b="0" dirty="0"/>
              <a:t>“7.75 </a:t>
            </a:r>
            <a:r>
              <a:rPr lang="en-US" sz="1300" b="0" dirty="0" err="1"/>
              <a:t>Gbit</a:t>
            </a:r>
            <a:r>
              <a:rPr lang="en-US" sz="1300" b="0" dirty="0"/>
              <a:t>/s </a:t>
            </a:r>
            <a:r>
              <a:rPr lang="en-US" sz="1300" b="0" dirty="0" err="1"/>
              <a:t>LiFi</a:t>
            </a:r>
            <a:r>
              <a:rPr lang="en-US" sz="1300" b="0" dirty="0"/>
              <a:t> transmitter using high-power VCSEL arrays,” in ECOC</a:t>
            </a:r>
            <a:r>
              <a:rPr lang="de-DE" sz="1300" b="0" dirty="0"/>
              <a:t>, Sep. 2024. </a:t>
            </a:r>
          </a:p>
          <a:p>
            <a:pPr>
              <a:spcBef>
                <a:spcPts val="0"/>
              </a:spcBef>
            </a:pPr>
            <a:r>
              <a:rPr lang="pt-BR" sz="1300" b="0" dirty="0"/>
              <a:t>[13] 	M. Hinrichs et al., </a:t>
            </a:r>
            <a:r>
              <a:rPr lang="en-US" sz="1300" b="0" dirty="0"/>
              <a:t>“A performance comparison of OFDM and pulsed PHY modulations in optical wireless communications,” </a:t>
            </a:r>
            <a:r>
              <a:rPr lang="de-DE" sz="1300" b="0" dirty="0"/>
              <a:t>SACVLC, Nov. 2023, pp. 124–129. </a:t>
            </a:r>
            <a:r>
              <a:rPr lang="de-DE" sz="1300" b="0" dirty="0">
                <a:hlinkClick r:id="rId14"/>
              </a:rPr>
              <a:t>https://ieeexplore.ieee.org/document/10347540</a:t>
            </a:r>
            <a:r>
              <a:rPr lang="de-DE" sz="1300" b="0" dirty="0"/>
              <a:t> .</a:t>
            </a:r>
          </a:p>
          <a:p>
            <a:pPr>
              <a:spcBef>
                <a:spcPts val="0"/>
              </a:spcBef>
            </a:pPr>
            <a:endParaRPr lang="en-GB" sz="12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Malte Hinrichs, Fraunhofer HHI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2231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This contribution </a:t>
            </a:r>
            <a:r>
              <a:rPr lang="en-GB" sz="2000" dirty="0" smtClean="0"/>
              <a:t>introduces On-Off-Keying </a:t>
            </a:r>
            <a:r>
              <a:rPr lang="en-GB" sz="2000" dirty="0"/>
              <a:t>(OOK) with Frequency-Domain Equalization (FDE) to reduce power and enhance range for ELC. It can be realized with minor changes of the LC PHY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88385"/>
            <a:ext cx="4246027" cy="180975"/>
          </a:xfrm>
        </p:spPr>
        <p:txBody>
          <a:bodyPr/>
          <a:lstStyle/>
          <a:p>
            <a:r>
              <a:rPr lang="en-GB" dirty="0"/>
              <a:t>Malte Hinrichs, Fraunhofer HHI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Motivation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de-DE" dirty="0"/>
                  <a:t>LC </a:t>
                </a:r>
                <a:r>
                  <a:rPr lang="de-DE" dirty="0" err="1"/>
                  <a:t>has</a:t>
                </a:r>
                <a:r>
                  <a:rPr lang="de-DE" dirty="0"/>
                  <a:t> limited </a:t>
                </a:r>
                <a:r>
                  <a:rPr lang="de-DE" dirty="0" err="1"/>
                  <a:t>range</a:t>
                </a:r>
                <a:endParaRPr lang="de-DE" dirty="0"/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𝑹𝒙</m:t>
                        </m:r>
                      </m:sub>
                      <m:sup>
                        <m:r>
                          <a:rPr lang="de-DE" i="1">
                            <a:latin typeface="Cambria Math" panose="02040503050406030204" pitchFamily="18" charset="0"/>
                          </a:rPr>
                          <m:t>𝒐𝒑𝒕</m:t>
                        </m:r>
                      </m:sup>
                    </m:sSubSup>
                    <m:r>
                      <a:rPr lang="de-DE" i="1">
                        <a:latin typeface="Cambria Math" panose="02040503050406030204" pitchFamily="18" charset="0"/>
                      </a:rPr>
                      <m:t>~</m:t>
                    </m:r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𝑷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𝑻𝒙</m:t>
                            </m:r>
                          </m:sub>
                          <m:sup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𝒐𝒑𝒕</m:t>
                            </m:r>
                          </m:sup>
                        </m:sSubSup>
                      </m:num>
                      <m:den>
                        <m:sSup>
                          <m:sSupPr>
                            <m:ctrlPr>
                              <a:rPr lang="de-DE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p>
                            <m:r>
                              <a:rPr lang="de-DE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de-DE" b="1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 err="1"/>
                  <a:t>for</a:t>
                </a:r>
                <a:r>
                  <a:rPr lang="de-DE" dirty="0"/>
                  <a:t> </a:t>
                </a:r>
                <a:r>
                  <a:rPr lang="de-DE" dirty="0" err="1">
                    <a:solidFill>
                      <a:srgbClr val="00B050"/>
                    </a:solidFill>
                  </a:rPr>
                  <a:t>optical</a:t>
                </a:r>
                <a:r>
                  <a:rPr lang="de-DE" dirty="0"/>
                  <a:t> power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𝑹𝒙</m:t>
                        </m:r>
                      </m:sub>
                      <m:sup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𝒆𝒍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.</m:t>
                        </m:r>
                      </m:sup>
                    </m:sSubSup>
                    <m:r>
                      <a:rPr lang="de-DE" b="1" i="1" smtClean="0">
                        <a:latin typeface="Cambria Math" panose="02040503050406030204" pitchFamily="18" charset="0"/>
                      </a:rPr>
                      <m:t>~</m:t>
                    </m:r>
                    <m:f>
                      <m:fPr>
                        <m:ctrlPr>
                          <a:rPr lang="de-DE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𝑷</m:t>
                            </m:r>
                          </m:e>
                          <m:sub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𝑻𝒙</m:t>
                            </m:r>
                          </m:sub>
                          <m:sup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𝒆𝒍</m:t>
                            </m:r>
                          </m:sup>
                        </m:sSubSup>
                      </m:num>
                      <m:den>
                        <m:sSup>
                          <m:sSup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p>
                            <m: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de-DE" dirty="0"/>
                  <a:t> </a:t>
                </a:r>
                <a:r>
                  <a:rPr lang="de-DE" dirty="0" err="1"/>
                  <a:t>for</a:t>
                </a:r>
                <a:r>
                  <a:rPr lang="de-DE" dirty="0"/>
                  <a:t> </a:t>
                </a:r>
                <a:r>
                  <a:rPr lang="de-DE" dirty="0" err="1">
                    <a:solidFill>
                      <a:srgbClr val="FF0000"/>
                    </a:solidFill>
                  </a:rPr>
                  <a:t>electrical</a:t>
                </a:r>
                <a:r>
                  <a:rPr lang="de-DE" dirty="0"/>
                  <a:t> power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de-DE" dirty="0"/>
                  <a:t>Low </a:t>
                </a:r>
                <a:r>
                  <a:rPr lang="de-DE" dirty="0" err="1"/>
                  <a:t>sensitivity</a:t>
                </a:r>
                <a:r>
                  <a:rPr lang="de-DE" dirty="0"/>
                  <a:t> due </a:t>
                </a:r>
                <a:r>
                  <a:rPr lang="de-DE" dirty="0" err="1"/>
                  <a:t>to</a:t>
                </a:r>
                <a:r>
                  <a:rPr lang="de-DE" dirty="0"/>
                  <a:t> </a:t>
                </a:r>
                <a:r>
                  <a:rPr lang="de-DE" dirty="0" err="1"/>
                  <a:t>intensity</a:t>
                </a:r>
                <a:r>
                  <a:rPr lang="de-DE" dirty="0"/>
                  <a:t> </a:t>
                </a:r>
                <a:r>
                  <a:rPr lang="de-DE" dirty="0" err="1"/>
                  <a:t>modulation</a:t>
                </a:r>
                <a:r>
                  <a:rPr lang="de-DE" dirty="0"/>
                  <a:t> and </a:t>
                </a:r>
                <a:r>
                  <a:rPr lang="de-DE" dirty="0" err="1"/>
                  <a:t>direct</a:t>
                </a:r>
                <a:r>
                  <a:rPr lang="de-DE" dirty="0"/>
                  <a:t> </a:t>
                </a:r>
                <a:r>
                  <a:rPr lang="de-DE" dirty="0" err="1"/>
                  <a:t>detection</a:t>
                </a:r>
                <a:r>
                  <a:rPr lang="de-DE" dirty="0"/>
                  <a:t> (IM/DD)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de-DE" dirty="0"/>
                  <a:t>limited </a:t>
                </a:r>
                <a:r>
                  <a:rPr lang="de-DE" dirty="0" err="1"/>
                  <a:t>range</a:t>
                </a:r>
                <a:r>
                  <a:rPr lang="de-DE" dirty="0"/>
                  <a:t> </a:t>
                </a:r>
                <a:r>
                  <a:rPr lang="de-DE" dirty="0">
                    <a:sym typeface="Wingdings" panose="05000000000000000000" pitchFamily="2" charset="2"/>
                  </a:rPr>
                  <a:t> high </a:t>
                </a:r>
                <a:r>
                  <a:rPr lang="de-DE" dirty="0" smtClean="0">
                    <a:sym typeface="Wingdings" panose="05000000000000000000" pitchFamily="2" charset="2"/>
                  </a:rPr>
                  <a:t>power </a:t>
                </a:r>
                <a:r>
                  <a:rPr lang="de-DE" dirty="0" err="1" smtClean="0">
                    <a:sym typeface="Wingdings" panose="05000000000000000000" pitchFamily="2" charset="2"/>
                  </a:rPr>
                  <a:t>optical</a:t>
                </a:r>
                <a:r>
                  <a:rPr lang="de-DE" dirty="0" smtClean="0">
                    <a:sym typeface="Wingdings" panose="05000000000000000000" pitchFamily="2" charset="2"/>
                  </a:rPr>
                  <a:t> TX </a:t>
                </a:r>
                <a:r>
                  <a:rPr lang="de-DE" dirty="0" err="1" smtClean="0">
                    <a:sym typeface="Wingdings" panose="05000000000000000000" pitchFamily="2" charset="2"/>
                  </a:rPr>
                  <a:t>available</a:t>
                </a:r>
                <a:endParaRPr lang="de-DE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de-DE" dirty="0" err="1"/>
                  <a:t>smaller</a:t>
                </a:r>
                <a:r>
                  <a:rPr lang="de-DE" dirty="0"/>
                  <a:t> </a:t>
                </a:r>
                <a:r>
                  <a:rPr lang="de-DE" dirty="0" err="1"/>
                  <a:t>cells</a:t>
                </a:r>
                <a:r>
                  <a:rPr lang="de-DE" dirty="0"/>
                  <a:t> </a:t>
                </a:r>
                <a:r>
                  <a:rPr lang="de-DE" dirty="0">
                    <a:sym typeface="Wingdings" panose="05000000000000000000" pitchFamily="2" charset="2"/>
                  </a:rPr>
                  <a:t> </a:t>
                </a:r>
                <a:r>
                  <a:rPr lang="de-DE" dirty="0" err="1">
                    <a:sym typeface="Wingdings" panose="05000000000000000000" pitchFamily="2" charset="2"/>
                  </a:rPr>
                  <a:t>higher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area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capacity</a:t>
                </a:r>
                <a:endParaRPr lang="de-DE" dirty="0">
                  <a:sym typeface="Wingdings" panose="05000000000000000000" pitchFamily="2" charset="2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de-DE" dirty="0" err="1">
                    <a:sym typeface="Wingdings" panose="05000000000000000000" pitchFamily="2" charset="2"/>
                  </a:rPr>
                  <a:t>Implications</a:t>
                </a:r>
                <a:endParaRPr lang="de-DE" dirty="0">
                  <a:sym typeface="Wingdings" panose="05000000000000000000" pitchFamily="2" charset="2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de-DE" dirty="0">
                    <a:sym typeface="Wingdings" panose="05000000000000000000" pitchFamily="2" charset="2"/>
                  </a:rPr>
                  <a:t>larger </a:t>
                </a:r>
                <a:r>
                  <a:rPr lang="de-DE" dirty="0" err="1">
                    <a:sym typeface="Wingdings" panose="05000000000000000000" pitchFamily="2" charset="2"/>
                  </a:rPr>
                  <a:t>number</a:t>
                </a:r>
                <a:r>
                  <a:rPr lang="de-DE" dirty="0">
                    <a:sym typeface="Wingdings" panose="05000000000000000000" pitchFamily="2" charset="2"/>
                  </a:rPr>
                  <a:t> of APs </a:t>
                </a:r>
                <a:r>
                  <a:rPr lang="de-DE" dirty="0" err="1">
                    <a:sym typeface="Wingdings" panose="05000000000000000000" pitchFamily="2" charset="2"/>
                  </a:rPr>
                  <a:t>to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provide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mobility</a:t>
                </a:r>
                <a:endParaRPr lang="de-DE" dirty="0">
                  <a:sym typeface="Wingdings" panose="05000000000000000000" pitchFamily="2" charset="2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de-DE" dirty="0" err="1">
                    <a:sym typeface="Wingdings" panose="05000000000000000000" pitchFamily="2" charset="2"/>
                  </a:rPr>
                  <a:t>denser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distribution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system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to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cover</a:t>
                </a:r>
                <a:r>
                  <a:rPr lang="de-DE" dirty="0">
                    <a:sym typeface="Wingdings" panose="05000000000000000000" pitchFamily="2" charset="2"/>
                  </a:rPr>
                  <a:t> a </a:t>
                </a:r>
                <a:r>
                  <a:rPr lang="de-DE" dirty="0" err="1">
                    <a:sym typeface="Wingdings" panose="05000000000000000000" pitchFamily="2" charset="2"/>
                  </a:rPr>
                  <a:t>service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area</a:t>
                </a:r>
                <a:endParaRPr lang="de-DE" dirty="0"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Malte Hinrichs, Fraunhofer HHI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591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480" y="2059730"/>
            <a:ext cx="4255488" cy="201734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Higher </a:t>
            </a:r>
            <a:r>
              <a:rPr lang="de-DE" dirty="0" err="1"/>
              <a:t>Reliability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1772816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Industrial </a:t>
            </a:r>
            <a:r>
              <a:rPr lang="de-DE" dirty="0" err="1"/>
              <a:t>scenarios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wider </a:t>
            </a:r>
            <a:r>
              <a:rPr lang="de-DE" dirty="0" err="1"/>
              <a:t>beams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Overcome</a:t>
            </a:r>
            <a:r>
              <a:rPr lang="de-DE" dirty="0"/>
              <a:t> </a:t>
            </a:r>
            <a:r>
              <a:rPr lang="de-DE" dirty="0" err="1"/>
              <a:t>blockages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multiple </a:t>
            </a:r>
            <a:r>
              <a:rPr lang="de-DE" dirty="0" err="1"/>
              <a:t>optical</a:t>
            </a:r>
            <a:r>
              <a:rPr lang="de-DE" dirty="0"/>
              <a:t>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overlapping</a:t>
            </a:r>
            <a:r>
              <a:rPr lang="de-DE" dirty="0"/>
              <a:t> </a:t>
            </a:r>
            <a:r>
              <a:rPr lang="de-DE" dirty="0" err="1"/>
              <a:t>coverage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, i.e.,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link </a:t>
            </a:r>
            <a:r>
              <a:rPr lang="de-DE" dirty="0" err="1"/>
              <a:t>fails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another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concept</a:t>
            </a:r>
            <a:r>
              <a:rPr lang="de-DE" dirty="0"/>
              <a:t> </a:t>
            </a:r>
            <a:r>
              <a:rPr lang="de-DE" dirty="0" err="1"/>
              <a:t>needs</a:t>
            </a:r>
            <a:r>
              <a:rPr lang="de-DE" dirty="0"/>
              <a:t> wider </a:t>
            </a:r>
            <a:r>
              <a:rPr lang="de-DE" dirty="0" err="1"/>
              <a:t>beams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Correspondingly</a:t>
            </a:r>
            <a:r>
              <a:rPr lang="de-DE" dirty="0"/>
              <a:t> </a:t>
            </a:r>
            <a:r>
              <a:rPr lang="de-DE" dirty="0" err="1"/>
              <a:t>reduced</a:t>
            </a:r>
            <a:r>
              <a:rPr lang="de-DE" dirty="0"/>
              <a:t> RX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cases</a:t>
            </a:r>
            <a:r>
              <a:rPr lang="de-DE" dirty="0"/>
              <a:t> </a:t>
            </a:r>
            <a:r>
              <a:rPr lang="de-DE" dirty="0" err="1"/>
              <a:t>ask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better</a:t>
            </a:r>
            <a:r>
              <a:rPr lang="de-DE" dirty="0"/>
              <a:t> power </a:t>
            </a:r>
            <a:r>
              <a:rPr lang="de-DE" dirty="0" err="1"/>
              <a:t>efficiency</a:t>
            </a:r>
            <a:r>
              <a:rPr lang="de-DE" dirty="0"/>
              <a:t> and </a:t>
            </a:r>
            <a:r>
              <a:rPr lang="de-DE" dirty="0" err="1"/>
              <a:t>longer</a:t>
            </a:r>
            <a:r>
              <a:rPr lang="de-DE" dirty="0"/>
              <a:t> </a:t>
            </a:r>
            <a:r>
              <a:rPr lang="de-DE" dirty="0" err="1"/>
              <a:t>range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LC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overcome</a:t>
            </a:r>
            <a:r>
              <a:rPr lang="de-DE" dirty="0"/>
              <a:t> </a:t>
            </a:r>
            <a:r>
              <a:rPr lang="de-DE" dirty="0" err="1"/>
              <a:t>limitations</a:t>
            </a:r>
            <a:r>
              <a:rPr lang="de-DE" dirty="0"/>
              <a:t> due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DC-</a:t>
            </a:r>
            <a:r>
              <a:rPr lang="de-DE" dirty="0" err="1"/>
              <a:t>biased</a:t>
            </a:r>
            <a:r>
              <a:rPr lang="de-DE" dirty="0"/>
              <a:t> OFDM </a:t>
            </a:r>
            <a:r>
              <a:rPr lang="de-DE" dirty="0" err="1"/>
              <a:t>waveform</a:t>
            </a:r>
            <a:r>
              <a:rPr lang="de-DE" dirty="0"/>
              <a:t> in LC PHY [1, 2]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Malte Hinrichs, Fraunhofer HHI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1904" y="2204864"/>
            <a:ext cx="4858264" cy="18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340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/>
          <p:cNvPicPr>
            <a:picLocks noChangeAspect="1"/>
          </p:cNvPicPr>
          <p:nvPr/>
        </p:nvPicPr>
        <p:blipFill rotWithShape="1">
          <a:blip r:embed="rId2"/>
          <a:srcRect l="1214" r="18674"/>
          <a:stretch/>
        </p:blipFill>
        <p:spPr>
          <a:xfrm>
            <a:off x="8976320" y="1735434"/>
            <a:ext cx="2711624" cy="1878378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4112" y="1196752"/>
            <a:ext cx="2439938" cy="2345052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0" y="1772816"/>
            <a:ext cx="1094223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Simplified</a:t>
            </a:r>
            <a:r>
              <a:rPr lang="de-DE" dirty="0"/>
              <a:t> LED </a:t>
            </a:r>
            <a:r>
              <a:rPr lang="de-DE" dirty="0" err="1"/>
              <a:t>driver</a:t>
            </a:r>
            <a:r>
              <a:rPr lang="de-DE" dirty="0"/>
              <a:t> </a:t>
            </a:r>
            <a:r>
              <a:rPr lang="de-DE" dirty="0" err="1"/>
              <a:t>circuit</a:t>
            </a:r>
            <a:r>
              <a:rPr lang="de-DE" dirty="0"/>
              <a:t> [3-6]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LC IF </a:t>
            </a:r>
            <a:r>
              <a:rPr lang="de-DE" dirty="0" err="1"/>
              <a:t>signals</a:t>
            </a:r>
            <a:r>
              <a:rPr lang="de-DE" dirty="0"/>
              <a:t> </a:t>
            </a:r>
            <a:r>
              <a:rPr lang="de-DE" dirty="0" err="1" smtClean="0"/>
              <a:t>typically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/>
              <a:t>50</a:t>
            </a:r>
            <a:r>
              <a:rPr lang="el-GR" dirty="0"/>
              <a:t>Ω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LED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few</a:t>
            </a:r>
            <a:r>
              <a:rPr lang="de-DE" dirty="0"/>
              <a:t> </a:t>
            </a:r>
            <a:r>
              <a:rPr lang="el-GR" dirty="0"/>
              <a:t>Ω</a:t>
            </a:r>
            <a:r>
              <a:rPr lang="de-DE" dirty="0"/>
              <a:t> </a:t>
            </a: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err="1">
                <a:sym typeface="Wingdings" panose="05000000000000000000" pitchFamily="2" charset="2"/>
              </a:rPr>
              <a:t>use</a:t>
            </a:r>
            <a:r>
              <a:rPr lang="de-DE" dirty="0">
                <a:sym typeface="Wingdings" panose="05000000000000000000" pitchFamily="2" charset="2"/>
              </a:rPr>
              <a:t> FET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match</a:t>
            </a:r>
            <a:r>
              <a:rPr lang="de-DE" dirty="0"/>
              <a:t> </a:t>
            </a:r>
            <a:r>
              <a:rPr lang="de-DE" dirty="0" err="1"/>
              <a:t>impedances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DC-</a:t>
            </a:r>
            <a:r>
              <a:rPr lang="de-DE" dirty="0" err="1"/>
              <a:t>biased</a:t>
            </a:r>
            <a:r>
              <a:rPr lang="de-DE" dirty="0"/>
              <a:t> OFDM vs. OOK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OFDM </a:t>
            </a:r>
            <a:r>
              <a:rPr lang="de-DE" dirty="0" err="1"/>
              <a:t>needs</a:t>
            </a:r>
            <a:r>
              <a:rPr lang="de-DE" dirty="0"/>
              <a:t> </a:t>
            </a:r>
            <a:r>
              <a:rPr lang="de-DE" dirty="0" err="1"/>
              <a:t>bias</a:t>
            </a:r>
            <a:r>
              <a:rPr lang="de-DE" dirty="0"/>
              <a:t> (blind power) and </a:t>
            </a:r>
            <a:r>
              <a:rPr lang="de-DE" dirty="0" err="1"/>
              <a:t>reduces</a:t>
            </a:r>
            <a:r>
              <a:rPr lang="de-DE" dirty="0"/>
              <a:t> </a:t>
            </a:r>
            <a:r>
              <a:rPr lang="de-DE" dirty="0" err="1"/>
              <a:t>modulated</a:t>
            </a:r>
            <a:r>
              <a:rPr lang="de-DE" dirty="0"/>
              <a:t> light </a:t>
            </a:r>
            <a:r>
              <a:rPr lang="de-DE" dirty="0" err="1"/>
              <a:t>amplitude</a:t>
            </a:r>
            <a:r>
              <a:rPr lang="de-DE" dirty="0"/>
              <a:t> (≈ </a:t>
            </a:r>
            <a:r>
              <a:rPr lang="de-DE" dirty="0" smtClean="0"/>
              <a:t>0.3x</a:t>
            </a:r>
            <a:r>
              <a:rPr lang="de-DE" dirty="0"/>
              <a:t>)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avoid</a:t>
            </a:r>
            <a:r>
              <a:rPr lang="de-DE" dirty="0"/>
              <a:t> </a:t>
            </a:r>
            <a:r>
              <a:rPr lang="de-DE" dirty="0" err="1"/>
              <a:t>clipping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OOK </a:t>
            </a:r>
            <a:r>
              <a:rPr lang="de-DE" dirty="0" err="1"/>
              <a:t>switches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light on/off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 err="1">
                <a:sym typeface="Wingdings" panose="05000000000000000000" pitchFamily="2" charset="2"/>
              </a:rPr>
              <a:t>zero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bias</a:t>
            </a:r>
            <a:r>
              <a:rPr lang="de-DE" dirty="0">
                <a:sym typeface="Wingdings" panose="05000000000000000000" pitchFamily="2" charset="2"/>
              </a:rPr>
              <a:t> and </a:t>
            </a:r>
            <a:r>
              <a:rPr lang="de-DE" dirty="0" err="1">
                <a:sym typeface="Wingdings" panose="05000000000000000000" pitchFamily="2" charset="2"/>
              </a:rPr>
              <a:t>higher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/>
              <a:t>modulated</a:t>
            </a:r>
            <a:r>
              <a:rPr lang="de-DE" dirty="0"/>
              <a:t> light </a:t>
            </a:r>
            <a:r>
              <a:rPr lang="de-DE" dirty="0" err="1"/>
              <a:t>amplitude</a:t>
            </a:r>
            <a:r>
              <a:rPr lang="de-DE" dirty="0"/>
              <a:t> w/o </a:t>
            </a:r>
            <a:r>
              <a:rPr lang="de-DE" dirty="0" err="1"/>
              <a:t>clipping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OOK </a:t>
            </a:r>
            <a:r>
              <a:rPr lang="de-DE" dirty="0" err="1"/>
              <a:t>is</a:t>
            </a:r>
            <a:r>
              <a:rPr lang="de-DE" dirty="0"/>
              <a:t> promising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reduce</a:t>
            </a:r>
            <a:r>
              <a:rPr lang="de-DE" dirty="0"/>
              <a:t> power and </a:t>
            </a:r>
            <a:r>
              <a:rPr lang="de-DE" dirty="0" err="1"/>
              <a:t>increase</a:t>
            </a:r>
            <a:r>
              <a:rPr lang="de-DE" dirty="0"/>
              <a:t> </a:t>
            </a:r>
            <a:r>
              <a:rPr lang="de-DE" dirty="0" err="1"/>
              <a:t>range</a:t>
            </a:r>
            <a:endParaRPr lang="de-DE" dirty="0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7888" y="3573014"/>
            <a:ext cx="3757319" cy="165618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On-Off </a:t>
            </a:r>
            <a:r>
              <a:rPr lang="de-DE" dirty="0" err="1"/>
              <a:t>Keying</a:t>
            </a:r>
            <a:r>
              <a:rPr lang="de-DE" dirty="0"/>
              <a:t> (OOK)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Malte Hinrichs, Fraunhofer HHI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5"/>
          <a:srcRect t="1" b="2185"/>
          <a:stretch/>
        </p:blipFill>
        <p:spPr>
          <a:xfrm>
            <a:off x="1487488" y="3573015"/>
            <a:ext cx="4025805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36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57061" y="1980083"/>
            <a:ext cx="747118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11bb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LC </a:t>
            </a:r>
            <a:r>
              <a:rPr lang="de-DE" dirty="0" err="1"/>
              <a:t>optical</a:t>
            </a:r>
            <a:r>
              <a:rPr lang="de-DE" dirty="0"/>
              <a:t> </a:t>
            </a:r>
            <a:r>
              <a:rPr lang="de-DE" dirty="0" err="1"/>
              <a:t>frontend</a:t>
            </a:r>
            <a:r>
              <a:rPr lang="de-DE" dirty="0"/>
              <a:t> (OFE)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combination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high-pass (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bias</a:t>
            </a:r>
            <a:r>
              <a:rPr lang="de-DE" dirty="0"/>
              <a:t>) and </a:t>
            </a:r>
            <a:r>
              <a:rPr lang="de-DE" dirty="0" err="1"/>
              <a:t>low</a:t>
            </a:r>
            <a:r>
              <a:rPr lang="de-DE" dirty="0"/>
              <a:t>-pass (LED/PD) [7</a:t>
            </a:r>
            <a:r>
              <a:rPr lang="de-DE" dirty="0" smtClean="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Power </a:t>
            </a:r>
            <a:r>
              <a:rPr lang="de-DE" dirty="0" err="1"/>
              <a:t>spectral</a:t>
            </a:r>
            <a:r>
              <a:rPr lang="de-DE" dirty="0"/>
              <a:t> </a:t>
            </a:r>
            <a:r>
              <a:rPr lang="de-DE" dirty="0" err="1"/>
              <a:t>density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OOK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PRBS </a:t>
            </a:r>
            <a:r>
              <a:rPr lang="de-DE" dirty="0" err="1"/>
              <a:t>includes</a:t>
            </a:r>
            <a:r>
              <a:rPr lang="de-DE" dirty="0"/>
              <a:t> DC </a:t>
            </a:r>
            <a:r>
              <a:rPr lang="de-DE" dirty="0" err="1"/>
              <a:t>components</a:t>
            </a:r>
            <a:r>
              <a:rPr lang="de-DE" dirty="0"/>
              <a:t>,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codes</a:t>
            </a:r>
            <a:r>
              <a:rPr lang="de-DE" dirty="0"/>
              <a:t> </a:t>
            </a:r>
            <a:r>
              <a:rPr lang="de-DE" dirty="0" err="1"/>
              <a:t>try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reduce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high-pass in </a:t>
            </a:r>
            <a:r>
              <a:rPr lang="de-DE" dirty="0" err="1"/>
              <a:t>the</a:t>
            </a:r>
            <a:r>
              <a:rPr lang="de-DE" dirty="0"/>
              <a:t> LC OFE </a:t>
            </a:r>
            <a:r>
              <a:rPr lang="de-DE" dirty="0" err="1"/>
              <a:t>removes</a:t>
            </a:r>
            <a:r>
              <a:rPr lang="de-DE" dirty="0"/>
              <a:t> </a:t>
            </a:r>
            <a:r>
              <a:rPr lang="de-DE" dirty="0" err="1"/>
              <a:t>low</a:t>
            </a:r>
            <a:r>
              <a:rPr lang="de-DE" dirty="0"/>
              <a:t> </a:t>
            </a:r>
            <a:r>
              <a:rPr lang="de-DE" dirty="0" err="1"/>
              <a:t>frequency</a:t>
            </a:r>
            <a:r>
              <a:rPr lang="de-DE" dirty="0"/>
              <a:t> </a:t>
            </a:r>
            <a:r>
              <a:rPr lang="de-DE" dirty="0" err="1" smtClean="0"/>
              <a:t>components</a:t>
            </a:r>
            <a:endParaRPr lang="de-DE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Statistical </a:t>
            </a:r>
            <a:r>
              <a:rPr lang="de-DE" dirty="0" err="1" smtClean="0"/>
              <a:t>effects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 smtClean="0"/>
              <a:t>long</a:t>
            </a:r>
            <a:r>
              <a:rPr lang="de-DE" dirty="0" smtClean="0"/>
              <a:t> </a:t>
            </a:r>
            <a:r>
              <a:rPr lang="de-DE" dirty="0" err="1"/>
              <a:t>runs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consecutive</a:t>
            </a:r>
            <a:r>
              <a:rPr lang="de-DE" dirty="0"/>
              <a:t> </a:t>
            </a:r>
            <a:r>
              <a:rPr lang="de-DE" dirty="0" err="1"/>
              <a:t>ones</a:t>
            </a:r>
            <a:r>
              <a:rPr lang="de-DE" dirty="0"/>
              <a:t> and </a:t>
            </a:r>
            <a:r>
              <a:rPr lang="de-DE" dirty="0" err="1"/>
              <a:t>zeros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forced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zero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classical</a:t>
            </a:r>
            <a:r>
              <a:rPr lang="de-DE" dirty="0"/>
              <a:t>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codes</a:t>
            </a:r>
            <a:r>
              <a:rPr lang="de-DE" dirty="0"/>
              <a:t> </a:t>
            </a:r>
            <a:r>
              <a:rPr lang="de-DE" dirty="0" err="1"/>
              <a:t>instead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PRBS </a:t>
            </a:r>
            <a:r>
              <a:rPr lang="de-DE" dirty="0" err="1"/>
              <a:t>avoid</a:t>
            </a:r>
            <a:r>
              <a:rPr lang="de-DE" dirty="0"/>
              <a:t> such </a:t>
            </a:r>
            <a:r>
              <a:rPr lang="de-DE" dirty="0" err="1"/>
              <a:t>long</a:t>
            </a:r>
            <a:r>
              <a:rPr lang="de-DE" dirty="0"/>
              <a:t> </a:t>
            </a:r>
            <a:r>
              <a:rPr lang="de-DE" dirty="0" err="1"/>
              <a:t>runs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Highpass</a:t>
            </a:r>
            <a:r>
              <a:rPr lang="de-DE" dirty="0" smtClean="0"/>
              <a:t> </a:t>
            </a:r>
            <a:r>
              <a:rPr lang="de-DE" dirty="0" err="1" smtClean="0"/>
              <a:t>Filtering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Malte Hinrichs, Fraunhofer HHI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4272" y="2664003"/>
            <a:ext cx="3096345" cy="192063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4968" y="707446"/>
            <a:ext cx="3034951" cy="1956557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4771" y="4545023"/>
            <a:ext cx="3039004" cy="1908313"/>
          </a:xfrm>
          <a:prstGeom prst="rect">
            <a:avLst/>
          </a:prstGeom>
        </p:spPr>
      </p:pic>
      <p:sp>
        <p:nvSpPr>
          <p:cNvPr id="17" name="Textfeld 16"/>
          <p:cNvSpPr txBox="1"/>
          <p:nvPr/>
        </p:nvSpPr>
        <p:spPr>
          <a:xfrm>
            <a:off x="10919340" y="4984417"/>
            <a:ext cx="50525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chemeClr val="tx1"/>
                </a:solidFill>
              </a:rPr>
              <a:t>PRBS</a:t>
            </a:r>
          </a:p>
        </p:txBody>
      </p:sp>
    </p:spTree>
    <p:extLst>
      <p:ext uri="{BB962C8B-B14F-4D97-AF65-F5344CB8AC3E}">
        <p14:creationId xmlns:p14="http://schemas.microsoft.com/office/powerpoint/2010/main" val="1970177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D893F8-748F-452F-874A-321BEA652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7928" y="1988840"/>
            <a:ext cx="5941856" cy="432047"/>
          </a:xfrm>
        </p:spPr>
        <p:txBody>
          <a:bodyPr/>
          <a:lstStyle/>
          <a:p>
            <a:pPr algn="ctr"/>
            <a:r>
              <a:rPr lang="de-DE" sz="1800" dirty="0"/>
              <a:t>25 </a:t>
            </a:r>
            <a:r>
              <a:rPr lang="de-DE" sz="1800" dirty="0" err="1" smtClean="0"/>
              <a:t>MBd</a:t>
            </a:r>
            <a:r>
              <a:rPr lang="de-DE" sz="1800" dirty="0" smtClean="0"/>
              <a:t> </a:t>
            </a:r>
            <a:r>
              <a:rPr lang="de-DE" sz="1800" dirty="0" err="1"/>
              <a:t>with</a:t>
            </a:r>
            <a:r>
              <a:rPr lang="de-DE" sz="1800" dirty="0"/>
              <a:t> OFE </a:t>
            </a:r>
            <a:r>
              <a:rPr lang="de-DE" sz="1800" dirty="0" err="1" smtClean="0"/>
              <a:t>model</a:t>
            </a:r>
            <a:endParaRPr lang="de-DE" sz="1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358E938-22D6-439F-8603-33BADDA16B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F4F746-320C-4C13-B1A9-872F8B6FF7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5EA5457F-EBCE-4920-B185-036F1CFCCB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2024</a:t>
            </a:r>
            <a:endParaRPr lang="en-GB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18C9249-9BD5-4C00-846D-020C33AD6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1904" y="4189038"/>
            <a:ext cx="6336704" cy="151487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F4738FB0-34E9-4A2F-BD4A-529BBB5DF2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0116" y="2463551"/>
            <a:ext cx="6268151" cy="1518220"/>
          </a:xfrm>
          <a:prstGeom prst="rect">
            <a:avLst/>
          </a:prstGeom>
        </p:spPr>
      </p:pic>
      <p:sp>
        <p:nvSpPr>
          <p:cNvPr id="11" name="Inhaltsplatzhalter 2"/>
          <p:cNvSpPr txBox="1">
            <a:spLocks/>
          </p:cNvSpPr>
          <p:nvPr/>
        </p:nvSpPr>
        <p:spPr bwMode="auto">
          <a:xfrm>
            <a:off x="914400" y="1700808"/>
            <a:ext cx="4533527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de-DE" kern="0" dirty="0" smtClean="0"/>
              <a:t>Baseline </a:t>
            </a:r>
            <a:r>
              <a:rPr lang="de-DE" kern="0" dirty="0" err="1" smtClean="0"/>
              <a:t>Wander</a:t>
            </a:r>
            <a:r>
              <a:rPr lang="de-DE" kern="0" dirty="0" smtClean="0"/>
              <a:t> </a:t>
            </a:r>
            <a:r>
              <a:rPr lang="de-DE" kern="0" dirty="0" err="1" smtClean="0"/>
              <a:t>Effect</a:t>
            </a:r>
            <a:endParaRPr lang="de-DE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kern="0" dirty="0" err="1" smtClean="0"/>
              <a:t>random</a:t>
            </a:r>
            <a:r>
              <a:rPr lang="de-DE" kern="0" dirty="0" smtClean="0"/>
              <a:t> </a:t>
            </a:r>
            <a:r>
              <a:rPr lang="de-DE" kern="0" dirty="0" err="1" smtClean="0"/>
              <a:t>walk</a:t>
            </a:r>
            <a:r>
              <a:rPr lang="de-DE" kern="0" dirty="0" smtClean="0"/>
              <a:t> </a:t>
            </a:r>
            <a:r>
              <a:rPr lang="de-DE" kern="0" dirty="0" err="1" smtClean="0"/>
              <a:t>depending</a:t>
            </a:r>
            <a:r>
              <a:rPr lang="de-DE" kern="0" dirty="0" smtClean="0"/>
              <a:t> on </a:t>
            </a:r>
            <a:r>
              <a:rPr lang="de-DE" kern="0" dirty="0" err="1" smtClean="0"/>
              <a:t>the</a:t>
            </a:r>
            <a:r>
              <a:rPr lang="de-DE" kern="0" dirty="0" smtClean="0"/>
              <a:t> </a:t>
            </a:r>
            <a:r>
              <a:rPr lang="de-DE" kern="0" dirty="0" err="1" smtClean="0"/>
              <a:t>run</a:t>
            </a:r>
            <a:r>
              <a:rPr lang="de-DE" kern="0" dirty="0" smtClean="0"/>
              <a:t> </a:t>
            </a:r>
            <a:r>
              <a:rPr lang="de-DE" kern="0" dirty="0" err="1" smtClean="0"/>
              <a:t>length</a:t>
            </a:r>
            <a:r>
              <a:rPr lang="de-DE" kern="0" dirty="0" smtClean="0"/>
              <a:t> in </a:t>
            </a:r>
            <a:r>
              <a:rPr lang="de-DE" kern="0" dirty="0" err="1" smtClean="0"/>
              <a:t>data</a:t>
            </a:r>
            <a:r>
              <a:rPr lang="de-DE" kern="0" dirty="0" smtClean="0"/>
              <a:t> </a:t>
            </a:r>
            <a:r>
              <a:rPr lang="de-DE" kern="0" dirty="0" err="1" smtClean="0"/>
              <a:t>sequence</a:t>
            </a:r>
            <a:r>
              <a:rPr lang="de-DE" kern="0" dirty="0" smtClean="0"/>
              <a:t> [8]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kern="0" dirty="0" smtClean="0"/>
              <a:t>BLW </a:t>
            </a:r>
            <a:r>
              <a:rPr lang="de-DE" kern="0" dirty="0" err="1" smtClean="0"/>
              <a:t>is</a:t>
            </a:r>
            <a:r>
              <a:rPr lang="de-DE" kern="0" dirty="0" smtClean="0"/>
              <a:t> </a:t>
            </a:r>
            <a:r>
              <a:rPr lang="de-DE" kern="0" dirty="0" err="1" smtClean="0"/>
              <a:t>stronger</a:t>
            </a:r>
            <a:r>
              <a:rPr lang="de-DE" kern="0" dirty="0" smtClean="0"/>
              <a:t> </a:t>
            </a:r>
            <a:r>
              <a:rPr lang="de-DE" kern="0" dirty="0" err="1" smtClean="0"/>
              <a:t>for</a:t>
            </a:r>
            <a:r>
              <a:rPr lang="de-DE" kern="0" dirty="0" smtClean="0"/>
              <a:t> 64B66B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kern="0" dirty="0" smtClean="0"/>
              <a:t>8B10B </a:t>
            </a:r>
            <a:r>
              <a:rPr lang="de-DE" kern="0" dirty="0" err="1" smtClean="0"/>
              <a:t>can</a:t>
            </a:r>
            <a:r>
              <a:rPr lang="de-DE" kern="0" dirty="0" smtClean="0"/>
              <a:t> </a:t>
            </a:r>
            <a:r>
              <a:rPr lang="de-DE" kern="0" dirty="0" err="1" smtClean="0"/>
              <a:t>reduce</a:t>
            </a:r>
            <a:r>
              <a:rPr lang="de-DE" kern="0" dirty="0" smtClean="0"/>
              <a:t> BLW </a:t>
            </a:r>
            <a:r>
              <a:rPr lang="de-DE" kern="0" dirty="0" err="1" smtClean="0"/>
              <a:t>somewhat</a:t>
            </a:r>
            <a:r>
              <a:rPr lang="de-DE" kern="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kern="0" dirty="0" smtClean="0"/>
              <a:t>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kern="0" dirty="0" smtClean="0"/>
              <a:t>64B67B (</a:t>
            </a:r>
            <a:r>
              <a:rPr lang="de-DE" kern="0" dirty="0" err="1" smtClean="0"/>
              <a:t>guided</a:t>
            </a:r>
            <a:r>
              <a:rPr lang="de-DE" kern="0" dirty="0" smtClean="0"/>
              <a:t> </a:t>
            </a:r>
            <a:r>
              <a:rPr lang="de-DE" kern="0" dirty="0" err="1" smtClean="0"/>
              <a:t>scrambler</a:t>
            </a:r>
            <a:r>
              <a:rPr lang="de-DE" kern="0" dirty="0" smtClean="0"/>
              <a:t>) </a:t>
            </a:r>
            <a:r>
              <a:rPr lang="de-DE" kern="0" dirty="0" err="1" smtClean="0"/>
              <a:t>has</a:t>
            </a:r>
            <a:r>
              <a:rPr lang="de-DE" kern="0" dirty="0" smtClean="0"/>
              <a:t> 4.5% at max. </a:t>
            </a:r>
            <a:r>
              <a:rPr lang="de-DE" kern="0" dirty="0" err="1" smtClean="0"/>
              <a:t>run</a:t>
            </a:r>
            <a:r>
              <a:rPr lang="de-DE" kern="0" dirty="0" smtClean="0"/>
              <a:t> </a:t>
            </a:r>
            <a:r>
              <a:rPr lang="de-DE" kern="0" dirty="0" err="1" smtClean="0"/>
              <a:t>length</a:t>
            </a:r>
            <a:r>
              <a:rPr lang="de-DE" kern="0" dirty="0" smtClean="0"/>
              <a:t> </a:t>
            </a:r>
            <a:r>
              <a:rPr lang="de-DE" kern="0" dirty="0" err="1" smtClean="0"/>
              <a:t>of</a:t>
            </a:r>
            <a:r>
              <a:rPr lang="de-DE" kern="0" dirty="0" smtClean="0"/>
              <a:t> 12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kern="0" dirty="0"/>
              <a:t>8B10B </a:t>
            </a:r>
            <a:r>
              <a:rPr lang="de-DE" kern="0" dirty="0" err="1"/>
              <a:t>has</a:t>
            </a:r>
            <a:r>
              <a:rPr lang="de-DE" kern="0" dirty="0"/>
              <a:t> 25% </a:t>
            </a:r>
            <a:r>
              <a:rPr lang="de-DE" kern="0" dirty="0" err="1"/>
              <a:t>overhead</a:t>
            </a:r>
            <a:r>
              <a:rPr lang="de-DE" kern="0" dirty="0"/>
              <a:t> (OH) at max. </a:t>
            </a:r>
            <a:r>
              <a:rPr lang="de-DE" kern="0" dirty="0" err="1"/>
              <a:t>run</a:t>
            </a:r>
            <a:r>
              <a:rPr lang="de-DE" kern="0" dirty="0"/>
              <a:t> </a:t>
            </a:r>
            <a:r>
              <a:rPr lang="de-DE" kern="0" dirty="0" err="1"/>
              <a:t>length</a:t>
            </a:r>
            <a:r>
              <a:rPr lang="de-DE" kern="0" dirty="0"/>
              <a:t> </a:t>
            </a:r>
            <a:r>
              <a:rPr lang="de-DE" kern="0" dirty="0" err="1"/>
              <a:t>of</a:t>
            </a:r>
            <a:r>
              <a:rPr lang="de-DE" kern="0" dirty="0"/>
              <a:t> </a:t>
            </a:r>
            <a:r>
              <a:rPr lang="de-DE" kern="0" dirty="0" smtClean="0"/>
              <a:t>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kern="0" dirty="0" smtClean="0"/>
              <a:t>More </a:t>
            </a:r>
            <a:r>
              <a:rPr lang="de-DE" kern="0" dirty="0" err="1" smtClean="0"/>
              <a:t>overhead</a:t>
            </a:r>
            <a:r>
              <a:rPr lang="de-DE" kern="0" dirty="0" smtClean="0"/>
              <a:t> </a:t>
            </a:r>
            <a:r>
              <a:rPr lang="de-DE" kern="0" dirty="0" err="1" smtClean="0">
                <a:sym typeface="Wingdings" panose="05000000000000000000" pitchFamily="2" charset="2"/>
              </a:rPr>
              <a:t>for</a:t>
            </a:r>
            <a:r>
              <a:rPr lang="de-DE" kern="0" dirty="0" smtClean="0">
                <a:sym typeface="Wingdings" panose="05000000000000000000" pitchFamily="2" charset="2"/>
              </a:rPr>
              <a:t> </a:t>
            </a:r>
            <a:r>
              <a:rPr lang="de-DE" kern="0" dirty="0" err="1" smtClean="0">
                <a:sym typeface="Wingdings" panose="05000000000000000000" pitchFamily="2" charset="2"/>
              </a:rPr>
              <a:t>better</a:t>
            </a:r>
            <a:r>
              <a:rPr lang="de-DE" kern="0" dirty="0" smtClean="0">
                <a:sym typeface="Wingdings" panose="05000000000000000000" pitchFamily="2" charset="2"/>
              </a:rPr>
              <a:t> </a:t>
            </a:r>
            <a:r>
              <a:rPr lang="de-DE" kern="0" dirty="0" err="1" smtClean="0">
                <a:sym typeface="Wingdings" panose="05000000000000000000" pitchFamily="2" charset="2"/>
              </a:rPr>
              <a:t>performance</a:t>
            </a:r>
            <a:endParaRPr lang="de-DE" kern="0" dirty="0"/>
          </a:p>
          <a:p>
            <a:pPr lvl="1">
              <a:buFont typeface="Arial" panose="020B0604020202020204" pitchFamily="34" charset="0"/>
              <a:buChar char="•"/>
            </a:pPr>
            <a:endParaRPr lang="de-DE" kern="0" dirty="0"/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de-DE" dirty="0" smtClean="0"/>
              <a:t>Baseline </a:t>
            </a:r>
            <a:r>
              <a:rPr lang="de-DE" dirty="0" err="1" smtClean="0"/>
              <a:t>Wander</a:t>
            </a:r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7896200" y="2526267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1800" b="1" dirty="0" smtClean="0">
                <a:solidFill>
                  <a:schemeClr val="tx1"/>
                </a:solidFill>
              </a:rPr>
              <a:t>64b66b</a:t>
            </a:r>
            <a:endParaRPr lang="de-DE" sz="1800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8044909" y="4254459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1800" b="1" dirty="0" smtClean="0">
                <a:solidFill>
                  <a:schemeClr val="tx1"/>
                </a:solidFill>
              </a:rPr>
              <a:t>8b10b</a:t>
            </a:r>
            <a:endParaRPr lang="de-DE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24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0765" y="708040"/>
            <a:ext cx="3741483" cy="200088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Overcome</a:t>
            </a:r>
            <a:r>
              <a:rPr lang="de-DE" dirty="0"/>
              <a:t> Baseline </a:t>
            </a:r>
            <a:r>
              <a:rPr lang="de-DE" dirty="0" err="1"/>
              <a:t>Wander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399" y="1700808"/>
            <a:ext cx="950614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Low-overhead </a:t>
            </a:r>
            <a:r>
              <a:rPr lang="de-DE" dirty="0" err="1"/>
              <a:t>linecode</a:t>
            </a:r>
            <a:r>
              <a:rPr lang="de-DE" dirty="0"/>
              <a:t> </a:t>
            </a:r>
            <a:r>
              <a:rPr lang="de-DE" dirty="0" err="1"/>
              <a:t>alone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effective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PM-PHY in IEEE Std 802.15.13-2023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supports</a:t>
            </a:r>
            <a:r>
              <a:rPr lang="de-DE" dirty="0"/>
              <a:t> 12.5, 25, 50, 100 and 200 </a:t>
            </a:r>
            <a:r>
              <a:rPr lang="de-DE" dirty="0" err="1"/>
              <a:t>MBd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8B10B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always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best</a:t>
            </a:r>
            <a:r>
              <a:rPr lang="de-DE" dirty="0"/>
              <a:t> </a:t>
            </a:r>
            <a:r>
              <a:rPr lang="de-DE" dirty="0" err="1"/>
              <a:t>choice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64B67B and PRBS </a:t>
            </a:r>
            <a:r>
              <a:rPr lang="de-DE" dirty="0" err="1" smtClean="0"/>
              <a:t>would</a:t>
            </a:r>
            <a:r>
              <a:rPr lang="de-DE" dirty="0" smtClean="0"/>
              <a:t> </a:t>
            </a:r>
            <a:r>
              <a:rPr lang="de-DE" dirty="0" err="1" smtClean="0"/>
              <a:t>cause</a:t>
            </a:r>
            <a:r>
              <a:rPr lang="de-DE" dirty="0" smtClean="0"/>
              <a:t> </a:t>
            </a:r>
            <a:r>
              <a:rPr lang="de-DE" dirty="0" err="1"/>
              <a:t>error</a:t>
            </a:r>
            <a:r>
              <a:rPr lang="de-DE" dirty="0"/>
              <a:t> </a:t>
            </a:r>
            <a:r>
              <a:rPr lang="de-DE" dirty="0" err="1"/>
              <a:t>floors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equalization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reduce</a:t>
            </a:r>
            <a:r>
              <a:rPr lang="de-DE" dirty="0"/>
              <a:t> </a:t>
            </a:r>
            <a:r>
              <a:rPr lang="de-DE" dirty="0" err="1"/>
              <a:t>baseline</a:t>
            </a:r>
            <a:r>
              <a:rPr lang="de-DE" dirty="0"/>
              <a:t> </a:t>
            </a:r>
            <a:r>
              <a:rPr lang="de-DE" dirty="0" err="1"/>
              <a:t>wander</a:t>
            </a:r>
            <a:r>
              <a:rPr lang="de-DE" dirty="0"/>
              <a:t> [9]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frequency</a:t>
            </a:r>
            <a:r>
              <a:rPr lang="de-DE" dirty="0"/>
              <a:t>-domain </a:t>
            </a:r>
            <a:r>
              <a:rPr lang="de-DE" dirty="0" err="1"/>
              <a:t>equalizer</a:t>
            </a:r>
            <a:r>
              <a:rPr lang="de-DE" dirty="0"/>
              <a:t> (FDE) </a:t>
            </a:r>
            <a:r>
              <a:rPr lang="de-DE" dirty="0" err="1"/>
              <a:t>removes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error</a:t>
            </a:r>
            <a:r>
              <a:rPr lang="de-DE" dirty="0"/>
              <a:t> </a:t>
            </a:r>
            <a:r>
              <a:rPr lang="de-DE" dirty="0" err="1"/>
              <a:t>floor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works</a:t>
            </a:r>
            <a:r>
              <a:rPr lang="de-DE" dirty="0"/>
              <a:t> </a:t>
            </a:r>
            <a:r>
              <a:rPr lang="de-DE" dirty="0" err="1"/>
              <a:t>similarly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time-domain </a:t>
            </a:r>
            <a:r>
              <a:rPr lang="de-DE" dirty="0" err="1"/>
              <a:t>equalizer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2-3 dB </a:t>
            </a:r>
            <a:r>
              <a:rPr lang="de-DE" dirty="0" err="1"/>
              <a:t>penalty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PRBS </a:t>
            </a:r>
            <a:r>
              <a:rPr lang="de-DE" dirty="0" err="1"/>
              <a:t>compared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8B10B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Does</a:t>
            </a:r>
            <a:r>
              <a:rPr lang="de-DE" dirty="0"/>
              <a:t> </a:t>
            </a:r>
            <a:r>
              <a:rPr lang="de-DE" dirty="0" smtClean="0"/>
              <a:t>OOK/FDE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another</a:t>
            </a:r>
            <a:r>
              <a:rPr lang="de-DE" dirty="0"/>
              <a:t> PHY?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YES: PM-PHY </a:t>
            </a:r>
            <a:r>
              <a:rPr lang="de-DE" dirty="0" smtClean="0"/>
              <a:t>vs. HB-PHY in </a:t>
            </a:r>
            <a:r>
              <a:rPr lang="de-DE" dirty="0"/>
              <a:t>IEEE Std 802.15.13-2023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NO: </a:t>
            </a:r>
            <a:r>
              <a:rPr lang="de-DE" b="1" dirty="0"/>
              <a:t>OOK/FDE </a:t>
            </a:r>
            <a:r>
              <a:rPr lang="de-DE" b="1" dirty="0" err="1"/>
              <a:t>needs</a:t>
            </a:r>
            <a:r>
              <a:rPr lang="de-DE" b="1" dirty="0"/>
              <a:t> </a:t>
            </a:r>
            <a:r>
              <a:rPr lang="de-DE" b="1" dirty="0" err="1"/>
              <a:t>only</a:t>
            </a:r>
            <a:r>
              <a:rPr lang="de-DE" b="1" dirty="0"/>
              <a:t> minor </a:t>
            </a:r>
            <a:r>
              <a:rPr lang="de-DE" b="1" dirty="0" err="1"/>
              <a:t>changes</a:t>
            </a:r>
            <a:r>
              <a:rPr lang="de-DE" b="1" dirty="0"/>
              <a:t> </a:t>
            </a:r>
            <a:r>
              <a:rPr lang="de-DE" b="1" dirty="0" err="1"/>
              <a:t>to</a:t>
            </a:r>
            <a:r>
              <a:rPr lang="de-DE" b="1" dirty="0"/>
              <a:t> </a:t>
            </a:r>
            <a:r>
              <a:rPr lang="de-DE" b="1" dirty="0" err="1"/>
              <a:t>existing</a:t>
            </a:r>
            <a:r>
              <a:rPr lang="de-DE" b="1" dirty="0"/>
              <a:t> OFDM PHYs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Malte Hinrichs, Fraunhofer HHI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Textfeld 7"/>
          <p:cNvSpPr txBox="1"/>
          <p:nvPr/>
        </p:nvSpPr>
        <p:spPr>
          <a:xfrm>
            <a:off x="10340413" y="756742"/>
            <a:ext cx="1475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12.5 </a:t>
            </a:r>
            <a:r>
              <a:rPr lang="de-DE" dirty="0" err="1">
                <a:solidFill>
                  <a:schemeClr val="tx1"/>
                </a:solidFill>
              </a:rPr>
              <a:t>MBd</a:t>
            </a:r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5323" y="2730809"/>
            <a:ext cx="3645333" cy="2282367"/>
          </a:xfrm>
          <a:prstGeom prst="rect">
            <a:avLst/>
          </a:prstGeom>
        </p:spPr>
      </p:pic>
      <p:sp>
        <p:nvSpPr>
          <p:cNvPr id="16" name="Textfeld 15"/>
          <p:cNvSpPr txBox="1"/>
          <p:nvPr/>
        </p:nvSpPr>
        <p:spPr>
          <a:xfrm>
            <a:off x="10340412" y="2747541"/>
            <a:ext cx="1475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200 </a:t>
            </a:r>
            <a:r>
              <a:rPr lang="de-DE" dirty="0" err="1">
                <a:solidFill>
                  <a:schemeClr val="tx1"/>
                </a:solidFill>
              </a:rPr>
              <a:t>MBd</a:t>
            </a:r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20540" y="4941168"/>
            <a:ext cx="1508108" cy="1493324"/>
          </a:xfrm>
          <a:prstGeom prst="rect">
            <a:avLst/>
          </a:prstGeom>
        </p:spPr>
      </p:pic>
      <p:sp>
        <p:nvSpPr>
          <p:cNvPr id="19" name="Textfeld 18"/>
          <p:cNvSpPr txBox="1"/>
          <p:nvPr/>
        </p:nvSpPr>
        <p:spPr>
          <a:xfrm>
            <a:off x="10780449" y="5730573"/>
            <a:ext cx="50525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chemeClr val="tx1"/>
                </a:solidFill>
              </a:rPr>
              <a:t>PRBS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10775324" y="5934472"/>
            <a:ext cx="9373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chemeClr val="tx1"/>
                </a:solidFill>
              </a:rPr>
              <a:t>PRBS w. FDE</a:t>
            </a:r>
          </a:p>
        </p:txBody>
      </p:sp>
    </p:spTree>
    <p:extLst>
      <p:ext uri="{BB962C8B-B14F-4D97-AF65-F5344CB8AC3E}">
        <p14:creationId xmlns:p14="http://schemas.microsoft.com/office/powerpoint/2010/main" val="1334166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1944" y="2210546"/>
            <a:ext cx="6597846" cy="417078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   </a:t>
            </a:r>
            <a:r>
              <a:rPr lang="de-DE" dirty="0" err="1"/>
              <a:t>Comparison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OOK/FDE and OFDM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399" y="1700808"/>
            <a:ext cx="924147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OOK/FDE </a:t>
            </a:r>
            <a:r>
              <a:rPr lang="de-DE" dirty="0" err="1"/>
              <a:t>shares</a:t>
            </a:r>
            <a:r>
              <a:rPr lang="de-DE" dirty="0"/>
              <a:t> </a:t>
            </a:r>
            <a:r>
              <a:rPr lang="de-DE" dirty="0" err="1"/>
              <a:t>most</a:t>
            </a:r>
            <a:r>
              <a:rPr lang="de-DE" dirty="0"/>
              <a:t> DSP </a:t>
            </a:r>
            <a:r>
              <a:rPr lang="de-DE" dirty="0" err="1"/>
              <a:t>blocks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OFDM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 smtClean="0"/>
              <a:t>move</a:t>
            </a:r>
            <a:r>
              <a:rPr lang="de-DE" dirty="0" smtClean="0"/>
              <a:t> </a:t>
            </a:r>
            <a:r>
              <a:rPr lang="de-DE" dirty="0"/>
              <a:t>IFFT </a:t>
            </a:r>
            <a:r>
              <a:rPr lang="de-DE" dirty="0" err="1"/>
              <a:t>from</a:t>
            </a:r>
            <a:r>
              <a:rPr lang="de-DE" dirty="0"/>
              <a:t> TX </a:t>
            </a:r>
            <a:r>
              <a:rPr lang="de-DE" dirty="0" err="1"/>
              <a:t>to</a:t>
            </a:r>
            <a:r>
              <a:rPr lang="de-DE" dirty="0"/>
              <a:t> 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 smtClean="0"/>
              <a:t>disable</a:t>
            </a:r>
            <a:r>
              <a:rPr lang="de-DE" dirty="0" smtClean="0"/>
              <a:t> </a:t>
            </a:r>
            <a:r>
              <a:rPr lang="de-DE" dirty="0" err="1"/>
              <a:t>frequency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- and down-</a:t>
            </a:r>
            <a:r>
              <a:rPr lang="de-DE" dirty="0" err="1"/>
              <a:t>shift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Further </a:t>
            </a:r>
            <a:r>
              <a:rPr lang="de-DE" dirty="0" err="1"/>
              <a:t>changes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binary</a:t>
            </a:r>
            <a:r>
              <a:rPr lang="de-DE" dirty="0"/>
              <a:t> </a:t>
            </a:r>
            <a:r>
              <a:rPr lang="de-DE" dirty="0" err="1"/>
              <a:t>sequences</a:t>
            </a:r>
            <a:r>
              <a:rPr lang="de-DE" dirty="0"/>
              <a:t> </a:t>
            </a:r>
            <a:r>
              <a:rPr lang="de-DE" dirty="0" err="1"/>
              <a:t>for</a:t>
            </a:r>
            <a:endParaRPr lang="de-DE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 err="1"/>
              <a:t>synchronization</a:t>
            </a:r>
            <a:r>
              <a:rPr lang="de-DE" dirty="0"/>
              <a:t>, </a:t>
            </a:r>
            <a:r>
              <a:rPr lang="de-DE" dirty="0" err="1"/>
              <a:t>channel</a:t>
            </a:r>
            <a:r>
              <a:rPr lang="de-DE" dirty="0"/>
              <a:t> </a:t>
            </a:r>
            <a:r>
              <a:rPr lang="de-DE" dirty="0" err="1"/>
              <a:t>estimation</a:t>
            </a:r>
            <a:endParaRPr lang="de-DE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header</a:t>
            </a:r>
            <a:r>
              <a:rPr lang="de-DE" dirty="0"/>
              <a:t> and </a:t>
            </a:r>
            <a:r>
              <a:rPr lang="de-DE" dirty="0" err="1"/>
              <a:t>payload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works</a:t>
            </a:r>
            <a:r>
              <a:rPr lang="de-DE" dirty="0"/>
              <a:t> at </a:t>
            </a:r>
            <a:r>
              <a:rPr lang="de-DE" dirty="0" err="1"/>
              <a:t>very</a:t>
            </a:r>
            <a:r>
              <a:rPr lang="de-DE" dirty="0"/>
              <a:t> high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rates</a:t>
            </a:r>
            <a:r>
              <a:rPr lang="de-DE" dirty="0"/>
              <a:t> [10-13]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Backwards-compatibility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needs</a:t>
            </a:r>
            <a:r>
              <a:rPr lang="de-DE" dirty="0"/>
              <a:t> </a:t>
            </a:r>
            <a:r>
              <a:rPr lang="de-DE" dirty="0" err="1"/>
              <a:t>second</a:t>
            </a:r>
            <a:r>
              <a:rPr lang="de-DE" dirty="0"/>
              <a:t> RX in </a:t>
            </a:r>
            <a:r>
              <a:rPr lang="de-DE" dirty="0" err="1"/>
              <a:t>lower</a:t>
            </a:r>
            <a:r>
              <a:rPr lang="de-DE" dirty="0"/>
              <a:t> PHY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 err="1"/>
              <a:t>switch</a:t>
            </a:r>
            <a:r>
              <a:rPr lang="de-DE" dirty="0"/>
              <a:t> </a:t>
            </a:r>
            <a:r>
              <a:rPr lang="de-DE" dirty="0" err="1"/>
              <a:t>btw</a:t>
            </a:r>
            <a:r>
              <a:rPr lang="de-DE" dirty="0"/>
              <a:t>. OFDM and OOK/FDE </a:t>
            </a:r>
            <a:r>
              <a:rPr lang="de-DE" dirty="0" err="1"/>
              <a:t>modes</a:t>
            </a:r>
            <a:endParaRPr lang="de-DE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/>
              <a:t>after CRC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header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Malte Hinrichs, Fraunhofer HHI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" name="Textfeld 9"/>
          <p:cNvSpPr txBox="1"/>
          <p:nvPr/>
        </p:nvSpPr>
        <p:spPr>
          <a:xfrm>
            <a:off x="8688288" y="2348880"/>
            <a:ext cx="1368152" cy="2880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OOK/FDE </a:t>
            </a:r>
            <a:r>
              <a:rPr lang="de-DE" sz="1200" dirty="0" err="1">
                <a:solidFill>
                  <a:schemeClr val="tx1"/>
                </a:solidFill>
              </a:rPr>
              <a:t>only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0272464" y="2348880"/>
            <a:ext cx="136815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OFDM </a:t>
            </a:r>
            <a:r>
              <a:rPr lang="de-DE" sz="1200" dirty="0" err="1">
                <a:solidFill>
                  <a:schemeClr val="tx1"/>
                </a:solidFill>
              </a:rPr>
              <a:t>only</a:t>
            </a:r>
            <a:endParaRPr lang="de-D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72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1246</Words>
  <Application>Microsoft Office PowerPoint</Application>
  <PresentationFormat>Breitbild</PresentationFormat>
  <Paragraphs>159</Paragraphs>
  <Slides>11</Slides>
  <Notes>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MS Gothic</vt:lpstr>
      <vt:lpstr>Arial</vt:lpstr>
      <vt:lpstr>Arial Unicode MS</vt:lpstr>
      <vt:lpstr>Cambria Math</vt:lpstr>
      <vt:lpstr>Times New Roman</vt:lpstr>
      <vt:lpstr>Wingdings</vt:lpstr>
      <vt:lpstr>Office</vt:lpstr>
      <vt:lpstr>Document</vt:lpstr>
      <vt:lpstr>Low-Power Enhanced-Range PHY Mode for ELC </vt:lpstr>
      <vt:lpstr>Abstract</vt:lpstr>
      <vt:lpstr>Motivation</vt:lpstr>
      <vt:lpstr>Higher Reliability</vt:lpstr>
      <vt:lpstr>On-Off Keying (OOK)</vt:lpstr>
      <vt:lpstr>Highpass Filtering</vt:lpstr>
      <vt:lpstr>Baseline Wander</vt:lpstr>
      <vt:lpstr>Overcome Baseline Wander</vt:lpstr>
      <vt:lpstr>   Comparison of OOK/FDE and OFDM</vt:lpstr>
      <vt:lpstr>Conclusions</vt:lpstr>
      <vt:lpstr>References</vt:lpstr>
    </vt:vector>
  </TitlesOfParts>
  <Company>Fraunhofer-Institut für Nachrichtentechnik, HHI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Jungnickel, Volker</dc:creator>
  <cp:keywords/>
  <cp:lastModifiedBy>Jungnickel, Volker</cp:lastModifiedBy>
  <cp:revision>659</cp:revision>
  <cp:lastPrinted>1601-01-01T00:00:00Z</cp:lastPrinted>
  <dcterms:created xsi:type="dcterms:W3CDTF">2023-11-10T08:30:45Z</dcterms:created>
  <dcterms:modified xsi:type="dcterms:W3CDTF">2024-11-12T15:38:51Z</dcterms:modified>
  <cp:category>Name, Affiliation</cp:category>
</cp:coreProperties>
</file>