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79" r:id="rId4"/>
    <p:sldId id="287" r:id="rId5"/>
    <p:sldId id="280" r:id="rId6"/>
    <p:sldId id="282" r:id="rId7"/>
    <p:sldId id="265" r:id="rId8"/>
    <p:sldId id="266" r:id="rId9"/>
    <p:sldId id="274" r:id="rId10"/>
    <p:sldId id="275" r:id="rId11"/>
    <p:sldId id="290" r:id="rId12"/>
    <p:sldId id="283" r:id="rId13"/>
    <p:sldId id="291"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p:restoredTop sz="94626"/>
  </p:normalViewPr>
  <p:slideViewPr>
    <p:cSldViewPr>
      <p:cViewPr varScale="1">
        <p:scale>
          <a:sx n="116" d="100"/>
          <a:sy n="116" d="100"/>
        </p:scale>
        <p:origin x="119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3128"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2156539" y="175081"/>
            <a:ext cx="408233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dirty="0"/>
              <a:t>IEEE P802.11-07/2491r2doc.: IEEE 802.11-07/1904r2</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4702423" y="8982075"/>
            <a:ext cx="161582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dirty="0"/>
              <a:t>D. Eastlake (Independent)</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9C0804C-ADA2-F8E5-E885-4B64B83193A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5A9F080B-6B14-8A69-C606-8CC0414402DF}"/>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D053038-4248-84BB-7762-1476F6C575A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9458" name="Folienbildplatzhalter 1">
            <a:extLst>
              <a:ext uri="{FF2B5EF4-FFF2-40B4-BE49-F238E27FC236}">
                <a16:creationId xmlns:a16="http://schemas.microsoft.com/office/drawing/2014/main" id="{A4631769-F434-9B89-9779-FC0BF618D2B0}"/>
              </a:ext>
            </a:extLst>
          </p:cNvPr>
          <p:cNvSpPr>
            <a:spLocks noGrp="1" noRot="1" noChangeAspect="1" noTextEdit="1"/>
          </p:cNvSpPr>
          <p:nvPr>
            <p:ph type="sldImg"/>
          </p:nvPr>
        </p:nvSpPr>
        <p:spPr>
          <a:xfrm>
            <a:off x="1154113" y="701675"/>
            <a:ext cx="4625975" cy="3468688"/>
          </a:xfrm>
          <a:ln/>
        </p:spPr>
      </p:sp>
      <p:sp>
        <p:nvSpPr>
          <p:cNvPr id="19459" name="Notizenplatzhalter 2">
            <a:extLst>
              <a:ext uri="{FF2B5EF4-FFF2-40B4-BE49-F238E27FC236}">
                <a16:creationId xmlns:a16="http://schemas.microsoft.com/office/drawing/2014/main" id="{5147EA22-758E-C2D5-B422-412A597931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Kopfzeilenplatzhalter 3">
            <a:extLst>
              <a:ext uri="{FF2B5EF4-FFF2-40B4-BE49-F238E27FC236}">
                <a16:creationId xmlns:a16="http://schemas.microsoft.com/office/drawing/2014/main" id="{4C6270E2-4B65-AD22-52EF-005B0CA196B5}"/>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9461" name="Datumsplatzhalter 4">
            <a:extLst>
              <a:ext uri="{FF2B5EF4-FFF2-40B4-BE49-F238E27FC236}">
                <a16:creationId xmlns:a16="http://schemas.microsoft.com/office/drawing/2014/main" id="{08810C09-6C28-207E-129C-892ECE996E9D}"/>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9462" name="Fußzeilenplatzhalter 5">
            <a:extLst>
              <a:ext uri="{FF2B5EF4-FFF2-40B4-BE49-F238E27FC236}">
                <a16:creationId xmlns:a16="http://schemas.microsoft.com/office/drawing/2014/main" id="{84CF08F6-F358-A100-E6D7-E2C2CA3568AA}"/>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9463" name="Foliennummernplatzhalter 6">
            <a:extLst>
              <a:ext uri="{FF2B5EF4-FFF2-40B4-BE49-F238E27FC236}">
                <a16:creationId xmlns:a16="http://schemas.microsoft.com/office/drawing/2014/main" id="{75D632EE-96FF-A9CF-E117-A2711DA946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85503E94-D305-5446-84E7-5DA335B033E1}" type="slidenum">
              <a:rPr lang="en-US" altLang="en-US"/>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3188029-EEFC-B276-1645-884E6EE285DB}"/>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9D0DDD7C-46CE-9FBC-D4FD-7C32202FA277}"/>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D637762-A454-52AC-8307-FE51E5E21469}"/>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0482" name="Folienbildplatzhalter 1">
            <a:extLst>
              <a:ext uri="{FF2B5EF4-FFF2-40B4-BE49-F238E27FC236}">
                <a16:creationId xmlns:a16="http://schemas.microsoft.com/office/drawing/2014/main" id="{D0CA8B04-A3D3-71D0-C8A9-4BB0F989BAB1}"/>
              </a:ext>
            </a:extLst>
          </p:cNvPr>
          <p:cNvSpPr>
            <a:spLocks noGrp="1" noRot="1" noChangeAspect="1" noTextEdit="1"/>
          </p:cNvSpPr>
          <p:nvPr>
            <p:ph type="sldImg"/>
          </p:nvPr>
        </p:nvSpPr>
        <p:spPr>
          <a:xfrm>
            <a:off x="1154113" y="701675"/>
            <a:ext cx="4625975" cy="3468688"/>
          </a:xfrm>
          <a:ln/>
        </p:spPr>
      </p:sp>
      <p:sp>
        <p:nvSpPr>
          <p:cNvPr id="20483" name="Notizenplatzhalter 2">
            <a:extLst>
              <a:ext uri="{FF2B5EF4-FFF2-40B4-BE49-F238E27FC236}">
                <a16:creationId xmlns:a16="http://schemas.microsoft.com/office/drawing/2014/main" id="{51C462E2-7636-A27B-E4FB-6B216E5E48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Kopfzeilenplatzhalter 3">
            <a:extLst>
              <a:ext uri="{FF2B5EF4-FFF2-40B4-BE49-F238E27FC236}">
                <a16:creationId xmlns:a16="http://schemas.microsoft.com/office/drawing/2014/main" id="{309D11E6-A386-7020-3BD3-B79AB8E5DA7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0485" name="Datumsplatzhalter 4">
            <a:extLst>
              <a:ext uri="{FF2B5EF4-FFF2-40B4-BE49-F238E27FC236}">
                <a16:creationId xmlns:a16="http://schemas.microsoft.com/office/drawing/2014/main" id="{9BD2C83B-8581-BA43-A8C7-79BF028B135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0486" name="Fußzeilenplatzhalter 5">
            <a:extLst>
              <a:ext uri="{FF2B5EF4-FFF2-40B4-BE49-F238E27FC236}">
                <a16:creationId xmlns:a16="http://schemas.microsoft.com/office/drawing/2014/main" id="{8BE076BE-7678-9A47-F1EA-464A21802ACE}"/>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0487" name="Foliennummernplatzhalter 6">
            <a:extLst>
              <a:ext uri="{FF2B5EF4-FFF2-40B4-BE49-F238E27FC236}">
                <a16:creationId xmlns:a16="http://schemas.microsoft.com/office/drawing/2014/main" id="{3F7375DD-7091-0D99-BC2B-67D3B38A71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5FF919D2-782D-BC45-9CB8-D54F5A47977C}" type="slidenum">
              <a:rPr lang="en-US" altLang="en-US"/>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E3B1EC2-1FAB-8C3A-AECA-C508DA311354}"/>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ED44C29-BB62-3FA6-BF9A-C47557C41F7E}"/>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3B62FB23-0E13-7C90-2943-53799BBB04E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3554" name="Folienbildplatzhalter 1">
            <a:extLst>
              <a:ext uri="{FF2B5EF4-FFF2-40B4-BE49-F238E27FC236}">
                <a16:creationId xmlns:a16="http://schemas.microsoft.com/office/drawing/2014/main" id="{BE6ABAF0-1974-ED1F-278E-D26A6AC8621C}"/>
              </a:ext>
            </a:extLst>
          </p:cNvPr>
          <p:cNvSpPr>
            <a:spLocks noGrp="1" noRot="1" noChangeAspect="1" noTextEdit="1"/>
          </p:cNvSpPr>
          <p:nvPr>
            <p:ph type="sldImg"/>
          </p:nvPr>
        </p:nvSpPr>
        <p:spPr>
          <a:xfrm>
            <a:off x="1154113" y="701675"/>
            <a:ext cx="4625975" cy="3468688"/>
          </a:xfrm>
          <a:ln/>
        </p:spPr>
      </p:sp>
      <p:sp>
        <p:nvSpPr>
          <p:cNvPr id="23555" name="Notizenplatzhalter 2">
            <a:extLst>
              <a:ext uri="{FF2B5EF4-FFF2-40B4-BE49-F238E27FC236}">
                <a16:creationId xmlns:a16="http://schemas.microsoft.com/office/drawing/2014/main" id="{32E22723-6FFC-D138-4B02-35BBFFD428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Kopfzeilenplatzhalter 3">
            <a:extLst>
              <a:ext uri="{FF2B5EF4-FFF2-40B4-BE49-F238E27FC236}">
                <a16:creationId xmlns:a16="http://schemas.microsoft.com/office/drawing/2014/main" id="{643C2301-B538-89F3-E1D6-D464D726B524}"/>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3557" name="Datumsplatzhalter 4">
            <a:extLst>
              <a:ext uri="{FF2B5EF4-FFF2-40B4-BE49-F238E27FC236}">
                <a16:creationId xmlns:a16="http://schemas.microsoft.com/office/drawing/2014/main" id="{99F1B989-CE31-6D1C-1659-7D9C79B31A55}"/>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3558" name="Fußzeilenplatzhalter 5">
            <a:extLst>
              <a:ext uri="{FF2B5EF4-FFF2-40B4-BE49-F238E27FC236}">
                <a16:creationId xmlns:a16="http://schemas.microsoft.com/office/drawing/2014/main" id="{C7E4692D-12B9-C8EF-F600-5740D60C0EDD}"/>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3559" name="Foliennummernplatzhalter 6">
            <a:extLst>
              <a:ext uri="{FF2B5EF4-FFF2-40B4-BE49-F238E27FC236}">
                <a16:creationId xmlns:a16="http://schemas.microsoft.com/office/drawing/2014/main" id="{C54E6ECA-C647-7FAA-6EFE-0F8447F235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C536E4DF-9100-FD4B-91EE-D9E75EACC54C}" type="slidenum">
              <a:rPr lang="en-US" altLang="en-US"/>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A2B7905-E240-769E-4894-1454BC42713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8D56122-9E97-7436-4B54-18297537D016}"/>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868AD435-F851-82A6-8BF3-51CD4F40C86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4578" name="Folienbildplatzhalter 1">
            <a:extLst>
              <a:ext uri="{FF2B5EF4-FFF2-40B4-BE49-F238E27FC236}">
                <a16:creationId xmlns:a16="http://schemas.microsoft.com/office/drawing/2014/main" id="{AA4F55EA-41AC-F43F-74A7-55306720D564}"/>
              </a:ext>
            </a:extLst>
          </p:cNvPr>
          <p:cNvSpPr>
            <a:spLocks noGrp="1" noRot="1" noChangeAspect="1" noTextEdit="1"/>
          </p:cNvSpPr>
          <p:nvPr>
            <p:ph type="sldImg"/>
          </p:nvPr>
        </p:nvSpPr>
        <p:spPr>
          <a:xfrm>
            <a:off x="1154113" y="701675"/>
            <a:ext cx="4625975" cy="3468688"/>
          </a:xfrm>
          <a:ln/>
        </p:spPr>
      </p:sp>
      <p:sp>
        <p:nvSpPr>
          <p:cNvPr id="24579" name="Notizenplatzhalter 2">
            <a:extLst>
              <a:ext uri="{FF2B5EF4-FFF2-40B4-BE49-F238E27FC236}">
                <a16:creationId xmlns:a16="http://schemas.microsoft.com/office/drawing/2014/main" id="{C6229633-0B9E-B45B-CC1F-CC261E215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Kopfzeilenplatzhalter 3">
            <a:extLst>
              <a:ext uri="{FF2B5EF4-FFF2-40B4-BE49-F238E27FC236}">
                <a16:creationId xmlns:a16="http://schemas.microsoft.com/office/drawing/2014/main" id="{5D368B75-CDC2-DC43-8FEF-DD6C901D07DB}"/>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4581" name="Datumsplatzhalter 4">
            <a:extLst>
              <a:ext uri="{FF2B5EF4-FFF2-40B4-BE49-F238E27FC236}">
                <a16:creationId xmlns:a16="http://schemas.microsoft.com/office/drawing/2014/main" id="{597B3D86-E979-38C9-21DA-4E10C1FAC44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4582" name="Fußzeilenplatzhalter 5">
            <a:extLst>
              <a:ext uri="{FF2B5EF4-FFF2-40B4-BE49-F238E27FC236}">
                <a16:creationId xmlns:a16="http://schemas.microsoft.com/office/drawing/2014/main" id="{3ED31D9D-0E0D-1AAB-37D7-F5B6D2E6537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4583" name="Foliennummernplatzhalter 6">
            <a:extLst>
              <a:ext uri="{FF2B5EF4-FFF2-40B4-BE49-F238E27FC236}">
                <a16:creationId xmlns:a16="http://schemas.microsoft.com/office/drawing/2014/main" id="{CF80D211-DD89-8474-2238-CE29C988ED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3D91A19-00A0-AD4C-AC6B-FC31698C214D}" type="slidenum">
              <a:rPr lang="en-US" altLang="en-US"/>
              <a:pPr/>
              <a:t>10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780F4C3-3915-0CD5-1E44-BF79E5DCEA53}"/>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8223EFDA-E572-663C-B7AC-2E2E60967E15}"/>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737F93E7-B189-2C0C-ED33-D536C5F5376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61442" name="Folienbildplatzhalter 1">
            <a:extLst>
              <a:ext uri="{FF2B5EF4-FFF2-40B4-BE49-F238E27FC236}">
                <a16:creationId xmlns:a16="http://schemas.microsoft.com/office/drawing/2014/main" id="{76427249-E981-585D-3D94-5F30D67AB475}"/>
              </a:ext>
            </a:extLst>
          </p:cNvPr>
          <p:cNvSpPr>
            <a:spLocks noGrp="1" noRot="1" noChangeAspect="1" noTextEdit="1"/>
          </p:cNvSpPr>
          <p:nvPr>
            <p:ph type="sldImg"/>
          </p:nvPr>
        </p:nvSpPr>
        <p:spPr>
          <a:xfrm>
            <a:off x="1154113" y="701675"/>
            <a:ext cx="4625975" cy="3468688"/>
          </a:xfrm>
          <a:ln/>
        </p:spPr>
      </p:sp>
      <p:sp>
        <p:nvSpPr>
          <p:cNvPr id="61443" name="Notizenplatzhalter 2">
            <a:extLst>
              <a:ext uri="{FF2B5EF4-FFF2-40B4-BE49-F238E27FC236}">
                <a16:creationId xmlns:a16="http://schemas.microsoft.com/office/drawing/2014/main" id="{2C299976-B8F2-93C2-8749-3B75570B1E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Kopfzeilenplatzhalter 3">
            <a:extLst>
              <a:ext uri="{FF2B5EF4-FFF2-40B4-BE49-F238E27FC236}">
                <a16:creationId xmlns:a16="http://schemas.microsoft.com/office/drawing/2014/main" id="{065D5B17-546C-30F3-BAA5-331466EB959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61445" name="Datumsplatzhalter 4">
            <a:extLst>
              <a:ext uri="{FF2B5EF4-FFF2-40B4-BE49-F238E27FC236}">
                <a16:creationId xmlns:a16="http://schemas.microsoft.com/office/drawing/2014/main" id="{FEDFCCFD-2796-4385-C169-C05743780A8B}"/>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61446" name="Fußzeilenplatzhalter 5">
            <a:extLst>
              <a:ext uri="{FF2B5EF4-FFF2-40B4-BE49-F238E27FC236}">
                <a16:creationId xmlns:a16="http://schemas.microsoft.com/office/drawing/2014/main" id="{C861067E-38D9-223B-9D94-938458210E51}"/>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61447" name="Foliennummernplatzhalter 6">
            <a:extLst>
              <a:ext uri="{FF2B5EF4-FFF2-40B4-BE49-F238E27FC236}">
                <a16:creationId xmlns:a16="http://schemas.microsoft.com/office/drawing/2014/main" id="{EB5CBF32-333B-A25F-33B3-5D31FD3746B4}"/>
              </a:ext>
            </a:extLst>
          </p:cNvPr>
          <p:cNvSpPr txBox="1">
            <a:spLocks noGrp="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F4B6157B-6107-0746-89D1-CD2B2113779B}" type="slidenum">
              <a:rPr lang="en-US" altLang="en-US" b="0"/>
              <a:pPr algn="r"/>
              <a:t>11</a:t>
            </a:fld>
            <a:endParaRPr lang="en-US" altLang="en-US"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EA79DD2-F69A-2D03-4330-00D946EC0D59}"/>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DD61310-9405-C9BE-00EA-CF004B1FC7F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C8366290-17AF-7CC3-5364-8E0330A7A1FF}"/>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CC762843-8F57-4A9A-9E64-00B5F49FD21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6C21D8F1-F7FB-EC79-AB2D-8808DB8DBF0E}"/>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244DB58-7DBA-0F5F-A934-1BF77314A335}"/>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9557091-5C27-FD7C-B681-BF565254CA72}"/>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7C5E8F9B-A04C-B194-D6A0-5503C121F3A1}"/>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D4165D24-1EE2-8AAF-FB61-BA8B7BA4A6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November 2024</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(Independent)</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802.11-24/1904r2</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VLAN Segregated Data Services</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2024-11-11</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891752408"/>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A76C02-4CA5-9B8E-3ADA-D42B9A4E31D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BCBEF3F2-0D6A-584C-17F6-C29BA3ECCA67}"/>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DF251C0-C5E5-54E3-883C-F1B7DE19AB6F}"/>
              </a:ext>
            </a:extLst>
          </p:cNvPr>
          <p:cNvSpPr>
            <a:spLocks noGrp="1" noChangeArrowheads="1"/>
          </p:cNvSpPr>
          <p:nvPr>
            <p:ph type="sldNum" sz="quarter" idx="12"/>
          </p:nvPr>
        </p:nvSpPr>
        <p:spPr>
          <a:ln/>
        </p:spPr>
        <p:txBody>
          <a:bodyPr/>
          <a:lstStyle/>
          <a:p>
            <a:r>
              <a:rPr lang="en-US" altLang="en-US"/>
              <a:t>Slide </a:t>
            </a:r>
            <a:fld id="{7BD0E443-84B1-AE49-A1F2-BCD91DF9AF34}" type="slidenum">
              <a:rPr lang="en-US" altLang="en-US"/>
              <a:pPr/>
              <a:t>10</a:t>
            </a:fld>
            <a:endParaRPr lang="en-US" altLang="en-US"/>
          </a:p>
        </p:txBody>
      </p:sp>
      <p:sp>
        <p:nvSpPr>
          <p:cNvPr id="11268" name="Foliennummernplatzhalter 5">
            <a:extLst>
              <a:ext uri="{FF2B5EF4-FFF2-40B4-BE49-F238E27FC236}">
                <a16:creationId xmlns:a16="http://schemas.microsoft.com/office/drawing/2014/main" id="{7511C134-78BF-98A4-4D9F-FF2FA07B369F}"/>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85775D15-7FEE-394D-AE60-93C6E1FFB51E}" type="slidenum">
              <a:rPr lang="en-US" altLang="en-US" b="0"/>
              <a:pPr algn="ctr"/>
              <a:t>10</a:t>
            </a:fld>
            <a:endParaRPr lang="en-US" altLang="en-US" b="0"/>
          </a:p>
        </p:txBody>
      </p:sp>
      <p:sp>
        <p:nvSpPr>
          <p:cNvPr id="11269" name="Rectangle 2">
            <a:extLst>
              <a:ext uri="{FF2B5EF4-FFF2-40B4-BE49-F238E27FC236}">
                <a16:creationId xmlns:a16="http://schemas.microsoft.com/office/drawing/2014/main" id="{486506A1-916C-6E64-9EDD-8F7FEE4D8393}"/>
              </a:ext>
            </a:extLst>
          </p:cNvPr>
          <p:cNvSpPr>
            <a:spLocks noGrp="1" noChangeArrowheads="1"/>
          </p:cNvSpPr>
          <p:nvPr>
            <p:ph type="title"/>
          </p:nvPr>
        </p:nvSpPr>
        <p:spPr>
          <a:xfrm>
            <a:off x="685800" y="685800"/>
            <a:ext cx="7772400" cy="914400"/>
          </a:xfrm>
        </p:spPr>
        <p:txBody>
          <a:bodyPr/>
          <a:lstStyle/>
          <a:p>
            <a:r>
              <a:rPr lang="en-US" altLang="en-US" dirty="0">
                <a:solidFill>
                  <a:srgbClr val="0070C0"/>
                </a:solidFill>
                <a:latin typeface="Arial" panose="020B0604020202020204" pitchFamily="34" charset="0"/>
              </a:rPr>
              <a:t>Portal/Link/SSID Mapping to Services/VLAN/Priority</a:t>
            </a:r>
          </a:p>
        </p:txBody>
      </p:sp>
      <p:sp>
        <p:nvSpPr>
          <p:cNvPr id="11270" name="Rectangle 3">
            <a:extLst>
              <a:ext uri="{FF2B5EF4-FFF2-40B4-BE49-F238E27FC236}">
                <a16:creationId xmlns:a16="http://schemas.microsoft.com/office/drawing/2014/main" id="{D14B3FB7-9782-8C91-D911-81B66DDF1D71}"/>
              </a:ext>
            </a:extLst>
          </p:cNvPr>
          <p:cNvSpPr>
            <a:spLocks noGrp="1" noChangeArrowheads="1"/>
          </p:cNvSpPr>
          <p:nvPr>
            <p:ph type="body" idx="1"/>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work:</a:t>
            </a:r>
          </a:p>
          <a:p>
            <a:pPr lvl="1"/>
            <a:r>
              <a:rPr lang="en-US" altLang="en-US" sz="2400" dirty="0"/>
              <a:t>VLAN IDs should be coordinated across </a:t>
            </a:r>
            <a:r>
              <a:rPr lang="en-US" altLang="en-US" sz="2400" dirty="0" err="1"/>
              <a:t>ESSes</a:t>
            </a:r>
            <a:r>
              <a:rPr lang="en-US" altLang="en-US" sz="2400" dirty="0"/>
              <a:t> so that an SSID or set of SSIDs map to a VLAN and might map priority.</a:t>
            </a:r>
          </a:p>
          <a:p>
            <a:pPr lvl="1"/>
            <a:r>
              <a:rPr lang="en-US" altLang="en-US" sz="2400" dirty="0"/>
              <a:t>Should portals (or mesh gates) have a configurable mapping between external VLAN/priority and 802.11 TID?</a:t>
            </a:r>
          </a:p>
          <a:p>
            <a:pPr lvl="1"/>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B9BB8C7-6F4F-A424-A41C-20F544611C9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F0007E6-9C09-1B1E-2153-8CA70C50AA8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D63B4AC-2F95-BE17-506D-3938940200FD}"/>
              </a:ext>
            </a:extLst>
          </p:cNvPr>
          <p:cNvSpPr>
            <a:spLocks noGrp="1" noChangeArrowheads="1"/>
          </p:cNvSpPr>
          <p:nvPr>
            <p:ph type="sldNum" sz="quarter" idx="12"/>
          </p:nvPr>
        </p:nvSpPr>
        <p:spPr>
          <a:ln/>
        </p:spPr>
        <p:txBody>
          <a:bodyPr/>
          <a:lstStyle/>
          <a:p>
            <a:r>
              <a:rPr lang="en-US" altLang="en-US"/>
              <a:t>Slide </a:t>
            </a:r>
            <a:fld id="{A64563B7-3E84-E64E-89DF-DB2FBFFE1E55}" type="slidenum">
              <a:rPr lang="en-US" altLang="en-US"/>
              <a:pPr/>
              <a:t>11</a:t>
            </a:fld>
            <a:endParaRPr lang="en-US" altLang="en-US"/>
          </a:p>
        </p:txBody>
      </p:sp>
      <p:sp>
        <p:nvSpPr>
          <p:cNvPr id="60418" name="Foliennummernplatzhalter 5">
            <a:extLst>
              <a:ext uri="{FF2B5EF4-FFF2-40B4-BE49-F238E27FC236}">
                <a16:creationId xmlns:a16="http://schemas.microsoft.com/office/drawing/2014/main" id="{13C0BA74-42F0-D08B-6361-68CB788C0B91}"/>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E78039B2-C335-AC41-B70F-EFADED2A017A}" type="slidenum">
              <a:rPr lang="en-US" altLang="en-US" b="0"/>
              <a:pPr algn="ctr"/>
              <a:t>11</a:t>
            </a:fld>
            <a:endParaRPr lang="en-US" altLang="en-US" b="0"/>
          </a:p>
        </p:txBody>
      </p:sp>
      <p:sp>
        <p:nvSpPr>
          <p:cNvPr id="60419" name="Rectangle 2">
            <a:extLst>
              <a:ext uri="{FF2B5EF4-FFF2-40B4-BE49-F238E27FC236}">
                <a16:creationId xmlns:a16="http://schemas.microsoft.com/office/drawing/2014/main" id="{F184769D-766D-06FE-9139-BF7619790DB7}"/>
              </a:ext>
            </a:extLst>
          </p:cNvPr>
          <p:cNvSpPr>
            <a:spLocks noGrp="1" noChangeArrowheads="1"/>
          </p:cNvSpPr>
          <p:nvPr>
            <p:ph type="title" idx="4294967295"/>
          </p:nvPr>
        </p:nvSpPr>
        <p:spPr>
          <a:xfrm>
            <a:off x="685800" y="685800"/>
            <a:ext cx="7772400" cy="914400"/>
          </a:xfrm>
        </p:spPr>
        <p:txBody>
          <a:bodyPr/>
          <a:lstStyle/>
          <a:p>
            <a:r>
              <a:rPr lang="en-US" altLang="en-US" dirty="0">
                <a:solidFill>
                  <a:srgbClr val="0070C0"/>
                </a:solidFill>
                <a:latin typeface="Arial" panose="020B0604020202020204" pitchFamily="34" charset="0"/>
              </a:rPr>
              <a:t>Service Location &amp;</a:t>
            </a:r>
            <a:br>
              <a:rPr lang="en-US" altLang="en-US" dirty="0">
                <a:solidFill>
                  <a:srgbClr val="0070C0"/>
                </a:solidFill>
                <a:latin typeface="Arial" panose="020B0604020202020204" pitchFamily="34" charset="0"/>
              </a:rPr>
            </a:br>
            <a:r>
              <a:rPr lang="en-US" altLang="en-US" dirty="0">
                <a:solidFill>
                  <a:srgbClr val="0070C0"/>
                </a:solidFill>
                <a:latin typeface="Arial" panose="020B0604020202020204" pitchFamily="34" charset="0"/>
              </a:rPr>
              <a:t>Multi-Service Connections</a:t>
            </a:r>
            <a:endParaRPr lang="en-GB" altLang="en-US" dirty="0">
              <a:solidFill>
                <a:srgbClr val="0070C0"/>
              </a:solidFill>
              <a:latin typeface="Arial" panose="020B0604020202020204" pitchFamily="34" charset="0"/>
            </a:endParaRPr>
          </a:p>
        </p:txBody>
      </p:sp>
      <p:sp>
        <p:nvSpPr>
          <p:cNvPr id="60420" name="Rectangle 3">
            <a:extLst>
              <a:ext uri="{FF2B5EF4-FFF2-40B4-BE49-F238E27FC236}">
                <a16:creationId xmlns:a16="http://schemas.microsoft.com/office/drawing/2014/main" id="{3E8FB77A-D696-5352-F4B0-1BDD7DC1A61E}"/>
              </a:ext>
            </a:extLst>
          </p:cNvPr>
          <p:cNvSpPr>
            <a:spLocks noGrp="1" noChangeArrowheads="1"/>
          </p:cNvSpPr>
          <p:nvPr>
            <p:ph type="body" idx="4294967295"/>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new work:</a:t>
            </a:r>
          </a:p>
          <a:p>
            <a:pPr lvl="1"/>
            <a:r>
              <a:rPr lang="en-US" altLang="en-US" sz="2400" dirty="0"/>
              <a:t>Could a STA associated with an AP use multiple VLANs for different services? </a:t>
            </a:r>
          </a:p>
          <a:p>
            <a:pPr lvl="2"/>
            <a:r>
              <a:rPr lang="en-US" altLang="en-US" sz="2000" dirty="0"/>
              <a:t>Existing provisions in the standard mostly have to do with VLANs between an AP and other interworked networks rather than between a AP and a STA.</a:t>
            </a:r>
          </a:p>
          <a:p>
            <a:pPr lvl="1"/>
            <a:r>
              <a:rPr lang="en-US" altLang="en-US" sz="2400" dirty="0"/>
              <a:t>How does a mesh station (which might have just joined the mesh) find a new service that was not previously transiting the mesh but is offered by some other station/portal?</a:t>
            </a:r>
          </a:p>
          <a:p>
            <a:pPr lvl="1"/>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DE7983-FAC1-2DDD-F957-CF820C07EA8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4225A42-0816-F991-6A19-544F1E68984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11DD2CB0-A216-BD11-33A8-7D6A7B6DFA5C}"/>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EC6F0719-E6A8-10AE-31C4-3B9DA14F0920}"/>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8EE876BA-FF11-7A91-EABA-7F77A7BDF26C}"/>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in At January 2008 Interim</a:t>
            </a:r>
          </a:p>
        </p:txBody>
      </p:sp>
      <p:sp>
        <p:nvSpPr>
          <p:cNvPr id="50182" name="Rectangle 3">
            <a:extLst>
              <a:ext uri="{FF2B5EF4-FFF2-40B4-BE49-F238E27FC236}">
                <a16:creationId xmlns:a16="http://schemas.microsoft.com/office/drawing/2014/main" id="{E3F653B3-3C56-05A1-B194-4E37A2D1A675}"/>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dirty="0"/>
              <a:t>11-07/2941r2 Presented In WNG Standing Committee</a:t>
            </a:r>
          </a:p>
          <a:p>
            <a:pPr>
              <a:lnSpc>
                <a:spcPct val="90000"/>
              </a:lnSpc>
            </a:pPr>
            <a:r>
              <a:rPr lang="en-US" altLang="en-US" dirty="0"/>
              <a:t>Results As reported in 11-08/114r0:</a:t>
            </a:r>
          </a:p>
          <a:p>
            <a:pPr>
              <a:lnSpc>
                <a:spcPct val="90000"/>
              </a:lnSpc>
            </a:pPr>
            <a:r>
              <a:rPr lang="en-US" altLang="en-US" dirty="0"/>
              <a:t>Vote in WNG</a:t>
            </a:r>
          </a:p>
          <a:p>
            <a:pPr lvl="1">
              <a:lnSpc>
                <a:spcPct val="90000"/>
              </a:lnSpc>
            </a:pPr>
            <a:r>
              <a:rPr lang="en-US" altLang="en-US" b="1" dirty="0"/>
              <a:t>Moved,</a:t>
            </a:r>
            <a:r>
              <a:rPr lang="en-US" altLang="en-US" dirty="0"/>
              <a:t> To request the IEEE 802.11 Working Group to approve and forward to the IEEE 802 Executive Committee the creation of a “WLAN Segregated Data Services” Study Group to consider how best to meet requirements as follows and how best to coordinate such activities with 802.1:</a:t>
            </a:r>
          </a:p>
          <a:p>
            <a:pPr marL="1143000" lvl="2">
              <a:lnSpc>
                <a:spcPct val="90000"/>
              </a:lnSpc>
            </a:pPr>
            <a:r>
              <a:rPr lang="en-US" altLang="en-US" sz="2000" dirty="0"/>
              <a:t>labeling frames per service; security of data within a service; and the configuration and management of such services.</a:t>
            </a:r>
          </a:p>
          <a:p>
            <a:pPr lvl="1">
              <a:lnSpc>
                <a:spcPct val="90000"/>
              </a:lnSpc>
            </a:pPr>
            <a:r>
              <a:rPr lang="en-US" altLang="en-US" dirty="0"/>
              <a:t>Moved: Donald Eastlake 3rd	Seconded: Guido </a:t>
            </a:r>
            <a:r>
              <a:rPr lang="en-US" altLang="en-US" dirty="0" err="1"/>
              <a:t>Hiertz</a:t>
            </a:r>
            <a:endParaRPr lang="en-US" altLang="en-US" dirty="0"/>
          </a:p>
          <a:p>
            <a:pPr lvl="1">
              <a:lnSpc>
                <a:spcPct val="90000"/>
              </a:lnSpc>
            </a:pPr>
            <a:r>
              <a:rPr lang="en-US" altLang="en-US" dirty="0"/>
              <a:t>Yes: 22	No: 0	Abstain: 4	(100% approval)</a:t>
            </a:r>
          </a:p>
          <a:p>
            <a:pPr>
              <a:lnSpc>
                <a:spcPct val="90000"/>
              </a:lnSpc>
            </a:pPr>
            <a:r>
              <a:rPr lang="en-US" altLang="en-US" dirty="0"/>
              <a:t>Vote In 802.11 Working Group at Closing Plenary</a:t>
            </a:r>
          </a:p>
          <a:p>
            <a:pPr lvl="1">
              <a:lnSpc>
                <a:spcPct val="90000"/>
              </a:lnSpc>
            </a:pPr>
            <a:r>
              <a:rPr lang="en-US" altLang="en-US" dirty="0"/>
              <a:t>Yes: 19	No: 9	Abstain: 24	(67.85% approval)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Possible Motion</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Moved,</a:t>
            </a:r>
            <a:r>
              <a:rPr lang="en-US" altLang="en-US" dirty="0"/>
              <a:t> </a:t>
            </a:r>
            <a:r>
              <a:rPr lang="en-US" altLang="en-US" b="0" dirty="0"/>
              <a:t>To request the IEEE 802.11 Working Group to approve and forward to the IEEE 802 Executive Committee the creation of a “VLAN Segregated Data Services for WLAN” Study Group to consider how best to meet requirements as follows and how best to coordinate such activities with 802.1:</a:t>
            </a:r>
          </a:p>
          <a:p>
            <a:pPr marL="1143000" lvl="2">
              <a:lnSpc>
                <a:spcPct val="90000"/>
              </a:lnSpc>
            </a:pPr>
            <a:r>
              <a:rPr lang="en-US" altLang="en-US" sz="2000" dirty="0"/>
              <a:t>VLAN labeling frames per service within a WLAN; security of data within a service; and the configuration and management of such services.</a:t>
            </a:r>
          </a:p>
          <a:p>
            <a:pPr lvl="1">
              <a:lnSpc>
                <a:spcPct val="90000"/>
              </a:lnSpc>
            </a:pPr>
            <a:r>
              <a:rPr lang="en-US" altLang="en-US" dirty="0"/>
              <a:t>Moved:	Seconded:</a:t>
            </a:r>
          </a:p>
          <a:p>
            <a:pPr lvl="1">
              <a:lnSpc>
                <a:spcPct val="90000"/>
              </a:lnSpc>
            </a:pPr>
            <a:r>
              <a:rPr lang="en-US" altLang="en-US" dirty="0"/>
              <a:t>Yes:	No:	Abstain:</a:t>
            </a:r>
          </a:p>
          <a:p>
            <a:pPr>
              <a:lnSpc>
                <a:spcPct val="90000"/>
              </a:lnSpc>
            </a:pPr>
            <a:r>
              <a:rPr lang="en-US" altLang="en-US" dirty="0"/>
              <a:t>Vote In 802.11 Working Group at Closing Plenary</a:t>
            </a:r>
          </a:p>
          <a:p>
            <a:pPr lvl="1">
              <a:lnSpc>
                <a:spcPct val="90000"/>
              </a:lnSpc>
            </a:pPr>
            <a:r>
              <a:rPr lang="en-US" altLang="en-US" dirty="0"/>
              <a:t>Yes:	No:	Abstain:</a:t>
            </a:r>
          </a:p>
        </p:txBody>
      </p:sp>
    </p:spTree>
    <p:extLst>
      <p:ext uri="{BB962C8B-B14F-4D97-AF65-F5344CB8AC3E}">
        <p14:creationId xmlns:p14="http://schemas.microsoft.com/office/powerpoint/2010/main" val="1825621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14</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14</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r>
              <a:rPr lang="en-US" altLang="en-US" dirty="0"/>
              <a:t>IEEE Standard 802.11-2020 – WLANs</a:t>
            </a:r>
          </a:p>
          <a:p>
            <a:r>
              <a:rPr lang="en-US" altLang="en-US" dirty="0"/>
              <a:t>IEEE Standard 802.1Q-2018 – VLANs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communities that need to provide separate services. This is typically done by VLANs (802.1Q) in wired networks. The need varies from distinguishing between “visitors” and “residents” in a home network to much stronger and more complex requirements in enterprise, governmental, and other systems. This presentation provides scenarios and requirement areas for VLAN segregated data services in IEEE 802.11.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5B7FCF-D8DC-9B51-4F58-33170FDE6039}"/>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C1A0868-8F54-FB7F-6B81-FAED1CF7996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A566DDF8-864C-35F8-3EC8-CFD081C2062D}"/>
              </a:ext>
            </a:extLst>
          </p:cNvPr>
          <p:cNvSpPr>
            <a:spLocks noGrp="1" noChangeArrowheads="1"/>
          </p:cNvSpPr>
          <p:nvPr>
            <p:ph type="sldNum" sz="quarter" idx="12"/>
          </p:nvPr>
        </p:nvSpPr>
        <p:spPr>
          <a:ln/>
        </p:spPr>
        <p:txBody>
          <a:bodyPr/>
          <a:lstStyle/>
          <a:p>
            <a:r>
              <a:rPr lang="en-US" altLang="en-US"/>
              <a:t>Slide </a:t>
            </a:r>
            <a:fld id="{C91D9AE7-3B8D-A34C-AFAF-A3C89FB123FB}" type="slidenum">
              <a:rPr lang="en-US" altLang="en-US"/>
              <a:pPr/>
              <a:t>3</a:t>
            </a:fld>
            <a:endParaRPr lang="en-US" altLang="en-US"/>
          </a:p>
        </p:txBody>
      </p:sp>
      <p:sp>
        <p:nvSpPr>
          <p:cNvPr id="41988" name="Rectangle 4">
            <a:extLst>
              <a:ext uri="{FF2B5EF4-FFF2-40B4-BE49-F238E27FC236}">
                <a16:creationId xmlns:a16="http://schemas.microsoft.com/office/drawing/2014/main" id="{F2A81FFB-65DB-C79F-8F42-5878AE0D07F1}"/>
              </a:ext>
            </a:extLst>
          </p:cNvPr>
          <p:cNvSpPr>
            <a:spLocks noGrp="1" noChangeArrowheads="1"/>
          </p:cNvSpPr>
          <p:nvPr>
            <p:ph type="title"/>
          </p:nvPr>
        </p:nvSpPr>
        <p:spPr>
          <a:xfrm>
            <a:off x="533400" y="685800"/>
            <a:ext cx="4648200" cy="1219200"/>
          </a:xfrm>
        </p:spPr>
        <p:txBody>
          <a:bodyPr/>
          <a:lstStyle/>
          <a:p>
            <a:pPr algn="l"/>
            <a:r>
              <a:rPr lang="en-US" altLang="en-US" sz="3600"/>
              <a:t>Example Scenario Ia</a:t>
            </a:r>
            <a:br>
              <a:rPr lang="en-US" altLang="en-US" sz="3600"/>
            </a:br>
            <a:r>
              <a:rPr lang="en-US" altLang="en-US" sz="2400"/>
              <a:t>(unified infrastructure,</a:t>
            </a:r>
            <a:br>
              <a:rPr lang="en-US" altLang="en-US" sz="2400"/>
            </a:br>
            <a:r>
              <a:rPr lang="en-US" altLang="en-US" sz="2400"/>
              <a:t>  single interface end stations)</a:t>
            </a:r>
          </a:p>
        </p:txBody>
      </p:sp>
      <p:grpSp>
        <p:nvGrpSpPr>
          <p:cNvPr id="42009" name="Group 25">
            <a:extLst>
              <a:ext uri="{FF2B5EF4-FFF2-40B4-BE49-F238E27FC236}">
                <a16:creationId xmlns:a16="http://schemas.microsoft.com/office/drawing/2014/main" id="{906516D7-0248-8D48-1FD8-984DC56638D5}"/>
              </a:ext>
            </a:extLst>
          </p:cNvPr>
          <p:cNvGrpSpPr>
            <a:grpSpLocks/>
          </p:cNvGrpSpPr>
          <p:nvPr/>
        </p:nvGrpSpPr>
        <p:grpSpPr bwMode="auto">
          <a:xfrm>
            <a:off x="1600200" y="3733800"/>
            <a:ext cx="1143000" cy="381000"/>
            <a:chOff x="1008" y="2112"/>
            <a:chExt cx="720" cy="240"/>
          </a:xfrm>
        </p:grpSpPr>
        <p:sp>
          <p:nvSpPr>
            <p:cNvPr id="41989" name="Oval 5">
              <a:extLst>
                <a:ext uri="{FF2B5EF4-FFF2-40B4-BE49-F238E27FC236}">
                  <a16:creationId xmlns:a16="http://schemas.microsoft.com/office/drawing/2014/main" id="{C6C3F0E6-88C1-D720-47E1-B748A63B8331}"/>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Text Box 6">
              <a:extLst>
                <a:ext uri="{FF2B5EF4-FFF2-40B4-BE49-F238E27FC236}">
                  <a16:creationId xmlns:a16="http://schemas.microsoft.com/office/drawing/2014/main" id="{41125896-E90B-0240-2BF2-7C001FDB0751}"/>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41991" name="Text Box 7">
            <a:extLst>
              <a:ext uri="{FF2B5EF4-FFF2-40B4-BE49-F238E27FC236}">
                <a16:creationId xmlns:a16="http://schemas.microsoft.com/office/drawing/2014/main" id="{C975C435-6164-8746-F40A-8E0328DEFB69}"/>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1994" name="Oval 10">
            <a:extLst>
              <a:ext uri="{FF2B5EF4-FFF2-40B4-BE49-F238E27FC236}">
                <a16:creationId xmlns:a16="http://schemas.microsoft.com/office/drawing/2014/main" id="{EED04488-D3D8-A419-D8EB-71E36B1F6628}"/>
              </a:ext>
            </a:extLst>
          </p:cNvPr>
          <p:cNvSpPr>
            <a:spLocks noChangeArrowheads="1"/>
          </p:cNvSpPr>
          <p:nvPr/>
        </p:nvSpPr>
        <p:spPr bwMode="auto">
          <a:xfrm>
            <a:off x="3733800" y="3276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Text Box 11">
            <a:extLst>
              <a:ext uri="{FF2B5EF4-FFF2-40B4-BE49-F238E27FC236}">
                <a16:creationId xmlns:a16="http://schemas.microsoft.com/office/drawing/2014/main" id="{32923A2D-EF25-B0D9-205F-631C1541FF05}"/>
              </a:ext>
            </a:extLst>
          </p:cNvPr>
          <p:cNvSpPr txBox="1">
            <a:spLocks noChangeArrowheads="1"/>
          </p:cNvSpPr>
          <p:nvPr/>
        </p:nvSpPr>
        <p:spPr bwMode="auto">
          <a:xfrm>
            <a:off x="3886200" y="3276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sp>
        <p:nvSpPr>
          <p:cNvPr id="41996" name="Cloud">
            <a:extLst>
              <a:ext uri="{FF2B5EF4-FFF2-40B4-BE49-F238E27FC236}">
                <a16:creationId xmlns:a16="http://schemas.microsoft.com/office/drawing/2014/main" id="{16CA2315-90A1-CBDA-4D91-4CADD5A6EF96}"/>
              </a:ext>
            </a:extLst>
          </p:cNvPr>
          <p:cNvSpPr>
            <a:spLocks noChangeAspect="1" noEditPoints="1" noChangeArrowheads="1"/>
          </p:cNvSpPr>
          <p:nvPr/>
        </p:nvSpPr>
        <p:spPr bwMode="auto">
          <a:xfrm>
            <a:off x="6172200" y="838200"/>
            <a:ext cx="2362200" cy="1584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nvGrpSpPr>
          <p:cNvPr id="42010" name="Group 26">
            <a:extLst>
              <a:ext uri="{FF2B5EF4-FFF2-40B4-BE49-F238E27FC236}">
                <a16:creationId xmlns:a16="http://schemas.microsoft.com/office/drawing/2014/main" id="{8256B40A-D83A-1A5C-3968-34D454352578}"/>
              </a:ext>
            </a:extLst>
          </p:cNvPr>
          <p:cNvGrpSpPr>
            <a:grpSpLocks/>
          </p:cNvGrpSpPr>
          <p:nvPr/>
        </p:nvGrpSpPr>
        <p:grpSpPr bwMode="auto">
          <a:xfrm>
            <a:off x="5867400" y="4191000"/>
            <a:ext cx="1143000" cy="381000"/>
            <a:chOff x="3696" y="2400"/>
            <a:chExt cx="720" cy="240"/>
          </a:xfrm>
        </p:grpSpPr>
        <p:sp>
          <p:nvSpPr>
            <p:cNvPr id="41998" name="Oval 14">
              <a:extLst>
                <a:ext uri="{FF2B5EF4-FFF2-40B4-BE49-F238E27FC236}">
                  <a16:creationId xmlns:a16="http://schemas.microsoft.com/office/drawing/2014/main" id="{A44B8363-B341-8F80-967C-ED8A77D2395F}"/>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Text Box 15">
              <a:extLst>
                <a:ext uri="{FF2B5EF4-FFF2-40B4-BE49-F238E27FC236}">
                  <a16:creationId xmlns:a16="http://schemas.microsoft.com/office/drawing/2014/main" id="{0671064C-CFE6-FC6B-76DE-939F70756969}"/>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42000" name="Line 16">
            <a:extLst>
              <a:ext uri="{FF2B5EF4-FFF2-40B4-BE49-F238E27FC236}">
                <a16:creationId xmlns:a16="http://schemas.microsoft.com/office/drawing/2014/main" id="{7250E921-E07E-F3CE-8D79-45E60DB71497}"/>
              </a:ext>
            </a:extLst>
          </p:cNvPr>
          <p:cNvSpPr>
            <a:spLocks noChangeShapeType="1"/>
          </p:cNvSpPr>
          <p:nvPr/>
        </p:nvSpPr>
        <p:spPr bwMode="auto">
          <a:xfrm flipV="1">
            <a:off x="1219200" y="4038600"/>
            <a:ext cx="7620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a:extLst>
              <a:ext uri="{FF2B5EF4-FFF2-40B4-BE49-F238E27FC236}">
                <a16:creationId xmlns:a16="http://schemas.microsoft.com/office/drawing/2014/main" id="{63A710F0-8786-713F-DC63-7F0A99BF21DE}"/>
              </a:ext>
            </a:extLst>
          </p:cNvPr>
          <p:cNvSpPr>
            <a:spLocks noChangeShapeType="1"/>
          </p:cNvSpPr>
          <p:nvPr/>
        </p:nvSpPr>
        <p:spPr bwMode="auto">
          <a:xfrm>
            <a:off x="2057400" y="1981200"/>
            <a:ext cx="6172200" cy="2057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Text Box 18">
            <a:extLst>
              <a:ext uri="{FF2B5EF4-FFF2-40B4-BE49-F238E27FC236}">
                <a16:creationId xmlns:a16="http://schemas.microsoft.com/office/drawing/2014/main" id="{072CE6C1-0177-4295-202C-6175AF474017}"/>
              </a:ext>
            </a:extLst>
          </p:cNvPr>
          <p:cNvSpPr txBox="1">
            <a:spLocks noChangeArrowheads="1"/>
          </p:cNvSpPr>
          <p:nvPr/>
        </p:nvSpPr>
        <p:spPr bwMode="auto">
          <a:xfrm>
            <a:off x="7010400" y="6019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2003" name="Line 19">
            <a:extLst>
              <a:ext uri="{FF2B5EF4-FFF2-40B4-BE49-F238E27FC236}">
                <a16:creationId xmlns:a16="http://schemas.microsoft.com/office/drawing/2014/main" id="{6C66608B-4BAB-521B-D774-D1F71C68E7CE}"/>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5" name="Line 21">
            <a:extLst>
              <a:ext uri="{FF2B5EF4-FFF2-40B4-BE49-F238E27FC236}">
                <a16:creationId xmlns:a16="http://schemas.microsoft.com/office/drawing/2014/main" id="{3A6E8648-4087-B733-BBF0-3EE6D3A19D54}"/>
              </a:ext>
            </a:extLst>
          </p:cNvPr>
          <p:cNvSpPr>
            <a:spLocks noChangeShapeType="1"/>
          </p:cNvSpPr>
          <p:nvPr/>
        </p:nvSpPr>
        <p:spPr bwMode="auto">
          <a:xfrm flipV="1">
            <a:off x="2667000" y="3581400"/>
            <a:ext cx="1066800" cy="228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6" name="Line 22">
            <a:extLst>
              <a:ext uri="{FF2B5EF4-FFF2-40B4-BE49-F238E27FC236}">
                <a16:creationId xmlns:a16="http://schemas.microsoft.com/office/drawing/2014/main" id="{0B017D8B-A6B8-4FE3-E992-B8A33C36FCEF}"/>
              </a:ext>
            </a:extLst>
          </p:cNvPr>
          <p:cNvSpPr>
            <a:spLocks noChangeShapeType="1"/>
          </p:cNvSpPr>
          <p:nvPr/>
        </p:nvSpPr>
        <p:spPr bwMode="auto">
          <a:xfrm flipH="1" flipV="1">
            <a:off x="6705600" y="4572000"/>
            <a:ext cx="8382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Text Box 23">
            <a:extLst>
              <a:ext uri="{FF2B5EF4-FFF2-40B4-BE49-F238E27FC236}">
                <a16:creationId xmlns:a16="http://schemas.microsoft.com/office/drawing/2014/main" id="{B45BAA75-1CDF-47F8-C55E-E361855FD16E}"/>
              </a:ext>
            </a:extLst>
          </p:cNvPr>
          <p:cNvSpPr txBox="1">
            <a:spLocks noChangeArrowheads="1"/>
          </p:cNvSpPr>
          <p:nvPr/>
        </p:nvSpPr>
        <p:spPr bwMode="auto">
          <a:xfrm>
            <a:off x="3733800" y="46482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08" name="Line 24">
            <a:extLst>
              <a:ext uri="{FF2B5EF4-FFF2-40B4-BE49-F238E27FC236}">
                <a16:creationId xmlns:a16="http://schemas.microsoft.com/office/drawing/2014/main" id="{36CFADB3-5E8A-43C2-5011-92651A2B91BE}"/>
              </a:ext>
            </a:extLst>
          </p:cNvPr>
          <p:cNvSpPr>
            <a:spLocks noChangeShapeType="1"/>
          </p:cNvSpPr>
          <p:nvPr/>
        </p:nvSpPr>
        <p:spPr bwMode="auto">
          <a:xfrm flipH="1" flipV="1">
            <a:off x="4267200" y="3657600"/>
            <a:ext cx="304800" cy="9144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Text Box 27">
            <a:extLst>
              <a:ext uri="{FF2B5EF4-FFF2-40B4-BE49-F238E27FC236}">
                <a16:creationId xmlns:a16="http://schemas.microsoft.com/office/drawing/2014/main" id="{C85B0627-F275-6642-DEA7-12ADB1DF1F3B}"/>
              </a:ext>
            </a:extLst>
          </p:cNvPr>
          <p:cNvSpPr txBox="1">
            <a:spLocks noChangeArrowheads="1"/>
          </p:cNvSpPr>
          <p:nvPr/>
        </p:nvSpPr>
        <p:spPr bwMode="auto">
          <a:xfrm>
            <a:off x="4800600" y="55626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12" name="Line 28">
            <a:extLst>
              <a:ext uri="{FF2B5EF4-FFF2-40B4-BE49-F238E27FC236}">
                <a16:creationId xmlns:a16="http://schemas.microsoft.com/office/drawing/2014/main" id="{B1DF3AD0-514E-9FE0-BA9A-A62236181E93}"/>
              </a:ext>
            </a:extLst>
          </p:cNvPr>
          <p:cNvSpPr>
            <a:spLocks noChangeShapeType="1"/>
          </p:cNvSpPr>
          <p:nvPr/>
        </p:nvSpPr>
        <p:spPr bwMode="auto">
          <a:xfrm flipH="1">
            <a:off x="4648200" y="2971800"/>
            <a:ext cx="152400" cy="304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Line 29">
            <a:extLst>
              <a:ext uri="{FF2B5EF4-FFF2-40B4-BE49-F238E27FC236}">
                <a16:creationId xmlns:a16="http://schemas.microsoft.com/office/drawing/2014/main" id="{66DB3419-5586-5C3D-ED6C-BEBE6AE1F251}"/>
              </a:ext>
            </a:extLst>
          </p:cNvPr>
          <p:cNvSpPr>
            <a:spLocks noChangeShapeType="1"/>
          </p:cNvSpPr>
          <p:nvPr/>
        </p:nvSpPr>
        <p:spPr bwMode="auto">
          <a:xfrm flipV="1">
            <a:off x="2438400" y="3429000"/>
            <a:ext cx="1295400" cy="304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Text Box 30">
            <a:extLst>
              <a:ext uri="{FF2B5EF4-FFF2-40B4-BE49-F238E27FC236}">
                <a16:creationId xmlns:a16="http://schemas.microsoft.com/office/drawing/2014/main" id="{4B5B6605-E783-BC50-0415-BB59740FE2CD}"/>
              </a:ext>
            </a:extLst>
          </p:cNvPr>
          <p:cNvSpPr txBox="1">
            <a:spLocks noChangeArrowheads="1"/>
          </p:cNvSpPr>
          <p:nvPr/>
        </p:nvSpPr>
        <p:spPr bwMode="auto">
          <a:xfrm>
            <a:off x="65532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2015" name="Line 31">
            <a:extLst>
              <a:ext uri="{FF2B5EF4-FFF2-40B4-BE49-F238E27FC236}">
                <a16:creationId xmlns:a16="http://schemas.microsoft.com/office/drawing/2014/main" id="{4AE92766-90A4-687C-88F2-500316EA5D16}"/>
              </a:ext>
            </a:extLst>
          </p:cNvPr>
          <p:cNvSpPr>
            <a:spLocks noChangeShapeType="1"/>
          </p:cNvSpPr>
          <p:nvPr/>
        </p:nvSpPr>
        <p:spPr bwMode="auto">
          <a:xfrm flipV="1">
            <a:off x="4724400" y="2971800"/>
            <a:ext cx="228600" cy="3810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7" name="Line 33">
            <a:extLst>
              <a:ext uri="{FF2B5EF4-FFF2-40B4-BE49-F238E27FC236}">
                <a16:creationId xmlns:a16="http://schemas.microsoft.com/office/drawing/2014/main" id="{6B146495-0806-27D1-B029-7890752280A1}"/>
              </a:ext>
            </a:extLst>
          </p:cNvPr>
          <p:cNvSpPr>
            <a:spLocks noChangeShapeType="1"/>
          </p:cNvSpPr>
          <p:nvPr/>
        </p:nvSpPr>
        <p:spPr bwMode="auto">
          <a:xfrm flipV="1">
            <a:off x="5486400" y="4572000"/>
            <a:ext cx="5334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8" name="Line 34">
            <a:extLst>
              <a:ext uri="{FF2B5EF4-FFF2-40B4-BE49-F238E27FC236}">
                <a16:creationId xmlns:a16="http://schemas.microsoft.com/office/drawing/2014/main" id="{A2329495-DD3C-2700-E03D-6E764D0D093A}"/>
              </a:ext>
            </a:extLst>
          </p:cNvPr>
          <p:cNvSpPr>
            <a:spLocks noChangeShapeType="1"/>
          </p:cNvSpPr>
          <p:nvPr/>
        </p:nvSpPr>
        <p:spPr bwMode="auto">
          <a:xfrm flipH="1">
            <a:off x="6553200" y="3581400"/>
            <a:ext cx="152400" cy="609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9" name="Line 35">
            <a:extLst>
              <a:ext uri="{FF2B5EF4-FFF2-40B4-BE49-F238E27FC236}">
                <a16:creationId xmlns:a16="http://schemas.microsoft.com/office/drawing/2014/main" id="{F5EAFD23-9889-4A4A-5B75-BD667EAAA367}"/>
              </a:ext>
            </a:extLst>
          </p:cNvPr>
          <p:cNvSpPr>
            <a:spLocks noChangeShapeType="1"/>
          </p:cNvSpPr>
          <p:nvPr/>
        </p:nvSpPr>
        <p:spPr bwMode="auto">
          <a:xfrm flipV="1">
            <a:off x="6629400" y="3581400"/>
            <a:ext cx="152400" cy="609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0" name="Line 36">
            <a:extLst>
              <a:ext uri="{FF2B5EF4-FFF2-40B4-BE49-F238E27FC236}">
                <a16:creationId xmlns:a16="http://schemas.microsoft.com/office/drawing/2014/main" id="{82EF59A0-F204-E7E1-5960-6C7331667B2E}"/>
              </a:ext>
            </a:extLst>
          </p:cNvPr>
          <p:cNvSpPr>
            <a:spLocks noChangeShapeType="1"/>
          </p:cNvSpPr>
          <p:nvPr/>
        </p:nvSpPr>
        <p:spPr bwMode="auto">
          <a:xfrm flipH="1">
            <a:off x="6172200" y="2362200"/>
            <a:ext cx="609600" cy="990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1" name="Line 37">
            <a:extLst>
              <a:ext uri="{FF2B5EF4-FFF2-40B4-BE49-F238E27FC236}">
                <a16:creationId xmlns:a16="http://schemas.microsoft.com/office/drawing/2014/main" id="{BCB0C665-41E6-D66A-56F1-527324E0B225}"/>
              </a:ext>
            </a:extLst>
          </p:cNvPr>
          <p:cNvSpPr>
            <a:spLocks noChangeShapeType="1"/>
          </p:cNvSpPr>
          <p:nvPr/>
        </p:nvSpPr>
        <p:spPr bwMode="auto">
          <a:xfrm>
            <a:off x="4953000" y="3048000"/>
            <a:ext cx="167640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2" name="Line 38">
            <a:extLst>
              <a:ext uri="{FF2B5EF4-FFF2-40B4-BE49-F238E27FC236}">
                <a16:creationId xmlns:a16="http://schemas.microsoft.com/office/drawing/2014/main" id="{E26D9352-BC7B-CC83-5E18-995C579D253C}"/>
              </a:ext>
            </a:extLst>
          </p:cNvPr>
          <p:cNvSpPr>
            <a:spLocks noChangeShapeType="1"/>
          </p:cNvSpPr>
          <p:nvPr/>
        </p:nvSpPr>
        <p:spPr bwMode="auto">
          <a:xfrm flipV="1">
            <a:off x="6248400" y="3048000"/>
            <a:ext cx="228600" cy="381000"/>
          </a:xfrm>
          <a:prstGeom prst="line">
            <a:avLst/>
          </a:prstGeom>
          <a:noFill/>
          <a:ln w="3810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3" name="Text Box 39">
            <a:extLst>
              <a:ext uri="{FF2B5EF4-FFF2-40B4-BE49-F238E27FC236}">
                <a16:creationId xmlns:a16="http://schemas.microsoft.com/office/drawing/2014/main" id="{421D1D56-4FF2-DE65-C5B9-DB7573D502FD}"/>
              </a:ext>
            </a:extLst>
          </p:cNvPr>
          <p:cNvSpPr txBox="1">
            <a:spLocks noChangeArrowheads="1"/>
          </p:cNvSpPr>
          <p:nvPr/>
        </p:nvSpPr>
        <p:spPr bwMode="auto">
          <a:xfrm>
            <a:off x="21336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24" name="Line 40">
            <a:extLst>
              <a:ext uri="{FF2B5EF4-FFF2-40B4-BE49-F238E27FC236}">
                <a16:creationId xmlns:a16="http://schemas.microsoft.com/office/drawing/2014/main" id="{FF132700-8504-6F71-6FEF-567691FE2A74}"/>
              </a:ext>
            </a:extLst>
          </p:cNvPr>
          <p:cNvSpPr>
            <a:spLocks noChangeShapeType="1"/>
          </p:cNvSpPr>
          <p:nvPr/>
        </p:nvSpPr>
        <p:spPr bwMode="auto">
          <a:xfrm flipH="1" flipV="1">
            <a:off x="2438400" y="4114800"/>
            <a:ext cx="762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2033" name="Group 49">
            <a:extLst>
              <a:ext uri="{FF2B5EF4-FFF2-40B4-BE49-F238E27FC236}">
                <a16:creationId xmlns:a16="http://schemas.microsoft.com/office/drawing/2014/main" id="{B860FB14-657C-67F8-266E-0E895F74359B}"/>
              </a:ext>
            </a:extLst>
          </p:cNvPr>
          <p:cNvGrpSpPr>
            <a:grpSpLocks/>
          </p:cNvGrpSpPr>
          <p:nvPr/>
        </p:nvGrpSpPr>
        <p:grpSpPr bwMode="auto">
          <a:xfrm>
            <a:off x="533400" y="2895600"/>
            <a:ext cx="2133600" cy="609600"/>
            <a:chOff x="336" y="1584"/>
            <a:chExt cx="1344" cy="384"/>
          </a:xfrm>
        </p:grpSpPr>
        <p:sp>
          <p:nvSpPr>
            <p:cNvPr id="42027" name="Oval 43">
              <a:extLst>
                <a:ext uri="{FF2B5EF4-FFF2-40B4-BE49-F238E27FC236}">
                  <a16:creationId xmlns:a16="http://schemas.microsoft.com/office/drawing/2014/main" id="{ECE5EC3A-D3F0-C2C3-A6F8-2F1E1615429F}"/>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8" name="Text Box 44">
              <a:extLst>
                <a:ext uri="{FF2B5EF4-FFF2-40B4-BE49-F238E27FC236}">
                  <a16:creationId xmlns:a16="http://schemas.microsoft.com/office/drawing/2014/main" id="{5CDF862C-DE51-BAFF-30E9-696D85077A8C}"/>
                </a:ext>
              </a:extLst>
            </p:cNvPr>
            <p:cNvSpPr txBox="1">
              <a:spLocks noChangeArrowheads="1"/>
            </p:cNvSpPr>
            <p:nvPr/>
          </p:nvSpPr>
          <p:spPr bwMode="auto">
            <a:xfrm>
              <a:off x="432" y="1584"/>
              <a:ext cx="119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Protected Services</a:t>
              </a:r>
            </a:p>
          </p:txBody>
        </p:sp>
      </p:grpSp>
      <p:sp>
        <p:nvSpPr>
          <p:cNvPr id="42030" name="Line 46">
            <a:extLst>
              <a:ext uri="{FF2B5EF4-FFF2-40B4-BE49-F238E27FC236}">
                <a16:creationId xmlns:a16="http://schemas.microsoft.com/office/drawing/2014/main" id="{678FB034-6E30-4D6D-F2ED-ECC7D77946A4}"/>
              </a:ext>
            </a:extLst>
          </p:cNvPr>
          <p:cNvSpPr>
            <a:spLocks noChangeShapeType="1"/>
          </p:cNvSpPr>
          <p:nvPr/>
        </p:nvSpPr>
        <p:spPr bwMode="auto">
          <a:xfrm flipV="1">
            <a:off x="2514600" y="2209800"/>
            <a:ext cx="3810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1" name="Line 47">
            <a:extLst>
              <a:ext uri="{FF2B5EF4-FFF2-40B4-BE49-F238E27FC236}">
                <a16:creationId xmlns:a16="http://schemas.microsoft.com/office/drawing/2014/main" id="{8AB730A3-4D26-F7D4-D80A-33EAD9F1E74B}"/>
              </a:ext>
            </a:extLst>
          </p:cNvPr>
          <p:cNvSpPr>
            <a:spLocks noChangeShapeType="1"/>
          </p:cNvSpPr>
          <p:nvPr/>
        </p:nvSpPr>
        <p:spPr bwMode="auto">
          <a:xfrm flipH="1" flipV="1">
            <a:off x="2819400" y="2133600"/>
            <a:ext cx="40386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2" name="Line 48">
            <a:extLst>
              <a:ext uri="{FF2B5EF4-FFF2-40B4-BE49-F238E27FC236}">
                <a16:creationId xmlns:a16="http://schemas.microsoft.com/office/drawing/2014/main" id="{EC202358-A723-46AA-7987-967AC9DDE359}"/>
              </a:ext>
            </a:extLst>
          </p:cNvPr>
          <p:cNvSpPr>
            <a:spLocks noChangeShapeType="1"/>
          </p:cNvSpPr>
          <p:nvPr/>
        </p:nvSpPr>
        <p:spPr bwMode="auto">
          <a:xfrm flipH="1">
            <a:off x="2362200" y="2286000"/>
            <a:ext cx="3810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4" name="Line 50">
            <a:extLst>
              <a:ext uri="{FF2B5EF4-FFF2-40B4-BE49-F238E27FC236}">
                <a16:creationId xmlns:a16="http://schemas.microsoft.com/office/drawing/2014/main" id="{B145B30F-D8B2-E2A3-C0D3-DC12C29A5803}"/>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5" name="Text Box 51">
            <a:extLst>
              <a:ext uri="{FF2B5EF4-FFF2-40B4-BE49-F238E27FC236}">
                <a16:creationId xmlns:a16="http://schemas.microsoft.com/office/drawing/2014/main" id="{EE9DE100-1630-215A-FB2C-506EF7519B2E}"/>
              </a:ext>
            </a:extLst>
          </p:cNvPr>
          <p:cNvSpPr txBox="1">
            <a:spLocks noChangeArrowheads="1"/>
          </p:cNvSpPr>
          <p:nvPr/>
        </p:nvSpPr>
        <p:spPr bwMode="auto">
          <a:xfrm>
            <a:off x="73914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36" name="Line 52">
            <a:extLst>
              <a:ext uri="{FF2B5EF4-FFF2-40B4-BE49-F238E27FC236}">
                <a16:creationId xmlns:a16="http://schemas.microsoft.com/office/drawing/2014/main" id="{4C6C1BDE-5574-E90F-8582-68D0F208A51B}"/>
              </a:ext>
            </a:extLst>
          </p:cNvPr>
          <p:cNvSpPr>
            <a:spLocks noChangeShapeType="1"/>
          </p:cNvSpPr>
          <p:nvPr/>
        </p:nvSpPr>
        <p:spPr bwMode="auto">
          <a:xfrm flipV="1">
            <a:off x="6781800" y="3505200"/>
            <a:ext cx="1524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7" name="Line 53">
            <a:extLst>
              <a:ext uri="{FF2B5EF4-FFF2-40B4-BE49-F238E27FC236}">
                <a16:creationId xmlns:a16="http://schemas.microsoft.com/office/drawing/2014/main" id="{41CD2D8C-ADB3-5E3C-1E83-33CF9DC7A1A2}"/>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8" name="Line 54">
            <a:extLst>
              <a:ext uri="{FF2B5EF4-FFF2-40B4-BE49-F238E27FC236}">
                <a16:creationId xmlns:a16="http://schemas.microsoft.com/office/drawing/2014/main" id="{83FC7BBE-F862-E71F-521B-6AF897DF05EF}"/>
              </a:ext>
            </a:extLst>
          </p:cNvPr>
          <p:cNvSpPr>
            <a:spLocks noChangeShapeType="1"/>
          </p:cNvSpPr>
          <p:nvPr/>
        </p:nvSpPr>
        <p:spPr bwMode="auto">
          <a:xfrm flipV="1">
            <a:off x="4495800" y="2819400"/>
            <a:ext cx="2286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9" name="Line 55">
            <a:extLst>
              <a:ext uri="{FF2B5EF4-FFF2-40B4-BE49-F238E27FC236}">
                <a16:creationId xmlns:a16="http://schemas.microsoft.com/office/drawing/2014/main" id="{ABA9FE0C-5C34-D9DB-EF9B-236BDC12C14F}"/>
              </a:ext>
            </a:extLst>
          </p:cNvPr>
          <p:cNvSpPr>
            <a:spLocks noChangeShapeType="1"/>
          </p:cNvSpPr>
          <p:nvPr/>
        </p:nvSpPr>
        <p:spPr bwMode="auto">
          <a:xfrm flipV="1">
            <a:off x="6096000" y="2971800"/>
            <a:ext cx="228600" cy="304800"/>
          </a:xfrm>
          <a:prstGeom prst="line">
            <a:avLst/>
          </a:prstGeom>
          <a:noFill/>
          <a:ln w="3810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0" name="Line 56">
            <a:extLst>
              <a:ext uri="{FF2B5EF4-FFF2-40B4-BE49-F238E27FC236}">
                <a16:creationId xmlns:a16="http://schemas.microsoft.com/office/drawing/2014/main" id="{AE5FA550-9936-AB7E-4D99-73FE98B9BFA4}"/>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1" name="Text Box 57">
            <a:extLst>
              <a:ext uri="{FF2B5EF4-FFF2-40B4-BE49-F238E27FC236}">
                <a16:creationId xmlns:a16="http://schemas.microsoft.com/office/drawing/2014/main" id="{5269D23B-1A9E-6FF9-7A30-8B62E943CE80}"/>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42042" name="Text Box 58">
            <a:extLst>
              <a:ext uri="{FF2B5EF4-FFF2-40B4-BE49-F238E27FC236}">
                <a16:creationId xmlns:a16="http://schemas.microsoft.com/office/drawing/2014/main" id="{93420D61-ECC1-77E4-EF17-ED95E4C27E56}"/>
              </a:ext>
            </a:extLst>
          </p:cNvPr>
          <p:cNvSpPr txBox="1">
            <a:spLocks noChangeArrowheads="1"/>
          </p:cNvSpPr>
          <p:nvPr/>
        </p:nvSpPr>
        <p:spPr bwMode="auto">
          <a:xfrm>
            <a:off x="3124200" y="5562600"/>
            <a:ext cx="1676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Local VLAN</a:t>
            </a:r>
          </a:p>
          <a:p>
            <a:pPr>
              <a:spcBef>
                <a:spcPct val="50000"/>
              </a:spcBef>
            </a:pPr>
            <a:r>
              <a:rPr lang="en-US" altLang="en-US" sz="1400"/>
              <a:t>Guest VLAN</a:t>
            </a:r>
          </a:p>
          <a:p>
            <a:pPr>
              <a:spcBef>
                <a:spcPct val="50000"/>
              </a:spcBef>
            </a:pPr>
            <a:r>
              <a:rPr lang="en-US" altLang="en-US" sz="1400"/>
              <a:t>Wired Connection</a:t>
            </a:r>
          </a:p>
        </p:txBody>
      </p:sp>
      <p:grpSp>
        <p:nvGrpSpPr>
          <p:cNvPr id="42045" name="Group 61">
            <a:extLst>
              <a:ext uri="{FF2B5EF4-FFF2-40B4-BE49-F238E27FC236}">
                <a16:creationId xmlns:a16="http://schemas.microsoft.com/office/drawing/2014/main" id="{3CB41393-A04F-DCCD-7362-9659CBA912FC}"/>
              </a:ext>
            </a:extLst>
          </p:cNvPr>
          <p:cNvGrpSpPr>
            <a:grpSpLocks/>
          </p:cNvGrpSpPr>
          <p:nvPr/>
        </p:nvGrpSpPr>
        <p:grpSpPr bwMode="auto">
          <a:xfrm>
            <a:off x="5715000" y="2667000"/>
            <a:ext cx="1524000" cy="336550"/>
            <a:chOff x="336" y="1584"/>
            <a:chExt cx="1344" cy="424"/>
          </a:xfrm>
        </p:grpSpPr>
        <p:sp>
          <p:nvSpPr>
            <p:cNvPr id="42046" name="Oval 62">
              <a:extLst>
                <a:ext uri="{FF2B5EF4-FFF2-40B4-BE49-F238E27FC236}">
                  <a16:creationId xmlns:a16="http://schemas.microsoft.com/office/drawing/2014/main" id="{7356898A-8907-4006-C123-B5EA8BFAE130}"/>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47" name="Text Box 63">
              <a:extLst>
                <a:ext uri="{FF2B5EF4-FFF2-40B4-BE49-F238E27FC236}">
                  <a16:creationId xmlns:a16="http://schemas.microsoft.com/office/drawing/2014/main" id="{A99B9067-03DD-9C77-4CE4-871F55433274}"/>
                </a:ext>
              </a:extLst>
            </p:cNvPr>
            <p:cNvSpPr txBox="1">
              <a:spLocks noChangeArrowheads="1"/>
            </p:cNvSpPr>
            <p:nvPr/>
          </p:nvSpPr>
          <p:spPr bwMode="auto">
            <a:xfrm>
              <a:off x="433" y="1584"/>
              <a:ext cx="1190" cy="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Firewall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00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0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0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0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0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0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0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animBg="1"/>
      <p:bldP spid="420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4</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4648200" cy="1219200"/>
          </a:xfrm>
        </p:spPr>
        <p:txBody>
          <a:bodyPr/>
          <a:lstStyle/>
          <a:p>
            <a:pPr algn="l"/>
            <a:r>
              <a:rPr lang="en-US" altLang="en-US" sz="3600"/>
              <a:t>Example Scenario Ib</a:t>
            </a:r>
            <a:br>
              <a:rPr lang="en-US" altLang="en-US" sz="3600"/>
            </a:br>
            <a:r>
              <a:rPr lang="en-US" altLang="en-US" sz="2400"/>
              <a:t>(unified infrastructure,</a:t>
            </a:r>
            <a:br>
              <a:rPr lang="en-US" altLang="en-US" sz="2400"/>
            </a:br>
            <a:r>
              <a:rPr lang="en-US" altLang="en-US" sz="240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40AAC4D-26E4-1791-D2C6-F401C6A967A4}"/>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89E31EA4-EFB2-7032-81EA-41DCC4922C60}"/>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B7714DB3-4C07-4FF7-C816-70A776CA2B3B}"/>
              </a:ext>
            </a:extLst>
          </p:cNvPr>
          <p:cNvSpPr>
            <a:spLocks noGrp="1" noChangeArrowheads="1"/>
          </p:cNvSpPr>
          <p:nvPr>
            <p:ph type="sldNum" sz="quarter" idx="12"/>
          </p:nvPr>
        </p:nvSpPr>
        <p:spPr>
          <a:ln/>
        </p:spPr>
        <p:txBody>
          <a:bodyPr/>
          <a:lstStyle/>
          <a:p>
            <a:r>
              <a:rPr lang="en-US" altLang="en-US"/>
              <a:t>Slide </a:t>
            </a:r>
            <a:fld id="{F41B73D0-8F78-0542-B443-D6192421E11F}" type="slidenum">
              <a:rPr lang="en-US" altLang="en-US"/>
              <a:pPr/>
              <a:t>7</a:t>
            </a:fld>
            <a:endParaRPr lang="en-US" altLang="en-US"/>
          </a:p>
        </p:txBody>
      </p:sp>
      <p:sp>
        <p:nvSpPr>
          <p:cNvPr id="6148" name="Foliennummernplatzhalter 5">
            <a:extLst>
              <a:ext uri="{FF2B5EF4-FFF2-40B4-BE49-F238E27FC236}">
                <a16:creationId xmlns:a16="http://schemas.microsoft.com/office/drawing/2014/main" id="{3918409C-F55F-1A07-38CC-549F6DB83F1B}"/>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5BE8F08-4148-5E4C-9094-E8B3713719F4}" type="slidenum">
              <a:rPr lang="en-US" altLang="en-US" b="0"/>
              <a:pPr algn="ctr"/>
              <a:t>7</a:t>
            </a:fld>
            <a:endParaRPr lang="en-US" altLang="en-US" b="0"/>
          </a:p>
        </p:txBody>
      </p:sp>
      <p:sp>
        <p:nvSpPr>
          <p:cNvPr id="6149" name="Rectangle 2">
            <a:extLst>
              <a:ext uri="{FF2B5EF4-FFF2-40B4-BE49-F238E27FC236}">
                <a16:creationId xmlns:a16="http://schemas.microsoft.com/office/drawing/2014/main" id="{75EEFA17-7897-E635-F3F9-7F34E57D1AC2}"/>
              </a:ext>
            </a:extLst>
          </p:cNvPr>
          <p:cNvSpPr>
            <a:spLocks noGrp="1" noChangeArrowheads="1"/>
          </p:cNvSpPr>
          <p:nvPr>
            <p:ph type="title"/>
          </p:nvPr>
        </p:nvSpPr>
        <p:spPr>
          <a:xfrm>
            <a:off x="685800" y="685800"/>
            <a:ext cx="7772400" cy="838200"/>
          </a:xfrm>
        </p:spPr>
        <p:txBody>
          <a:bodyPr/>
          <a:lstStyle/>
          <a:p>
            <a:r>
              <a:rPr lang="en-US" altLang="en-US" sz="4000" dirty="0">
                <a:solidFill>
                  <a:srgbClr val="0070C0"/>
                </a:solidFill>
                <a:latin typeface="Arial" panose="020B0604020202020204" pitchFamily="34" charset="0"/>
              </a:rPr>
              <a:t>Areas</a:t>
            </a:r>
          </a:p>
        </p:txBody>
      </p:sp>
      <p:sp>
        <p:nvSpPr>
          <p:cNvPr id="20483" name="Rectangle 3">
            <a:extLst>
              <a:ext uri="{FF2B5EF4-FFF2-40B4-BE49-F238E27FC236}">
                <a16:creationId xmlns:a16="http://schemas.microsoft.com/office/drawing/2014/main" id="{0E9A8C3B-0018-AA5D-FF71-99D83C520862}"/>
              </a:ext>
            </a:extLst>
          </p:cNvPr>
          <p:cNvSpPr>
            <a:spLocks noGrp="1" noChangeArrowheads="1"/>
          </p:cNvSpPr>
          <p:nvPr>
            <p:ph type="body" idx="1"/>
          </p:nvPr>
        </p:nvSpPr>
        <p:spPr>
          <a:xfrm>
            <a:off x="685800" y="1600200"/>
            <a:ext cx="7772400" cy="4648200"/>
          </a:xfrm>
        </p:spPr>
        <p:txBody>
          <a:bodyPr>
            <a:normAutofit lnSpcReduction="10000"/>
          </a:bodyPr>
          <a:lstStyle/>
          <a:p>
            <a:pPr marL="457200" indent="-457200">
              <a:lnSpc>
                <a:spcPct val="95000"/>
              </a:lnSpc>
            </a:pPr>
            <a:r>
              <a:rPr lang="en-GB" altLang="en-US" dirty="0">
                <a:solidFill>
                  <a:schemeClr val="accent2"/>
                </a:solidFill>
              </a:rPr>
              <a:t>Work Done? </a:t>
            </a:r>
          </a:p>
          <a:p>
            <a:pPr marL="857250" lvl="1" indent="-457200">
              <a:lnSpc>
                <a:spcPct val="95000"/>
              </a:lnSpc>
              <a:buFont typeface="+mj-lt"/>
              <a:buAutoNum type="arabicPeriod"/>
            </a:pPr>
            <a:r>
              <a:rPr lang="en-GB" altLang="en-US" b="1" dirty="0">
                <a:solidFill>
                  <a:schemeClr val="accent2"/>
                </a:solidFill>
              </a:rPr>
              <a:t>Availability of Services</a:t>
            </a:r>
          </a:p>
          <a:p>
            <a:pPr marL="1295400" lvl="2" indent="-381000">
              <a:lnSpc>
                <a:spcPct val="95000"/>
              </a:lnSpc>
            </a:pPr>
            <a:r>
              <a:rPr lang="en-GB" altLang="en-US" sz="2000" b="1" dirty="0">
                <a:solidFill>
                  <a:schemeClr val="accent2"/>
                </a:solidFill>
              </a:rPr>
              <a:t>In 802.11, “service” can be indicated by an</a:t>
            </a:r>
            <a:r>
              <a:rPr lang="en-GB" altLang="en-US" sz="2000" b="1" dirty="0">
                <a:solidFill>
                  <a:schemeClr val="accent2"/>
                </a:solidFill>
                <a:cs typeface="Times New Roman" panose="02020603050405020304" pitchFamily="18" charset="0"/>
              </a:rPr>
              <a:t> SSID and multiple SSIDs can be advertised. See also GAS &amp; PAD.</a:t>
            </a:r>
          </a:p>
          <a:p>
            <a:pPr marL="857250" lvl="1" indent="-457200">
              <a:lnSpc>
                <a:spcPct val="95000"/>
              </a:lnSpc>
              <a:buFontTx/>
              <a:buAutoNum type="arabicPeriod"/>
            </a:pPr>
            <a:r>
              <a:rPr lang="en-GB" altLang="en-US" b="1" dirty="0">
                <a:solidFill>
                  <a:schemeClr val="accent2"/>
                </a:solidFill>
              </a:rPr>
              <a:t>Transit Frame Labelling (including GLK/Mesh)</a:t>
            </a:r>
          </a:p>
          <a:p>
            <a:pPr marL="1295400" lvl="2" indent="-381000">
              <a:lnSpc>
                <a:spcPct val="95000"/>
              </a:lnSpc>
            </a:pPr>
            <a:r>
              <a:rPr lang="en-GB" altLang="en-US" sz="2000" b="1" dirty="0">
                <a:solidFill>
                  <a:schemeClr val="accent2"/>
                </a:solidFill>
              </a:rPr>
              <a:t>Just use VLAN ID in an 802.1 C-tag (formerly Q-tag).</a:t>
            </a:r>
          </a:p>
          <a:p>
            <a:pPr marL="457200" indent="-457200">
              <a:lnSpc>
                <a:spcPct val="95000"/>
              </a:lnSpc>
            </a:pPr>
            <a:r>
              <a:rPr lang="en-GB" altLang="en-US" dirty="0"/>
              <a:t>New Work?</a:t>
            </a:r>
          </a:p>
          <a:p>
            <a:pPr marL="857250" lvl="1" indent="-457200">
              <a:lnSpc>
                <a:spcPct val="95000"/>
              </a:lnSpc>
              <a:buFontTx/>
              <a:buAutoNum type="arabicPeriod" startAt="3"/>
            </a:pPr>
            <a:r>
              <a:rPr lang="en-GB" altLang="en-US" b="1" dirty="0"/>
              <a:t>Portal/Link/SSID Mapping to Services/VLAN/Priority</a:t>
            </a:r>
          </a:p>
          <a:p>
            <a:pPr marL="1295400" lvl="2" indent="-381000">
              <a:lnSpc>
                <a:spcPct val="95000"/>
              </a:lnSpc>
            </a:pPr>
            <a:r>
              <a:rPr lang="en-GB" altLang="en-US" sz="1800" b="1" dirty="0"/>
              <a:t>Needs to be configurable</a:t>
            </a:r>
          </a:p>
          <a:p>
            <a:pPr marL="857250" lvl="1" indent="-457200">
              <a:lnSpc>
                <a:spcPct val="95000"/>
              </a:lnSpc>
              <a:buFontTx/>
              <a:buAutoNum type="arabicPeriod" startAt="4"/>
            </a:pPr>
            <a:r>
              <a:rPr lang="en-GB" altLang="en-US" b="1" dirty="0"/>
              <a:t>Service Location &amp; Multi-Service Connections</a:t>
            </a:r>
          </a:p>
          <a:p>
            <a:pPr lvl="2" indent="-342900">
              <a:lnSpc>
                <a:spcPct val="95000"/>
              </a:lnSpc>
            </a:pPr>
            <a:r>
              <a:rPr lang="en-GB" altLang="en-US" sz="2000" b="1" dirty="0"/>
              <a:t>Subscription service provider network (SSPN) interface relevance? Tunnelling a frame through nodes not fully trusted by the endpoints.</a:t>
            </a:r>
          </a:p>
          <a:p>
            <a:pPr lvl="2" indent="-342900">
              <a:lnSpc>
                <a:spcPct val="95000"/>
              </a:lnSpc>
            </a:pPr>
            <a:r>
              <a:rPr lang="en-GB" altLang="en-US" sz="2000" b="1" dirty="0"/>
              <a:t>Service location and </a:t>
            </a:r>
            <a:r>
              <a:rPr lang="en-GB" altLang="en-US" sz="2000" b="1" dirty="0" err="1"/>
              <a:t>mutli</a:t>
            </a:r>
            <a:r>
              <a:rPr lang="en-GB" altLang="en-US" sz="2000" b="1" dirty="0"/>
              <a:t>-service connections in mesh?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D16E64-434D-ED6B-B6FD-14B7585AB4E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4DC3E6DA-071F-9243-F2F6-CA1827CF9C1B}"/>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337F822-E6C1-F5B2-6954-DC4E0D97DDB6}"/>
              </a:ext>
            </a:extLst>
          </p:cNvPr>
          <p:cNvSpPr>
            <a:spLocks noGrp="1" noChangeArrowheads="1"/>
          </p:cNvSpPr>
          <p:nvPr>
            <p:ph type="sldNum" sz="quarter" idx="12"/>
          </p:nvPr>
        </p:nvSpPr>
        <p:spPr>
          <a:ln/>
        </p:spPr>
        <p:txBody>
          <a:bodyPr/>
          <a:lstStyle/>
          <a:p>
            <a:r>
              <a:rPr lang="en-US" altLang="en-US"/>
              <a:t>Slide </a:t>
            </a:r>
            <a:fld id="{38E95F46-7B13-5946-9657-58B3E2C06607}" type="slidenum">
              <a:rPr lang="en-US" altLang="en-US"/>
              <a:pPr/>
              <a:t>8</a:t>
            </a:fld>
            <a:endParaRPr lang="en-US" altLang="en-US"/>
          </a:p>
        </p:txBody>
      </p:sp>
      <p:sp>
        <p:nvSpPr>
          <p:cNvPr id="7172" name="Foliennummernplatzhalter 5">
            <a:extLst>
              <a:ext uri="{FF2B5EF4-FFF2-40B4-BE49-F238E27FC236}">
                <a16:creationId xmlns:a16="http://schemas.microsoft.com/office/drawing/2014/main" id="{446F153D-C470-F825-89E5-DF43A9B46C5F}"/>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820A4FE-F1DF-834B-80D4-1088DDECD824}" type="slidenum">
              <a:rPr lang="en-US" altLang="en-US" b="0"/>
              <a:pPr algn="ctr"/>
              <a:t>8</a:t>
            </a:fld>
            <a:endParaRPr lang="en-US" altLang="en-US" b="0"/>
          </a:p>
        </p:txBody>
      </p:sp>
      <p:sp>
        <p:nvSpPr>
          <p:cNvPr id="7173" name="Rectangle 2">
            <a:extLst>
              <a:ext uri="{FF2B5EF4-FFF2-40B4-BE49-F238E27FC236}">
                <a16:creationId xmlns:a16="http://schemas.microsoft.com/office/drawing/2014/main" id="{63AD52ED-05FF-93CF-AB5E-1A8B4FCE0AE8}"/>
              </a:ext>
            </a:extLst>
          </p:cNvPr>
          <p:cNvSpPr>
            <a:spLocks noGrp="1" noChangeArrowheads="1"/>
          </p:cNvSpPr>
          <p:nvPr>
            <p:ph type="title"/>
          </p:nvPr>
        </p:nvSpPr>
        <p:spPr/>
        <p:txBody>
          <a:bodyPr/>
          <a:lstStyle/>
          <a:p>
            <a:r>
              <a:rPr lang="en-GB" altLang="en-US" dirty="0">
                <a:solidFill>
                  <a:srgbClr val="0070C0"/>
                </a:solidFill>
                <a:latin typeface="Arial" panose="020B0604020202020204" pitchFamily="34" charset="0"/>
              </a:rPr>
              <a:t>Availability of Services</a:t>
            </a:r>
          </a:p>
        </p:txBody>
      </p:sp>
      <p:sp>
        <p:nvSpPr>
          <p:cNvPr id="7174" name="Rectangle 3">
            <a:extLst>
              <a:ext uri="{FF2B5EF4-FFF2-40B4-BE49-F238E27FC236}">
                <a16:creationId xmlns:a16="http://schemas.microsoft.com/office/drawing/2014/main" id="{668D4B50-470B-F0F0-6C49-4279B0C51DBE}"/>
              </a:ext>
            </a:extLst>
          </p:cNvPr>
          <p:cNvSpPr>
            <a:spLocks noGrp="1" noChangeArrowheads="1"/>
          </p:cNvSpPr>
          <p:nvPr>
            <p:ph type="body" idx="1"/>
          </p:nvPr>
        </p:nvSpPr>
        <p:spPr>
          <a:xfrm>
            <a:off x="685800" y="2057400"/>
            <a:ext cx="7772400" cy="4038600"/>
          </a:xfrm>
        </p:spPr>
        <p:txBody>
          <a:bodyPr/>
          <a:lstStyle/>
          <a:p>
            <a:r>
              <a:rPr lang="en-US" altLang="en-US" sz="2800" dirty="0"/>
              <a:t>Some Things Already Standardized:</a:t>
            </a:r>
          </a:p>
          <a:p>
            <a:endParaRPr lang="en-US" altLang="en-US" sz="2800" dirty="0"/>
          </a:p>
          <a:p>
            <a:pPr lvl="1"/>
            <a:r>
              <a:rPr lang="en-US" altLang="en-US" sz="2400" dirty="0"/>
              <a:t>Multiple SSIDs can be advertised by an AP.</a:t>
            </a:r>
          </a:p>
          <a:p>
            <a:endParaRPr lang="en-US" altLang="en-US" sz="2800" dirty="0"/>
          </a:p>
          <a:p>
            <a:pPr lvl="1"/>
            <a:r>
              <a:rPr lang="en-US" altLang="en-US" sz="2400" dirty="0"/>
              <a:t>Generic Advertisement Service (GAS) mechanisms and Pre-Association Discovery (PAD) are relevant. See Annex R of 802.11-2020.</a:t>
            </a:r>
          </a:p>
          <a:p>
            <a:pPr lvl="1"/>
            <a:endParaRPr lang="en-US" altLang="en-US" sz="2400" dirty="0"/>
          </a:p>
          <a:p>
            <a:pPr lvl="1"/>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7DAF2C-EF9B-F99D-F72E-1E2692CE75E5}"/>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938E1FF-0E70-C638-703C-B7D9E332486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592BEA24-97CB-1266-0BF1-D3E5B0F8BBE8}"/>
              </a:ext>
            </a:extLst>
          </p:cNvPr>
          <p:cNvSpPr>
            <a:spLocks noGrp="1" noChangeArrowheads="1"/>
          </p:cNvSpPr>
          <p:nvPr>
            <p:ph type="sldNum" sz="quarter" idx="12"/>
          </p:nvPr>
        </p:nvSpPr>
        <p:spPr>
          <a:ln/>
        </p:spPr>
        <p:txBody>
          <a:bodyPr/>
          <a:lstStyle/>
          <a:p>
            <a:r>
              <a:rPr lang="en-US" altLang="en-US"/>
              <a:t>Slide </a:t>
            </a:r>
            <a:fld id="{A7ABE23A-EE7B-EA4A-ADFD-F599A0C472D0}" type="slidenum">
              <a:rPr lang="en-US" altLang="en-US"/>
              <a:pPr/>
              <a:t>9</a:t>
            </a:fld>
            <a:endParaRPr lang="en-US" altLang="en-US"/>
          </a:p>
        </p:txBody>
      </p:sp>
      <p:sp>
        <p:nvSpPr>
          <p:cNvPr id="10244" name="Foliennummernplatzhalter 5">
            <a:extLst>
              <a:ext uri="{FF2B5EF4-FFF2-40B4-BE49-F238E27FC236}">
                <a16:creationId xmlns:a16="http://schemas.microsoft.com/office/drawing/2014/main" id="{E955ECF4-456E-9966-1CA4-2E47ACEF08AE}"/>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F5490493-8434-7A47-A21E-811DF2C8EB80}" type="slidenum">
              <a:rPr lang="en-US" altLang="en-US" b="0"/>
              <a:pPr algn="ctr"/>
              <a:t>9</a:t>
            </a:fld>
            <a:endParaRPr lang="en-US" altLang="en-US" b="0"/>
          </a:p>
        </p:txBody>
      </p:sp>
      <p:sp>
        <p:nvSpPr>
          <p:cNvPr id="10245" name="Rectangle 2">
            <a:extLst>
              <a:ext uri="{FF2B5EF4-FFF2-40B4-BE49-F238E27FC236}">
                <a16:creationId xmlns:a16="http://schemas.microsoft.com/office/drawing/2014/main" id="{99FD0D02-1C2D-E55D-1652-558B170D8EBB}"/>
              </a:ext>
            </a:extLst>
          </p:cNvPr>
          <p:cNvSpPr>
            <a:spLocks noGrp="1" noChangeArrowheads="1"/>
          </p:cNvSpPr>
          <p:nvPr>
            <p:ph type="title"/>
          </p:nvPr>
        </p:nvSpPr>
        <p:spPr/>
        <p:txBody>
          <a:bodyPr/>
          <a:lstStyle/>
          <a:p>
            <a:r>
              <a:rPr lang="en-GB" altLang="en-US" sz="3600" dirty="0">
                <a:solidFill>
                  <a:srgbClr val="0070C0"/>
                </a:solidFill>
                <a:latin typeface="Arial" panose="020B0604020202020204" pitchFamily="34" charset="0"/>
              </a:rPr>
              <a:t>Transit Frame Labelling</a:t>
            </a:r>
          </a:p>
        </p:txBody>
      </p:sp>
      <p:sp>
        <p:nvSpPr>
          <p:cNvPr id="10246" name="Rectangle 3">
            <a:extLst>
              <a:ext uri="{FF2B5EF4-FFF2-40B4-BE49-F238E27FC236}">
                <a16:creationId xmlns:a16="http://schemas.microsoft.com/office/drawing/2014/main" id="{267291FE-3BD5-BB3B-5D4E-3B4A12FA0797}"/>
              </a:ext>
            </a:extLst>
          </p:cNvPr>
          <p:cNvSpPr>
            <a:spLocks noGrp="1" noChangeArrowheads="1"/>
          </p:cNvSpPr>
          <p:nvPr>
            <p:ph type="body" idx="1"/>
          </p:nvPr>
        </p:nvSpPr>
        <p:spPr/>
        <p:txBody>
          <a:bodyPr/>
          <a:lstStyle/>
          <a:p>
            <a:r>
              <a:rPr lang="en-US" altLang="en-US" sz="2800" dirty="0"/>
              <a:t>Current Practice:</a:t>
            </a:r>
          </a:p>
          <a:p>
            <a:pPr lvl="1"/>
            <a:endParaRPr lang="en-US" altLang="en-US" sz="2400" dirty="0"/>
          </a:p>
          <a:p>
            <a:pPr lvl="1"/>
            <a:r>
              <a:rPr lang="en-US" altLang="en-US" sz="2400" dirty="0"/>
              <a:t>Base 802.11 standard permits 802.1 C-Tag (VLAN, formerly Q-Tag) in payloads. See Annex M of 802.11-2020.</a:t>
            </a:r>
          </a:p>
          <a:p>
            <a:pPr>
              <a:buFontTx/>
              <a:buNone/>
            </a:pPr>
            <a:endParaRPr lang="en-US" altLang="en-US" sz="28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7342</TotalTime>
  <Words>1448</Words>
  <Application>Microsoft Macintosh PowerPoint</Application>
  <PresentationFormat>On-screen Show (4:3)</PresentationFormat>
  <Paragraphs>242</Paragraphs>
  <Slides>14</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Arial Black</vt:lpstr>
      <vt:lpstr>Times New Roman</vt:lpstr>
      <vt:lpstr>802-11-Submission</vt:lpstr>
      <vt:lpstr>Document</vt:lpstr>
      <vt:lpstr>VLAN Segregated Data Services</vt:lpstr>
      <vt:lpstr>Abstract</vt:lpstr>
      <vt:lpstr>Example Scenario Ia (unified infrastructure,   single interface end stations)</vt:lpstr>
      <vt:lpstr>Example Scenario Ib (unified infrastructure,   single interface end stations)</vt:lpstr>
      <vt:lpstr>Example Scenario II (diverse mesh,   multi-interface mesh points)</vt:lpstr>
      <vt:lpstr>Scenario II without segregated data services</vt:lpstr>
      <vt:lpstr>Areas</vt:lpstr>
      <vt:lpstr>Availability of Services</vt:lpstr>
      <vt:lpstr>Transit Frame Labelling</vt:lpstr>
      <vt:lpstr>Portal/Link/SSID Mapping to Services/VLAN/Priority</vt:lpstr>
      <vt:lpstr>Service Location &amp; Multi-Service Connections</vt:lpstr>
      <vt:lpstr>Results in At January 2008 Interim</vt:lpstr>
      <vt:lpstr>Possible Motion</vt:lpstr>
      <vt:lpstr>References</vt:lpstr>
    </vt:vector>
  </TitlesOfParts>
  <Manager/>
  <Company>Independent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Segregated Data Services</dc:title>
  <dc:subject/>
  <dc:creator>Donald Eastlake 3rd</dc:creator>
  <cp:keywords/>
  <dc:description/>
  <cp:lastModifiedBy>Donald Eastlake 3rd</cp:lastModifiedBy>
  <cp:revision>46</cp:revision>
  <cp:lastPrinted>1998-02-10T13:28:06Z</cp:lastPrinted>
  <dcterms:created xsi:type="dcterms:W3CDTF">2007-05-21T21:00:37Z</dcterms:created>
  <dcterms:modified xsi:type="dcterms:W3CDTF">2024-11-11T17:58:17Z</dcterms:modified>
  <cp:category/>
</cp:coreProperties>
</file>