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365" r:id="rId3"/>
    <p:sldId id="348" r:id="rId4"/>
    <p:sldId id="367" r:id="rId5"/>
    <p:sldId id="364" r:id="rId6"/>
    <p:sldId id="366" r:id="rId7"/>
    <p:sldId id="370" r:id="rId8"/>
    <p:sldId id="343" r:id="rId9"/>
  </p:sldIdLst>
  <p:sldSz cx="9144000" cy="6858000" type="screen4x3"/>
  <p:notesSz cx="7102475" cy="938847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13" userDrawn="1">
          <p15:clr>
            <a:srgbClr val="A4A3A4"/>
          </p15:clr>
        </p15:guide>
        <p15:guide id="2" pos="2212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D58AD0A-BBFE-553F-A329-BD4FBDEB0EA4}" name="Alfred Asterjadhi" initials="AA" userId="S::aasterja@qti.qualcomm.com::39de57b9-85c0-4fd1-aaac-8ca2b6560ad0" providerId="AD"/>
  <p188:author id="{B8A1BE1F-0E84-7DB7-5F65-5FCB0DDEC841}" name="Abdel Ajami" initials="" userId="S::a_ajami@apple.com::a1325f8c-004d-4545-a2e1-a5dd6c9bf359" providerId="AD"/>
  <p188:author id="{F7A3D13D-5DB4-1CDE-6627-6D2DBF8DD2C8}" name="Abhishek Patil" initials="AP" userId="S::appatil@qti.qualcomm.com::4a57f103-40b4-4474-a113-d3340a5396d8" providerId="AD"/>
  <p188:author id="{FD36C79D-B116-0C85-EFFE-8DE0FFDA2524}" name="Duncan Ho" initials="DH" userId="S::dho@qti.qualcomm.com::cdbbd64b-6b86-4896-aca0-3d41c310760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893"/>
    <p:restoredTop sz="71224" autoAdjust="0"/>
  </p:normalViewPr>
  <p:slideViewPr>
    <p:cSldViewPr snapToGrid="0">
      <p:cViewPr varScale="1">
        <p:scale>
          <a:sx n="89" d="100"/>
          <a:sy n="89" d="100"/>
        </p:scale>
        <p:origin x="3440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913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065" cy="468942"/>
          </a:xfrm>
          <a:prstGeom prst="rect">
            <a:avLst/>
          </a:prstGeom>
        </p:spPr>
        <p:txBody>
          <a:bodyPr vert="horz" lIns="92994" tIns="46497" rIns="92994" bIns="4649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2785" y="0"/>
            <a:ext cx="3078065" cy="468942"/>
          </a:xfrm>
          <a:prstGeom prst="rect">
            <a:avLst/>
          </a:prstGeom>
        </p:spPr>
        <p:txBody>
          <a:bodyPr vert="horz" lIns="92994" tIns="46497" rIns="92994" bIns="46497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11/11/24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928"/>
            <a:ext cx="3078065" cy="468942"/>
          </a:xfrm>
          <a:prstGeom prst="rect">
            <a:avLst/>
          </a:prstGeom>
        </p:spPr>
        <p:txBody>
          <a:bodyPr vert="horz" lIns="92994" tIns="46497" rIns="92994" bIns="4649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2785" y="8917928"/>
            <a:ext cx="3078065" cy="468942"/>
          </a:xfrm>
          <a:prstGeom prst="rect">
            <a:avLst/>
          </a:prstGeom>
        </p:spPr>
        <p:txBody>
          <a:bodyPr vert="horz" lIns="92994" tIns="46497" rIns="92994" bIns="46497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1"/>
            <a:ext cx="7102475" cy="938847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2994" tIns="46497" rIns="92994" bIns="46497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777266" y="97965"/>
            <a:ext cx="655287" cy="21359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29945" algn="l"/>
                <a:tab pos="1859890" algn="l"/>
                <a:tab pos="2789834" algn="l"/>
                <a:tab pos="3719779" algn="l"/>
                <a:tab pos="4649724" algn="l"/>
                <a:tab pos="5579669" algn="l"/>
                <a:tab pos="6509614" algn="l"/>
                <a:tab pos="7439558" algn="l"/>
                <a:tab pos="8369503" algn="l"/>
                <a:tab pos="9299448" algn="l"/>
                <a:tab pos="10229393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69922" y="97965"/>
            <a:ext cx="845533" cy="21359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29945" algn="l"/>
                <a:tab pos="1859890" algn="l"/>
                <a:tab pos="2789834" algn="l"/>
                <a:tab pos="3719779" algn="l"/>
                <a:tab pos="4649724" algn="l"/>
                <a:tab pos="5579669" algn="l"/>
                <a:tab pos="6509614" algn="l"/>
                <a:tab pos="7439558" algn="l"/>
                <a:tab pos="8369503" algn="l"/>
                <a:tab pos="9299448" algn="l"/>
                <a:tab pos="10229393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11263" y="709613"/>
            <a:ext cx="4678362" cy="3508375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46347" y="4459767"/>
            <a:ext cx="5208157" cy="422369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5191" tIns="46863" rIns="95191" bIns="46863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487834" y="9089766"/>
            <a:ext cx="944720" cy="18308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64972" algn="l"/>
                <a:tab pos="1394917" algn="l"/>
                <a:tab pos="2324862" algn="l"/>
                <a:tab pos="3254807" algn="l"/>
                <a:tab pos="4184752" algn="l"/>
                <a:tab pos="5114696" algn="l"/>
                <a:tab pos="6044641" algn="l"/>
                <a:tab pos="6974586" algn="l"/>
                <a:tab pos="7904531" algn="l"/>
                <a:tab pos="8834476" algn="l"/>
                <a:tab pos="9764420" algn="l"/>
                <a:tab pos="10694365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300830" y="9089765"/>
            <a:ext cx="523580" cy="3677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29945" algn="l"/>
                <a:tab pos="1859890" algn="l"/>
                <a:tab pos="2789834" algn="l"/>
                <a:tab pos="3719779" algn="l"/>
                <a:tab pos="4649724" algn="l"/>
                <a:tab pos="5579669" algn="l"/>
                <a:tab pos="6509614" algn="l"/>
                <a:tab pos="7439558" algn="l"/>
                <a:tab pos="8369503" algn="l"/>
                <a:tab pos="9299448" algn="l"/>
                <a:tab pos="10229393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39842" y="9089766"/>
            <a:ext cx="731711" cy="1846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29945" algn="l"/>
                <a:tab pos="1859890" algn="l"/>
                <a:tab pos="2789834" algn="l"/>
                <a:tab pos="3719779" algn="l"/>
                <a:tab pos="4649724" algn="l"/>
                <a:tab pos="5579669" algn="l"/>
                <a:tab pos="6509614" algn="l"/>
                <a:tab pos="7439558" algn="l"/>
                <a:tab pos="8369503" algn="l"/>
                <a:tab pos="9299448" algn="l"/>
                <a:tab pos="10229393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41467" y="9088161"/>
            <a:ext cx="5619541" cy="1605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2994" tIns="46497" rIns="92994" bIns="46497"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63418" y="300317"/>
            <a:ext cx="5775639" cy="1605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2994" tIns="46497" rIns="92994" bIns="46497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82121" y="709837"/>
            <a:ext cx="4738235" cy="350903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2994" tIns="46497" rIns="92994" bIns="46497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46347" y="4459767"/>
            <a:ext cx="5209782" cy="432004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9631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2493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5482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0339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02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 Apple Inc.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/>
              <a:t>Abdel K. Ajami et al., Apple Inc.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Apple Inc.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Apple Inc.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5643570" y="6475413"/>
            <a:ext cx="2898768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Apple Inc.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Apple Inc.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Apple Inc.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Apple Inc.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1513" cy="5408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086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Apple Inc.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/>
              <a:t>Apple Inc.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344988" y="6475413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685800" y="609600"/>
            <a:ext cx="77724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84213" y="6475413"/>
            <a:ext cx="714375" cy="182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477000"/>
            <a:ext cx="78486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5000628" y="357166"/>
            <a:ext cx="3500462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802.11-24/1899r0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E5B97ED7-1CB9-4D15-A8FD-7F94A47C6F88}"/>
              </a:ext>
            </a:extLst>
          </p:cNvPr>
          <p:cNvSpPr txBox="1">
            <a:spLocks/>
          </p:cNvSpPr>
          <p:nvPr userDrawn="1"/>
        </p:nvSpPr>
        <p:spPr bwMode="auto">
          <a:xfrm>
            <a:off x="684213" y="322656"/>
            <a:ext cx="1211088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Nov  2024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dirty="0"/>
              <a:t>Abdel K. Ajami et al., Apple Inc.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UHR SCS Enhancements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96875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2024-11</a:t>
            </a:r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3755461"/>
              </p:ext>
            </p:extLst>
          </p:nvPr>
        </p:nvGraphicFramePr>
        <p:xfrm>
          <a:off x="685800" y="3013075"/>
          <a:ext cx="7932738" cy="229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8255000" imgH="2387600" progId="Word.Document.8">
                  <p:embed/>
                </p:oleObj>
              </mc:Choice>
              <mc:Fallback>
                <p:oleObj name="Document" r:id="rId3" imgW="8255000" imgH="2387600" progId="Word.Document.8">
                  <p:embed/>
                  <p:pic>
                    <p:nvPicPr>
                      <p:cNvPr id="30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3013075"/>
                        <a:ext cx="7932738" cy="22987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FC1F6B-8077-6843-E525-EDF8B8831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Abstract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B40E74-0A08-FBF0-97EA-63692DBD8B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b="0" dirty="0"/>
              <a:t>11bn is considering enhancements for Triggered UL access for a better QoS Support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0" dirty="0"/>
              <a:t>In these slides, we provide additional thoughts on potential enhancements during an SCS agreement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ABFC8B-FF34-114A-E7B5-EA7ADA793D9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ED1ECA-EDFB-3D77-46E8-6415133D4295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Abdel K. Ajami et al., Apple Inc.</a:t>
            </a:r>
          </a:p>
        </p:txBody>
      </p:sp>
    </p:spTree>
    <p:extLst>
      <p:ext uri="{BB962C8B-B14F-4D97-AF65-F5344CB8AC3E}">
        <p14:creationId xmlns:p14="http://schemas.microsoft.com/office/powerpoint/2010/main" val="19547785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2CA0B-558A-9FFB-0F2E-61BE40A32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Statement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6E98C3-890D-693F-7B8D-2121A99981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590261"/>
            <a:ext cx="8318864" cy="3971816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600" b="0" dirty="0"/>
              <a:t>11be introduced the </a:t>
            </a:r>
            <a:r>
              <a:rPr lang="en-US" sz="1600" b="0" dirty="0" err="1"/>
              <a:t>SCS+QoS</a:t>
            </a:r>
            <a:r>
              <a:rPr lang="en-US" sz="1600" b="0" dirty="0"/>
              <a:t> Char. protocol to enable a client to request the AP to trigger the client for UL based on min./max. service interval and min. data rate</a:t>
            </a: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Requesting a large data rate on a long term in the SCS agreement leads to unnecessary padding and power consumption</a:t>
            </a:r>
            <a:endParaRPr lang="en-US" sz="1200" b="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600" b="0" dirty="0"/>
              <a:t>However, due to dynamic change in the application data size when using variable bit rate encoding, allocated UL resources may not be sufficient and may lead to a buffer build up</a:t>
            </a:r>
          </a:p>
          <a:p>
            <a:pPr lvl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T</a:t>
            </a:r>
            <a:r>
              <a:rPr lang="en-US" sz="1400" b="0" dirty="0"/>
              <a:t>emporary buffer build up requires more UL resources to be allocated by the AP to meet delay bound</a:t>
            </a:r>
          </a:p>
          <a:p>
            <a:pPr lvl="1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400" b="0" dirty="0"/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0" dirty="0"/>
              <a:t>It is observed that although a client reports the BSR, an AP may not trigger a client sufficiently and in such cases a client may have to disable UL Triggered Access through OM Control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E1D828-6199-E353-5FF2-431C9B50B19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5940B0-846B-1175-315A-6821A3DFF919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Abdel K. Ajami et al., Apple Inc.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549916D-061B-ED73-2213-63E1ADEA5DE5}"/>
              </a:ext>
            </a:extLst>
          </p:cNvPr>
          <p:cNvSpPr/>
          <p:nvPr/>
        </p:nvSpPr>
        <p:spPr bwMode="auto">
          <a:xfrm>
            <a:off x="4094921" y="5608421"/>
            <a:ext cx="801421" cy="124949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6A84CC4-178A-395B-40E5-B30FC4B705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032" y="4469890"/>
            <a:ext cx="7772400" cy="1595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2191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86B68-3917-42CD-31D1-90457496E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9402" y="685800"/>
            <a:ext cx="7414974" cy="1065213"/>
          </a:xfrm>
        </p:spPr>
        <p:txBody>
          <a:bodyPr/>
          <a:lstStyle/>
          <a:p>
            <a:r>
              <a:rPr lang="en-US" dirty="0"/>
              <a:t>Video Call UL Traffic Profile During QoS Session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3C022A-2C49-35DE-CA26-56668EF3EA0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AD5C09-8815-1636-C470-484441BEDC50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Abdel K. Ajami et al., Apple Inc.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B6B30B2-A8C6-67BC-06D7-28B0F382C9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516" y="1751013"/>
            <a:ext cx="8125097" cy="466669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B9D9546-76C3-D977-8A74-AE2DBFE1B2A1}"/>
              </a:ext>
            </a:extLst>
          </p:cNvPr>
          <p:cNvSpPr txBox="1"/>
          <p:nvPr/>
        </p:nvSpPr>
        <p:spPr>
          <a:xfrm>
            <a:off x="2072051" y="2688243"/>
            <a:ext cx="51485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4146E4"/>
                </a:solidFill>
              </a:rPr>
              <a:t>Application Data rate varies due to real-time user interactions and the data rate in the SCS Request may not be sufficient to describe the STA requirements </a:t>
            </a:r>
          </a:p>
        </p:txBody>
      </p:sp>
    </p:spTree>
    <p:extLst>
      <p:ext uri="{BB962C8B-B14F-4D97-AF65-F5344CB8AC3E}">
        <p14:creationId xmlns:p14="http://schemas.microsoft.com/office/powerpoint/2010/main" val="25554535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B2E02-5D3D-0B85-4548-5EB031674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018" y="685799"/>
            <a:ext cx="8394590" cy="1065213"/>
          </a:xfrm>
        </p:spPr>
        <p:txBody>
          <a:bodyPr/>
          <a:lstStyle/>
          <a:p>
            <a:r>
              <a:rPr lang="en-US" dirty="0"/>
              <a:t>SCS Enhancements To Meet Delay Bound (1/2)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7043F4-CAA6-2EB7-5C6C-CE68D6DD18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479" y="1751012"/>
            <a:ext cx="8283272" cy="4113213"/>
          </a:xfrm>
        </p:spPr>
        <p:txBody>
          <a:bodyPr/>
          <a:lstStyle/>
          <a:p>
            <a:pPr marL="0" indent="0"/>
            <a:r>
              <a:rPr lang="en-US" sz="1800" b="0" dirty="0"/>
              <a:t>Thus, we propose the following under an SCS agreement: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b="0" dirty="0"/>
              <a:t>Client requests in the SCS agreement a commitment from the AP for more triggering (beyond min. data rate) during an SCS agreement based on the reported BSR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b="0" dirty="0"/>
              <a:t>The goal is to meet the delay bound if the client reports more data in the queue size for the TID of the SCS agreement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b="0" dirty="0"/>
              <a:t>An AP that accepts such request, promise to trigger the client sufficiently until the AP depletes the reported queue size for the TID of the SCS agreement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/>
              <a:t>The AP will trigger the client more for the unacknowledged data that is reported in the BSR</a:t>
            </a:r>
            <a:endParaRPr lang="en-US" sz="1400" b="0" dirty="0"/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FEF8AD-CDFA-278B-3D26-22ADDF011A0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445D96-F529-5860-18CF-579FAF68FF5F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Abdel K. Ajami et al., Apple Inc.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2ED8730-A0DD-AC42-F348-BC605683E1D0}"/>
              </a:ext>
            </a:extLst>
          </p:cNvPr>
          <p:cNvSpPr/>
          <p:nvPr/>
        </p:nvSpPr>
        <p:spPr bwMode="auto">
          <a:xfrm>
            <a:off x="3180522" y="5333164"/>
            <a:ext cx="312372" cy="420283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18D1516-A9B9-689D-DF50-939E60E625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106" y="4159413"/>
            <a:ext cx="7772400" cy="21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120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A5F10-6C05-68F6-59BF-CE0037D45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86" y="685800"/>
            <a:ext cx="8380675" cy="1065213"/>
          </a:xfrm>
        </p:spPr>
        <p:txBody>
          <a:bodyPr/>
          <a:lstStyle/>
          <a:p>
            <a:r>
              <a:rPr lang="en-US" dirty="0"/>
              <a:t>SCS Enhancements To Meet Delay Bound (2/2)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40DA90-56C7-9EE4-F639-E6200A0600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600" b="0" dirty="0"/>
              <a:t>For the signaling, we propose to add a field in the QoS Characteristics element: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D58D42-9E05-BAC4-F83F-E77316FEFD5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9BB4B2-0254-C761-925A-F85DFFB75977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Abdel K. Ajami et al., Apple Inc.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E0CD024-F7A1-C5EA-2DFA-95E6DE9F51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213" y="2694213"/>
            <a:ext cx="7772400" cy="788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6535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97BFC8-EA6D-14E0-4EB1-4512277F7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Flow Separation Using Additional TID(s) During an SCS Agreement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DE4677-9355-5D57-DD74-BA3F3DEC98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81200"/>
            <a:ext cx="7856538" cy="4113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b="0" dirty="0"/>
              <a:t>It is helpful to allow additional TID(s) for an AC (AC_VO and AC_VI) during an SCS agreement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b="0" dirty="0"/>
              <a:t>This helps the AP to isolate other traffic from the SCS flows and be able to trigger the client to deplete the buffers for the TID(s) of an SCS agreement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Also, the additional TID(s) can also help to streamline the reception of those QoS flows and reduce reorder buffer delays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STA requests in the SCS Request frame the additional TID(s), one or more TID(s) may be dynamically assigned to a particular AC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If the AP accept the additional TID(s) in the UL or DL, separate BA agreement(s) may be setup for the additional TID(s)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600" dirty="0"/>
              <a:t>The same additional TID can be used for bidirectional flows to help the AP </a:t>
            </a:r>
            <a:r>
              <a:rPr lang="en-US" sz="1600" b="0" dirty="0"/>
              <a:t>isolate other traffic from the traffic of the SCS flows and enhance the delivery of the DL traffic for the TID(s) of an SCS agreement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1800" dirty="0"/>
          </a:p>
          <a:p>
            <a:pPr lvl="1">
              <a:buFont typeface="Arial" panose="020B0604020202020204" pitchFamily="34" charset="0"/>
              <a:buChar char="•"/>
            </a:pPr>
            <a:endParaRPr lang="en-US" sz="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24A0FF-61B6-7E0C-50CE-86DE0DC39E1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7A097E-3355-88D5-3F46-AC8CA0FFE2A1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Abdel K. Ajami et al., Apple Inc.</a:t>
            </a:r>
          </a:p>
        </p:txBody>
      </p:sp>
    </p:spTree>
    <p:extLst>
      <p:ext uri="{BB962C8B-B14F-4D97-AF65-F5344CB8AC3E}">
        <p14:creationId xmlns:p14="http://schemas.microsoft.com/office/powerpoint/2010/main" val="36096050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C44B8A-A720-6734-0BCD-F32F650F3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215252-AFFA-13CC-F36B-84CA12A4DB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81200"/>
            <a:ext cx="8122534" cy="4113213"/>
          </a:xfrm>
        </p:spPr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US" sz="1600" b="0" dirty="0"/>
              <a:t>In these slides, we discuss the issue where a client may have a temporary surge in the buffer size for QoS flows during an SCS agreement due to real-time interactions and variable bit rate encoding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n-US" sz="1600" b="0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1600" b="0" dirty="0"/>
              <a:t>For QoS flows with tight delay bounds (&lt;= 10 </a:t>
            </a:r>
            <a:r>
              <a:rPr lang="en-US" sz="1600" b="0" dirty="0" err="1"/>
              <a:t>ms</a:t>
            </a:r>
            <a:r>
              <a:rPr lang="en-US" sz="1600" b="0" dirty="0"/>
              <a:t>), a client may start failing the delay bound due to insufficient UL triggering by the AP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n-US" sz="1600" b="0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1600" b="0" dirty="0"/>
              <a:t>We propose a mechanism to enhance the QoS by enabling the client to be triggered sufficiently during an SCS agreement to meet the delay bound of the QoS flow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4D3212-BD22-22B4-BD25-7CE93C05C4A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50236D-74D1-7442-73C3-A5465B365167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Abdel K. Ajami et al., Apple Inc.</a:t>
            </a:r>
          </a:p>
        </p:txBody>
      </p:sp>
    </p:spTree>
    <p:extLst>
      <p:ext uri="{BB962C8B-B14F-4D97-AF65-F5344CB8AC3E}">
        <p14:creationId xmlns:p14="http://schemas.microsoft.com/office/powerpoint/2010/main" val="22471737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6F2D85B4-B705-4018-9CF0-E6E4BD03567D}" vid="{6A25E773-D890-44CD-BA7F-9C3E9F9CAE58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98e9ba89-e1a1-4e38-9007-8bdabc25de1d}" enabled="0" method="" siteId="{98e9ba89-e1a1-4e38-9007-8bdabc25de1d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</Template>
  <TotalTime>81456</TotalTime>
  <Words>836</Words>
  <Application>Microsoft Macintosh PowerPoint</Application>
  <PresentationFormat>On-screen Show (4:3)</PresentationFormat>
  <Paragraphs>77</Paragraphs>
  <Slides>8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 Unicode MS</vt:lpstr>
      <vt:lpstr>Arial</vt:lpstr>
      <vt:lpstr>Times New Roman</vt:lpstr>
      <vt:lpstr>Office Theme</vt:lpstr>
      <vt:lpstr>Document</vt:lpstr>
      <vt:lpstr>UHR SCS Enhancements</vt:lpstr>
      <vt:lpstr>Abstract</vt:lpstr>
      <vt:lpstr>Problem Statement</vt:lpstr>
      <vt:lpstr>Video Call UL Traffic Profile During QoS Session</vt:lpstr>
      <vt:lpstr>SCS Enhancements To Meet Delay Bound (1/2)</vt:lpstr>
      <vt:lpstr>SCS Enhancements To Meet Delay Bound (2/2)</vt:lpstr>
      <vt:lpstr>Flow Separation Using Additional TID(s) During an SCS Agreement</vt:lpstr>
      <vt:lpstr>Summary</vt:lpstr>
    </vt:vector>
  </TitlesOfParts>
  <Manager/>
  <Company>Apple Inc.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[place presentation subject title text here]</dc:title>
  <dc:subject/>
  <dc:creator>Abdel Karim Ajami</dc:creator>
  <cp:keywords/>
  <dc:description/>
  <cp:lastModifiedBy>Abdel Ajami</cp:lastModifiedBy>
  <cp:revision>109</cp:revision>
  <cp:lastPrinted>2023-02-08T06:01:06Z</cp:lastPrinted>
  <dcterms:created xsi:type="dcterms:W3CDTF">2019-06-07T21:10:12Z</dcterms:created>
  <dcterms:modified xsi:type="dcterms:W3CDTF">2024-11-11T23:29:27Z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0x0101000AE0DBD6A62E6D4E94B00A30ED7EAA53</vt:lpwstr>
  </property>
  <property fmtid="{D5CDD505-2E9C-101B-9397-08002B2CF9AE}" pid="3" name="_NewReviewCycle">
    <vt:lpwstr/>
  </property>
  <property fmtid="{D5CDD505-2E9C-101B-9397-08002B2CF9AE}" pid="4" name="_AdHocReviewCycleID">
    <vt:i4>187807</vt:i4>
  </property>
  <property fmtid="{D5CDD505-2E9C-101B-9397-08002B2CF9AE}" pid="5" name="_EmailSubject">
    <vt:lpwstr>Seamless roaming details</vt:lpwstr>
  </property>
  <property fmtid="{D5CDD505-2E9C-101B-9397-08002B2CF9AE}" pid="6" name="_AuthorEmail">
    <vt:lpwstr>dho@qti.qualcomm.com</vt:lpwstr>
  </property>
  <property fmtid="{D5CDD505-2E9C-101B-9397-08002B2CF9AE}" pid="7" name="_AuthorEmailDisplayName">
    <vt:lpwstr>Duncan Ho</vt:lpwstr>
  </property>
</Properties>
</file>