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2"/>
  </p:notesMasterIdLst>
  <p:handoutMasterIdLst>
    <p:handoutMasterId r:id="rId33"/>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6" r:id="rId22"/>
    <p:sldId id="2377" r:id="rId23"/>
    <p:sldId id="2378" r:id="rId24"/>
    <p:sldId id="328" r:id="rId25"/>
    <p:sldId id="329" r:id="rId26"/>
    <p:sldId id="297" r:id="rId27"/>
    <p:sldId id="284" r:id="rId28"/>
    <p:sldId id="331" r:id="rId29"/>
    <p:sldId id="332" r:id="rId30"/>
    <p:sldId id="264"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82009A-8077-4A5E-98B0-B5BD97E50F20}" v="11" dt="2024-11-09T19:23:18.2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80258" autoAdjust="0"/>
  </p:normalViewPr>
  <p:slideViewPr>
    <p:cSldViewPr>
      <p:cViewPr varScale="1">
        <p:scale>
          <a:sx n="66" d="100"/>
          <a:sy n="66" d="100"/>
        </p:scale>
        <p:origin x="612" y="66"/>
      </p:cViewPr>
      <p:guideLst>
        <p:guide orient="horz" pos="2160"/>
        <p:guide pos="3840"/>
      </p:guideLst>
    </p:cSldViewPr>
  </p:slideViewPr>
  <p:outlineViewPr>
    <p:cViewPr varScale="1">
      <p:scale>
        <a:sx n="33" d="100"/>
        <a:sy n="33" d="100"/>
      </p:scale>
      <p:origin x="0" y="-3164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802-11-24/1896r0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802-11-24/1896r0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802-11-24/1896r0</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posted originally</a:t>
            </a:r>
          </a:p>
          <a:p>
            <a:r>
              <a:rPr lang="en-US" dirty="0"/>
              <a:t>R1: Late posting of comments on PARS under consideration.</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802-11-24/1896r0</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802-11-24/1896r0</a:t>
            </a:r>
          </a:p>
        </p:txBody>
      </p:sp>
      <p:sp>
        <p:nvSpPr>
          <p:cNvPr id="5" name="Date Placeholder 4"/>
          <p:cNvSpPr>
            <a:spLocks noGrp="1"/>
          </p:cNvSpPr>
          <p:nvPr>
            <p:ph type="dt" idx="11"/>
          </p:nvPr>
        </p:nvSpPr>
        <p:spPr/>
        <p:txBody>
          <a:bodyPr/>
          <a:lstStyle/>
          <a:p>
            <a:pPr>
              <a:defRPr/>
            </a:pPr>
            <a:r>
              <a:rPr lang="en-US"/>
              <a:t>November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802-11-24/1896r0</a:t>
            </a:r>
          </a:p>
        </p:txBody>
      </p:sp>
      <p:sp>
        <p:nvSpPr>
          <p:cNvPr id="5" name="Date Placeholder 4"/>
          <p:cNvSpPr>
            <a:spLocks noGrp="1"/>
          </p:cNvSpPr>
          <p:nvPr>
            <p:ph type="dt" idx="11"/>
          </p:nvPr>
        </p:nvSpPr>
        <p:spPr/>
        <p:txBody>
          <a:bodyPr/>
          <a:lstStyle/>
          <a:p>
            <a:pPr>
              <a:defRPr/>
            </a:pPr>
            <a:r>
              <a:rPr lang="en-US"/>
              <a:t>November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802-11-24/1896r0</a:t>
            </a:r>
          </a:p>
        </p:txBody>
      </p:sp>
      <p:sp>
        <p:nvSpPr>
          <p:cNvPr id="5" name="Date Placeholder 4"/>
          <p:cNvSpPr>
            <a:spLocks noGrp="1"/>
          </p:cNvSpPr>
          <p:nvPr>
            <p:ph type="dt" idx="11"/>
          </p:nvPr>
        </p:nvSpPr>
        <p:spPr/>
        <p:txBody>
          <a:bodyPr/>
          <a:lstStyle/>
          <a:p>
            <a:pPr>
              <a:defRPr/>
            </a:pPr>
            <a:r>
              <a:rPr lang="en-US"/>
              <a:t>November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802-11-24/1896r0</a:t>
            </a:r>
          </a:p>
        </p:txBody>
      </p:sp>
      <p:sp>
        <p:nvSpPr>
          <p:cNvPr id="5" name="Date Placeholder 4"/>
          <p:cNvSpPr>
            <a:spLocks noGrp="1"/>
          </p:cNvSpPr>
          <p:nvPr>
            <p:ph type="dt" idx="11"/>
          </p:nvPr>
        </p:nvSpPr>
        <p:spPr/>
        <p:txBody>
          <a:bodyPr/>
          <a:lstStyle/>
          <a:p>
            <a:pPr>
              <a:defRPr/>
            </a:pPr>
            <a:r>
              <a:rPr lang="en-US"/>
              <a:t>November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802-11-24/1896r0</a:t>
            </a:r>
          </a:p>
        </p:txBody>
      </p:sp>
      <p:sp>
        <p:nvSpPr>
          <p:cNvPr id="5" name="Date Placeholder 4"/>
          <p:cNvSpPr>
            <a:spLocks noGrp="1"/>
          </p:cNvSpPr>
          <p:nvPr>
            <p:ph type="dt" idx="11"/>
          </p:nvPr>
        </p:nvSpPr>
        <p:spPr/>
        <p:txBody>
          <a:bodyPr/>
          <a:lstStyle/>
          <a:p>
            <a:r>
              <a:rPr lang="en-US"/>
              <a:t>November 2024</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a:t>
            </a:r>
          </a:p>
          <a:p>
            <a:r>
              <a:rPr lang="en-US" altLang="en-US" sz="1200" dirty="0"/>
              <a:t>Feedback to be reviewed on Thursda</a:t>
            </a:r>
            <a:r>
              <a:rPr lang="en-US" sz="1200" dirty="0"/>
              <a:t>y, </a:t>
            </a:r>
            <a:r>
              <a:rPr lang="en-US" altLang="en-US" sz="1200" dirty="0"/>
              <a:t>10:30-12:30</a:t>
            </a:r>
          </a:p>
          <a:p>
            <a:endParaRPr lang="en-US" dirty="0"/>
          </a:p>
        </p:txBody>
      </p:sp>
      <p:sp>
        <p:nvSpPr>
          <p:cNvPr id="4" name="Header Placeholder 3"/>
          <p:cNvSpPr>
            <a:spLocks noGrp="1"/>
          </p:cNvSpPr>
          <p:nvPr>
            <p:ph type="hdr"/>
          </p:nvPr>
        </p:nvSpPr>
        <p:spPr/>
        <p:txBody>
          <a:bodyPr/>
          <a:lstStyle/>
          <a:p>
            <a:r>
              <a:rPr lang="en-US"/>
              <a:t>doc.: IEEE 802-11-24/1896r0</a:t>
            </a:r>
          </a:p>
        </p:txBody>
      </p:sp>
      <p:sp>
        <p:nvSpPr>
          <p:cNvPr id="5" name="Date Placeholder 4"/>
          <p:cNvSpPr>
            <a:spLocks noGrp="1"/>
          </p:cNvSpPr>
          <p:nvPr>
            <p:ph type="dt"/>
          </p:nvPr>
        </p:nvSpPr>
        <p:spPr/>
        <p:txBody>
          <a:bodyPr/>
          <a:lstStyle/>
          <a:p>
            <a:r>
              <a:rPr lang="en-US"/>
              <a:t>November 2024</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7868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802-11-24/1896r0</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2024</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2024</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2024</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2024</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2024</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2024</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2024</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1461939"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Agenda,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11-24-1896r0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7-0PNP-ieee-802-lmsc-chairs-guideline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21/ec-21-0207-25-0PNP-ieee-802-lmsc-working-group-policies-and-procedures.pdf"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7/ec-17-0090-26-0PNP-ieee-802-lmsc-operations-manual.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802.org/1/files/public/docs2024/ec-draft-PAR-0924-v01.pdf" TargetMode="External"/><Relationship Id="rId7" Type="http://schemas.openxmlformats.org/officeDocument/2006/relationships/hyperlink" Target="https://mentor.ieee.org/802.15/dcn/24/15-24-0519-00-016t-draft-revision-par-for-802-16-2017.pdf" TargetMode="External"/><Relationship Id="rId2" Type="http://schemas.openxmlformats.org/officeDocument/2006/relationships/hyperlink" Target="https://www.ieee802.org/1/files/public/docs2024/cb-Hantel-draft-PAR-09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49-05-immw-immw-draft-proposed-csd.docx" TargetMode="External"/><Relationship Id="rId5" Type="http://schemas.openxmlformats.org/officeDocument/2006/relationships/hyperlink" Target="https://mentor.ieee.org/802.11/dcn/24/11-24-1312-01-immw-draft-p802-11bq-par.pdf" TargetMode="External"/><Relationship Id="rId4" Type="http://schemas.openxmlformats.org/officeDocument/2006/relationships/hyperlink" Target="https://www.ieee802.org/1/files/public/docs2024/ec-draft-CSD-0924-v01.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4/11-24-1280-01-0PAR-minutes-july-2024-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802.org/1/files/public/docs2024/ec-draft-PAR-0924-v01.pdf" TargetMode="External"/><Relationship Id="rId2" Type="http://schemas.openxmlformats.org/officeDocument/2006/relationships/hyperlink" Target="https://www.ieee802.org/1/files/public/docs2024/cb-Hantel-draft-PAR-0924-v01.pdf" TargetMode="External"/><Relationship Id="rId1" Type="http://schemas.openxmlformats.org/officeDocument/2006/relationships/slideLayout" Target="../slideLayouts/slideLayout2.xml"/><Relationship Id="rId5" Type="http://schemas.openxmlformats.org/officeDocument/2006/relationships/hyperlink" Target="https://mentor.ieee.org/802.15/dcn/24/15-24-0519-00-016t-draft-revision-par-for-802-16-2017.pdf" TargetMode="External"/><Relationship Id="rId4" Type="http://schemas.openxmlformats.org/officeDocument/2006/relationships/hyperlink" Target="https://www.ieee802.org/1/files/public/docs2024/ec-draft-CSD-0924-v01.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www.ieee802.org/1/files/public/docs2024/cb-Hantel-draft-PAR-0924-v0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files/public/docs2024/ec-draft-CSD-0924-v01.pdf" TargetMode="External"/><Relationship Id="rId2" Type="http://schemas.openxmlformats.org/officeDocument/2006/relationships/hyperlink" Target="https://www.ieee802.org/1/files/public/docs2024/ec-draft-PAR-0924-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files/public/docs2024/ec-draft-PAR-0924-v01.pdf" TargetMode="External"/><Relationship Id="rId7" Type="http://schemas.openxmlformats.org/officeDocument/2006/relationships/hyperlink" Target="https://mentor.ieee.org/802.15/dcn/24/15-24-0519-00-016t-draft-revision-par-for-802-16-2017.pdf" TargetMode="External"/><Relationship Id="rId2" Type="http://schemas.openxmlformats.org/officeDocument/2006/relationships/hyperlink" Target="https://www.ieee802.org/1/files/public/docs2024/cb-Hantel-draft-PAR-09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49-05-immw-immw-draft-proposed-csd.docx" TargetMode="External"/><Relationship Id="rId5" Type="http://schemas.openxmlformats.org/officeDocument/2006/relationships/hyperlink" Target="https://mentor.ieee.org/802.11/dcn/24/11-24-1312-01-immw-draft-p802-11bq-par.pdf" TargetMode="External"/><Relationship Id="rId4" Type="http://schemas.openxmlformats.org/officeDocument/2006/relationships/hyperlink" Target="https://www.ieee802.org/1/files/public/docs2024/ec-draft-CSD-0924-v01.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24/15-24-0519-00-016t-draft-revision-par-for-802-16-2017.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4/11-24-1280-01-0PAR-minutes-july-2024-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Mtg Agenda and Comment slides - 2024 November - Vancouver</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2024-11-11</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96544"/>
          </a:xfrm>
          <a:noFill/>
        </p:spPr>
        <p:txBody>
          <a:bodyPr/>
          <a:lstStyle/>
          <a:p>
            <a:r>
              <a:rPr lang="en-US" b="1" dirty="0"/>
              <a:t>IEEE LMSC 802 policies and procedures/operations manual</a:t>
            </a:r>
          </a:p>
          <a:p>
            <a:pPr>
              <a:buFont typeface="Arial" panose="020B0604020202020204" pitchFamily="34" charset="0"/>
              <a:buChar char="•"/>
            </a:pPr>
            <a:r>
              <a:rPr lang="en-US" dirty="0">
                <a:hlinkClick r:id="rId3"/>
              </a:rPr>
              <a:t>IEEE 802 Policies &amp; Procedures</a:t>
            </a:r>
            <a:r>
              <a:rPr lang="en-US" dirty="0"/>
              <a:t> (link to </a:t>
            </a:r>
            <a:r>
              <a:rPr lang="en-US" dirty="0" err="1"/>
              <a:t>AudCom</a:t>
            </a:r>
            <a:r>
              <a:rPr lang="en-US" dirty="0"/>
              <a:t>, approved by IEEE-SA Standards Board 22 May 2020)</a:t>
            </a:r>
          </a:p>
          <a:p>
            <a:pPr>
              <a:buFont typeface="Arial" panose="020B0604020202020204" pitchFamily="34" charset="0"/>
              <a:buChar char="•"/>
            </a:pPr>
            <a:r>
              <a:rPr lang="en-US" dirty="0">
                <a:hlinkClick r:id="rId4"/>
              </a:rPr>
              <a:t>IEEE 802 Operations Manual</a:t>
            </a:r>
            <a:r>
              <a:rPr lang="en-US" dirty="0"/>
              <a:t>, v26, effective 17 March 2023</a:t>
            </a:r>
          </a:p>
          <a:p>
            <a:pPr marL="742950" lvl="1" indent="-285750">
              <a:buFont typeface="Arial" panose="020B0604020202020204" pitchFamily="34" charset="0"/>
              <a:buChar char="•"/>
            </a:pPr>
            <a:r>
              <a:rPr lang="en-US" dirty="0"/>
              <a:t>Criteria for Standards Development (CSD) in </a:t>
            </a:r>
            <a:r>
              <a:rPr lang="en-US" dirty="0">
                <a:hlinkClick r:id="rId5"/>
              </a:rPr>
              <a:t>Word 97/2000/XP format</a:t>
            </a:r>
            <a:r>
              <a:rPr lang="en-US" dirty="0"/>
              <a:t> </a:t>
            </a:r>
            <a:r>
              <a:rPr lang="en-US" i="1" dirty="0"/>
              <a:t>(revision 1, last updated 31 August 2020)</a:t>
            </a:r>
            <a:r>
              <a:rPr lang="en-US" dirty="0"/>
              <a:t>.</a:t>
            </a:r>
          </a:p>
          <a:p>
            <a:pPr>
              <a:buFont typeface="Arial" panose="020B0604020202020204" pitchFamily="34" charset="0"/>
              <a:buChar char="•"/>
            </a:pPr>
            <a:r>
              <a:rPr lang="en-US" dirty="0">
                <a:hlinkClick r:id="rId6"/>
              </a:rPr>
              <a:t>IEEE 802 Working Group Policies and Procedures</a:t>
            </a:r>
            <a:r>
              <a:rPr lang="en-US" dirty="0"/>
              <a:t> v25, effective 15 July 2022.</a:t>
            </a:r>
          </a:p>
          <a:p>
            <a:pPr>
              <a:buFont typeface="Arial" panose="020B0604020202020204" pitchFamily="34" charset="0"/>
              <a:buChar char="•"/>
            </a:pPr>
            <a:r>
              <a:rPr lang="en-US" dirty="0">
                <a:hlinkClick r:id="rId7"/>
              </a:rPr>
              <a:t>IEEE 802 LMSC Chair's Guidelines</a:t>
            </a:r>
            <a:r>
              <a:rPr lang="en-US" dirty="0"/>
              <a:t>, v37, effective 17 November 2023</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8"/>
              </a:rPr>
              <a:t>Slide detailing appropriate participant behavior</a:t>
            </a:r>
            <a:r>
              <a:rPr lang="en-US" b="0" i="0" dirty="0">
                <a:solidFill>
                  <a:srgbClr val="000000"/>
                </a:solidFill>
                <a:effectLst/>
              </a:rPr>
              <a:t> (PDF).</a:t>
            </a:r>
          </a:p>
          <a:p>
            <a:r>
              <a:rPr lang="en-US" dirty="0"/>
              <a:t>Policies and Procedures hierarchy</a:t>
            </a:r>
            <a:r>
              <a:rPr lang="en-US" sz="1600" dirty="0"/>
              <a:t>: </a:t>
            </a:r>
            <a:r>
              <a:rPr lang="en-US" sz="1600" b="0" dirty="0">
                <a:hlinkClick r:id="rId9"/>
              </a:rPr>
              <a:t>http://www.ieee802.org/11/Rules/rules.shtml</a:t>
            </a:r>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19 July 2024): </a:t>
            </a:r>
          </a:p>
          <a:p>
            <a:r>
              <a:rPr lang="en-US" dirty="0"/>
              <a:t>	802-11-22/1638r4:</a:t>
            </a:r>
          </a:p>
          <a:p>
            <a:pPr lvl="1"/>
            <a:r>
              <a:rPr lang="en-US" altLang="en-US" dirty="0">
                <a:hlinkClick r:id="rId3"/>
              </a:rPr>
              <a:t>https://mentor.ieee.org/802.11/dcn/22/11-22-1638-04-0000-802-11-operations-manual.docx</a:t>
            </a:r>
            <a:r>
              <a:rPr lang="en-US" altLang="en-US" dirty="0"/>
              <a:t> </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2024 November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00808"/>
            <a:ext cx="10547392" cy="4630591"/>
          </a:xfrm>
        </p:spPr>
        <p:txBody>
          <a:bodyPr/>
          <a:lstStyle/>
          <a:p>
            <a:r>
              <a:rPr lang="en-US" sz="1800" b="1" dirty="0"/>
              <a:t>Nov 10-15, 2024, Vancouver, BC, CA</a:t>
            </a:r>
          </a:p>
          <a:p>
            <a:pPr>
              <a:buFont typeface="+mj-lt"/>
              <a:buAutoNum type="arabicPeriod"/>
            </a:pPr>
            <a:r>
              <a:rPr lang="en-US" sz="1800" dirty="0"/>
              <a:t>P802.1CB - Standard - Frame Replication and Elimination for Reliability - Revision to IEEE Standard 802.1CB-2017, </a:t>
            </a:r>
            <a:r>
              <a:rPr lang="en-US" sz="1800" dirty="0">
                <a:hlinkClick r:id="rId2"/>
              </a:rPr>
              <a:t>PAR</a:t>
            </a:r>
            <a:endParaRPr lang="en-US" sz="1800" dirty="0"/>
          </a:p>
          <a:p>
            <a:pPr>
              <a:buFont typeface="+mj-lt"/>
              <a:buAutoNum type="arabicPeriod"/>
            </a:pPr>
            <a:r>
              <a:rPr lang="en-US" sz="1800" dirty="0"/>
              <a:t>P802.1CBec - Amendment - Guidance </a:t>
            </a:r>
            <a:r>
              <a:rPr lang="en-US" sz="1800" dirty="0" err="1"/>
              <a:t>ffor</a:t>
            </a:r>
            <a:r>
              <a:rPr lang="en-US" sz="1800" dirty="0"/>
              <a:t> Sequence Recovery Function Parameter Configuration, </a:t>
            </a:r>
            <a:r>
              <a:rPr lang="en-US" sz="1800" dirty="0">
                <a:hlinkClick r:id="rId3"/>
              </a:rPr>
              <a:t>PAR</a:t>
            </a:r>
            <a:r>
              <a:rPr lang="en-US" sz="1800" dirty="0"/>
              <a:t> and </a:t>
            </a:r>
            <a:r>
              <a:rPr lang="en-US" sz="1800" dirty="0">
                <a:hlinkClick r:id="rId4"/>
              </a:rPr>
              <a:t>CSD</a:t>
            </a:r>
            <a:endParaRPr lang="en-US" sz="1800" dirty="0"/>
          </a:p>
          <a:p>
            <a:pPr>
              <a:buFont typeface="+mj-lt"/>
              <a:buAutoNum type="arabicPeriod"/>
            </a:pPr>
            <a:r>
              <a:rPr lang="en-US" sz="1800" strike="sngStrike" dirty="0"/>
              <a:t>P802.11bq - Amendment - Enhancements for Integrated </a:t>
            </a:r>
            <a:r>
              <a:rPr lang="en-US" sz="1800" strike="sngStrike" dirty="0" err="1"/>
              <a:t>mmWave</a:t>
            </a:r>
            <a:r>
              <a:rPr lang="en-US" sz="1800" strike="sngStrike" dirty="0"/>
              <a:t> (IMMW) WLAN, </a:t>
            </a:r>
            <a:r>
              <a:rPr lang="en-US" sz="1800" strike="sngStrike" dirty="0">
                <a:hlinkClick r:id="rId5"/>
              </a:rPr>
              <a:t>PAR</a:t>
            </a:r>
            <a:r>
              <a:rPr lang="en-US" sz="1800" strike="sngStrike" dirty="0"/>
              <a:t> and </a:t>
            </a:r>
            <a:r>
              <a:rPr lang="en-US" sz="1800" strike="sngStrike" dirty="0">
                <a:hlinkClick r:id="rId6"/>
              </a:rPr>
              <a:t>CSD</a:t>
            </a:r>
            <a:endParaRPr lang="en-US" sz="1800" strike="sngStrike" dirty="0"/>
          </a:p>
          <a:p>
            <a:pPr>
              <a:buFont typeface="+mj-lt"/>
              <a:buAutoNum type="arabicPeriod"/>
            </a:pPr>
            <a:r>
              <a:rPr lang="en-US" sz="1800" dirty="0"/>
              <a:t>P802.16 - Standard  for Air Interface for Broadband Wireless Access Systems - Revision to IEEE Standard 802.16-2017, </a:t>
            </a:r>
            <a:r>
              <a:rPr lang="en-US" sz="1800" dirty="0">
                <a:hlinkClick r:id="rId7"/>
              </a:rPr>
              <a:t>PAR</a:t>
            </a:r>
            <a:endParaRPr lang="en-US" sz="1800" dirty="0"/>
          </a:p>
          <a:p>
            <a:pPr marL="0" indent="0"/>
            <a:endParaRPr lang="en-US" sz="1100" dirty="0"/>
          </a:p>
          <a:p>
            <a:r>
              <a:rPr lang="en-US" altLang="en-US" sz="1800" dirty="0"/>
              <a:t>Review 3 PARs from other 802 WGs on Monday 13:30-15:30 and then post feedback to 802 LMSC Reflector by Tuesday 18:30.</a:t>
            </a:r>
          </a:p>
          <a:p>
            <a:r>
              <a:rPr lang="en-US" altLang="en-US" sz="1800" dirty="0"/>
              <a:t>Feedback to be reviewed on Thursda</a:t>
            </a:r>
            <a:r>
              <a:rPr lang="en-US" sz="1800" dirty="0"/>
              <a:t>y, </a:t>
            </a:r>
            <a:r>
              <a:rPr lang="en-US" altLang="en-US" sz="1800" dirty="0"/>
              <a:t>10:30-12:30 ET</a:t>
            </a:r>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November 11 and 13, 2024</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11 Nov 2024 13:30-15:30 EDT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12 Nov 2024,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13 November 2024- 10:30-12:30 EDT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November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July </a:t>
            </a:r>
            <a:r>
              <a:rPr lang="en-US" sz="2000" b="1" dirty="0"/>
              <a:t>2024 in document  11-24/1280r1: </a:t>
            </a:r>
            <a:r>
              <a:rPr lang="en-US" sz="2000" b="1" dirty="0">
                <a:hlinkClick r:id="rId2"/>
              </a:rPr>
              <a:t>https://mentor.ieee.org/802.11/dcn/24/11-24-1280-01-0PAR-minutes-july-2024-session.docx</a:t>
            </a:r>
            <a:endParaRPr lang="en-US" sz="2000" b="1" dirty="0"/>
          </a:p>
          <a:p>
            <a:endParaRPr lang="en-US" sz="2000" dirty="0"/>
          </a:p>
          <a:p>
            <a:r>
              <a:rPr lang="en-US" sz="2000" dirty="0"/>
              <a:t>Moved: Michael Montemurro</a:t>
            </a:r>
          </a:p>
          <a:p>
            <a:r>
              <a:rPr lang="en-US" sz="2000" dirty="0"/>
              <a:t>2</a:t>
            </a:r>
            <a:r>
              <a:rPr lang="en-US" sz="2000" baseline="30000" dirty="0"/>
              <a:t>nd</a:t>
            </a:r>
            <a:r>
              <a:rPr lang="en-US" sz="2000" dirty="0"/>
              <a:t>: Marc </a:t>
            </a:r>
            <a:r>
              <a:rPr lang="en-US" sz="2000" dirty="0" err="1"/>
              <a:t>Emmelmann</a:t>
            </a:r>
            <a:endParaRPr lang="en-US" sz="2000" dirty="0"/>
          </a:p>
          <a:p>
            <a:r>
              <a:rPr lang="en-US" sz="2000" dirty="0"/>
              <a:t>Results: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912913"/>
            <a:ext cx="10361083" cy="2477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buFont typeface="+mj-lt"/>
              <a:buAutoNum type="arabicPeriod"/>
            </a:pPr>
            <a:r>
              <a:rPr lang="en-US" sz="2000" dirty="0"/>
              <a:t>P802.1CB - Standard - Frame Replication and Elimination for Reliability - Revision to IEEE Standard 802.1CB-2017, </a:t>
            </a:r>
            <a:r>
              <a:rPr lang="en-US" sz="2000" dirty="0">
                <a:hlinkClick r:id="rId2"/>
              </a:rPr>
              <a:t>PAR</a:t>
            </a:r>
            <a:endParaRPr lang="en-US" sz="2000" dirty="0"/>
          </a:p>
          <a:p>
            <a:pPr>
              <a:buFont typeface="+mj-lt"/>
              <a:buAutoNum type="arabicPeriod"/>
            </a:pPr>
            <a:r>
              <a:rPr lang="en-US" sz="2000" dirty="0"/>
              <a:t>P802.1CBec - Amendment - Guidance for Sequence Recovery Function Parameter Configuration, </a:t>
            </a:r>
            <a:r>
              <a:rPr lang="en-US" sz="2000" dirty="0">
                <a:hlinkClick r:id="rId3"/>
              </a:rPr>
              <a:t>PAR</a:t>
            </a:r>
            <a:r>
              <a:rPr lang="en-US" sz="2000" dirty="0"/>
              <a:t> and </a:t>
            </a:r>
            <a:r>
              <a:rPr lang="en-US" sz="2000" dirty="0">
                <a:hlinkClick r:id="rId4"/>
              </a:rPr>
              <a:t>CSD</a:t>
            </a:r>
            <a:endParaRPr lang="en-US" sz="2000" dirty="0"/>
          </a:p>
          <a:p>
            <a:pPr>
              <a:buFont typeface="+mj-lt"/>
              <a:buAutoNum type="arabicPeriod"/>
            </a:pPr>
            <a:r>
              <a:rPr lang="en-US" sz="2000" dirty="0"/>
              <a:t>P802.16 - Standard  for Air Interface for Broadband Wireless Access Systems - Revision to IEEE Standard 802.16-2017, </a:t>
            </a:r>
            <a:r>
              <a:rPr lang="en-US" sz="2000" dirty="0">
                <a:hlinkClick r:id="rId5"/>
              </a:rPr>
              <a:t>PAR</a:t>
            </a:r>
            <a:endParaRPr lang="en-US" sz="2000" dirty="0"/>
          </a:p>
          <a:p>
            <a:pPr marL="457200" indent="-457200">
              <a:buFont typeface="+mj-lt"/>
              <a:buAutoNum type="arabicPeriod"/>
            </a:pPr>
            <a:endParaRPr lang="en-US" sz="2000" b="0"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November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315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DB7D30E-4814-1E45-F230-C32FA8BA2D17}"/>
              </a:ext>
            </a:extLst>
          </p:cNvPr>
          <p:cNvSpPr>
            <a:spLocks noGrp="1"/>
          </p:cNvSpPr>
          <p:nvPr>
            <p:ph type="title"/>
          </p:nvPr>
        </p:nvSpPr>
        <p:spPr/>
        <p:txBody>
          <a:bodyPr/>
          <a:lstStyle/>
          <a:p>
            <a:r>
              <a:rPr lang="en-US" sz="2400" dirty="0"/>
              <a:t>P802.1CB - Standard - Frame Replication and Elimination for Reliability - Revision to IEEE Standard 802.1CB-2017, </a:t>
            </a:r>
            <a:r>
              <a:rPr lang="en-US" sz="2400" dirty="0">
                <a:hlinkClick r:id="rId2"/>
              </a:rPr>
              <a:t>PAR</a:t>
            </a:r>
            <a:br>
              <a:rPr lang="en-US" sz="2400" dirty="0"/>
            </a:br>
            <a:endParaRPr lang="en-US" sz="2400" dirty="0"/>
          </a:p>
        </p:txBody>
      </p:sp>
      <p:sp>
        <p:nvSpPr>
          <p:cNvPr id="8" name="Content Placeholder 7">
            <a:extLst>
              <a:ext uri="{FF2B5EF4-FFF2-40B4-BE49-F238E27FC236}">
                <a16:creationId xmlns:a16="http://schemas.microsoft.com/office/drawing/2014/main" id="{65081F1A-A0A3-2832-8012-02DED3D7E780}"/>
              </a:ext>
            </a:extLst>
          </p:cNvPr>
          <p:cNvSpPr>
            <a:spLocks noGrp="1"/>
          </p:cNvSpPr>
          <p:nvPr>
            <p:ph idx="1"/>
          </p:nvPr>
        </p:nvSpPr>
        <p:spPr/>
        <p:txBody>
          <a:bodyPr/>
          <a:lstStyle/>
          <a:p>
            <a:r>
              <a:rPr lang="en-US" dirty="0"/>
              <a:t>No Comment on PAR</a:t>
            </a:r>
          </a:p>
        </p:txBody>
      </p:sp>
      <p:sp>
        <p:nvSpPr>
          <p:cNvPr id="4" name="Date Placeholder 3">
            <a:extLst>
              <a:ext uri="{FF2B5EF4-FFF2-40B4-BE49-F238E27FC236}">
                <a16:creationId xmlns:a16="http://schemas.microsoft.com/office/drawing/2014/main" id="{765ED794-34DC-2793-0657-A7970CB6E456}"/>
              </a:ext>
            </a:extLst>
          </p:cNvPr>
          <p:cNvSpPr>
            <a:spLocks noGrp="1"/>
          </p:cNvSpPr>
          <p:nvPr>
            <p:ph type="dt" idx="10"/>
          </p:nvPr>
        </p:nvSpPr>
        <p:spPr/>
        <p:txBody>
          <a:bodyPr/>
          <a:lstStyle/>
          <a:p>
            <a:pPr>
              <a:defRPr/>
            </a:pPr>
            <a:r>
              <a:rPr lang="en-US">
                <a:solidFill>
                  <a:srgbClr val="000000"/>
                </a:solidFill>
              </a:rPr>
              <a:t>November 2024</a:t>
            </a:r>
            <a:endParaRPr lang="en-US" dirty="0">
              <a:solidFill>
                <a:srgbClr val="000000"/>
              </a:solidFill>
            </a:endParaRPr>
          </a:p>
        </p:txBody>
      </p:sp>
      <p:sp>
        <p:nvSpPr>
          <p:cNvPr id="5" name="Footer Placeholder 4">
            <a:extLst>
              <a:ext uri="{FF2B5EF4-FFF2-40B4-BE49-F238E27FC236}">
                <a16:creationId xmlns:a16="http://schemas.microsoft.com/office/drawing/2014/main" id="{794F6DE1-8A01-9A96-C11E-980797452127}"/>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0C100257-4A41-E70F-2864-4CDB03BA3CE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614360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FCB75-7585-2279-CD9A-0606D78F93CB}"/>
              </a:ext>
            </a:extLst>
          </p:cNvPr>
          <p:cNvSpPr>
            <a:spLocks noGrp="1"/>
          </p:cNvSpPr>
          <p:nvPr>
            <p:ph type="title"/>
          </p:nvPr>
        </p:nvSpPr>
        <p:spPr/>
        <p:txBody>
          <a:bodyPr/>
          <a:lstStyle/>
          <a:p>
            <a:r>
              <a:rPr lang="en-US" sz="2400" dirty="0"/>
              <a:t>P802.1CBec - Amendment - Guidance for Sequence Recovery Function Parameter Configuration, </a:t>
            </a:r>
            <a:r>
              <a:rPr lang="en-US" sz="2400" dirty="0">
                <a:hlinkClick r:id="rId2"/>
              </a:rPr>
              <a:t>PAR</a:t>
            </a:r>
            <a:r>
              <a:rPr lang="en-US" sz="2400" dirty="0"/>
              <a:t> and </a:t>
            </a:r>
            <a:r>
              <a:rPr lang="en-US" sz="2400" dirty="0">
                <a:hlinkClick r:id="rId3"/>
              </a:rPr>
              <a:t>CSD</a:t>
            </a:r>
            <a:br>
              <a:rPr lang="en-US" sz="2400" dirty="0"/>
            </a:br>
            <a:endParaRPr lang="en-US" sz="2400" dirty="0"/>
          </a:p>
        </p:txBody>
      </p:sp>
      <p:sp>
        <p:nvSpPr>
          <p:cNvPr id="3" name="Content Placeholder 2">
            <a:extLst>
              <a:ext uri="{FF2B5EF4-FFF2-40B4-BE49-F238E27FC236}">
                <a16:creationId xmlns:a16="http://schemas.microsoft.com/office/drawing/2014/main" id="{13B02337-7788-0FA9-4F2C-E0350085B14B}"/>
              </a:ext>
            </a:extLst>
          </p:cNvPr>
          <p:cNvSpPr>
            <a:spLocks noGrp="1"/>
          </p:cNvSpPr>
          <p:nvPr>
            <p:ph idx="1"/>
          </p:nvPr>
        </p:nvSpPr>
        <p:spPr/>
        <p:txBody>
          <a:bodyPr/>
          <a:lstStyle/>
          <a:p>
            <a:r>
              <a:rPr lang="en-US" dirty="0"/>
              <a:t>5.2.b The Scope of the project is a long introductory sentence.  Suggest adding a comma  “function parameters</a:t>
            </a:r>
            <a:r>
              <a:rPr lang="en-US" dirty="0">
                <a:solidFill>
                  <a:srgbClr val="FF0000"/>
                </a:solidFill>
                <a:highlight>
                  <a:srgbClr val="FFFF00"/>
                </a:highlight>
              </a:rPr>
              <a:t>, </a:t>
            </a:r>
            <a:r>
              <a:rPr lang="en-US" dirty="0"/>
              <a:t>and provides guidance”.</a:t>
            </a:r>
          </a:p>
          <a:p>
            <a:endParaRPr lang="en-US" dirty="0"/>
          </a:p>
          <a:p>
            <a:r>
              <a:rPr lang="en-US" dirty="0"/>
              <a:t>5.2b “. This amendment also includes technical and editorial corrections in the description of existing IEEE Std 802.1CB functionality.” this overlaps the P802.1CB revision PAR and would not be needed as both PARs are in progress at the same time. The Revision Project should be able to address these corrections.  Consider if this statement is really needed.  </a:t>
            </a:r>
          </a:p>
          <a:p>
            <a:endParaRPr lang="en-US" dirty="0"/>
          </a:p>
          <a:p>
            <a:r>
              <a:rPr lang="en-US" dirty="0"/>
              <a:t>No Comment on CSD</a:t>
            </a:r>
          </a:p>
        </p:txBody>
      </p:sp>
      <p:sp>
        <p:nvSpPr>
          <p:cNvPr id="4" name="Date Placeholder 3">
            <a:extLst>
              <a:ext uri="{FF2B5EF4-FFF2-40B4-BE49-F238E27FC236}">
                <a16:creationId xmlns:a16="http://schemas.microsoft.com/office/drawing/2014/main" id="{AEA6C500-4517-E6CF-FBBF-5F9B6CF50B6D}"/>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15D932E6-F701-6F5C-7A3C-21D9482CE6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47F391A-F8AE-E802-ADB3-333E46F97D7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98587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2000" b="1" dirty="0"/>
              <a:t>Nov 10-15, 2024, Vancouver, BC, CA</a:t>
            </a:r>
          </a:p>
          <a:p>
            <a:pPr>
              <a:buFont typeface="Wingdings" panose="05000000000000000000" pitchFamily="2" charset="2"/>
              <a:buChar char="v"/>
            </a:pPr>
            <a:r>
              <a:rPr lang="en-US" sz="2000" dirty="0"/>
              <a:t>P802.1CB - Standard - Frame Replication and Elimination for Reliability - Revision to IEEE Standard 802.1CB-2017, </a:t>
            </a:r>
            <a:r>
              <a:rPr lang="en-US" sz="2000" dirty="0">
                <a:hlinkClick r:id="rId2"/>
              </a:rPr>
              <a:t>PAR</a:t>
            </a:r>
            <a:endParaRPr lang="en-US" sz="2000" dirty="0"/>
          </a:p>
          <a:p>
            <a:pPr>
              <a:buFont typeface="Wingdings" panose="05000000000000000000" pitchFamily="2" charset="2"/>
              <a:buChar char="v"/>
            </a:pPr>
            <a:r>
              <a:rPr lang="en-US" sz="2000" dirty="0"/>
              <a:t>P802.1CBec - Amendment - Guidance </a:t>
            </a:r>
            <a:r>
              <a:rPr lang="en-US" sz="2000" dirty="0" err="1"/>
              <a:t>ffor</a:t>
            </a:r>
            <a:r>
              <a:rPr lang="en-US" sz="2000" dirty="0"/>
              <a:t> Sequence Recovery Function Parameter Configuration, </a:t>
            </a:r>
            <a:r>
              <a:rPr lang="en-US" sz="2000" dirty="0">
                <a:hlinkClick r:id="rId3"/>
              </a:rPr>
              <a:t>PAR</a:t>
            </a:r>
            <a:r>
              <a:rPr lang="en-US" sz="2000" dirty="0"/>
              <a:t> and </a:t>
            </a:r>
            <a:r>
              <a:rPr lang="en-US" sz="2000" dirty="0">
                <a:hlinkClick r:id="rId4"/>
              </a:rPr>
              <a:t>CSD</a:t>
            </a:r>
            <a:endParaRPr lang="en-US" sz="2000" dirty="0"/>
          </a:p>
          <a:p>
            <a:pPr>
              <a:buFont typeface="Arial" panose="020B0604020202020204" pitchFamily="34" charset="0"/>
              <a:buChar char="•"/>
            </a:pPr>
            <a:r>
              <a:rPr lang="en-US" sz="2000" dirty="0"/>
              <a:t>P802.11bq - Amendment - Enhancements for Integrated </a:t>
            </a:r>
            <a:r>
              <a:rPr lang="en-US" sz="2000" dirty="0" err="1"/>
              <a:t>mmWave</a:t>
            </a:r>
            <a:r>
              <a:rPr lang="en-US" sz="2000" dirty="0"/>
              <a:t> (IMMW) WLAN, </a:t>
            </a:r>
            <a:r>
              <a:rPr lang="en-US" sz="2000" dirty="0">
                <a:hlinkClick r:id="rId5"/>
              </a:rPr>
              <a:t>PAR</a:t>
            </a:r>
            <a:r>
              <a:rPr lang="en-US" sz="2000" dirty="0"/>
              <a:t> and </a:t>
            </a:r>
            <a:r>
              <a:rPr lang="en-US" sz="2000" dirty="0">
                <a:hlinkClick r:id="rId6"/>
              </a:rPr>
              <a:t>CSD</a:t>
            </a:r>
            <a:endParaRPr lang="en-US" sz="2000" dirty="0"/>
          </a:p>
          <a:p>
            <a:pPr>
              <a:buFont typeface="Wingdings" panose="05000000000000000000" pitchFamily="2" charset="2"/>
              <a:buChar char="v"/>
            </a:pPr>
            <a:r>
              <a:rPr lang="en-US" sz="2000" dirty="0"/>
              <a:t>P802.16 - Standard  for Air Interface for Broadband Wireless Access Systems - Revision to IEEE Standard 802.16-2017, </a:t>
            </a:r>
            <a:r>
              <a:rPr lang="en-US" sz="2000" dirty="0">
                <a:hlinkClick r:id="rId7"/>
              </a:rPr>
              <a:t>PAR</a:t>
            </a:r>
            <a:endParaRPr lang="en-US" sz="2000" dirty="0"/>
          </a:p>
          <a:p>
            <a:pPr marL="0" indent="0"/>
            <a:endParaRPr lang="en-US" sz="1200" dirty="0"/>
          </a:p>
          <a:p>
            <a:r>
              <a:rPr lang="en-US" altLang="en-US" sz="2000" dirty="0"/>
              <a:t>Review the marked (4 dots) PARs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B5F59-9B00-EE62-2163-E10AE689CC5D}"/>
              </a:ext>
            </a:extLst>
          </p:cNvPr>
          <p:cNvSpPr>
            <a:spLocks noGrp="1"/>
          </p:cNvSpPr>
          <p:nvPr>
            <p:ph type="title"/>
          </p:nvPr>
        </p:nvSpPr>
        <p:spPr/>
        <p:txBody>
          <a:bodyPr/>
          <a:lstStyle/>
          <a:p>
            <a:r>
              <a:rPr lang="en-US" sz="2400" dirty="0"/>
              <a:t>P802.16 - Standard  for Air Interface for Broadband Wireless Access Systems - Revision to IEEE Standard 802.16-2017, </a:t>
            </a:r>
            <a:r>
              <a:rPr lang="en-US" sz="2400" dirty="0">
                <a:hlinkClick r:id="rId2"/>
              </a:rPr>
              <a:t>PAR</a:t>
            </a:r>
            <a:br>
              <a:rPr lang="en-US" sz="2400" dirty="0"/>
            </a:br>
            <a:endParaRPr lang="en-US" sz="2400" dirty="0"/>
          </a:p>
        </p:txBody>
      </p:sp>
      <p:sp>
        <p:nvSpPr>
          <p:cNvPr id="3" name="Content Placeholder 2">
            <a:extLst>
              <a:ext uri="{FF2B5EF4-FFF2-40B4-BE49-F238E27FC236}">
                <a16:creationId xmlns:a16="http://schemas.microsoft.com/office/drawing/2014/main" id="{E4FC86EE-E162-9D32-0B42-F93991101021}"/>
              </a:ext>
            </a:extLst>
          </p:cNvPr>
          <p:cNvSpPr>
            <a:spLocks noGrp="1"/>
          </p:cNvSpPr>
          <p:nvPr>
            <p:ph idx="1"/>
          </p:nvPr>
        </p:nvSpPr>
        <p:spPr/>
        <p:txBody>
          <a:bodyPr/>
          <a:lstStyle/>
          <a:p>
            <a:r>
              <a:rPr lang="en-US" dirty="0"/>
              <a:t>5.1 The number of people actively involved is listed as 5. This does not show much support for this project. However, we understand that 802.16t needs to be rolled into the standard. We would suggest setting this number to 10 to avoid concerns at the </a:t>
            </a:r>
            <a:r>
              <a:rPr lang="en-US" dirty="0" err="1"/>
              <a:t>NesCom</a:t>
            </a:r>
            <a:r>
              <a:rPr lang="en-US" dirty="0"/>
              <a:t> review level.  </a:t>
            </a:r>
          </a:p>
          <a:p>
            <a:r>
              <a:rPr lang="en-US" dirty="0"/>
              <a:t>5.5 Need: “Revision of the standard is required to incorporate one amendment (P802.16t-2024)”  add to the end: “The current standard is nearing the end of the 10-year lifetime, and a revision is needed to keep the standard active.”</a:t>
            </a:r>
          </a:p>
          <a:p>
            <a:endParaRPr lang="en-US" dirty="0"/>
          </a:p>
        </p:txBody>
      </p:sp>
      <p:sp>
        <p:nvSpPr>
          <p:cNvPr id="4" name="Date Placeholder 3">
            <a:extLst>
              <a:ext uri="{FF2B5EF4-FFF2-40B4-BE49-F238E27FC236}">
                <a16:creationId xmlns:a16="http://schemas.microsoft.com/office/drawing/2014/main" id="{271DE006-ACCA-7FEE-EA50-B0A5DF77F531}"/>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CB71AC11-59B9-16C2-2C26-247F173D291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06A1387-4A0F-D396-8E8B-AAD8B27D1E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938079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November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1604710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3 PARs and CSDs were considered on 11 Nov </a:t>
            </a:r>
            <a:r>
              <a:rPr lang="en-US" altLang="en-US" sz="2000" dirty="0"/>
              <a:t>13:30-15:30 </a:t>
            </a:r>
          </a:p>
          <a:p>
            <a:pPr marL="285750" indent="-285750"/>
            <a:r>
              <a:rPr lang="en-US" altLang="en-US" sz="2000" dirty="0"/>
              <a:t>	</a:t>
            </a:r>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doc:</a:t>
            </a:r>
          </a:p>
          <a:p>
            <a:pPr marL="685800" lvl="1"/>
            <a:endParaRPr lang="en-US" altLang="en-US" dirty="0"/>
          </a:p>
          <a:p>
            <a:pPr marL="285750" indent="-285750"/>
            <a:r>
              <a:rPr lang="en-US" altLang="en-US" dirty="0"/>
              <a:t>Feedback from WGs was due Wednesday 12 Nov 2024</a:t>
            </a:r>
          </a:p>
          <a:p>
            <a:pPr marL="285750" indent="-285750"/>
            <a:endParaRPr lang="en-US" altLang="en-US" dirty="0"/>
          </a:p>
          <a:p>
            <a:pPr marL="285750" indent="-285750"/>
            <a:r>
              <a:rPr lang="en-US" altLang="en-US" dirty="0"/>
              <a:t>Feedback was reviewed on Thursda</a:t>
            </a:r>
            <a:r>
              <a:rPr lang="en-US" dirty="0"/>
              <a:t>y 13 Nov 2024 </a:t>
            </a:r>
            <a:r>
              <a:rPr lang="en-US" altLang="en-US" dirty="0"/>
              <a:t>10:30-12:30 PDT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November 2024</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November 2024</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23</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3883370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the proposed PARs/CSDs that were available for the 2024 November IEEE 802 Mixed-mode Plenary, 802.11 made comments on X of the 3 PARs/CSDs.</a:t>
            </a:r>
          </a:p>
          <a:p>
            <a:endParaRPr lang="en-US" sz="2000" dirty="0"/>
          </a:p>
          <a:p>
            <a:r>
              <a:rPr lang="en-US" sz="2000" dirty="0"/>
              <a:t>The feedback on our Comments was generally positive and most of our changes were accepted or accepted with minor modification by the respective WG.</a:t>
            </a:r>
          </a:p>
          <a:p>
            <a:endParaRPr lang="en-US" sz="2000" dirty="0"/>
          </a:p>
          <a:p>
            <a:r>
              <a:rPr lang="en-US" sz="2000" dirty="0"/>
              <a:t>The exception was with the</a:t>
            </a:r>
          </a:p>
          <a:p>
            <a:endParaRPr lang="en-US" sz="2000" dirty="0"/>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November 2024</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25</a:t>
            </a:fld>
            <a:endParaRPr lang="en-US" altLang="en-US">
              <a:solidFill>
                <a:srgbClr val="000000"/>
              </a:solidFill>
            </a:endParaRPr>
          </a:p>
        </p:txBody>
      </p:sp>
      <p:sp>
        <p:nvSpPr>
          <p:cNvPr id="2" name="TextBox 1">
            <a:extLst>
              <a:ext uri="{FF2B5EF4-FFF2-40B4-BE49-F238E27FC236}">
                <a16:creationId xmlns:a16="http://schemas.microsoft.com/office/drawing/2014/main" id="{DA201D37-E94D-B2CD-E8CC-A635CF5C3543}"/>
              </a:ext>
            </a:extLst>
          </p:cNvPr>
          <p:cNvSpPr txBox="1"/>
          <p:nvPr/>
        </p:nvSpPr>
        <p:spPr>
          <a:xfrm rot="1870017">
            <a:off x="3489453" y="3388407"/>
            <a:ext cx="4942881" cy="1323439"/>
          </a:xfrm>
          <a:prstGeom prst="rect">
            <a:avLst/>
          </a:prstGeom>
          <a:noFill/>
        </p:spPr>
        <p:txBody>
          <a:bodyPr wrap="square" rtlCol="0">
            <a:spAutoFit/>
          </a:bodyPr>
          <a:lstStyle/>
          <a:p>
            <a:pPr algn="ctr"/>
            <a:r>
              <a:rPr lang="en-US" sz="8000" dirty="0">
                <a:solidFill>
                  <a:schemeClr val="accent2"/>
                </a:solidFill>
                <a:highlight>
                  <a:srgbClr val="FFFF00"/>
                </a:highlight>
              </a:rPr>
              <a:t>Draft</a:t>
            </a:r>
          </a:p>
        </p:txBody>
      </p:sp>
    </p:spTree>
    <p:extLst>
      <p:ext uri="{BB962C8B-B14F-4D97-AF65-F5344CB8AC3E}">
        <p14:creationId xmlns:p14="http://schemas.microsoft.com/office/powerpoint/2010/main" val="1784219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11-24/1896rX:</a:t>
            </a:r>
          </a:p>
          <a:p>
            <a:pPr lvl="1"/>
            <a:endParaRPr lang="en-US" dirty="0"/>
          </a:p>
          <a:p>
            <a:pPr lvl="1"/>
            <a:r>
              <a:rPr lang="en-US" dirty="0"/>
              <a:t>as the report from PAR Review SC for the November 2024 IEEE 802 Mixed-mode Plenary in Vancouver.</a:t>
            </a:r>
          </a:p>
          <a:p>
            <a:pPr lvl="1"/>
            <a:endParaRPr lang="en-US" dirty="0"/>
          </a:p>
          <a:p>
            <a:r>
              <a:rPr lang="en-US" dirty="0"/>
              <a:t>    Moved:  </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July</a:t>
            </a:r>
            <a:r>
              <a:rPr lang="en-US" sz="2000" b="1" dirty="0"/>
              <a:t> 2023 doc 11-24/1280r1:</a:t>
            </a:r>
          </a:p>
          <a:p>
            <a:pPr lvl="1"/>
            <a:r>
              <a:rPr lang="en-US" b="1" dirty="0">
                <a:hlinkClick r:id="rId4"/>
              </a:rPr>
              <a:t>https://mentor.ieee.org/802.11/dcn/24/11-24-1280-01-0PAR-minutes-july-2024-session.docx</a:t>
            </a:r>
            <a:r>
              <a:rPr lang="en-US" b="1" dirty="0"/>
              <a:t> </a:t>
            </a:r>
          </a:p>
          <a:p>
            <a:pPr lvl="1"/>
            <a:endParaRPr lang="en-US" b="1" dirty="0"/>
          </a:p>
          <a:p>
            <a:pPr lvl="1"/>
            <a:r>
              <a:rPr lang="en-US" b="1" dirty="0"/>
              <a:t>Current Teleconference minutes</a:t>
            </a:r>
            <a:r>
              <a:rPr lang="en-US" b="1"/>
              <a:t>:  doc:802-11-24-1815</a:t>
            </a:r>
            <a:endParaRPr lang="en-US" b="1" dirty="0"/>
          </a:p>
        </p:txBody>
      </p:sp>
      <p:sp>
        <p:nvSpPr>
          <p:cNvPr id="4" name="Date Placeholder 3"/>
          <p:cNvSpPr>
            <a:spLocks noGrp="1"/>
          </p:cNvSpPr>
          <p:nvPr>
            <p:ph type="dt" idx="10"/>
          </p:nvPr>
        </p:nvSpPr>
        <p:spPr/>
        <p:txBody>
          <a:bodyPr/>
          <a:lstStyle/>
          <a:p>
            <a:r>
              <a:rPr lang="en-US"/>
              <a:t>November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2024 November IEEE 802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11 November 2024 - 13:30-15:30 ET</a:t>
            </a:r>
          </a:p>
          <a:p>
            <a:pPr lvl="1">
              <a:buAutoNum type="arabicPeriod"/>
            </a:pPr>
            <a:r>
              <a:rPr lang="en-US" sz="1800" dirty="0"/>
              <a:t>Feedback reviewed Thursday: 13 November 2024 - 10:30-12:30 ET</a:t>
            </a:r>
            <a:endParaRPr lang="en-US" altLang="en-US" sz="1800" strike="sngStrike" dirty="0"/>
          </a:p>
        </p:txBody>
      </p:sp>
      <p:sp>
        <p:nvSpPr>
          <p:cNvPr id="4" name="Date Placeholder 3"/>
          <p:cNvSpPr>
            <a:spLocks noGrp="1"/>
          </p:cNvSpPr>
          <p:nvPr>
            <p:ph type="dt" idx="10"/>
          </p:nvPr>
        </p:nvSpPr>
        <p:spPr/>
        <p:txBody>
          <a:bodyPr/>
          <a:lstStyle/>
          <a:p>
            <a:r>
              <a:rPr lang="en-US"/>
              <a:t>November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marL="0" indent="0"/>
            <a:r>
              <a:rPr lang="en-US" sz="2400" dirty="0"/>
              <a:t>		</a:t>
            </a:r>
            <a:r>
              <a:rPr lang="en-US" sz="2400" dirty="0">
                <a:hlinkClick r:id="rId2"/>
              </a:rPr>
              <a:t>https://cvent.me/eDZgoD</a:t>
            </a:r>
            <a:r>
              <a:rPr lang="en-US" sz="2400" dirty="0"/>
              <a:t> </a:t>
            </a:r>
          </a:p>
          <a:p>
            <a:pPr marL="0" indent="0"/>
            <a:endParaRPr lang="en-US" sz="2400"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2024</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2024</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E5996B-D317-4E13-AB38-820D845C4C73}">
  <ds:schemaRefs>
    <ds:schemaRef ds:uri="http://purl.org/dc/dcmitype/"/>
    <ds:schemaRef ds:uri="http://www.w3.org/XML/1998/namespace"/>
    <ds:schemaRef ds:uri="http://schemas.microsoft.com/office/2006/metadata/properties"/>
    <ds:schemaRef ds:uri="http://purl.org/dc/terms/"/>
    <ds:schemaRef ds:uri="http://purl.org/dc/elements/1.1/"/>
    <ds:schemaRef ds:uri="http://schemas.openxmlformats.org/package/2006/metadata/core-properties"/>
    <ds:schemaRef ds:uri="http://schemas.microsoft.com/office/2006/documentManagement/types"/>
    <ds:schemaRef ds:uri="cc9c437c-ae0c-4066-8d90-a0f7de786127"/>
    <ds:schemaRef ds:uri="http://schemas.microsoft.com/office/infopath/2007/PartnerControls"/>
    <ds:schemaRef ds:uri="ba37140e-f4c5-4a6c-a9b4-20a691ce6c8a"/>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77051</TotalTime>
  <Words>2638</Words>
  <Application>Microsoft Office PowerPoint</Application>
  <PresentationFormat>Widescreen</PresentationFormat>
  <Paragraphs>307</Paragraphs>
  <Slides>27</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DejaVu Sans</vt:lpstr>
      <vt:lpstr>Times New Roman</vt:lpstr>
      <vt:lpstr>Verdana</vt:lpstr>
      <vt:lpstr>Wingdings</vt:lpstr>
      <vt:lpstr>802-11 Theme</vt:lpstr>
      <vt:lpstr>Document</vt:lpstr>
      <vt:lpstr>PAR Review SC - Mtg Agenda and Comment slides - 2024 November - Vancouver</vt:lpstr>
      <vt:lpstr>PAR Review SC – Snapshot slide Chair: Jon Rosdahl</vt:lpstr>
      <vt:lpstr>Abstract-PAR Review SC PARs under consideration for  2024 November IEEE 802 Mixed-mode Plenary</vt:lpstr>
      <vt:lpstr>Registration for the November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2024 November IEEE 802 Mixed-mode Plenary</vt:lpstr>
      <vt:lpstr>Agenda for PAR Review SC – November 11 and 13, 2024 Chair: Jon Rosdahl</vt:lpstr>
      <vt:lpstr>Motion to approve Previous Minutes</vt:lpstr>
      <vt:lpstr>Order to consider:</vt:lpstr>
      <vt:lpstr>Par Review SC Comments</vt:lpstr>
      <vt:lpstr>P802.1CB - Standard - Frame Replication and Elimination for Reliability - Revision to IEEE Standard 802.1CB-2017, PAR </vt:lpstr>
      <vt:lpstr>P802.1CBec - Amendment - Guidance for Sequence Recovery Function Parameter Configuration, PAR and CSD </vt:lpstr>
      <vt:lpstr>P802.16 - Standard  for Air Interface for Broadband Wireless Access Systems - Revision to IEEE Standard 802.16-2017, PAR </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Mtg Agenda and Comment slides - 2024 November - Vancouver</dc:title>
  <dc:subject>November 2024</dc:subject>
  <dc:creator>Jon Rosdahl</dc:creator>
  <cp:keywords>Agenda and Meeting Slides</cp:keywords>
  <dc:description>Jon Rosdahl (Qualcomm)</dc:description>
  <cp:lastModifiedBy>Jon Rosdahl</cp:lastModifiedBy>
  <cp:revision>290</cp:revision>
  <cp:lastPrinted>1601-01-01T00:00:00Z</cp:lastPrinted>
  <dcterms:created xsi:type="dcterms:W3CDTF">2014-04-14T10:59:07Z</dcterms:created>
  <dcterms:modified xsi:type="dcterms:W3CDTF">2024-11-11T22:29:18Z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