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298" r:id="rId2"/>
    <p:sldMasterId id="2147484310" r:id="rId3"/>
  </p:sldMasterIdLst>
  <p:notesMasterIdLst>
    <p:notesMasterId r:id="rId18"/>
  </p:notesMasterIdLst>
  <p:handoutMasterIdLst>
    <p:handoutMasterId r:id="rId19"/>
  </p:handoutMasterIdLst>
  <p:sldIdLst>
    <p:sldId id="269" r:id="rId4"/>
    <p:sldId id="303" r:id="rId5"/>
    <p:sldId id="316" r:id="rId6"/>
    <p:sldId id="317" r:id="rId7"/>
    <p:sldId id="318" r:id="rId8"/>
    <p:sldId id="321" r:id="rId9"/>
    <p:sldId id="322" r:id="rId10"/>
    <p:sldId id="323" r:id="rId11"/>
    <p:sldId id="308" r:id="rId12"/>
    <p:sldId id="326" r:id="rId13"/>
    <p:sldId id="328" r:id="rId14"/>
    <p:sldId id="327" r:id="rId15"/>
    <p:sldId id="324" r:id="rId16"/>
    <p:sldId id="325" r:id="rId17"/>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340"/>
    <a:srgbClr val="00BDFF"/>
    <a:srgbClr val="92D050"/>
    <a:srgbClr val="8DFF40"/>
    <a:srgbClr val="D2D2F4"/>
    <a:srgbClr val="FFF9C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3"/>
    <p:restoredTop sz="91450"/>
  </p:normalViewPr>
  <p:slideViewPr>
    <p:cSldViewPr>
      <p:cViewPr varScale="1">
        <p:scale>
          <a:sx n="116" d="100"/>
          <a:sy n="116" d="100"/>
        </p:scale>
        <p:origin x="2064"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4BC0A4A-AF08-4D4B-865B-6D32E3C92DB0}"/>
              </a:ext>
            </a:extLst>
          </p:cNvPr>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3075" name="Rectangle 3">
            <a:extLst>
              <a:ext uri="{FF2B5EF4-FFF2-40B4-BE49-F238E27FC236}">
                <a16:creationId xmlns:a16="http://schemas.microsoft.com/office/drawing/2014/main" id="{93E6C35E-D9BD-874D-9EB1-6F6FB815AB93}"/>
              </a:ext>
            </a:extLst>
          </p:cNvPr>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3076" name="Rectangle 4">
            <a:extLst>
              <a:ext uri="{FF2B5EF4-FFF2-40B4-BE49-F238E27FC236}">
                <a16:creationId xmlns:a16="http://schemas.microsoft.com/office/drawing/2014/main" id="{51E3F274-534A-9744-A89B-B20FE9BEA5F5}"/>
              </a:ext>
            </a:extLst>
          </p:cNvPr>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GB"/>
              <a:t>John Doe, Some Company</a:t>
            </a:r>
          </a:p>
        </p:txBody>
      </p:sp>
      <p:sp>
        <p:nvSpPr>
          <p:cNvPr id="3077" name="Rectangle 5">
            <a:extLst>
              <a:ext uri="{FF2B5EF4-FFF2-40B4-BE49-F238E27FC236}">
                <a16:creationId xmlns:a16="http://schemas.microsoft.com/office/drawing/2014/main" id="{4779A3B5-BFB8-7C41-AF05-354A2A6CCD53}"/>
              </a:ext>
            </a:extLst>
          </p:cNvPr>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GB" altLang="en-US"/>
              <a:t>Page </a:t>
            </a:r>
            <a:fld id="{A87ECD3B-4B50-F940-894E-BEF7BB133F50}" type="slidenum">
              <a:rPr lang="en-GB" altLang="en-US"/>
              <a:pPr>
                <a:defRPr/>
              </a:pPr>
              <a:t>‹#›</a:t>
            </a:fld>
            <a:endParaRPr lang="en-GB" altLang="en-US"/>
          </a:p>
        </p:txBody>
      </p:sp>
      <p:sp>
        <p:nvSpPr>
          <p:cNvPr id="14342" name="Line 6">
            <a:extLst>
              <a:ext uri="{FF2B5EF4-FFF2-40B4-BE49-F238E27FC236}">
                <a16:creationId xmlns:a16="http://schemas.microsoft.com/office/drawing/2014/main" id="{3D4C7300-B7CD-174C-909C-BE0E9C61E52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7" name="Rectangle 7">
            <a:extLst>
              <a:ext uri="{FF2B5EF4-FFF2-40B4-BE49-F238E27FC236}">
                <a16:creationId xmlns:a16="http://schemas.microsoft.com/office/drawing/2014/main" id="{C6F4E14A-7726-C04A-ABE6-5C17CA9BA1B7}"/>
              </a:ext>
            </a:extLst>
          </p:cNvPr>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4344" name="Line 8">
            <a:extLst>
              <a:ext uri="{FF2B5EF4-FFF2-40B4-BE49-F238E27FC236}">
                <a16:creationId xmlns:a16="http://schemas.microsoft.com/office/drawing/2014/main" id="{EB806E71-9FA3-6049-B036-679242E0BB4C}"/>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583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90E4F7-BCFB-0D42-84FB-915585632525}"/>
              </a:ext>
            </a:extLst>
          </p:cNvPr>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2051" name="Rectangle 3">
            <a:extLst>
              <a:ext uri="{FF2B5EF4-FFF2-40B4-BE49-F238E27FC236}">
                <a16:creationId xmlns:a16="http://schemas.microsoft.com/office/drawing/2014/main" id="{A884E71E-0590-2041-B4E4-0FF03824E6B2}"/>
              </a:ext>
            </a:extLst>
          </p:cNvPr>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13316" name="Rectangle 4">
            <a:extLst>
              <a:ext uri="{FF2B5EF4-FFF2-40B4-BE49-F238E27FC236}">
                <a16:creationId xmlns:a16="http://schemas.microsoft.com/office/drawing/2014/main" id="{20BBF96E-FB1F-344A-BDC6-EFD858DBC8E6}"/>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EFD595A-BA19-DE47-B5A3-9A5CA1FEBFF9}"/>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3963228-E466-6A4C-86E6-B30639D4DFF8}"/>
              </a:ext>
            </a:extLst>
          </p:cNvPr>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GB"/>
              <a:t>John Doe, Some Company</a:t>
            </a:r>
          </a:p>
        </p:txBody>
      </p:sp>
      <p:sp>
        <p:nvSpPr>
          <p:cNvPr id="2055" name="Rectangle 7">
            <a:extLst>
              <a:ext uri="{FF2B5EF4-FFF2-40B4-BE49-F238E27FC236}">
                <a16:creationId xmlns:a16="http://schemas.microsoft.com/office/drawing/2014/main" id="{080B6092-BF32-D046-8715-A6F291A5C215}"/>
              </a:ext>
            </a:extLst>
          </p:cNvPr>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GB" altLang="en-US"/>
              <a:t>Page </a:t>
            </a:r>
            <a:fld id="{71F34E91-9C1B-CC4F-85AD-8F3BD766FB8F}" type="slidenum">
              <a:rPr lang="en-GB" altLang="en-US"/>
              <a:pPr>
                <a:defRPr/>
              </a:pPr>
              <a:t>‹#›</a:t>
            </a:fld>
            <a:endParaRPr lang="en-GB" altLang="en-US"/>
          </a:p>
        </p:txBody>
      </p:sp>
      <p:sp>
        <p:nvSpPr>
          <p:cNvPr id="3080" name="Rectangle 8">
            <a:extLst>
              <a:ext uri="{FF2B5EF4-FFF2-40B4-BE49-F238E27FC236}">
                <a16:creationId xmlns:a16="http://schemas.microsoft.com/office/drawing/2014/main" id="{A1FABBB8-75A5-A142-8FCC-9B283C027100}"/>
              </a:ext>
            </a:extLst>
          </p:cNvPr>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3321" name="Line 9">
            <a:extLst>
              <a:ext uri="{FF2B5EF4-FFF2-40B4-BE49-F238E27FC236}">
                <a16:creationId xmlns:a16="http://schemas.microsoft.com/office/drawing/2014/main" id="{459422FC-FFD3-CC47-AC0B-C2FF3DD06902}"/>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913CC566-F73F-1A40-A147-F3295B2838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467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A38FEE-2BC1-E843-B2AD-5A26B69BE4BE}"/>
              </a:ext>
            </a:extLst>
          </p:cNvPr>
          <p:cNvSpPr>
            <a:spLocks noGrp="1" noChangeArrowheads="1"/>
          </p:cNvSpPr>
          <p:nvPr>
            <p:ph type="hdr" sz="quarter"/>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doc.: IEEE 802.11-yy/xxxxr0</a:t>
            </a:r>
          </a:p>
        </p:txBody>
      </p:sp>
      <p:sp>
        <p:nvSpPr>
          <p:cNvPr id="4099" name="Rectangle 3">
            <a:extLst>
              <a:ext uri="{FF2B5EF4-FFF2-40B4-BE49-F238E27FC236}">
                <a16:creationId xmlns:a16="http://schemas.microsoft.com/office/drawing/2014/main" id="{627C9D62-0499-D14F-8AB2-8E55D31A9BE3}"/>
              </a:ext>
            </a:extLst>
          </p:cNvPr>
          <p:cNvSpPr>
            <a:spLocks noGrp="1" noChangeArrowheads="1"/>
          </p:cNvSpPr>
          <p:nvPr>
            <p:ph type="dt" sz="quarter" idx="1"/>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Month Year</a:t>
            </a:r>
          </a:p>
        </p:txBody>
      </p:sp>
      <p:sp>
        <p:nvSpPr>
          <p:cNvPr id="4100" name="Rectangle 6">
            <a:extLst>
              <a:ext uri="{FF2B5EF4-FFF2-40B4-BE49-F238E27FC236}">
                <a16:creationId xmlns:a16="http://schemas.microsoft.com/office/drawing/2014/main" id="{9922B09A-EF57-4A4F-9BD9-074386483CF4}"/>
              </a:ext>
            </a:extLst>
          </p:cNvPr>
          <p:cNvSpPr>
            <a:spLocks noGrp="1" noChangeArrowheads="1"/>
          </p:cNvSpPr>
          <p:nvPr>
            <p:ph type="ftr" sz="quarter" idx="4"/>
          </p:nvPr>
        </p:nvSpPr>
        <p:spPr/>
        <p:txBody>
          <a:bodyPr/>
          <a:lstStyle>
            <a:lvl1pPr marL="342900" indent="-342900"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457200" defTabSz="933450">
              <a:defRPr sz="1200">
                <a:solidFill>
                  <a:schemeClr val="tx1"/>
                </a:solidFill>
                <a:latin typeface="Times New Roman" charset="0"/>
              </a:defRPr>
            </a:lvl5pPr>
            <a:lvl6pPr marL="914400" defTabSz="933450" eaLnBrk="0" fontAlgn="base" hangingPunct="0">
              <a:spcBef>
                <a:spcPct val="0"/>
              </a:spcBef>
              <a:spcAft>
                <a:spcPct val="0"/>
              </a:spcAft>
              <a:defRPr sz="1200">
                <a:solidFill>
                  <a:schemeClr val="tx1"/>
                </a:solidFill>
                <a:latin typeface="Times New Roman" charset="0"/>
              </a:defRPr>
            </a:lvl6pPr>
            <a:lvl7pPr marL="1371600" defTabSz="933450" eaLnBrk="0" fontAlgn="base" hangingPunct="0">
              <a:spcBef>
                <a:spcPct val="0"/>
              </a:spcBef>
              <a:spcAft>
                <a:spcPct val="0"/>
              </a:spcAft>
              <a:defRPr sz="1200">
                <a:solidFill>
                  <a:schemeClr val="tx1"/>
                </a:solidFill>
                <a:latin typeface="Times New Roman" charset="0"/>
              </a:defRPr>
            </a:lvl7pPr>
            <a:lvl8pPr marL="1828800" defTabSz="933450" eaLnBrk="0" fontAlgn="base" hangingPunct="0">
              <a:spcBef>
                <a:spcPct val="0"/>
              </a:spcBef>
              <a:spcAft>
                <a:spcPct val="0"/>
              </a:spcAft>
              <a:defRPr sz="1200">
                <a:solidFill>
                  <a:schemeClr val="tx1"/>
                </a:solidFill>
                <a:latin typeface="Times New Roman" charset="0"/>
              </a:defRPr>
            </a:lvl8pPr>
            <a:lvl9pPr marL="2286000" defTabSz="933450" eaLnBrk="0" fontAlgn="base" hangingPunct="0">
              <a:spcBef>
                <a:spcPct val="0"/>
              </a:spcBef>
              <a:spcAft>
                <a:spcPct val="0"/>
              </a:spcAft>
              <a:defRPr sz="1200">
                <a:solidFill>
                  <a:schemeClr val="tx1"/>
                </a:solidFill>
                <a:latin typeface="Times New Roman" charset="0"/>
              </a:defRPr>
            </a:lvl9pPr>
          </a:lstStyle>
          <a:p>
            <a:pPr lvl="4">
              <a:defRPr/>
            </a:pPr>
            <a:r>
              <a:rPr lang="en-GB" altLang="en-US"/>
              <a:t>John Doe, Some Company</a:t>
            </a:r>
          </a:p>
        </p:txBody>
      </p:sp>
      <p:sp>
        <p:nvSpPr>
          <p:cNvPr id="16388" name="Rectangle 7">
            <a:extLst>
              <a:ext uri="{FF2B5EF4-FFF2-40B4-BE49-F238E27FC236}">
                <a16:creationId xmlns:a16="http://schemas.microsoft.com/office/drawing/2014/main" id="{85DC398A-BF35-2C41-AEDD-941A6A8606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GB" altLang="en-US"/>
              <a:t>Page </a:t>
            </a:r>
            <a:fld id="{CC8DC1A5-D69A-2A40-990A-272209C8C8E6}" type="slidenum">
              <a:rPr lang="en-GB" altLang="en-US" smtClean="0"/>
              <a:pPr>
                <a:spcBef>
                  <a:spcPct val="0"/>
                </a:spcBef>
              </a:pPr>
              <a:t>1</a:t>
            </a:fld>
            <a:endParaRPr lang="en-GB" altLang="en-US"/>
          </a:p>
        </p:txBody>
      </p:sp>
      <p:sp>
        <p:nvSpPr>
          <p:cNvPr id="16389" name="Rectangle 2">
            <a:extLst>
              <a:ext uri="{FF2B5EF4-FFF2-40B4-BE49-F238E27FC236}">
                <a16:creationId xmlns:a16="http://schemas.microsoft.com/office/drawing/2014/main" id="{F280AA26-9C1A-514B-940A-FCD9D2C1FE85}"/>
              </a:ext>
            </a:extLst>
          </p:cNvPr>
          <p:cNvSpPr>
            <a:spLocks noGrp="1" noRot="1" noChangeAspect="1" noChangeArrowheads="1" noTextEdit="1"/>
          </p:cNvSpPr>
          <p:nvPr>
            <p:ph type="sldImg"/>
          </p:nvPr>
        </p:nvSpPr>
        <p:spPr>
          <a:xfrm>
            <a:off x="1154113" y="701675"/>
            <a:ext cx="4625975" cy="3468688"/>
          </a:xfrm>
          <a:ln/>
        </p:spPr>
      </p:sp>
      <p:sp>
        <p:nvSpPr>
          <p:cNvPr id="4103" name="Rectangle 3">
            <a:extLst>
              <a:ext uri="{FF2B5EF4-FFF2-40B4-BE49-F238E27FC236}">
                <a16:creationId xmlns:a16="http://schemas.microsoft.com/office/drawing/2014/main" id="{9DF1568D-A499-0B4F-A495-9638D1920EEC}"/>
              </a:ext>
            </a:extLst>
          </p:cNvPr>
          <p:cNvSpPr>
            <a:spLocks noGrp="1" noChangeArrowheads="1"/>
          </p:cNvSpPr>
          <p:nvPr>
            <p:ph type="body" idx="1"/>
          </p:nvPr>
        </p:nvSpPr>
        <p:spPr>
          <a:extLst>
            <a:ext uri="{AF507438-7753-43e0-B8FC-AC1667EBCBE1}"/>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92170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2</a:t>
            </a:fld>
            <a:endParaRPr lang="en-GB" altLang="en-US"/>
          </a:p>
        </p:txBody>
      </p:sp>
    </p:spTree>
    <p:extLst>
      <p:ext uri="{BB962C8B-B14F-4D97-AF65-F5344CB8AC3E}">
        <p14:creationId xmlns:p14="http://schemas.microsoft.com/office/powerpoint/2010/main" val="211772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0015-0130-268F-763D-900B86678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A23C3-6CA3-9349-642E-BED5499693FE}"/>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8909C599-2C57-8218-AF94-E364F9774F0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F26F8D3-20A2-5B38-3E7E-7A99F609C232}"/>
              </a:ext>
            </a:extLst>
          </p:cNvPr>
          <p:cNvSpPr>
            <a:spLocks noGrp="1"/>
          </p:cNvSpPr>
          <p:nvPr>
            <p:ph type="hdr" sz="quarter"/>
          </p:nvPr>
        </p:nvSpPr>
        <p:spPr/>
        <p:txBody>
          <a:bodyPr/>
          <a:lstStyle/>
          <a:p>
            <a:pPr>
              <a:defRPr/>
            </a:pPr>
            <a:r>
              <a:rPr lang="en-GB"/>
              <a:t>doc.: IEEE 802.11-yy/xxxxr0</a:t>
            </a:r>
          </a:p>
        </p:txBody>
      </p:sp>
      <p:sp>
        <p:nvSpPr>
          <p:cNvPr id="5" name="Date Placeholder 4">
            <a:extLst>
              <a:ext uri="{FF2B5EF4-FFF2-40B4-BE49-F238E27FC236}">
                <a16:creationId xmlns:a16="http://schemas.microsoft.com/office/drawing/2014/main" id="{542FC96B-64F6-2E5E-DF9B-4D1A82DFD5B8}"/>
              </a:ext>
            </a:extLst>
          </p:cNvPr>
          <p:cNvSpPr>
            <a:spLocks noGrp="1"/>
          </p:cNvSpPr>
          <p:nvPr>
            <p:ph type="dt" idx="1"/>
          </p:nvPr>
        </p:nvSpPr>
        <p:spPr/>
        <p:txBody>
          <a:bodyPr/>
          <a:lstStyle/>
          <a:p>
            <a:pPr>
              <a:defRPr/>
            </a:pPr>
            <a:r>
              <a:rPr lang="en-GB"/>
              <a:t>Month Year</a:t>
            </a:r>
          </a:p>
        </p:txBody>
      </p:sp>
      <p:sp>
        <p:nvSpPr>
          <p:cNvPr id="6" name="Footer Placeholder 5">
            <a:extLst>
              <a:ext uri="{FF2B5EF4-FFF2-40B4-BE49-F238E27FC236}">
                <a16:creationId xmlns:a16="http://schemas.microsoft.com/office/drawing/2014/main" id="{44067AA9-2B25-DFB8-AE63-3D2933B499FE}"/>
              </a:ext>
            </a:extLst>
          </p:cNvPr>
          <p:cNvSpPr>
            <a:spLocks noGrp="1"/>
          </p:cNvSpPr>
          <p:nvPr>
            <p:ph type="ftr" sz="quarter" idx="4"/>
          </p:nvPr>
        </p:nvSpPr>
        <p:spPr/>
        <p:txBody>
          <a:bodyPr/>
          <a:lstStyle/>
          <a:p>
            <a:pPr lvl="4">
              <a:defRPr/>
            </a:pPr>
            <a:r>
              <a:rPr lang="en-GB"/>
              <a:t>John Doe, Some Company</a:t>
            </a:r>
          </a:p>
        </p:txBody>
      </p:sp>
      <p:sp>
        <p:nvSpPr>
          <p:cNvPr id="7" name="Slide Number Placeholder 6">
            <a:extLst>
              <a:ext uri="{FF2B5EF4-FFF2-40B4-BE49-F238E27FC236}">
                <a16:creationId xmlns:a16="http://schemas.microsoft.com/office/drawing/2014/main" id="{4F7B1136-D128-E85C-C8F5-F35FE9C04798}"/>
              </a:ext>
            </a:extLst>
          </p:cNvPr>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3</a:t>
            </a:fld>
            <a:endParaRPr lang="en-GB" altLang="en-US"/>
          </a:p>
        </p:txBody>
      </p:sp>
    </p:spTree>
    <p:extLst>
      <p:ext uri="{BB962C8B-B14F-4D97-AF65-F5344CB8AC3E}">
        <p14:creationId xmlns:p14="http://schemas.microsoft.com/office/powerpoint/2010/main" val="342832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1B5B-1C3D-2056-4974-EF4C1419A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392C7-1C33-BF6E-0793-5F0F619C7335}"/>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062D9537-4156-F458-FF3E-7CB3A202D6E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F460C608-19B5-79FF-BAA5-5793CCFC55EB}"/>
              </a:ext>
            </a:extLst>
          </p:cNvPr>
          <p:cNvSpPr>
            <a:spLocks noGrp="1"/>
          </p:cNvSpPr>
          <p:nvPr>
            <p:ph type="hdr" sz="quarter"/>
          </p:nvPr>
        </p:nvSpPr>
        <p:spPr/>
        <p:txBody>
          <a:bodyPr/>
          <a:lstStyle/>
          <a:p>
            <a:pPr>
              <a:defRPr/>
            </a:pPr>
            <a:r>
              <a:rPr lang="en-GB"/>
              <a:t>doc.: IEEE 802.11-yy/xxxxr0</a:t>
            </a:r>
          </a:p>
        </p:txBody>
      </p:sp>
      <p:sp>
        <p:nvSpPr>
          <p:cNvPr id="5" name="Date Placeholder 4">
            <a:extLst>
              <a:ext uri="{FF2B5EF4-FFF2-40B4-BE49-F238E27FC236}">
                <a16:creationId xmlns:a16="http://schemas.microsoft.com/office/drawing/2014/main" id="{5D02C782-7A44-FDFD-903F-E411321C0F7C}"/>
              </a:ext>
            </a:extLst>
          </p:cNvPr>
          <p:cNvSpPr>
            <a:spLocks noGrp="1"/>
          </p:cNvSpPr>
          <p:nvPr>
            <p:ph type="dt" idx="1"/>
          </p:nvPr>
        </p:nvSpPr>
        <p:spPr/>
        <p:txBody>
          <a:bodyPr/>
          <a:lstStyle/>
          <a:p>
            <a:pPr>
              <a:defRPr/>
            </a:pPr>
            <a:r>
              <a:rPr lang="en-GB"/>
              <a:t>Month Year</a:t>
            </a:r>
          </a:p>
        </p:txBody>
      </p:sp>
      <p:sp>
        <p:nvSpPr>
          <p:cNvPr id="6" name="Footer Placeholder 5">
            <a:extLst>
              <a:ext uri="{FF2B5EF4-FFF2-40B4-BE49-F238E27FC236}">
                <a16:creationId xmlns:a16="http://schemas.microsoft.com/office/drawing/2014/main" id="{D2F8739E-9C24-4A9A-5196-F28463FC694F}"/>
              </a:ext>
            </a:extLst>
          </p:cNvPr>
          <p:cNvSpPr>
            <a:spLocks noGrp="1"/>
          </p:cNvSpPr>
          <p:nvPr>
            <p:ph type="ftr" sz="quarter" idx="4"/>
          </p:nvPr>
        </p:nvSpPr>
        <p:spPr/>
        <p:txBody>
          <a:bodyPr/>
          <a:lstStyle/>
          <a:p>
            <a:pPr lvl="4">
              <a:defRPr/>
            </a:pPr>
            <a:r>
              <a:rPr lang="en-GB"/>
              <a:t>John Doe, Some Company</a:t>
            </a:r>
          </a:p>
        </p:txBody>
      </p:sp>
      <p:sp>
        <p:nvSpPr>
          <p:cNvPr id="7" name="Slide Number Placeholder 6">
            <a:extLst>
              <a:ext uri="{FF2B5EF4-FFF2-40B4-BE49-F238E27FC236}">
                <a16:creationId xmlns:a16="http://schemas.microsoft.com/office/drawing/2014/main" id="{CCBB303D-8F56-AE67-64DD-54D709BEB9B7}"/>
              </a:ext>
            </a:extLst>
          </p:cNvPr>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4</a:t>
            </a:fld>
            <a:endParaRPr lang="en-GB" altLang="en-US"/>
          </a:p>
        </p:txBody>
      </p:sp>
    </p:spTree>
    <p:extLst>
      <p:ext uri="{BB962C8B-B14F-4D97-AF65-F5344CB8AC3E}">
        <p14:creationId xmlns:p14="http://schemas.microsoft.com/office/powerpoint/2010/main" val="181346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713A-CCC3-5F8E-44F2-0FE361044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56978-92C3-844C-C904-F1B27CDB6BE4}"/>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05606A01-58E9-5278-F850-B37516D864E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4EA1CBA-D52A-BEFD-96E1-F00F98A8724D}"/>
              </a:ext>
            </a:extLst>
          </p:cNvPr>
          <p:cNvSpPr>
            <a:spLocks noGrp="1"/>
          </p:cNvSpPr>
          <p:nvPr>
            <p:ph type="hdr" sz="quarter"/>
          </p:nvPr>
        </p:nvSpPr>
        <p:spPr/>
        <p:txBody>
          <a:bodyPr/>
          <a:lstStyle/>
          <a:p>
            <a:pPr>
              <a:defRPr/>
            </a:pPr>
            <a:r>
              <a:rPr lang="en-GB"/>
              <a:t>doc.: IEEE 802.11-yy/xxxxr0</a:t>
            </a:r>
          </a:p>
        </p:txBody>
      </p:sp>
      <p:sp>
        <p:nvSpPr>
          <p:cNvPr id="5" name="Date Placeholder 4">
            <a:extLst>
              <a:ext uri="{FF2B5EF4-FFF2-40B4-BE49-F238E27FC236}">
                <a16:creationId xmlns:a16="http://schemas.microsoft.com/office/drawing/2014/main" id="{20695640-8FC4-1D0D-6AEB-5139B4F34607}"/>
              </a:ext>
            </a:extLst>
          </p:cNvPr>
          <p:cNvSpPr>
            <a:spLocks noGrp="1"/>
          </p:cNvSpPr>
          <p:nvPr>
            <p:ph type="dt" idx="1"/>
          </p:nvPr>
        </p:nvSpPr>
        <p:spPr/>
        <p:txBody>
          <a:bodyPr/>
          <a:lstStyle/>
          <a:p>
            <a:pPr>
              <a:defRPr/>
            </a:pPr>
            <a:r>
              <a:rPr lang="en-GB"/>
              <a:t>Month Year</a:t>
            </a:r>
          </a:p>
        </p:txBody>
      </p:sp>
      <p:sp>
        <p:nvSpPr>
          <p:cNvPr id="6" name="Footer Placeholder 5">
            <a:extLst>
              <a:ext uri="{FF2B5EF4-FFF2-40B4-BE49-F238E27FC236}">
                <a16:creationId xmlns:a16="http://schemas.microsoft.com/office/drawing/2014/main" id="{4B191200-EE0F-61A1-B29C-70D2323D0BCE}"/>
              </a:ext>
            </a:extLst>
          </p:cNvPr>
          <p:cNvSpPr>
            <a:spLocks noGrp="1"/>
          </p:cNvSpPr>
          <p:nvPr>
            <p:ph type="ftr" sz="quarter" idx="4"/>
          </p:nvPr>
        </p:nvSpPr>
        <p:spPr/>
        <p:txBody>
          <a:bodyPr/>
          <a:lstStyle/>
          <a:p>
            <a:pPr lvl="4">
              <a:defRPr/>
            </a:pPr>
            <a:r>
              <a:rPr lang="en-GB"/>
              <a:t>John Doe, Some Company</a:t>
            </a:r>
          </a:p>
        </p:txBody>
      </p:sp>
      <p:sp>
        <p:nvSpPr>
          <p:cNvPr id="7" name="Slide Number Placeholder 6">
            <a:extLst>
              <a:ext uri="{FF2B5EF4-FFF2-40B4-BE49-F238E27FC236}">
                <a16:creationId xmlns:a16="http://schemas.microsoft.com/office/drawing/2014/main" id="{8BC9E089-641A-EC16-769C-FE19C2F84845}"/>
              </a:ext>
            </a:extLst>
          </p:cNvPr>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5</a:t>
            </a:fld>
            <a:endParaRPr lang="en-GB" altLang="en-US"/>
          </a:p>
        </p:txBody>
      </p:sp>
    </p:spTree>
    <p:extLst>
      <p:ext uri="{BB962C8B-B14F-4D97-AF65-F5344CB8AC3E}">
        <p14:creationId xmlns:p14="http://schemas.microsoft.com/office/powerpoint/2010/main" val="243535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2C741-E050-34B8-E446-FD92EED20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8825C-9AD7-2E49-154B-10E4A65F2111}"/>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C0DF5B40-9CD2-C074-358B-126171DB65C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AA66EBA-D138-377F-7461-B5622DC30B7F}"/>
              </a:ext>
            </a:extLst>
          </p:cNvPr>
          <p:cNvSpPr>
            <a:spLocks noGrp="1"/>
          </p:cNvSpPr>
          <p:nvPr>
            <p:ph type="hdr" sz="quarter"/>
          </p:nvPr>
        </p:nvSpPr>
        <p:spPr/>
        <p:txBody>
          <a:bodyPr/>
          <a:lstStyle/>
          <a:p>
            <a:pPr>
              <a:defRPr/>
            </a:pPr>
            <a:r>
              <a:rPr lang="en-GB"/>
              <a:t>doc.: IEEE 802.11-yy/xxxxr0</a:t>
            </a:r>
          </a:p>
        </p:txBody>
      </p:sp>
      <p:sp>
        <p:nvSpPr>
          <p:cNvPr id="5" name="Date Placeholder 4">
            <a:extLst>
              <a:ext uri="{FF2B5EF4-FFF2-40B4-BE49-F238E27FC236}">
                <a16:creationId xmlns:a16="http://schemas.microsoft.com/office/drawing/2014/main" id="{8F841BF9-E79F-E3A3-7EC7-7A6C4E6B2CE2}"/>
              </a:ext>
            </a:extLst>
          </p:cNvPr>
          <p:cNvSpPr>
            <a:spLocks noGrp="1"/>
          </p:cNvSpPr>
          <p:nvPr>
            <p:ph type="dt" idx="1"/>
          </p:nvPr>
        </p:nvSpPr>
        <p:spPr/>
        <p:txBody>
          <a:bodyPr/>
          <a:lstStyle/>
          <a:p>
            <a:pPr>
              <a:defRPr/>
            </a:pPr>
            <a:r>
              <a:rPr lang="en-GB"/>
              <a:t>Month Year</a:t>
            </a:r>
          </a:p>
        </p:txBody>
      </p:sp>
      <p:sp>
        <p:nvSpPr>
          <p:cNvPr id="6" name="Footer Placeholder 5">
            <a:extLst>
              <a:ext uri="{FF2B5EF4-FFF2-40B4-BE49-F238E27FC236}">
                <a16:creationId xmlns:a16="http://schemas.microsoft.com/office/drawing/2014/main" id="{27645471-E80B-01BA-5DF6-6AF4ABD93ACE}"/>
              </a:ext>
            </a:extLst>
          </p:cNvPr>
          <p:cNvSpPr>
            <a:spLocks noGrp="1"/>
          </p:cNvSpPr>
          <p:nvPr>
            <p:ph type="ftr" sz="quarter" idx="4"/>
          </p:nvPr>
        </p:nvSpPr>
        <p:spPr/>
        <p:txBody>
          <a:bodyPr/>
          <a:lstStyle/>
          <a:p>
            <a:pPr lvl="4">
              <a:defRPr/>
            </a:pPr>
            <a:r>
              <a:rPr lang="en-GB"/>
              <a:t>John Doe, Some Company</a:t>
            </a:r>
          </a:p>
        </p:txBody>
      </p:sp>
      <p:sp>
        <p:nvSpPr>
          <p:cNvPr id="7" name="Slide Number Placeholder 6">
            <a:extLst>
              <a:ext uri="{FF2B5EF4-FFF2-40B4-BE49-F238E27FC236}">
                <a16:creationId xmlns:a16="http://schemas.microsoft.com/office/drawing/2014/main" id="{AF5B502A-0848-C7F6-D94C-0C89E6F6EECD}"/>
              </a:ext>
            </a:extLst>
          </p:cNvPr>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6</a:t>
            </a:fld>
            <a:endParaRPr lang="en-GB" altLang="en-US"/>
          </a:p>
        </p:txBody>
      </p:sp>
    </p:spTree>
    <p:extLst>
      <p:ext uri="{BB962C8B-B14F-4D97-AF65-F5344CB8AC3E}">
        <p14:creationId xmlns:p14="http://schemas.microsoft.com/office/powerpoint/2010/main" val="375809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818ADD69-D879-6749-9344-46C314222B1B}"/>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5" name="Rectangle 6">
            <a:extLst>
              <a:ext uri="{FF2B5EF4-FFF2-40B4-BE49-F238E27FC236}">
                <a16:creationId xmlns:a16="http://schemas.microsoft.com/office/drawing/2014/main" id="{2B2B1914-BD52-BD4F-BFA5-14A80325EEDC}"/>
              </a:ext>
            </a:extLst>
          </p:cNvPr>
          <p:cNvSpPr>
            <a:spLocks noGrp="1" noChangeArrowheads="1"/>
          </p:cNvSpPr>
          <p:nvPr>
            <p:ph type="sldNum" sz="quarter" idx="11"/>
          </p:nvPr>
        </p:nvSpPr>
        <p:spPr/>
        <p:txBody>
          <a:bodyPr/>
          <a:lstStyle>
            <a:lvl1pPr>
              <a:defRPr/>
            </a:lvl1pPr>
          </a:lstStyle>
          <a:p>
            <a:pPr>
              <a:defRPr/>
            </a:pPr>
            <a:r>
              <a:rPr lang="en-GB" altLang="en-US"/>
              <a:t>Slide </a:t>
            </a:r>
            <a:fld id="{174C5FFC-BAFF-724F-BFB7-D912583CCE3A}" type="slidenum">
              <a:rPr lang="en-GB" altLang="en-US"/>
              <a:pPr>
                <a:defRPr/>
              </a:pPr>
              <a:t>‹#›</a:t>
            </a:fld>
            <a:endParaRPr lang="en-GB" altLang="en-US"/>
          </a:p>
        </p:txBody>
      </p:sp>
    </p:spTree>
    <p:extLst>
      <p:ext uri="{BB962C8B-B14F-4D97-AF65-F5344CB8AC3E}">
        <p14:creationId xmlns:p14="http://schemas.microsoft.com/office/powerpoint/2010/main" val="534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F6FF31B-1A49-C14D-AB33-469F4DA4085C}"/>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5" name="Rectangle 6">
            <a:extLst>
              <a:ext uri="{FF2B5EF4-FFF2-40B4-BE49-F238E27FC236}">
                <a16:creationId xmlns:a16="http://schemas.microsoft.com/office/drawing/2014/main" id="{609DC3AE-4CE9-7E49-8545-9400DA734624}"/>
              </a:ext>
            </a:extLst>
          </p:cNvPr>
          <p:cNvSpPr>
            <a:spLocks noGrp="1" noChangeArrowheads="1"/>
          </p:cNvSpPr>
          <p:nvPr>
            <p:ph type="sldNum" sz="quarter" idx="11"/>
          </p:nvPr>
        </p:nvSpPr>
        <p:spPr/>
        <p:txBody>
          <a:bodyPr/>
          <a:lstStyle>
            <a:lvl1pPr>
              <a:defRPr/>
            </a:lvl1pPr>
          </a:lstStyle>
          <a:p>
            <a:pPr>
              <a:defRPr/>
            </a:pPr>
            <a:r>
              <a:rPr lang="en-GB" altLang="en-US"/>
              <a:t>Slide </a:t>
            </a:r>
            <a:fld id="{EA0D71BC-8CCF-C047-84B1-F070DC27B8A7}" type="slidenum">
              <a:rPr lang="en-GB" altLang="en-US"/>
              <a:pPr>
                <a:defRPr/>
              </a:pPr>
              <a:t>‹#›</a:t>
            </a:fld>
            <a:endParaRPr lang="en-GB" altLang="en-US"/>
          </a:p>
        </p:txBody>
      </p:sp>
    </p:spTree>
    <p:extLst>
      <p:ext uri="{BB962C8B-B14F-4D97-AF65-F5344CB8AC3E}">
        <p14:creationId xmlns:p14="http://schemas.microsoft.com/office/powerpoint/2010/main" val="28278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DCEA5B4-9D5A-774F-9618-D69FB92BB4BE}"/>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5" name="Rectangle 6">
            <a:extLst>
              <a:ext uri="{FF2B5EF4-FFF2-40B4-BE49-F238E27FC236}">
                <a16:creationId xmlns:a16="http://schemas.microsoft.com/office/drawing/2014/main" id="{3BEFCD09-94A3-CF4E-BF63-F7C291B4C539}"/>
              </a:ext>
            </a:extLst>
          </p:cNvPr>
          <p:cNvSpPr>
            <a:spLocks noGrp="1" noChangeArrowheads="1"/>
          </p:cNvSpPr>
          <p:nvPr>
            <p:ph type="sldNum" sz="quarter" idx="11"/>
          </p:nvPr>
        </p:nvSpPr>
        <p:spPr/>
        <p:txBody>
          <a:bodyPr/>
          <a:lstStyle>
            <a:lvl1pPr>
              <a:defRPr/>
            </a:lvl1pPr>
          </a:lstStyle>
          <a:p>
            <a:pPr>
              <a:defRPr/>
            </a:pPr>
            <a:r>
              <a:rPr lang="en-GB" altLang="en-US"/>
              <a:t>Slide </a:t>
            </a:r>
            <a:fld id="{3D010F7C-5FEA-3441-8BFA-01D93CDC154D}" type="slidenum">
              <a:rPr lang="en-GB" altLang="en-US"/>
              <a:pPr>
                <a:defRPr/>
              </a:pPr>
              <a:t>‹#›</a:t>
            </a:fld>
            <a:endParaRPr lang="en-GB" altLang="en-US"/>
          </a:p>
        </p:txBody>
      </p:sp>
    </p:spTree>
    <p:extLst>
      <p:ext uri="{BB962C8B-B14F-4D97-AF65-F5344CB8AC3E}">
        <p14:creationId xmlns:p14="http://schemas.microsoft.com/office/powerpoint/2010/main" val="124718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9BC1-ED7A-664A-AF7B-62ADC407131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EDC17E-8621-694E-956F-FB37732D380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9CE57-A802-0640-B2BC-499BFBF90F1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4AFC699-04C8-D24C-85E3-59D93435D4FB}"/>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79A7F9CE-8198-1045-AD8A-2F36DBE8C67E}"/>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321850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0B5A-2241-4A4D-8866-3EDE6CC16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E823E-BB78-6049-B87B-6EAFDE42FF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BA4EA-6026-924A-96CA-3443C697BE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527A53-7D41-E645-8D2A-D950FDB2B6F0}"/>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5C45D5CC-4E74-EC44-B33D-CAA9F3DB89BE}"/>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87918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AB17-A505-BC44-9205-CB84A64F520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89DF8-7B09-184B-9E18-0AE5FE5FD31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355C6F-F192-BE45-B88B-75E59A16C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36C6FC-5C76-C747-83AE-7369D069D04E}"/>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29DBC1C3-96B7-014F-814A-83BB70B07318}"/>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338066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9036-EC8B-2042-B50A-91E133597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F3F42-D6E3-5D4C-82E3-A8559E304F13}"/>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C0FEFA-1008-1843-9707-714301CE19C3}"/>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887630-FC85-B54A-8F00-533601CCED2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B180312-1D8A-5E4F-B756-AFFB9380AB0E}"/>
              </a:ext>
            </a:extLst>
          </p:cNvPr>
          <p:cNvSpPr>
            <a:spLocks noGrp="1"/>
          </p:cNvSpPr>
          <p:nvPr>
            <p:ph type="ftr" sz="quarter" idx="11"/>
          </p:nvPr>
        </p:nvSpPr>
        <p:spPr/>
        <p:txBody>
          <a:bodyPr/>
          <a:lstStyle/>
          <a:p>
            <a:r>
              <a:rPr lang="en-US"/>
              <a:t>Qi Wang, et al.</a:t>
            </a:r>
          </a:p>
        </p:txBody>
      </p:sp>
      <p:sp>
        <p:nvSpPr>
          <p:cNvPr id="7" name="Slide Number Placeholder 6">
            <a:extLst>
              <a:ext uri="{FF2B5EF4-FFF2-40B4-BE49-F238E27FC236}">
                <a16:creationId xmlns:a16="http://schemas.microsoft.com/office/drawing/2014/main" id="{46BD4AC5-71FB-EE4F-9B96-9C7FE4CC8319}"/>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383685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D0D1-B957-344B-AD16-75A471E8D7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AA541-F6FA-5D4A-AF9B-9A8169BD6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CFB15C-132C-8045-904D-89DD0118D41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1A7E3-9D6B-B54E-8240-5F16CABEAF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914D79-EDC3-754F-B189-5B0D8AB0C31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65263-670B-E642-A710-4F99D605406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CDEB68-A834-A745-87C7-491B39BBCC6A}"/>
              </a:ext>
            </a:extLst>
          </p:cNvPr>
          <p:cNvSpPr>
            <a:spLocks noGrp="1"/>
          </p:cNvSpPr>
          <p:nvPr>
            <p:ph type="ftr" sz="quarter" idx="11"/>
          </p:nvPr>
        </p:nvSpPr>
        <p:spPr/>
        <p:txBody>
          <a:bodyPr/>
          <a:lstStyle/>
          <a:p>
            <a:r>
              <a:rPr lang="en-US"/>
              <a:t>Qi Wang, et al.</a:t>
            </a:r>
          </a:p>
        </p:txBody>
      </p:sp>
      <p:sp>
        <p:nvSpPr>
          <p:cNvPr id="9" name="Slide Number Placeholder 8">
            <a:extLst>
              <a:ext uri="{FF2B5EF4-FFF2-40B4-BE49-F238E27FC236}">
                <a16:creationId xmlns:a16="http://schemas.microsoft.com/office/drawing/2014/main" id="{E26EA559-BA35-4642-88F5-95A0286EB7FC}"/>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332241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09EE-8982-2546-B030-4D46CD7A1F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9C4BB-2A41-7349-AF15-E6161E54BDB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9A04155-3DFA-CC4C-B3C8-A1587D29A4E3}"/>
              </a:ext>
            </a:extLst>
          </p:cNvPr>
          <p:cNvSpPr>
            <a:spLocks noGrp="1"/>
          </p:cNvSpPr>
          <p:nvPr>
            <p:ph type="ftr" sz="quarter" idx="11"/>
          </p:nvPr>
        </p:nvSpPr>
        <p:spPr/>
        <p:txBody>
          <a:bodyPr/>
          <a:lstStyle/>
          <a:p>
            <a:r>
              <a:rPr lang="en-US"/>
              <a:t>Qi Wang, et al.</a:t>
            </a:r>
          </a:p>
        </p:txBody>
      </p:sp>
      <p:sp>
        <p:nvSpPr>
          <p:cNvPr id="5" name="Slide Number Placeholder 4">
            <a:extLst>
              <a:ext uri="{FF2B5EF4-FFF2-40B4-BE49-F238E27FC236}">
                <a16:creationId xmlns:a16="http://schemas.microsoft.com/office/drawing/2014/main" id="{4525AC1F-1B6D-A14A-884C-2447DF0F013B}"/>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2733534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73134-566E-7D44-906C-634CAD1520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CDF94C5-DB33-4047-B928-6BAC31AD4520}"/>
              </a:ext>
            </a:extLst>
          </p:cNvPr>
          <p:cNvSpPr>
            <a:spLocks noGrp="1"/>
          </p:cNvSpPr>
          <p:nvPr>
            <p:ph type="ftr" sz="quarter" idx="11"/>
          </p:nvPr>
        </p:nvSpPr>
        <p:spPr/>
        <p:txBody>
          <a:bodyPr/>
          <a:lstStyle/>
          <a:p>
            <a:r>
              <a:rPr lang="en-US"/>
              <a:t>Qi Wang, et al.</a:t>
            </a:r>
          </a:p>
        </p:txBody>
      </p:sp>
      <p:sp>
        <p:nvSpPr>
          <p:cNvPr id="4" name="Slide Number Placeholder 3">
            <a:extLst>
              <a:ext uri="{FF2B5EF4-FFF2-40B4-BE49-F238E27FC236}">
                <a16:creationId xmlns:a16="http://schemas.microsoft.com/office/drawing/2014/main" id="{5D2229B8-42AE-6843-A3D5-DF642D5F61C4}"/>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422433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1C86-F4FC-EC42-9791-4A75AE3FB0F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9DD5F-C4DF-8F46-8715-6D19426F9B1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9FDD20-F7CA-4940-B6F7-D5AEDAD0C1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A91E1B-7478-6E4E-B52D-C3506859394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53A3FF7-4666-344D-ABC3-6A2BD6A9A917}"/>
              </a:ext>
            </a:extLst>
          </p:cNvPr>
          <p:cNvSpPr>
            <a:spLocks noGrp="1"/>
          </p:cNvSpPr>
          <p:nvPr>
            <p:ph type="ftr" sz="quarter" idx="11"/>
          </p:nvPr>
        </p:nvSpPr>
        <p:spPr/>
        <p:txBody>
          <a:bodyPr/>
          <a:lstStyle/>
          <a:p>
            <a:r>
              <a:rPr lang="en-US"/>
              <a:t>Qi Wang, et al.</a:t>
            </a:r>
          </a:p>
        </p:txBody>
      </p:sp>
      <p:sp>
        <p:nvSpPr>
          <p:cNvPr id="7" name="Slide Number Placeholder 6">
            <a:extLst>
              <a:ext uri="{FF2B5EF4-FFF2-40B4-BE49-F238E27FC236}">
                <a16:creationId xmlns:a16="http://schemas.microsoft.com/office/drawing/2014/main" id="{63CFD442-3934-8948-9CD7-C81A179BB982}"/>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344332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38882DC5-A929-514C-8989-ADDA0DF8B3F0}"/>
              </a:ext>
            </a:extLst>
          </p:cNvPr>
          <p:cNvSpPr>
            <a:spLocks noGrp="1" noChangeArrowheads="1"/>
          </p:cNvSpPr>
          <p:nvPr>
            <p:ph type="ftr" sz="quarter" idx="10"/>
          </p:nvPr>
        </p:nvSpPr>
        <p:spPr>
          <a:xfrm>
            <a:off x="6519845" y="6475413"/>
            <a:ext cx="2024080" cy="184666"/>
          </a:xfrm>
        </p:spPr>
        <p:txBody>
          <a:bodyPr/>
          <a:lstStyle>
            <a:lvl1pPr>
              <a:defRPr/>
            </a:lvl1pPr>
          </a:lstStyle>
          <a:p>
            <a:pPr>
              <a:defRPr/>
            </a:pPr>
            <a:r>
              <a:rPr lang="en-GB"/>
              <a:t>Qi Wang, et al.</a:t>
            </a:r>
            <a:endParaRPr lang="en-GB" dirty="0"/>
          </a:p>
        </p:txBody>
      </p:sp>
      <p:sp>
        <p:nvSpPr>
          <p:cNvPr id="5" name="Rectangle 6">
            <a:extLst>
              <a:ext uri="{FF2B5EF4-FFF2-40B4-BE49-F238E27FC236}">
                <a16:creationId xmlns:a16="http://schemas.microsoft.com/office/drawing/2014/main" id="{BCB0DFE2-69DF-A64E-A3F4-DD935CB13E64}"/>
              </a:ext>
            </a:extLst>
          </p:cNvPr>
          <p:cNvSpPr>
            <a:spLocks noGrp="1" noChangeArrowheads="1"/>
          </p:cNvSpPr>
          <p:nvPr>
            <p:ph type="sldNum" sz="quarter" idx="11"/>
          </p:nvPr>
        </p:nvSpPr>
        <p:spPr/>
        <p:txBody>
          <a:bodyPr/>
          <a:lstStyle>
            <a:lvl1pPr>
              <a:defRPr/>
            </a:lvl1pPr>
          </a:lstStyle>
          <a:p>
            <a:pPr>
              <a:defRPr/>
            </a:pPr>
            <a:r>
              <a:rPr lang="en-GB" altLang="en-US"/>
              <a:t>Slide </a:t>
            </a:r>
            <a:fld id="{98CE6AED-B9D7-6640-80A9-6BE85BF1631B}" type="slidenum">
              <a:rPr lang="en-GB" altLang="en-US"/>
              <a:pPr>
                <a:defRPr/>
              </a:pPr>
              <a:t>‹#›</a:t>
            </a:fld>
            <a:endParaRPr lang="en-GB" altLang="en-US"/>
          </a:p>
        </p:txBody>
      </p:sp>
    </p:spTree>
    <p:extLst>
      <p:ext uri="{BB962C8B-B14F-4D97-AF65-F5344CB8AC3E}">
        <p14:creationId xmlns:p14="http://schemas.microsoft.com/office/powerpoint/2010/main" val="3329392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C350-4E86-684E-88B8-91A3912EC6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DE863-3474-D64A-B0BC-E702BF6A1C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DAA39-8115-9942-9737-30B70C1D78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80792E-9399-2A40-AAAF-75EC37BA191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2636717-5B29-5E46-908D-BA0B930907F4}"/>
              </a:ext>
            </a:extLst>
          </p:cNvPr>
          <p:cNvSpPr>
            <a:spLocks noGrp="1"/>
          </p:cNvSpPr>
          <p:nvPr>
            <p:ph type="ftr" sz="quarter" idx="11"/>
          </p:nvPr>
        </p:nvSpPr>
        <p:spPr/>
        <p:txBody>
          <a:bodyPr/>
          <a:lstStyle/>
          <a:p>
            <a:r>
              <a:rPr lang="en-US"/>
              <a:t>Qi Wang, et al.</a:t>
            </a:r>
          </a:p>
        </p:txBody>
      </p:sp>
      <p:sp>
        <p:nvSpPr>
          <p:cNvPr id="7" name="Slide Number Placeholder 6">
            <a:extLst>
              <a:ext uri="{FF2B5EF4-FFF2-40B4-BE49-F238E27FC236}">
                <a16:creationId xmlns:a16="http://schemas.microsoft.com/office/drawing/2014/main" id="{4F44639E-25D1-CC43-9B79-A064E0C45A23}"/>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135383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AFC8-C540-A248-9EAF-AEDF81E330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2C87ED-3E5D-6D4C-8E3F-5D5358C60E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1C00F-EBFA-1247-8730-1370FEBDE5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8CAD19-A27A-364F-9ED3-E42F002A971C}"/>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0776078B-0937-9C44-8A3C-12CC49CB2CDB}"/>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97466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CF480-370B-AA45-B9F7-BAD1E6833E3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86C80-8635-F741-9C4B-C73AFD04A416}"/>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66823-D8EA-604D-90CB-1BE4B7CB17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0DF925-E5C9-C842-9ABB-D558A47CAF50}"/>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4589603C-386F-E94C-B95D-A7DE850D947E}"/>
              </a:ext>
            </a:extLst>
          </p:cNvPr>
          <p:cNvSpPr>
            <a:spLocks noGrp="1"/>
          </p:cNvSpPr>
          <p:nvPr>
            <p:ph type="sldNum" sz="quarter" idx="12"/>
          </p:nvPr>
        </p:nvSpPr>
        <p:spPr/>
        <p:txBody>
          <a:bodyPr/>
          <a:lstStyle/>
          <a:p>
            <a:fld id="{8C2A0AB7-0165-1345-AE6C-79D6C2205358}" type="slidenum">
              <a:rPr lang="en-US" smtClean="0"/>
              <a:t>‹#›</a:t>
            </a:fld>
            <a:endParaRPr lang="en-US"/>
          </a:p>
        </p:txBody>
      </p:sp>
    </p:spTree>
    <p:extLst>
      <p:ext uri="{BB962C8B-B14F-4D97-AF65-F5344CB8AC3E}">
        <p14:creationId xmlns:p14="http://schemas.microsoft.com/office/powerpoint/2010/main" val="160535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C78F-E011-654B-8627-5336A08A9E5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1318A-B996-E848-AD2D-9BE1800BA7E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00673-E1EF-754B-AB40-E91758CB40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3601D5-BEB4-D544-99C8-565E87E0601D}"/>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073EB7AF-893F-2A4B-B9A9-8DEB6700396A}"/>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1767710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D4EA-412A-8643-9059-F8D558E76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1D951-6527-2343-841A-A4A62BCFF7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9FEF-A406-8F48-BFA8-EA5E842F1F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6563B8-7E2E-A143-B577-139D811C2C0A}"/>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B4DF5C2F-40DE-2D47-B33A-4CDE8F963481}"/>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206462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288D-F34E-AC4A-B602-5866F1C334E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CBCED3-BF00-2B4B-A6D8-049A3EC9A1C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F7E105-2974-554E-AEFA-F99630F38D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E96931-F200-3749-86E2-B965F8C1D9A8}"/>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52E725B1-D07C-0244-B48B-EEB11BFFB02A}"/>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851783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FCC1-DC52-D94C-A3FA-08F1EDE15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8BA4A-8B5C-1949-B9E0-41ECA611CA5F}"/>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4B55B-C7D4-9041-AF7F-2C09053B46E9}"/>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DCA706-3930-3046-ACD8-6FF2E75F9EB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083677-C2BC-E94B-A771-8CF84F0D3E20}"/>
              </a:ext>
            </a:extLst>
          </p:cNvPr>
          <p:cNvSpPr>
            <a:spLocks noGrp="1"/>
          </p:cNvSpPr>
          <p:nvPr>
            <p:ph type="ftr" sz="quarter" idx="11"/>
          </p:nvPr>
        </p:nvSpPr>
        <p:spPr/>
        <p:txBody>
          <a:bodyPr/>
          <a:lstStyle/>
          <a:p>
            <a:r>
              <a:rPr lang="en-US"/>
              <a:t>Qi Wang, et al.</a:t>
            </a:r>
          </a:p>
        </p:txBody>
      </p:sp>
      <p:sp>
        <p:nvSpPr>
          <p:cNvPr id="7" name="Slide Number Placeholder 6">
            <a:extLst>
              <a:ext uri="{FF2B5EF4-FFF2-40B4-BE49-F238E27FC236}">
                <a16:creationId xmlns:a16="http://schemas.microsoft.com/office/drawing/2014/main" id="{BF0442D4-2B02-F14C-B11D-7082B1D56689}"/>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4163985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C0BC-AAA7-9F4A-A98E-5F4FC76BCCA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59703C-0AE4-3045-9B93-784644640F2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709C7C-3FFC-1E4C-BE9A-0A354195482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39F9F-5B50-6C49-B308-6366D554A4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9878AF-F0A7-F447-8039-ED88D02B5FE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22401-55BF-8F49-B1E0-593D3814D1E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1C00897-185C-9C44-9D97-9D88764C57EC}"/>
              </a:ext>
            </a:extLst>
          </p:cNvPr>
          <p:cNvSpPr>
            <a:spLocks noGrp="1"/>
          </p:cNvSpPr>
          <p:nvPr>
            <p:ph type="ftr" sz="quarter" idx="11"/>
          </p:nvPr>
        </p:nvSpPr>
        <p:spPr/>
        <p:txBody>
          <a:bodyPr/>
          <a:lstStyle/>
          <a:p>
            <a:r>
              <a:rPr lang="en-US"/>
              <a:t>Qi Wang, et al.</a:t>
            </a:r>
          </a:p>
        </p:txBody>
      </p:sp>
      <p:sp>
        <p:nvSpPr>
          <p:cNvPr id="9" name="Slide Number Placeholder 8">
            <a:extLst>
              <a:ext uri="{FF2B5EF4-FFF2-40B4-BE49-F238E27FC236}">
                <a16:creationId xmlns:a16="http://schemas.microsoft.com/office/drawing/2014/main" id="{F6E5FA43-1D57-EE4F-BA3D-07D454EA1254}"/>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276449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EAD2-8E23-6D47-A192-70C0CD6C3E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E8DC61-343F-9E48-BA43-AC036068CAB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7130D40-F6EB-154E-B102-67879D0E4931}"/>
              </a:ext>
            </a:extLst>
          </p:cNvPr>
          <p:cNvSpPr>
            <a:spLocks noGrp="1"/>
          </p:cNvSpPr>
          <p:nvPr>
            <p:ph type="ftr" sz="quarter" idx="11"/>
          </p:nvPr>
        </p:nvSpPr>
        <p:spPr/>
        <p:txBody>
          <a:bodyPr/>
          <a:lstStyle/>
          <a:p>
            <a:r>
              <a:rPr lang="en-US"/>
              <a:t>Qi Wang, et al.</a:t>
            </a:r>
          </a:p>
        </p:txBody>
      </p:sp>
      <p:sp>
        <p:nvSpPr>
          <p:cNvPr id="5" name="Slide Number Placeholder 4">
            <a:extLst>
              <a:ext uri="{FF2B5EF4-FFF2-40B4-BE49-F238E27FC236}">
                <a16:creationId xmlns:a16="http://schemas.microsoft.com/office/drawing/2014/main" id="{812AC82B-F047-EC48-AAD0-AE39AA5C8EBE}"/>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1916155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3FD29-212A-1946-990F-BF72BEE8F4A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3BD7CB4-BD72-AD45-99A7-D16178EE2E4A}"/>
              </a:ext>
            </a:extLst>
          </p:cNvPr>
          <p:cNvSpPr>
            <a:spLocks noGrp="1"/>
          </p:cNvSpPr>
          <p:nvPr>
            <p:ph type="ftr" sz="quarter" idx="11"/>
          </p:nvPr>
        </p:nvSpPr>
        <p:spPr/>
        <p:txBody>
          <a:bodyPr/>
          <a:lstStyle/>
          <a:p>
            <a:r>
              <a:rPr lang="en-US"/>
              <a:t>Qi Wang, et al.</a:t>
            </a:r>
          </a:p>
        </p:txBody>
      </p:sp>
      <p:sp>
        <p:nvSpPr>
          <p:cNvPr id="4" name="Slide Number Placeholder 3">
            <a:extLst>
              <a:ext uri="{FF2B5EF4-FFF2-40B4-BE49-F238E27FC236}">
                <a16:creationId xmlns:a16="http://schemas.microsoft.com/office/drawing/2014/main" id="{E622632C-DACA-E54F-9071-D8F189E44D83}"/>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296262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070B17A-53E4-E34B-9B5D-0CC06E8B133F}"/>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5" name="Rectangle 6">
            <a:extLst>
              <a:ext uri="{FF2B5EF4-FFF2-40B4-BE49-F238E27FC236}">
                <a16:creationId xmlns:a16="http://schemas.microsoft.com/office/drawing/2014/main" id="{987D1C8E-DC84-354A-99AB-5B7F6278BDCF}"/>
              </a:ext>
            </a:extLst>
          </p:cNvPr>
          <p:cNvSpPr>
            <a:spLocks noGrp="1" noChangeArrowheads="1"/>
          </p:cNvSpPr>
          <p:nvPr>
            <p:ph type="sldNum" sz="quarter" idx="11"/>
          </p:nvPr>
        </p:nvSpPr>
        <p:spPr/>
        <p:txBody>
          <a:bodyPr/>
          <a:lstStyle>
            <a:lvl1pPr>
              <a:defRPr/>
            </a:lvl1pPr>
          </a:lstStyle>
          <a:p>
            <a:pPr>
              <a:defRPr/>
            </a:pPr>
            <a:r>
              <a:rPr lang="en-GB" altLang="en-US"/>
              <a:t>Slide </a:t>
            </a:r>
            <a:fld id="{B30C53B2-1AEB-6A4A-92BF-A0CC5DD82D79}" type="slidenum">
              <a:rPr lang="en-GB" altLang="en-US"/>
              <a:pPr>
                <a:defRPr/>
              </a:pPr>
              <a:t>‹#›</a:t>
            </a:fld>
            <a:endParaRPr lang="en-GB" altLang="en-US"/>
          </a:p>
        </p:txBody>
      </p:sp>
    </p:spTree>
    <p:extLst>
      <p:ext uri="{BB962C8B-B14F-4D97-AF65-F5344CB8AC3E}">
        <p14:creationId xmlns:p14="http://schemas.microsoft.com/office/powerpoint/2010/main" val="932133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D44A-4901-8441-B839-2E4BFF07DF3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E697E-5111-0144-AF6C-F4DCDEFFB64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3D1215-6B81-034E-8DF2-B632DA73DF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56E04F-EAAD-4A4C-B7D3-FE71A273A3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5C0C92-D5D8-104F-99D2-C88587E014C1}"/>
              </a:ext>
            </a:extLst>
          </p:cNvPr>
          <p:cNvSpPr>
            <a:spLocks noGrp="1"/>
          </p:cNvSpPr>
          <p:nvPr>
            <p:ph type="ftr" sz="quarter" idx="11"/>
          </p:nvPr>
        </p:nvSpPr>
        <p:spPr/>
        <p:txBody>
          <a:bodyPr/>
          <a:lstStyle/>
          <a:p>
            <a:r>
              <a:rPr lang="en-US"/>
              <a:t>Qi Wang, et al.</a:t>
            </a:r>
          </a:p>
        </p:txBody>
      </p:sp>
      <p:sp>
        <p:nvSpPr>
          <p:cNvPr id="7" name="Slide Number Placeholder 6">
            <a:extLst>
              <a:ext uri="{FF2B5EF4-FFF2-40B4-BE49-F238E27FC236}">
                <a16:creationId xmlns:a16="http://schemas.microsoft.com/office/drawing/2014/main" id="{6BD4D8B0-7953-9F43-8603-35BD71F6C9D8}"/>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2737270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889D-3ADA-A74A-AAC0-A93E69F60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643120-A26B-5448-83AE-D845129082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21277-517B-DF4A-9AE0-ACDE7D3490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A0D4C6-8592-C34B-98DF-24B9BA8BAC6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F960B9B-A080-FC4F-A63B-679AAC12FF5E}"/>
              </a:ext>
            </a:extLst>
          </p:cNvPr>
          <p:cNvSpPr>
            <a:spLocks noGrp="1"/>
          </p:cNvSpPr>
          <p:nvPr>
            <p:ph type="ftr" sz="quarter" idx="11"/>
          </p:nvPr>
        </p:nvSpPr>
        <p:spPr/>
        <p:txBody>
          <a:bodyPr/>
          <a:lstStyle/>
          <a:p>
            <a:r>
              <a:rPr lang="en-US"/>
              <a:t>Qi Wang, et al.</a:t>
            </a:r>
          </a:p>
        </p:txBody>
      </p:sp>
      <p:sp>
        <p:nvSpPr>
          <p:cNvPr id="7" name="Slide Number Placeholder 6">
            <a:extLst>
              <a:ext uri="{FF2B5EF4-FFF2-40B4-BE49-F238E27FC236}">
                <a16:creationId xmlns:a16="http://schemas.microsoft.com/office/drawing/2014/main" id="{3C2323E7-ED72-0C4E-BCE9-A35373DADFED}"/>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86535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D3DB-3749-F346-8EBE-F051974EF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2553D-BA3A-2445-A8B6-893EF6D0E8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FA582-E96C-3947-8D54-F59C3DC985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208DAD-4868-9D45-A9E5-2C6900ADA006}"/>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CBFCEC4D-FF50-8A4C-8133-C56F4F730A51}"/>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157348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E26F2-07A2-3044-9C06-0F598E8C0BD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E9751-4EF7-E046-8D70-D3DCBB94F9E6}"/>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A8353-7D55-8D44-9FC4-9E6B5143C1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2971C5-5B96-A246-A8B6-983EBDCAF970}"/>
              </a:ext>
            </a:extLst>
          </p:cNvPr>
          <p:cNvSpPr>
            <a:spLocks noGrp="1"/>
          </p:cNvSpPr>
          <p:nvPr>
            <p:ph type="ftr" sz="quarter" idx="11"/>
          </p:nvPr>
        </p:nvSpPr>
        <p:spPr/>
        <p:txBody>
          <a:bodyPr/>
          <a:lstStyle/>
          <a:p>
            <a:r>
              <a:rPr lang="en-US"/>
              <a:t>Qi Wang, et al.</a:t>
            </a:r>
          </a:p>
        </p:txBody>
      </p:sp>
      <p:sp>
        <p:nvSpPr>
          <p:cNvPr id="6" name="Slide Number Placeholder 5">
            <a:extLst>
              <a:ext uri="{FF2B5EF4-FFF2-40B4-BE49-F238E27FC236}">
                <a16:creationId xmlns:a16="http://schemas.microsoft.com/office/drawing/2014/main" id="{1FC61BF6-B168-0F49-8E17-B27270F67408}"/>
              </a:ext>
            </a:extLst>
          </p:cNvPr>
          <p:cNvSpPr>
            <a:spLocks noGrp="1"/>
          </p:cNvSpPr>
          <p:nvPr>
            <p:ph type="sldNum" sz="quarter" idx="12"/>
          </p:nvPr>
        </p:nvSpPr>
        <p:spPr/>
        <p:txBody>
          <a:bodyPr/>
          <a:lstStyle/>
          <a:p>
            <a:fld id="{DD123199-1F22-E141-B645-0304C92122B8}" type="slidenum">
              <a:rPr lang="en-US" smtClean="0"/>
              <a:t>‹#›</a:t>
            </a:fld>
            <a:endParaRPr lang="en-US"/>
          </a:p>
        </p:txBody>
      </p:sp>
    </p:spTree>
    <p:extLst>
      <p:ext uri="{BB962C8B-B14F-4D97-AF65-F5344CB8AC3E}">
        <p14:creationId xmlns:p14="http://schemas.microsoft.com/office/powerpoint/2010/main" val="187780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C14AF424-CC42-4D4D-9924-5756C30F0B38}"/>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6" name="Rectangle 6">
            <a:extLst>
              <a:ext uri="{FF2B5EF4-FFF2-40B4-BE49-F238E27FC236}">
                <a16:creationId xmlns:a16="http://schemas.microsoft.com/office/drawing/2014/main" id="{7223C9BE-AC30-6942-968F-B00EFCFEDF85}"/>
              </a:ext>
            </a:extLst>
          </p:cNvPr>
          <p:cNvSpPr>
            <a:spLocks noGrp="1" noChangeArrowheads="1"/>
          </p:cNvSpPr>
          <p:nvPr>
            <p:ph type="sldNum" sz="quarter" idx="11"/>
          </p:nvPr>
        </p:nvSpPr>
        <p:spPr/>
        <p:txBody>
          <a:bodyPr/>
          <a:lstStyle>
            <a:lvl1pPr>
              <a:defRPr/>
            </a:lvl1pPr>
          </a:lstStyle>
          <a:p>
            <a:pPr>
              <a:defRPr/>
            </a:pPr>
            <a:r>
              <a:rPr lang="en-GB" altLang="en-US"/>
              <a:t>Slide </a:t>
            </a:r>
            <a:fld id="{09F28BF2-939B-CB4B-B75D-0A4731CF9A4D}" type="slidenum">
              <a:rPr lang="en-GB" altLang="en-US"/>
              <a:pPr>
                <a:defRPr/>
              </a:pPr>
              <a:t>‹#›</a:t>
            </a:fld>
            <a:endParaRPr lang="en-GB" altLang="en-US"/>
          </a:p>
        </p:txBody>
      </p:sp>
    </p:spTree>
    <p:extLst>
      <p:ext uri="{BB962C8B-B14F-4D97-AF65-F5344CB8AC3E}">
        <p14:creationId xmlns:p14="http://schemas.microsoft.com/office/powerpoint/2010/main" val="28518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24E99F9E-7451-D34D-8118-8F2E25C8C3AF}"/>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8" name="Rectangle 6">
            <a:extLst>
              <a:ext uri="{FF2B5EF4-FFF2-40B4-BE49-F238E27FC236}">
                <a16:creationId xmlns:a16="http://schemas.microsoft.com/office/drawing/2014/main" id="{2C266F97-62E0-F54A-A297-88608D297361}"/>
              </a:ext>
            </a:extLst>
          </p:cNvPr>
          <p:cNvSpPr>
            <a:spLocks noGrp="1" noChangeArrowheads="1"/>
          </p:cNvSpPr>
          <p:nvPr>
            <p:ph type="sldNum" sz="quarter" idx="11"/>
          </p:nvPr>
        </p:nvSpPr>
        <p:spPr/>
        <p:txBody>
          <a:bodyPr/>
          <a:lstStyle>
            <a:lvl1pPr>
              <a:defRPr/>
            </a:lvl1pPr>
          </a:lstStyle>
          <a:p>
            <a:pPr>
              <a:defRPr/>
            </a:pPr>
            <a:r>
              <a:rPr lang="en-GB" altLang="en-US"/>
              <a:t>Slide </a:t>
            </a:r>
            <a:fld id="{A8DB6495-6A84-6E41-B1C5-4921A0D1236F}" type="slidenum">
              <a:rPr lang="en-GB" altLang="en-US"/>
              <a:pPr>
                <a:defRPr/>
              </a:pPr>
              <a:t>‹#›</a:t>
            </a:fld>
            <a:endParaRPr lang="en-GB" altLang="en-US"/>
          </a:p>
        </p:txBody>
      </p:sp>
    </p:spTree>
    <p:extLst>
      <p:ext uri="{BB962C8B-B14F-4D97-AF65-F5344CB8AC3E}">
        <p14:creationId xmlns:p14="http://schemas.microsoft.com/office/powerpoint/2010/main" val="3561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038FEAC-C453-8A4E-8D6E-BDC6D52205E5}"/>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4" name="Rectangle 6">
            <a:extLst>
              <a:ext uri="{FF2B5EF4-FFF2-40B4-BE49-F238E27FC236}">
                <a16:creationId xmlns:a16="http://schemas.microsoft.com/office/drawing/2014/main" id="{5857FBC6-4D76-3445-A508-E5FCF44D917E}"/>
              </a:ext>
            </a:extLst>
          </p:cNvPr>
          <p:cNvSpPr>
            <a:spLocks noGrp="1" noChangeArrowheads="1"/>
          </p:cNvSpPr>
          <p:nvPr>
            <p:ph type="sldNum" sz="quarter" idx="11"/>
          </p:nvPr>
        </p:nvSpPr>
        <p:spPr/>
        <p:txBody>
          <a:bodyPr/>
          <a:lstStyle>
            <a:lvl1pPr>
              <a:defRPr/>
            </a:lvl1pPr>
          </a:lstStyle>
          <a:p>
            <a:pPr>
              <a:defRPr/>
            </a:pPr>
            <a:r>
              <a:rPr lang="en-GB" altLang="en-US"/>
              <a:t>Slide </a:t>
            </a:r>
            <a:fld id="{4D8DB687-3069-AC4D-9AF1-A172E1087498}" type="slidenum">
              <a:rPr lang="en-GB" altLang="en-US"/>
              <a:pPr>
                <a:defRPr/>
              </a:pPr>
              <a:t>‹#›</a:t>
            </a:fld>
            <a:endParaRPr lang="en-GB" altLang="en-US"/>
          </a:p>
        </p:txBody>
      </p:sp>
    </p:spTree>
    <p:extLst>
      <p:ext uri="{BB962C8B-B14F-4D97-AF65-F5344CB8AC3E}">
        <p14:creationId xmlns:p14="http://schemas.microsoft.com/office/powerpoint/2010/main" val="370969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2FF5A27-FB49-404A-9E78-FCC7F18204C6}"/>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3" name="Rectangle 6">
            <a:extLst>
              <a:ext uri="{FF2B5EF4-FFF2-40B4-BE49-F238E27FC236}">
                <a16:creationId xmlns:a16="http://schemas.microsoft.com/office/drawing/2014/main" id="{CEFD3FEE-6179-5D43-B7A5-E30E004ED333}"/>
              </a:ext>
            </a:extLst>
          </p:cNvPr>
          <p:cNvSpPr>
            <a:spLocks noGrp="1" noChangeArrowheads="1"/>
          </p:cNvSpPr>
          <p:nvPr>
            <p:ph type="sldNum" sz="quarter" idx="11"/>
          </p:nvPr>
        </p:nvSpPr>
        <p:spPr/>
        <p:txBody>
          <a:bodyPr/>
          <a:lstStyle>
            <a:lvl1pPr>
              <a:defRPr/>
            </a:lvl1pPr>
          </a:lstStyle>
          <a:p>
            <a:pPr>
              <a:defRPr/>
            </a:pPr>
            <a:r>
              <a:rPr lang="en-GB" altLang="en-US"/>
              <a:t>Slide </a:t>
            </a:r>
            <a:fld id="{643C779F-9F6C-B14D-BC7B-E7E5EBA2ABF8}" type="slidenum">
              <a:rPr lang="en-GB" altLang="en-US"/>
              <a:pPr>
                <a:defRPr/>
              </a:pPr>
              <a:t>‹#›</a:t>
            </a:fld>
            <a:endParaRPr lang="en-GB" altLang="en-US"/>
          </a:p>
        </p:txBody>
      </p:sp>
    </p:spTree>
    <p:extLst>
      <p:ext uri="{BB962C8B-B14F-4D97-AF65-F5344CB8AC3E}">
        <p14:creationId xmlns:p14="http://schemas.microsoft.com/office/powerpoint/2010/main" val="2189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E319CB6-B058-1244-9A8B-A86E23A28FFA}"/>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6" name="Rectangle 6">
            <a:extLst>
              <a:ext uri="{FF2B5EF4-FFF2-40B4-BE49-F238E27FC236}">
                <a16:creationId xmlns:a16="http://schemas.microsoft.com/office/drawing/2014/main" id="{D375F2BB-7D1D-DF44-8A62-D0FBA0847D4D}"/>
              </a:ext>
            </a:extLst>
          </p:cNvPr>
          <p:cNvSpPr>
            <a:spLocks noGrp="1" noChangeArrowheads="1"/>
          </p:cNvSpPr>
          <p:nvPr>
            <p:ph type="sldNum" sz="quarter" idx="11"/>
          </p:nvPr>
        </p:nvSpPr>
        <p:spPr/>
        <p:txBody>
          <a:bodyPr/>
          <a:lstStyle>
            <a:lvl1pPr>
              <a:defRPr/>
            </a:lvl1pPr>
          </a:lstStyle>
          <a:p>
            <a:pPr>
              <a:defRPr/>
            </a:pPr>
            <a:r>
              <a:rPr lang="en-GB" altLang="en-US"/>
              <a:t>Slide </a:t>
            </a:r>
            <a:fld id="{FFBE1464-A2FA-9546-9C9B-3601139A9F3D}" type="slidenum">
              <a:rPr lang="en-GB" altLang="en-US"/>
              <a:pPr>
                <a:defRPr/>
              </a:pPr>
              <a:t>‹#›</a:t>
            </a:fld>
            <a:endParaRPr lang="en-GB" altLang="en-US"/>
          </a:p>
        </p:txBody>
      </p:sp>
    </p:spTree>
    <p:extLst>
      <p:ext uri="{BB962C8B-B14F-4D97-AF65-F5344CB8AC3E}">
        <p14:creationId xmlns:p14="http://schemas.microsoft.com/office/powerpoint/2010/main" val="35063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8F55A7E-3A71-894C-9FCD-56286FF99786}"/>
              </a:ext>
            </a:extLst>
          </p:cNvPr>
          <p:cNvSpPr>
            <a:spLocks noGrp="1" noChangeArrowheads="1"/>
          </p:cNvSpPr>
          <p:nvPr>
            <p:ph type="ftr" sz="quarter" idx="10"/>
          </p:nvPr>
        </p:nvSpPr>
        <p:spPr/>
        <p:txBody>
          <a:bodyPr/>
          <a:lstStyle>
            <a:lvl1pPr>
              <a:defRPr/>
            </a:lvl1pPr>
          </a:lstStyle>
          <a:p>
            <a:pPr>
              <a:defRPr/>
            </a:pPr>
            <a:r>
              <a:rPr lang="en-GB"/>
              <a:t>Qi Wang, et al.</a:t>
            </a:r>
          </a:p>
        </p:txBody>
      </p:sp>
      <p:sp>
        <p:nvSpPr>
          <p:cNvPr id="6" name="Rectangle 6">
            <a:extLst>
              <a:ext uri="{FF2B5EF4-FFF2-40B4-BE49-F238E27FC236}">
                <a16:creationId xmlns:a16="http://schemas.microsoft.com/office/drawing/2014/main" id="{024CC45B-2DA5-5E4B-A959-2B15A138FF4D}"/>
              </a:ext>
            </a:extLst>
          </p:cNvPr>
          <p:cNvSpPr>
            <a:spLocks noGrp="1" noChangeArrowheads="1"/>
          </p:cNvSpPr>
          <p:nvPr>
            <p:ph type="sldNum" sz="quarter" idx="11"/>
          </p:nvPr>
        </p:nvSpPr>
        <p:spPr/>
        <p:txBody>
          <a:bodyPr/>
          <a:lstStyle>
            <a:lvl1pPr>
              <a:defRPr/>
            </a:lvl1pPr>
          </a:lstStyle>
          <a:p>
            <a:pPr>
              <a:defRPr/>
            </a:pPr>
            <a:r>
              <a:rPr lang="en-GB" altLang="en-US"/>
              <a:t>Slide </a:t>
            </a:r>
            <a:fld id="{36559F1C-36D4-534D-8579-8924807232BE}" type="slidenum">
              <a:rPr lang="en-GB" altLang="en-US"/>
              <a:pPr>
                <a:defRPr/>
              </a:pPr>
              <a:t>‹#›</a:t>
            </a:fld>
            <a:endParaRPr lang="en-GB" altLang="en-US"/>
          </a:p>
        </p:txBody>
      </p:sp>
    </p:spTree>
    <p:extLst>
      <p:ext uri="{BB962C8B-B14F-4D97-AF65-F5344CB8AC3E}">
        <p14:creationId xmlns:p14="http://schemas.microsoft.com/office/powerpoint/2010/main" val="28881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F10B61-2B55-F546-B69A-6F7245F0A40C}"/>
              </a:ext>
            </a:extLst>
          </p:cNvPr>
          <p:cNvSpPr>
            <a:spLocks noGrp="1" noChangeArrowheads="1"/>
          </p:cNvSpPr>
          <p:nvPr>
            <p:ph type="title"/>
          </p:nvPr>
        </p:nvSpPr>
        <p:spPr bwMode="auto">
          <a:xfrm>
            <a:off x="467544" y="790228"/>
            <a:ext cx="82809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id="{F1DC2B49-FDA2-D54C-9583-06A4A1EB2056}"/>
              </a:ext>
            </a:extLst>
          </p:cNvPr>
          <p:cNvSpPr>
            <a:spLocks noGrp="1" noChangeArrowheads="1"/>
          </p:cNvSpPr>
          <p:nvPr>
            <p:ph type="body" idx="1"/>
          </p:nvPr>
        </p:nvSpPr>
        <p:spPr bwMode="auto">
          <a:xfrm>
            <a:off x="467544" y="1745523"/>
            <a:ext cx="8280920"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9" name="Rectangle 5">
            <a:extLst>
              <a:ext uri="{FF2B5EF4-FFF2-40B4-BE49-F238E27FC236}">
                <a16:creationId xmlns:a16="http://schemas.microsoft.com/office/drawing/2014/main" id="{4152B1FA-1079-0448-8322-9304CE099333}"/>
              </a:ext>
            </a:extLst>
          </p:cNvPr>
          <p:cNvSpPr>
            <a:spLocks noGrp="1" noChangeArrowheads="1"/>
          </p:cNvSpPr>
          <p:nvPr>
            <p:ph type="ftr" sz="quarter" idx="3"/>
          </p:nvPr>
        </p:nvSpPr>
        <p:spPr bwMode="auto">
          <a:xfrm>
            <a:off x="7658105" y="6475413"/>
            <a:ext cx="885820" cy="184666"/>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GB"/>
              <a:t>Qi Wang, et al.</a:t>
            </a:r>
            <a:endParaRPr lang="en-GB" dirty="0"/>
          </a:p>
        </p:txBody>
      </p:sp>
      <p:sp>
        <p:nvSpPr>
          <p:cNvPr id="1030" name="Rectangle 6">
            <a:extLst>
              <a:ext uri="{FF2B5EF4-FFF2-40B4-BE49-F238E27FC236}">
                <a16:creationId xmlns:a16="http://schemas.microsoft.com/office/drawing/2014/main" id="{1617C7C3-C6E3-4B47-8677-10713784F6CC}"/>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GB" altLang="en-US"/>
              <a:t>Slide </a:t>
            </a:r>
            <a:fld id="{4A77DFF8-7A66-6B48-8D00-7F981373139C}" type="slidenum">
              <a:rPr lang="en-GB" altLang="en-US"/>
              <a:pPr>
                <a:defRPr/>
              </a:pPr>
              <a:t>‹#›</a:t>
            </a:fld>
            <a:endParaRPr lang="en-GB" altLang="en-US"/>
          </a:p>
        </p:txBody>
      </p:sp>
      <p:sp>
        <p:nvSpPr>
          <p:cNvPr id="2" name="Rectangle 7">
            <a:extLst>
              <a:ext uri="{FF2B5EF4-FFF2-40B4-BE49-F238E27FC236}">
                <a16:creationId xmlns:a16="http://schemas.microsoft.com/office/drawing/2014/main" id="{C7B9B1F6-DB9D-814A-9E6A-AECE148D11C7}"/>
              </a:ext>
            </a:extLst>
          </p:cNvPr>
          <p:cNvSpPr>
            <a:spLocks noChangeArrowheads="1"/>
          </p:cNvSpPr>
          <p:nvPr/>
        </p:nvSpPr>
        <p:spPr bwMode="auto">
          <a:xfrm>
            <a:off x="827584" y="378768"/>
            <a:ext cx="7617917" cy="230832"/>
          </a:xfrm>
          <a:prstGeom prst="rect">
            <a:avLst/>
          </a:prstGeom>
          <a:noFill/>
          <a:ln>
            <a:noFill/>
          </a:ln>
          <a:effectLst/>
          <a:extLst>
            <a:ext uri="{909E8E84-426E-40dd-AFC4-6F175D3DCCD1}"/>
            <a:ext uri="{91240B29-F687-4f45-9708-019B960494DF}"/>
            <a:ext uri="{AF507438-7753-43e0-B8FC-AC1667EBCBE1}"/>
          </a:extLst>
        </p:spPr>
        <p:txBody>
          <a:bodyPr wrap="square"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r">
              <a:defRPr/>
            </a:pPr>
            <a:r>
              <a:rPr lang="en-GB" altLang="en-US" sz="1500" b="1" dirty="0">
                <a:ea typeface="+mn-ea"/>
              </a:rPr>
              <a:t>filename:  11-24-1895-00-PS Operation and AP behaviour for </a:t>
            </a:r>
            <a:r>
              <a:rPr lang="en-GB" altLang="en-US" sz="1500" b="1" dirty="0" err="1">
                <a:ea typeface="+mn-ea"/>
              </a:rPr>
              <a:t>Coex</a:t>
            </a:r>
            <a:r>
              <a:rPr lang="en-GB" altLang="en-US" sz="1500" b="1" dirty="0">
                <a:ea typeface="+mn-ea"/>
              </a:rPr>
              <a:t> </a:t>
            </a:r>
            <a:r>
              <a:rPr lang="en-GB" altLang="en-US" sz="1500" b="1" dirty="0" err="1">
                <a:ea typeface="+mn-ea"/>
              </a:rPr>
              <a:t>unavailability.pptx</a:t>
            </a:r>
            <a:endParaRPr lang="en-GB" altLang="en-US" sz="1500" b="1" dirty="0">
              <a:ea typeface="+mn-ea"/>
            </a:endParaRPr>
          </a:p>
        </p:txBody>
      </p:sp>
      <p:sp>
        <p:nvSpPr>
          <p:cNvPr id="1031" name="Line 8">
            <a:extLst>
              <a:ext uri="{FF2B5EF4-FFF2-40B4-BE49-F238E27FC236}">
                <a16:creationId xmlns:a16="http://schemas.microsoft.com/office/drawing/2014/main" id="{EE8689E5-5CB1-8845-9243-9249644FA97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9F7AE5C9-D5C9-914C-8E1D-87DA27E99F4C}"/>
              </a:ext>
            </a:extLst>
          </p:cNvPr>
          <p:cNvSpPr>
            <a:spLocks noChangeArrowheads="1"/>
          </p:cNvSpPr>
          <p:nvPr/>
        </p:nvSpPr>
        <p:spPr bwMode="auto">
          <a:xfrm>
            <a:off x="685800" y="6475413"/>
            <a:ext cx="718145"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ea typeface="+mn-ea"/>
              </a:rPr>
              <a:t>Submission</a:t>
            </a:r>
          </a:p>
        </p:txBody>
      </p:sp>
      <p:sp>
        <p:nvSpPr>
          <p:cNvPr id="1033" name="Line 10">
            <a:extLst>
              <a:ext uri="{FF2B5EF4-FFF2-40B4-BE49-F238E27FC236}">
                <a16:creationId xmlns:a16="http://schemas.microsoft.com/office/drawing/2014/main" id="{83DC51B2-158A-6C42-84C0-FEFD2FA16216}"/>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ct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D217D-E883-8A44-893B-04104EC91BA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8474C1-186B-8D42-8A50-A1A9694CC8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0A5C0-1CCB-DD41-BC5B-92286712F1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E8F6AD-9EEF-E74C-AC74-F9D200A28A6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Qi Wang, et al.</a:t>
            </a:r>
          </a:p>
        </p:txBody>
      </p:sp>
      <p:sp>
        <p:nvSpPr>
          <p:cNvPr id="6" name="Slide Number Placeholder 5">
            <a:extLst>
              <a:ext uri="{FF2B5EF4-FFF2-40B4-BE49-F238E27FC236}">
                <a16:creationId xmlns:a16="http://schemas.microsoft.com/office/drawing/2014/main" id="{F99CC578-DC2F-E249-B051-79A1C2788A3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A0AB7-0165-1345-AE6C-79D6C2205358}" type="slidenum">
              <a:rPr lang="en-US" smtClean="0"/>
              <a:t>‹#›</a:t>
            </a:fld>
            <a:endParaRPr lang="en-US"/>
          </a:p>
        </p:txBody>
      </p:sp>
    </p:spTree>
    <p:extLst>
      <p:ext uri="{BB962C8B-B14F-4D97-AF65-F5344CB8AC3E}">
        <p14:creationId xmlns:p14="http://schemas.microsoft.com/office/powerpoint/2010/main" val="1384588747"/>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A223B-83A4-1243-BB1A-C9A24165F20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3AD9F-9638-BA49-9EE5-BBBA9E27B67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4E4A-A9F6-4048-9D56-BC85FB3F72C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0BDB534-490F-324E-8B11-FECCAAD5BCA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Qi Wang, et al.</a:t>
            </a:r>
          </a:p>
        </p:txBody>
      </p:sp>
      <p:sp>
        <p:nvSpPr>
          <p:cNvPr id="6" name="Slide Number Placeholder 5">
            <a:extLst>
              <a:ext uri="{FF2B5EF4-FFF2-40B4-BE49-F238E27FC236}">
                <a16:creationId xmlns:a16="http://schemas.microsoft.com/office/drawing/2014/main" id="{3DA3A14D-2AA4-904D-B9A3-F7B4D295F3C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23199-1F22-E141-B645-0304C92122B8}" type="slidenum">
              <a:rPr lang="en-US" smtClean="0"/>
              <a:t>‹#›</a:t>
            </a:fld>
            <a:endParaRPr lang="en-US"/>
          </a:p>
        </p:txBody>
      </p:sp>
    </p:spTree>
    <p:extLst>
      <p:ext uri="{BB962C8B-B14F-4D97-AF65-F5344CB8AC3E}">
        <p14:creationId xmlns:p14="http://schemas.microsoft.com/office/powerpoint/2010/main" val="3444970307"/>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11880B42-07A0-9A4F-A2B5-54604ED4B0E4}"/>
              </a:ext>
            </a:extLst>
          </p:cNvPr>
          <p:cNvSpPr>
            <a:spLocks noGrp="1"/>
          </p:cNvSpPr>
          <p:nvPr>
            <p:ph type="ftr" sz="quarter" idx="10"/>
          </p:nvPr>
        </p:nvSpPr>
        <p:spPr>
          <a:xfrm>
            <a:off x="7602172" y="6475413"/>
            <a:ext cx="924291"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Qi Wang, et al.</a:t>
            </a:r>
          </a:p>
        </p:txBody>
      </p:sp>
      <p:sp>
        <p:nvSpPr>
          <p:cNvPr id="15362" name="Slide Number Placeholder 4">
            <a:extLst>
              <a:ext uri="{FF2B5EF4-FFF2-40B4-BE49-F238E27FC236}">
                <a16:creationId xmlns:a16="http://schemas.microsoft.com/office/drawing/2014/main" id="{A050D204-1F8D-9740-B42F-4B8BC5F2D2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7E32CED-F7F1-1349-BD0B-36EBAE9E6589}" type="slidenum">
              <a:rPr lang="en-GB" altLang="en-US" sz="1200" b="0" smtClean="0"/>
              <a:pPr>
                <a:spcBef>
                  <a:spcPct val="0"/>
                </a:spcBef>
                <a:buFontTx/>
                <a:buNone/>
              </a:pPr>
              <a:t>1</a:t>
            </a:fld>
            <a:endParaRPr lang="en-GB" altLang="en-US" sz="1200" b="0"/>
          </a:p>
        </p:txBody>
      </p:sp>
      <p:sp>
        <p:nvSpPr>
          <p:cNvPr id="2052" name="Rectangle 2">
            <a:extLst>
              <a:ext uri="{FF2B5EF4-FFF2-40B4-BE49-F238E27FC236}">
                <a16:creationId xmlns:a16="http://schemas.microsoft.com/office/drawing/2014/main" id="{A2F6F464-3866-F247-99D3-8656294FFDF1}"/>
              </a:ext>
            </a:extLst>
          </p:cNvPr>
          <p:cNvSpPr>
            <a:spLocks noGrp="1" noChangeArrowheads="1"/>
          </p:cNvSpPr>
          <p:nvPr>
            <p:ph type="title"/>
          </p:nvPr>
        </p:nvSpPr>
        <p:spPr>
          <a:xfrm>
            <a:off x="128650" y="583590"/>
            <a:ext cx="8763830" cy="1029273"/>
          </a:xfrm>
          <a:extLst>
            <a:ext uri="{909E8E84-426E-40dd-AFC4-6F175D3DCCD1}"/>
            <a:ext uri="{91240B29-F687-4f45-9708-019B960494DF}"/>
            <a:ext uri="{AF507438-7753-43e0-B8FC-AC1667EBCBE1}"/>
          </a:extLst>
        </p:spPr>
        <p:txBody>
          <a:bodyPr/>
          <a:lstStyle/>
          <a:p>
            <a:pPr>
              <a:defRPr/>
            </a:pPr>
            <a:r>
              <a:rPr lang="en-GB" altLang="en-US" sz="2800" dirty="0">
                <a:ea typeface="+mj-ea"/>
                <a:cs typeface="+mj-cs"/>
              </a:rPr>
              <a:t>Power Save Operation and AP Behaviour for </a:t>
            </a:r>
            <a:r>
              <a:rPr lang="en-GB" altLang="en-US" sz="2800" dirty="0" err="1">
                <a:ea typeface="+mj-ea"/>
                <a:cs typeface="+mj-cs"/>
              </a:rPr>
              <a:t>Coex</a:t>
            </a:r>
            <a:r>
              <a:rPr lang="en-GB" altLang="en-US" sz="2800" dirty="0">
                <a:ea typeface="+mj-ea"/>
                <a:cs typeface="+mj-cs"/>
              </a:rPr>
              <a:t> Unavailability </a:t>
            </a:r>
          </a:p>
        </p:txBody>
      </p:sp>
      <p:sp>
        <p:nvSpPr>
          <p:cNvPr id="2053" name="Rectangle 6">
            <a:extLst>
              <a:ext uri="{FF2B5EF4-FFF2-40B4-BE49-F238E27FC236}">
                <a16:creationId xmlns:a16="http://schemas.microsoft.com/office/drawing/2014/main" id="{A1BD629F-E984-444C-9489-86DB17D948EC}"/>
              </a:ext>
            </a:extLst>
          </p:cNvPr>
          <p:cNvSpPr>
            <a:spLocks noGrp="1" noChangeArrowheads="1"/>
          </p:cNvSpPr>
          <p:nvPr>
            <p:ph type="body" idx="1"/>
          </p:nvPr>
        </p:nvSpPr>
        <p:spPr>
          <a:xfrm>
            <a:off x="2699792" y="1613912"/>
            <a:ext cx="4026470" cy="381000"/>
          </a:xfrm>
          <a:extLst>
            <a:ext uri="{909E8E84-426E-40dd-AFC4-6F175D3DCCD1}"/>
            <a:ext uri="{91240B29-F687-4f45-9708-019B960494DF}"/>
            <a:ext uri="{AF507438-7753-43e0-B8FC-AC1667EBCBE1}"/>
          </a:extLst>
        </p:spPr>
        <p:txBody>
          <a:bodyPr/>
          <a:lstStyle/>
          <a:p>
            <a:pPr algn="ctr">
              <a:buFontTx/>
              <a:buNone/>
              <a:defRPr/>
            </a:pPr>
            <a:r>
              <a:rPr lang="en-GB" altLang="en-US" sz="1600" dirty="0">
                <a:ea typeface="+mn-ea"/>
                <a:cs typeface="+mn-cs"/>
              </a:rPr>
              <a:t>Date:</a:t>
            </a:r>
            <a:r>
              <a:rPr lang="en-GB" altLang="en-US" sz="1600" b="0" dirty="0">
                <a:ea typeface="+mn-ea"/>
                <a:cs typeface="+mn-cs"/>
              </a:rPr>
              <a:t> 2024 – 10 – 16</a:t>
            </a:r>
          </a:p>
        </p:txBody>
      </p:sp>
      <p:sp>
        <p:nvSpPr>
          <p:cNvPr id="15365" name="Rectangle 12">
            <a:extLst>
              <a:ext uri="{FF2B5EF4-FFF2-40B4-BE49-F238E27FC236}">
                <a16:creationId xmlns:a16="http://schemas.microsoft.com/office/drawing/2014/main" id="{489FB97F-ED7F-0148-861F-F5285C87C29E}"/>
              </a:ext>
            </a:extLst>
          </p:cNvPr>
          <p:cNvSpPr>
            <a:spLocks noChangeArrowheads="1"/>
          </p:cNvSpPr>
          <p:nvPr/>
        </p:nvSpPr>
        <p:spPr bwMode="auto">
          <a:xfrm>
            <a:off x="423695" y="185603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GB" altLang="en-US" sz="1600" dirty="0"/>
              <a:t>Authors:</a:t>
            </a:r>
            <a:endParaRPr lang="en-GB" altLang="en-US" sz="1600" b="0" dirty="0"/>
          </a:p>
        </p:txBody>
      </p:sp>
      <p:graphicFrame>
        <p:nvGraphicFramePr>
          <p:cNvPr id="2" name="Table 1"/>
          <p:cNvGraphicFramePr>
            <a:graphicFrameLocks noGrp="1"/>
          </p:cNvGraphicFramePr>
          <p:nvPr>
            <p:extLst>
              <p:ext uri="{D42A27DB-BD31-4B8C-83A1-F6EECF244321}">
                <p14:modId xmlns:p14="http://schemas.microsoft.com/office/powerpoint/2010/main" val="2047115396"/>
              </p:ext>
            </p:extLst>
          </p:nvPr>
        </p:nvGraphicFramePr>
        <p:xfrm>
          <a:off x="351536" y="2532985"/>
          <a:ext cx="8388275" cy="3200400"/>
        </p:xfrm>
        <a:graphic>
          <a:graphicData uri="http://schemas.openxmlformats.org/drawingml/2006/table">
            <a:tbl>
              <a:tblPr firstRow="1" bandRow="1">
                <a:tableStyleId>{5940675A-B579-460E-94D1-54222C63F5DA}</a:tableStyleId>
              </a:tblPr>
              <a:tblGrid>
                <a:gridCol w="2605210">
                  <a:extLst>
                    <a:ext uri="{9D8B030D-6E8A-4147-A177-3AD203B41FA5}">
                      <a16:colId xmlns:a16="http://schemas.microsoft.com/office/drawing/2014/main" val="20000"/>
                    </a:ext>
                  </a:extLst>
                </a:gridCol>
                <a:gridCol w="1520298">
                  <a:extLst>
                    <a:ext uri="{9D8B030D-6E8A-4147-A177-3AD203B41FA5}">
                      <a16:colId xmlns:a16="http://schemas.microsoft.com/office/drawing/2014/main" val="20001"/>
                    </a:ext>
                  </a:extLst>
                </a:gridCol>
                <a:gridCol w="1085927">
                  <a:extLst>
                    <a:ext uri="{9D8B030D-6E8A-4147-A177-3AD203B41FA5}">
                      <a16:colId xmlns:a16="http://schemas.microsoft.com/office/drawing/2014/main" val="20002"/>
                    </a:ext>
                  </a:extLst>
                </a:gridCol>
                <a:gridCol w="941137">
                  <a:extLst>
                    <a:ext uri="{9D8B030D-6E8A-4147-A177-3AD203B41FA5}">
                      <a16:colId xmlns:a16="http://schemas.microsoft.com/office/drawing/2014/main" val="20003"/>
                    </a:ext>
                  </a:extLst>
                </a:gridCol>
                <a:gridCol w="2235703">
                  <a:extLst>
                    <a:ext uri="{9D8B030D-6E8A-4147-A177-3AD203B41FA5}">
                      <a16:colId xmlns:a16="http://schemas.microsoft.com/office/drawing/2014/main" val="20004"/>
                    </a:ext>
                  </a:extLst>
                </a:gridCol>
              </a:tblGrid>
              <a:tr h="529100">
                <a:tc>
                  <a:txBody>
                    <a:bodyPr/>
                    <a:lstStyle/>
                    <a:p>
                      <a:r>
                        <a:rPr lang="en-US" sz="1600" b="1" dirty="0"/>
                        <a:t>Name</a:t>
                      </a:r>
                    </a:p>
                  </a:txBody>
                  <a:tcPr/>
                </a:tc>
                <a:tc>
                  <a:txBody>
                    <a:bodyPr/>
                    <a:lstStyle/>
                    <a:p>
                      <a:r>
                        <a:rPr lang="en-US" sz="1600" b="1" dirty="0"/>
                        <a:t>Affiliations</a:t>
                      </a:r>
                    </a:p>
                    <a:p>
                      <a:endParaRPr lang="en-US" sz="1600" b="1" dirty="0"/>
                    </a:p>
                  </a:txBody>
                  <a:tcPr/>
                </a:tc>
                <a:tc>
                  <a:txBody>
                    <a:bodyPr/>
                    <a:lstStyle/>
                    <a:p>
                      <a:r>
                        <a:rPr lang="en-US" sz="1600" b="1" dirty="0"/>
                        <a:t>Address</a:t>
                      </a:r>
                    </a:p>
                  </a:txBody>
                  <a:tcPr/>
                </a:tc>
                <a:tc>
                  <a:txBody>
                    <a:bodyPr/>
                    <a:lstStyle/>
                    <a:p>
                      <a:r>
                        <a:rPr lang="en-US" sz="1600" b="1" dirty="0"/>
                        <a:t>Phone </a:t>
                      </a:r>
                    </a:p>
                  </a:txBody>
                  <a:tcPr/>
                </a:tc>
                <a:tc>
                  <a:txBody>
                    <a:bodyPr/>
                    <a:lstStyle/>
                    <a:p>
                      <a:r>
                        <a:rPr lang="en-US" sz="1600" b="1" dirty="0"/>
                        <a:t>Email</a:t>
                      </a:r>
                    </a:p>
                  </a:txBody>
                  <a:tcPr/>
                </a:tc>
                <a:extLst>
                  <a:ext uri="{0D108BD9-81ED-4DB2-BD59-A6C34878D82A}">
                    <a16:rowId xmlns:a16="http://schemas.microsoft.com/office/drawing/2014/main" val="10000"/>
                  </a:ext>
                </a:extLst>
              </a:tr>
              <a:tr h="365760">
                <a:tc>
                  <a:txBody>
                    <a:bodyPr/>
                    <a:lstStyle/>
                    <a:p>
                      <a:r>
                        <a:rPr lang="en-US" sz="1600" dirty="0"/>
                        <a:t>Qi Wang</a:t>
                      </a:r>
                    </a:p>
                  </a:txBody>
                  <a:tcPr/>
                </a:tc>
                <a:tc rowSpan="6">
                  <a:txBody>
                    <a:bodyPr/>
                    <a:lstStyle/>
                    <a:p>
                      <a:pPr algn="ctr"/>
                      <a:r>
                        <a:rPr lang="en-US" sz="1600" dirty="0"/>
                        <a:t>Apple Inc.</a:t>
                      </a:r>
                    </a:p>
                  </a:txBody>
                  <a:tcPr anchor="ctr"/>
                </a:tc>
                <a:tc>
                  <a:txBody>
                    <a:bodyPr/>
                    <a:lstStyle/>
                    <a:p>
                      <a:endParaRPr lang="en-US" dirty="0"/>
                    </a:p>
                  </a:txBody>
                  <a:tcPr/>
                </a:tc>
                <a:tc>
                  <a:txBody>
                    <a:bodyPr/>
                    <a:lstStyle/>
                    <a:p>
                      <a:endParaRPr lang="en-US" dirty="0"/>
                    </a:p>
                  </a:txBody>
                  <a:tcPr/>
                </a:tc>
                <a:tc>
                  <a:txBody>
                    <a:bodyPr/>
                    <a:lstStyle/>
                    <a:p>
                      <a:r>
                        <a:rPr lang="en-US" sz="1600" dirty="0"/>
                        <a:t>qi_wang2@apple.com</a:t>
                      </a:r>
                    </a:p>
                  </a:txBody>
                  <a:tcPr/>
                </a:tc>
                <a:extLst>
                  <a:ext uri="{0D108BD9-81ED-4DB2-BD59-A6C34878D82A}">
                    <a16:rowId xmlns:a16="http://schemas.microsoft.com/office/drawing/2014/main" val="1000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Neel Nurani Krishnan</a:t>
                      </a:r>
                    </a:p>
                  </a:txBody>
                  <a:tcPr/>
                </a:tc>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0038479"/>
                  </a:ext>
                </a:extLst>
              </a:tr>
              <a:tr h="365760">
                <a:tc>
                  <a:txBody>
                    <a:bodyPr/>
                    <a:lstStyle/>
                    <a:p>
                      <a:r>
                        <a:rPr lang="en-US" sz="1600" dirty="0"/>
                        <a:t>Yong Liu</a:t>
                      </a:r>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5779150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Abdel </a:t>
                      </a:r>
                      <a:r>
                        <a:rPr lang="en-US" sz="1600" dirty="0" err="1"/>
                        <a:t>Ajami</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u="none" dirty="0"/>
                    </a:p>
                  </a:txBody>
                  <a:tcPr/>
                </a:tc>
                <a:extLst>
                  <a:ext uri="{0D108BD9-81ED-4DB2-BD59-A6C34878D82A}">
                    <a16:rowId xmlns:a16="http://schemas.microsoft.com/office/drawing/2014/main" val="168010933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mn-lt"/>
                          <a:ea typeface="Times New Roman"/>
                          <a:cs typeface="Times New Roman"/>
                          <a:sym typeface="Times New Roman"/>
                        </a:rPr>
                        <a:t>Yanjun</a:t>
                      </a:r>
                      <a:r>
                        <a:rPr lang="en-US" sz="1600" dirty="0">
                          <a:latin typeface="+mn-lt"/>
                          <a:ea typeface="Times New Roman"/>
                          <a:cs typeface="Times New Roman"/>
                          <a:sym typeface="Times New Roman"/>
                        </a:rPr>
                        <a:t> Sun</a:t>
                      </a:r>
                    </a:p>
                  </a:txBody>
                  <a:tcPr/>
                </a:tc>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u="none" dirty="0"/>
                    </a:p>
                  </a:txBody>
                  <a:tcPr/>
                </a:tc>
                <a:extLst>
                  <a:ext uri="{0D108BD9-81ED-4DB2-BD59-A6C34878D82A}">
                    <a16:rowId xmlns:a16="http://schemas.microsoft.com/office/drawing/2014/main" val="154950637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Anuj Batra </a:t>
                      </a:r>
                      <a:endParaRPr lang="en-US" sz="1600" dirty="0">
                        <a:latin typeface="+mn-lt"/>
                        <a:ea typeface="Times New Roman"/>
                        <a:cs typeface="Times New Roman"/>
                        <a:sym typeface="Times New Roman"/>
                      </a:endParaRPr>
                    </a:p>
                    <a:p>
                      <a:endParaRPr lang="en-US" sz="1600" dirty="0"/>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u="none" dirty="0"/>
                    </a:p>
                  </a:txBody>
                  <a:tcPr/>
                </a:tc>
                <a:extLst>
                  <a:ext uri="{0D108BD9-81ED-4DB2-BD59-A6C34878D82A}">
                    <a16:rowId xmlns:a16="http://schemas.microsoft.com/office/drawing/2014/main" val="8818864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757A-9C6E-49C7-C04F-E8722BBE2C8A}"/>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A889B61D-5DB2-B15F-158B-37B2CD7DFC56}"/>
              </a:ext>
            </a:extLst>
          </p:cNvPr>
          <p:cNvSpPr>
            <a:spLocks noGrp="1"/>
          </p:cNvSpPr>
          <p:nvPr>
            <p:ph idx="1"/>
          </p:nvPr>
        </p:nvSpPr>
        <p:spPr/>
        <p:txBody>
          <a:bodyPr/>
          <a:lstStyle/>
          <a:p>
            <a:r>
              <a:rPr lang="en-US" sz="2000" dirty="0"/>
              <a:t>Do you support: </a:t>
            </a:r>
          </a:p>
          <a:p>
            <a:pPr marL="0" indent="0">
              <a:buNone/>
            </a:pPr>
            <a:endParaRPr lang="en-US" sz="2000" dirty="0"/>
          </a:p>
          <a:p>
            <a:pPr marL="0" indent="0">
              <a:buNone/>
            </a:pPr>
            <a:r>
              <a:rPr lang="en-US" sz="2000" b="0" dirty="0">
                <a:solidFill>
                  <a:srgbClr val="000000"/>
                </a:solidFill>
                <a:effectLst/>
                <a:latin typeface="Times New Roman" panose="02020603050405020304" pitchFamily="18" charset="0"/>
              </a:rPr>
              <a:t>	During the unavailability duration that is announced by a non-AP 	STA (as either a TXOP holder or a TXOP responder), an AP shall 	buffer the individually addressed BUs to the non-AP STA, if the AP 	MLD is unable to deliver the BU(s) to an available non-AP STA 	affiliated with the same non-AP MLD on another link?</a:t>
            </a:r>
          </a:p>
          <a:p>
            <a:endParaRPr lang="en-US" dirty="0"/>
          </a:p>
        </p:txBody>
      </p:sp>
      <p:sp>
        <p:nvSpPr>
          <p:cNvPr id="4" name="Footer Placeholder 3">
            <a:extLst>
              <a:ext uri="{FF2B5EF4-FFF2-40B4-BE49-F238E27FC236}">
                <a16:creationId xmlns:a16="http://schemas.microsoft.com/office/drawing/2014/main" id="{A12D4070-ABA7-2433-6992-AFC63B47C8F3}"/>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C93E3D8A-95DB-F930-295D-73EE85C99943}"/>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10</a:t>
            </a:fld>
            <a:endParaRPr lang="en-GB" altLang="en-US"/>
          </a:p>
        </p:txBody>
      </p:sp>
    </p:spTree>
    <p:extLst>
      <p:ext uri="{BB962C8B-B14F-4D97-AF65-F5344CB8AC3E}">
        <p14:creationId xmlns:p14="http://schemas.microsoft.com/office/powerpoint/2010/main" val="92390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8DAE-65FD-1715-D65B-256D79732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8E8AB-60AC-961F-CB16-5B106E671914}"/>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E7DC6405-8FB3-F28D-0D2F-C0E63C757EE9}"/>
              </a:ext>
            </a:extLst>
          </p:cNvPr>
          <p:cNvSpPr>
            <a:spLocks noGrp="1"/>
          </p:cNvSpPr>
          <p:nvPr>
            <p:ph idx="1"/>
          </p:nvPr>
        </p:nvSpPr>
        <p:spPr/>
        <p:txBody>
          <a:bodyPr/>
          <a:lstStyle/>
          <a:p>
            <a:r>
              <a:rPr lang="en-US" sz="2000" dirty="0"/>
              <a:t>Do you support: </a:t>
            </a:r>
          </a:p>
          <a:p>
            <a:pPr marL="0" indent="0">
              <a:buNone/>
            </a:pPr>
            <a:endParaRPr lang="en-US" sz="2000" dirty="0"/>
          </a:p>
          <a:p>
            <a:pPr lvl="1"/>
            <a:r>
              <a:rPr lang="en-US" dirty="0">
                <a:solidFill>
                  <a:srgbClr val="000000"/>
                </a:solidFill>
                <a:effectLst/>
                <a:latin typeface="Times New Roman" panose="02020603050405020304" pitchFamily="18" charset="0"/>
              </a:rPr>
              <a:t>A non-AP STA may be in either Active mode or Power Save mode at the beginning of the unavailability duration that is announced by the non-AP STA as either a TXOP holder or a TXOP responder.</a:t>
            </a:r>
          </a:p>
          <a:p>
            <a:pPr lvl="1"/>
            <a:r>
              <a:rPr lang="en-US" dirty="0">
                <a:solidFill>
                  <a:srgbClr val="000000"/>
                </a:solidFill>
                <a:effectLst/>
                <a:latin typeface="Times New Roman" panose="02020603050405020304" pitchFamily="18" charset="0"/>
              </a:rPr>
              <a:t>During the announced unavailability duration, a non-AP STA may transmit a frame and change its PM setting at any point using the same baseline behavior specified in 11.2.3.2.</a:t>
            </a:r>
          </a:p>
          <a:p>
            <a:endParaRPr lang="en-US" dirty="0"/>
          </a:p>
        </p:txBody>
      </p:sp>
      <p:sp>
        <p:nvSpPr>
          <p:cNvPr id="4" name="Footer Placeholder 3">
            <a:extLst>
              <a:ext uri="{FF2B5EF4-FFF2-40B4-BE49-F238E27FC236}">
                <a16:creationId xmlns:a16="http://schemas.microsoft.com/office/drawing/2014/main" id="{46C9B98E-66D1-2B6D-D3EA-458CD5E2042F}"/>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5C77368A-820D-CDFB-CEFD-7FE73656FBD3}"/>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11</a:t>
            </a:fld>
            <a:endParaRPr lang="en-GB" altLang="en-US"/>
          </a:p>
        </p:txBody>
      </p:sp>
    </p:spTree>
    <p:extLst>
      <p:ext uri="{BB962C8B-B14F-4D97-AF65-F5344CB8AC3E}">
        <p14:creationId xmlns:p14="http://schemas.microsoft.com/office/powerpoint/2010/main" val="239167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54A56-FBB1-17ED-DA09-F513A63BA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F65AC-A499-44F9-449C-6CA7DB465D95}"/>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96DC18C1-7A98-C8BB-605B-3CAC3344D620}"/>
              </a:ext>
            </a:extLst>
          </p:cNvPr>
          <p:cNvSpPr>
            <a:spLocks noGrp="1"/>
          </p:cNvSpPr>
          <p:nvPr>
            <p:ph idx="1"/>
          </p:nvPr>
        </p:nvSpPr>
        <p:spPr/>
        <p:txBody>
          <a:bodyPr/>
          <a:lstStyle/>
          <a:p>
            <a:pPr marL="0" marR="0" lvl="0" indent="0">
              <a:buNone/>
              <a:tabLst>
                <a:tab pos="457200" algn="l"/>
                <a:tab pos="457200" algn="l"/>
              </a:tabLst>
            </a:pPr>
            <a:r>
              <a:rPr lang="en-US" sz="2000" dirty="0"/>
              <a:t>Do you support: </a:t>
            </a:r>
          </a:p>
          <a:p>
            <a:pPr marL="0" indent="0">
              <a:buNone/>
            </a:pPr>
            <a:endParaRPr lang="en-US" sz="2000" dirty="0">
              <a:solidFill>
                <a:srgbClr val="000000"/>
              </a:solidFill>
              <a:effectLst/>
              <a:latin typeface="Times New Roman" panose="02020603050405020304" pitchFamily="18" charset="0"/>
            </a:endParaRPr>
          </a:p>
          <a:p>
            <a:pPr marL="0" indent="0">
              <a:buNone/>
            </a:pPr>
            <a:r>
              <a:rPr lang="en-US" sz="2000" b="0" dirty="0">
                <a:solidFill>
                  <a:srgbClr val="000000"/>
                </a:solidFill>
                <a:effectLst/>
                <a:latin typeface="Times New Roman" panose="02020603050405020304" pitchFamily="18" charset="0"/>
              </a:rPr>
              <a:t>After the recipient of an ICR including unavailability information provided by a non-AP STA, if the AP is unable to modify its TXOP duration according to the STA’s unavailability and results in a transmission failure, then the AP:</a:t>
            </a:r>
          </a:p>
          <a:p>
            <a:r>
              <a:rPr lang="en-US" sz="2000" b="0" dirty="0">
                <a:solidFill>
                  <a:srgbClr val="000000"/>
                </a:solidFill>
                <a:effectLst/>
                <a:latin typeface="Times New Roman" panose="02020603050405020304" pitchFamily="18" charset="0"/>
              </a:rPr>
              <a:t>Does not drop data rate for the STA;</a:t>
            </a:r>
          </a:p>
          <a:p>
            <a:r>
              <a:rPr lang="en-US" sz="2000" b="0" dirty="0">
                <a:solidFill>
                  <a:srgbClr val="000000"/>
                </a:solidFill>
                <a:latin typeface="Times New Roman" panose="02020603050405020304" pitchFamily="18" charset="0"/>
              </a:rPr>
              <a:t>L</a:t>
            </a:r>
            <a:r>
              <a:rPr lang="en-US" sz="2000" b="0" dirty="0">
                <a:solidFill>
                  <a:srgbClr val="000000"/>
                </a:solidFill>
                <a:effectLst/>
                <a:latin typeface="Times New Roman" panose="02020603050405020304" pitchFamily="18" charset="0"/>
              </a:rPr>
              <a:t>eaves the CW[AC] unchanged;</a:t>
            </a:r>
          </a:p>
          <a:p>
            <a:r>
              <a:rPr lang="en-US" sz="2000" b="0" dirty="0">
                <a:solidFill>
                  <a:srgbClr val="000000"/>
                </a:solidFill>
                <a:effectLst/>
                <a:latin typeface="Times New Roman" panose="02020603050405020304" pitchFamily="18" charset="0"/>
              </a:rPr>
              <a:t>Should avoid retrying the STA during the unavailability duration indicated in the ICR.</a:t>
            </a:r>
          </a:p>
          <a:p>
            <a:pPr marL="0" indent="0">
              <a:buNone/>
            </a:pPr>
            <a:endParaRPr lang="en-US" dirty="0"/>
          </a:p>
        </p:txBody>
      </p:sp>
      <p:sp>
        <p:nvSpPr>
          <p:cNvPr id="4" name="Footer Placeholder 3">
            <a:extLst>
              <a:ext uri="{FF2B5EF4-FFF2-40B4-BE49-F238E27FC236}">
                <a16:creationId xmlns:a16="http://schemas.microsoft.com/office/drawing/2014/main" id="{4AF697CA-4218-787B-9902-F924881868E0}"/>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E2177A80-09C7-65B5-1E7B-460235503F3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12</a:t>
            </a:fld>
            <a:endParaRPr lang="en-GB" altLang="en-US"/>
          </a:p>
        </p:txBody>
      </p:sp>
    </p:spTree>
    <p:extLst>
      <p:ext uri="{BB962C8B-B14F-4D97-AF65-F5344CB8AC3E}">
        <p14:creationId xmlns:p14="http://schemas.microsoft.com/office/powerpoint/2010/main" val="121559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9EC0-6117-E3D1-A66C-99771D8937DB}"/>
              </a:ext>
            </a:extLst>
          </p:cNvPr>
          <p:cNvSpPr>
            <a:spLocks noGrp="1"/>
          </p:cNvSpPr>
          <p:nvPr>
            <p:ph type="title"/>
          </p:nvPr>
        </p:nvSpPr>
        <p:spPr>
          <a:xfrm>
            <a:off x="2462381" y="2564904"/>
            <a:ext cx="4057464" cy="576064"/>
          </a:xfrm>
        </p:spPr>
        <p:txBody>
          <a:bodyPr/>
          <a:lstStyle/>
          <a:p>
            <a:r>
              <a:rPr lang="en-US" dirty="0"/>
              <a:t>Appendix</a:t>
            </a:r>
          </a:p>
        </p:txBody>
      </p:sp>
      <p:sp>
        <p:nvSpPr>
          <p:cNvPr id="4" name="Footer Placeholder 3">
            <a:extLst>
              <a:ext uri="{FF2B5EF4-FFF2-40B4-BE49-F238E27FC236}">
                <a16:creationId xmlns:a16="http://schemas.microsoft.com/office/drawing/2014/main" id="{E78FFBD2-D849-C7B2-6661-F157491008D4}"/>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CC081724-E3EB-288C-500F-2F9B5CB56A9B}"/>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13</a:t>
            </a:fld>
            <a:endParaRPr lang="en-GB" altLang="en-US"/>
          </a:p>
        </p:txBody>
      </p:sp>
    </p:spTree>
    <p:extLst>
      <p:ext uri="{BB962C8B-B14F-4D97-AF65-F5344CB8AC3E}">
        <p14:creationId xmlns:p14="http://schemas.microsoft.com/office/powerpoint/2010/main" val="278359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5361-3D0A-B526-54FA-70808E38CB81}"/>
              </a:ext>
            </a:extLst>
          </p:cNvPr>
          <p:cNvSpPr>
            <a:spLocks noGrp="1"/>
          </p:cNvSpPr>
          <p:nvPr>
            <p:ph type="title"/>
          </p:nvPr>
        </p:nvSpPr>
        <p:spPr>
          <a:xfrm>
            <a:off x="179512" y="790228"/>
            <a:ext cx="8712968" cy="576064"/>
          </a:xfrm>
        </p:spPr>
        <p:txBody>
          <a:bodyPr/>
          <a:lstStyle/>
          <a:p>
            <a:r>
              <a:rPr lang="en-US" dirty="0"/>
              <a:t>Spec Reference [4] of Being “Unavailable” During Active Mode</a:t>
            </a:r>
          </a:p>
        </p:txBody>
      </p:sp>
      <p:sp>
        <p:nvSpPr>
          <p:cNvPr id="4" name="Footer Placeholder 3">
            <a:extLst>
              <a:ext uri="{FF2B5EF4-FFF2-40B4-BE49-F238E27FC236}">
                <a16:creationId xmlns:a16="http://schemas.microsoft.com/office/drawing/2014/main" id="{2283EE9A-A76A-889B-C077-5FF0F5E1A95B}"/>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70BA4F50-CF16-34D3-D93E-F5DD4950AC4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14</a:t>
            </a:fld>
            <a:endParaRPr lang="en-GB" altLang="en-US"/>
          </a:p>
        </p:txBody>
      </p:sp>
      <p:pic>
        <p:nvPicPr>
          <p:cNvPr id="6" name="Picture 5">
            <a:extLst>
              <a:ext uri="{FF2B5EF4-FFF2-40B4-BE49-F238E27FC236}">
                <a16:creationId xmlns:a16="http://schemas.microsoft.com/office/drawing/2014/main" id="{0A40D4B1-FD40-6BCE-D5D9-DC5807CBFB89}"/>
              </a:ext>
            </a:extLst>
          </p:cNvPr>
          <p:cNvPicPr>
            <a:picLocks noChangeAspect="1"/>
          </p:cNvPicPr>
          <p:nvPr/>
        </p:nvPicPr>
        <p:blipFill>
          <a:blip r:embed="rId2"/>
          <a:stretch>
            <a:fillRect/>
          </a:stretch>
        </p:blipFill>
        <p:spPr>
          <a:xfrm>
            <a:off x="1403648" y="1772816"/>
            <a:ext cx="6824463" cy="4511439"/>
          </a:xfrm>
          <a:prstGeom prst="rect">
            <a:avLst/>
          </a:prstGeom>
        </p:spPr>
      </p:pic>
    </p:spTree>
    <p:extLst>
      <p:ext uri="{BB962C8B-B14F-4D97-AF65-F5344CB8AC3E}">
        <p14:creationId xmlns:p14="http://schemas.microsoft.com/office/powerpoint/2010/main" val="187454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68846" y="784920"/>
            <a:ext cx="7772400" cy="536575"/>
          </a:xfrm>
          <a:extLst>
            <a:ext uri="{909E8E84-426E-40dd-AFC4-6F175D3DCCD1}"/>
            <a:ext uri="{91240B29-F687-4f45-9708-019B960494DF}"/>
            <a:ext uri="{AF507438-7753-43e0-B8FC-AC1667EBCBE1}"/>
          </a:extLst>
        </p:spPr>
        <p:txBody>
          <a:bodyPr/>
          <a:lstStyle/>
          <a:p>
            <a:pPr>
              <a:defRPr/>
            </a:pPr>
            <a:r>
              <a:rPr lang="en-US" sz="2800" dirty="0">
                <a:ea typeface="+mj-ea"/>
                <a:cs typeface="+mj-cs"/>
              </a:rPr>
              <a:t>Introduction </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24508" y="1330363"/>
            <a:ext cx="9119492" cy="4369431"/>
          </a:xfrm>
        </p:spPr>
        <p:txBody>
          <a:bodyPr/>
          <a:lstStyle/>
          <a:p>
            <a:pPr marL="0" indent="0" algn="just">
              <a:spcAft>
                <a:spcPts val="600"/>
              </a:spcAft>
              <a:buNone/>
            </a:pPr>
            <a:endParaRPr lang="en-US" sz="2000" dirty="0">
              <a:solidFill>
                <a:srgbClr val="000000"/>
              </a:solidFill>
              <a:effectLst/>
              <a:latin typeface="+mj-lt"/>
            </a:endParaRPr>
          </a:p>
          <a:p>
            <a:pPr>
              <a:buFont typeface="Arial" panose="020B0604020202020204" pitchFamily="34" charset="0"/>
              <a:buChar char="•"/>
            </a:pPr>
            <a:r>
              <a:rPr lang="en-US" dirty="0">
                <a:solidFill>
                  <a:srgbClr val="000000"/>
                </a:solidFill>
                <a:effectLst/>
                <a:latin typeface="+mj-lt"/>
              </a:rPr>
              <a:t>We presented the methods of solicited (PBT) and unsolicited (UUA) unavailability announcement for in-device co-existence management in 11bn submission 24/0094r0, etc.  [1] [2] [3]. </a:t>
            </a:r>
          </a:p>
          <a:p>
            <a:pPr>
              <a:buFont typeface="Arial" panose="020B0604020202020204" pitchFamily="34" charset="0"/>
              <a:buChar char="•"/>
            </a:pPr>
            <a:r>
              <a:rPr lang="en-US" dirty="0">
                <a:solidFill>
                  <a:srgbClr val="000000"/>
                </a:solidFill>
                <a:effectLst/>
                <a:latin typeface="+mj-lt"/>
              </a:rPr>
              <a:t>In this submission, we specify the following aspects of the PBT and UUA operations: </a:t>
            </a:r>
          </a:p>
          <a:p>
            <a:pPr marL="742950" lvl="1" indent="-285750">
              <a:buFont typeface="Arial" panose="020B0604020202020204" pitchFamily="34" charset="0"/>
              <a:buChar char="•"/>
            </a:pPr>
            <a:r>
              <a:rPr lang="en-US" dirty="0">
                <a:solidFill>
                  <a:srgbClr val="000000"/>
                </a:solidFill>
                <a:effectLst/>
                <a:latin typeface="+mj-lt"/>
              </a:rPr>
              <a:t>AP behaviors during </a:t>
            </a:r>
            <a:r>
              <a:rPr lang="en-US" dirty="0" err="1">
                <a:solidFill>
                  <a:srgbClr val="000000"/>
                </a:solidFill>
                <a:effectLst/>
                <a:latin typeface="+mj-lt"/>
              </a:rPr>
              <a:t>Coex</a:t>
            </a:r>
            <a:r>
              <a:rPr lang="en-US" dirty="0">
                <a:solidFill>
                  <a:srgbClr val="000000"/>
                </a:solidFill>
                <a:effectLst/>
                <a:latin typeface="+mj-lt"/>
              </a:rPr>
              <a:t> unavailability (Slide 3)</a:t>
            </a:r>
          </a:p>
          <a:p>
            <a:pPr marL="742950" lvl="1" indent="-285750">
              <a:buFont typeface="Arial" panose="020B0604020202020204" pitchFamily="34" charset="0"/>
              <a:buChar char="•"/>
            </a:pPr>
            <a:r>
              <a:rPr lang="en-US" dirty="0">
                <a:solidFill>
                  <a:srgbClr val="000000"/>
                </a:solidFill>
                <a:effectLst/>
                <a:latin typeface="+mj-lt"/>
              </a:rPr>
              <a:t>Interaction with power management mode, and TWT mechanisms (slide 4 - 5); </a:t>
            </a:r>
          </a:p>
          <a:p>
            <a:pPr marL="742950" lvl="1" indent="-285750">
              <a:buFont typeface="Arial" panose="020B0604020202020204" pitchFamily="34" charset="0"/>
              <a:buChar char="•"/>
            </a:pPr>
            <a:r>
              <a:rPr lang="en-US" dirty="0">
                <a:solidFill>
                  <a:srgbClr val="000000"/>
                </a:solidFill>
                <a:effectLst/>
                <a:latin typeface="+mj-lt"/>
              </a:rPr>
              <a:t>AP behavior for </a:t>
            </a:r>
            <a:r>
              <a:rPr lang="en-US" dirty="0" err="1">
                <a:solidFill>
                  <a:srgbClr val="000000"/>
                </a:solidFill>
                <a:effectLst/>
                <a:latin typeface="+mj-lt"/>
              </a:rPr>
              <a:t>Coex</a:t>
            </a:r>
            <a:r>
              <a:rPr lang="en-US" dirty="0">
                <a:solidFill>
                  <a:srgbClr val="000000"/>
                </a:solidFill>
                <a:effectLst/>
                <a:latin typeface="+mj-lt"/>
              </a:rPr>
              <a:t> unavailability inside TXOP (slide 6 - 7). </a:t>
            </a:r>
          </a:p>
          <a:p>
            <a:pPr algn="just">
              <a:spcAft>
                <a:spcPts val="600"/>
              </a:spcAft>
            </a:pPr>
            <a:endParaRPr lang="en-US" sz="2000" dirty="0">
              <a:solidFill>
                <a:srgbClr val="000000"/>
              </a:solidFill>
              <a:effectLst/>
              <a:latin typeface="+mj-lt"/>
            </a:endParaRPr>
          </a:p>
          <a:p>
            <a:pPr marL="742950" lvl="1" indent="-285750">
              <a:buFont typeface="Arial" panose="020B0604020202020204" pitchFamily="34" charset="0"/>
              <a:buChar char="•"/>
            </a:pPr>
            <a:endParaRPr lang="en-US" sz="2000" dirty="0">
              <a:solidFill>
                <a:srgbClr val="000000"/>
              </a:solidFill>
              <a:effectLst/>
              <a:latin typeface="+mj-lt"/>
            </a:endParaRPr>
          </a:p>
          <a:p>
            <a:pPr algn="just">
              <a:spcAft>
                <a:spcPts val="600"/>
              </a:spcAft>
            </a:pPr>
            <a:endParaRPr lang="en-US" sz="2000" dirty="0">
              <a:solidFill>
                <a:srgbClr val="000000"/>
              </a:solidFill>
              <a:latin typeface="+mj-lt"/>
            </a:endParaRPr>
          </a:p>
          <a:p>
            <a:pPr marL="0" indent="0" algn="just">
              <a:spcAft>
                <a:spcPts val="600"/>
              </a:spcAft>
              <a:buNone/>
            </a:pPr>
            <a:endParaRPr lang="en-US" dirty="0"/>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2</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7602171" y="6475413"/>
            <a:ext cx="924292"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Qi Wang, et 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64C6-D208-1EBA-47E1-CA2579595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D94AF-DD4D-1FBC-134A-5BF25D03C400}"/>
              </a:ext>
            </a:extLst>
          </p:cNvPr>
          <p:cNvSpPr>
            <a:spLocks noGrp="1"/>
          </p:cNvSpPr>
          <p:nvPr>
            <p:ph type="title"/>
          </p:nvPr>
        </p:nvSpPr>
        <p:spPr>
          <a:xfrm>
            <a:off x="1025017" y="623266"/>
            <a:ext cx="7700392" cy="536575"/>
          </a:xfrm>
          <a:extLst>
            <a:ext uri="{909E8E84-426E-40dd-AFC4-6F175D3DCCD1}"/>
            <a:ext uri="{91240B29-F687-4f45-9708-019B960494DF}"/>
            <a:ext uri="{AF507438-7753-43e0-B8FC-AC1667EBCBE1}"/>
          </a:extLst>
        </p:spPr>
        <p:txBody>
          <a:bodyPr/>
          <a:lstStyle/>
          <a:p>
            <a:pPr>
              <a:defRPr/>
            </a:pPr>
            <a:r>
              <a:rPr lang="en-US" sz="2800" dirty="0">
                <a:ea typeface="+mj-ea"/>
                <a:cs typeface="+mj-cs"/>
              </a:rPr>
              <a:t>AP Behavior During </a:t>
            </a:r>
            <a:r>
              <a:rPr lang="en-US" sz="2800" dirty="0" err="1">
                <a:ea typeface="+mj-ea"/>
                <a:cs typeface="+mj-cs"/>
              </a:rPr>
              <a:t>Coex</a:t>
            </a:r>
            <a:r>
              <a:rPr lang="en-US" sz="2800" dirty="0">
                <a:ea typeface="+mj-ea"/>
                <a:cs typeface="+mj-cs"/>
              </a:rPr>
              <a:t> Unavailability</a:t>
            </a:r>
          </a:p>
        </p:txBody>
      </p:sp>
      <p:sp>
        <p:nvSpPr>
          <p:cNvPr id="17410" name="Content Placeholder 2">
            <a:extLst>
              <a:ext uri="{FF2B5EF4-FFF2-40B4-BE49-F238E27FC236}">
                <a16:creationId xmlns:a16="http://schemas.microsoft.com/office/drawing/2014/main" id="{EE428A4B-1447-916C-96D1-A7D297B001A1}"/>
              </a:ext>
            </a:extLst>
          </p:cNvPr>
          <p:cNvSpPr>
            <a:spLocks noGrp="1" noChangeArrowheads="1"/>
          </p:cNvSpPr>
          <p:nvPr>
            <p:ph idx="1"/>
          </p:nvPr>
        </p:nvSpPr>
        <p:spPr>
          <a:xfrm>
            <a:off x="0" y="4005064"/>
            <a:ext cx="8928992" cy="2376264"/>
          </a:xfrm>
        </p:spPr>
        <p:txBody>
          <a:bodyPr/>
          <a:lstStyle/>
          <a:p>
            <a:pPr marL="0" indent="0">
              <a:buNone/>
            </a:pPr>
            <a:r>
              <a:rPr lang="en-US" sz="1400" dirty="0">
                <a:solidFill>
                  <a:srgbClr val="000000"/>
                </a:solidFill>
                <a:effectLst/>
                <a:latin typeface="+mj-lt"/>
              </a:rPr>
              <a:t>For solicitated </a:t>
            </a:r>
            <a:r>
              <a:rPr lang="en-US" sz="1400" dirty="0" err="1">
                <a:solidFill>
                  <a:srgbClr val="000000"/>
                </a:solidFill>
                <a:effectLst/>
                <a:latin typeface="+mj-lt"/>
              </a:rPr>
              <a:t>Coex</a:t>
            </a:r>
            <a:r>
              <a:rPr lang="en-US" sz="1400" dirty="0">
                <a:solidFill>
                  <a:srgbClr val="000000"/>
                </a:solidFill>
                <a:effectLst/>
                <a:latin typeface="+mj-lt"/>
              </a:rPr>
              <a:t> unavailability Case 1, 2 and 3: </a:t>
            </a:r>
          </a:p>
          <a:p>
            <a:pPr>
              <a:buFont typeface="Arial" panose="020B0604020202020204" pitchFamily="34" charset="0"/>
              <a:buChar char="•"/>
            </a:pPr>
            <a:r>
              <a:rPr lang="en-US" sz="1400" dirty="0">
                <a:solidFill>
                  <a:srgbClr val="000000"/>
                </a:solidFill>
                <a:effectLst/>
                <a:latin typeface="+mj-lt"/>
              </a:rPr>
              <a:t>During the “Unavailability Duration”, the AP shall buffer the individually addressed BUs addressed to STA 1, if the AP MLD is unable to deliver the BU(s) to an available STA affiliated with the same non-AP MLD on another link. </a:t>
            </a:r>
          </a:p>
          <a:p>
            <a:pPr marL="742950" lvl="1" indent="-285750">
              <a:buFont typeface="Arial" panose="020B0604020202020204" pitchFamily="34" charset="0"/>
              <a:buChar char="•"/>
            </a:pPr>
            <a:r>
              <a:rPr lang="en-US" sz="1400" dirty="0">
                <a:solidFill>
                  <a:srgbClr val="000000"/>
                </a:solidFill>
                <a:effectLst/>
                <a:latin typeface="+mj-lt"/>
              </a:rPr>
              <a:t>11.2.3.1  Power management in non-DMG infrastructure network / General ([4], page 2496, line 4-5)</a:t>
            </a:r>
          </a:p>
          <a:p>
            <a:pPr marL="1143000" lvl="2" indent="-228600">
              <a:buFont typeface="Arial" panose="020B0604020202020204" pitchFamily="34" charset="0"/>
              <a:buChar char="•"/>
            </a:pPr>
            <a:r>
              <a:rPr lang="en-US" sz="1400" dirty="0">
                <a:solidFill>
                  <a:srgbClr val="000000"/>
                </a:solidFill>
                <a:effectLst/>
                <a:latin typeface="+mj-lt"/>
              </a:rPr>
              <a:t>“The AP shall buffer individually addressed BUs addressed to STAs operating in a PS mode. These buffered BUs shall be transmitted only at designated times.”</a:t>
            </a:r>
          </a:p>
          <a:p>
            <a:pPr marL="0" indent="0">
              <a:buNone/>
            </a:pPr>
            <a:r>
              <a:rPr lang="en-US" sz="1400" dirty="0">
                <a:solidFill>
                  <a:srgbClr val="000000"/>
                </a:solidFill>
                <a:effectLst/>
                <a:latin typeface="+mj-lt"/>
              </a:rPr>
              <a:t>For unsolicited </a:t>
            </a:r>
            <a:r>
              <a:rPr lang="en-US" sz="1400" dirty="0" err="1">
                <a:solidFill>
                  <a:srgbClr val="000000"/>
                </a:solidFill>
                <a:effectLst/>
                <a:latin typeface="+mj-lt"/>
              </a:rPr>
              <a:t>Coex</a:t>
            </a:r>
            <a:r>
              <a:rPr lang="en-US" sz="1400" dirty="0">
                <a:solidFill>
                  <a:srgbClr val="000000"/>
                </a:solidFill>
                <a:effectLst/>
                <a:latin typeface="+mj-lt"/>
              </a:rPr>
              <a:t> Unavailability announced by UUA, AP’s behavior is the same as unavailability announced by PBT ICR - case 1. </a:t>
            </a:r>
          </a:p>
          <a:p>
            <a:pPr>
              <a:buFont typeface="Arial" panose="020B0604020202020204" pitchFamily="34" charset="0"/>
              <a:buChar char="•"/>
            </a:pPr>
            <a:endParaRPr lang="en-US" sz="1400" dirty="0">
              <a:solidFill>
                <a:srgbClr val="000000"/>
              </a:solidFill>
              <a:effectLst/>
              <a:latin typeface="+mj-lt"/>
            </a:endParaRPr>
          </a:p>
        </p:txBody>
      </p:sp>
      <p:sp>
        <p:nvSpPr>
          <p:cNvPr id="17411" name="Slide Number Placeholder 4">
            <a:extLst>
              <a:ext uri="{FF2B5EF4-FFF2-40B4-BE49-F238E27FC236}">
                <a16:creationId xmlns:a16="http://schemas.microsoft.com/office/drawing/2014/main" id="{84B546C3-E574-A9A5-87EE-C7FA613D9ED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3</a:t>
            </a:fld>
            <a:endParaRPr lang="en-GB" altLang="en-US" sz="1200" b="0"/>
          </a:p>
        </p:txBody>
      </p:sp>
      <p:sp>
        <p:nvSpPr>
          <p:cNvPr id="6" name="Footer Placeholder 3">
            <a:extLst>
              <a:ext uri="{FF2B5EF4-FFF2-40B4-BE49-F238E27FC236}">
                <a16:creationId xmlns:a16="http://schemas.microsoft.com/office/drawing/2014/main" id="{27B27550-A988-F4B4-768C-8C5AED9998A8}"/>
              </a:ext>
            </a:extLst>
          </p:cNvPr>
          <p:cNvSpPr>
            <a:spLocks noGrp="1"/>
          </p:cNvSpPr>
          <p:nvPr>
            <p:ph type="ftr" sz="quarter" idx="10"/>
          </p:nvPr>
        </p:nvSpPr>
        <p:spPr>
          <a:xfrm>
            <a:off x="7602171" y="6475413"/>
            <a:ext cx="924292"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Qi Wang, et al.</a:t>
            </a:r>
          </a:p>
        </p:txBody>
      </p:sp>
      <p:pic>
        <p:nvPicPr>
          <p:cNvPr id="9" name="Picture 8">
            <a:extLst>
              <a:ext uri="{FF2B5EF4-FFF2-40B4-BE49-F238E27FC236}">
                <a16:creationId xmlns:a16="http://schemas.microsoft.com/office/drawing/2014/main" id="{0C5716D4-CE91-DBEF-3C33-D58B6B0D69BD}"/>
              </a:ext>
            </a:extLst>
          </p:cNvPr>
          <p:cNvPicPr>
            <a:picLocks noChangeAspect="1"/>
          </p:cNvPicPr>
          <p:nvPr/>
        </p:nvPicPr>
        <p:blipFill>
          <a:blip r:embed="rId3"/>
          <a:stretch>
            <a:fillRect/>
          </a:stretch>
        </p:blipFill>
        <p:spPr>
          <a:xfrm>
            <a:off x="251520" y="1358692"/>
            <a:ext cx="4764997" cy="2070308"/>
          </a:xfrm>
          <a:prstGeom prst="rect">
            <a:avLst/>
          </a:prstGeom>
        </p:spPr>
      </p:pic>
      <p:pic>
        <p:nvPicPr>
          <p:cNvPr id="10" name="Picture 9">
            <a:extLst>
              <a:ext uri="{FF2B5EF4-FFF2-40B4-BE49-F238E27FC236}">
                <a16:creationId xmlns:a16="http://schemas.microsoft.com/office/drawing/2014/main" id="{DBBC4FDD-31BF-B30D-FA70-5E5810FA95DF}"/>
              </a:ext>
            </a:extLst>
          </p:cNvPr>
          <p:cNvPicPr>
            <a:picLocks noChangeAspect="1"/>
          </p:cNvPicPr>
          <p:nvPr/>
        </p:nvPicPr>
        <p:blipFill>
          <a:blip r:embed="rId4"/>
          <a:stretch>
            <a:fillRect/>
          </a:stretch>
        </p:blipFill>
        <p:spPr>
          <a:xfrm>
            <a:off x="5195063" y="1849034"/>
            <a:ext cx="3813959" cy="1584176"/>
          </a:xfrm>
          <a:prstGeom prst="rect">
            <a:avLst/>
          </a:prstGeom>
        </p:spPr>
      </p:pic>
    </p:spTree>
    <p:extLst>
      <p:ext uri="{BB962C8B-B14F-4D97-AF65-F5344CB8AC3E}">
        <p14:creationId xmlns:p14="http://schemas.microsoft.com/office/powerpoint/2010/main" val="159222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54B3E-D54D-50AF-EA2F-4CD78A153768}"/>
            </a:ext>
          </a:extLst>
        </p:cNvPr>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3D72F433-0F2C-B4AA-ED9F-B6A9B217A5CC}"/>
              </a:ext>
            </a:extLst>
          </p:cNvPr>
          <p:cNvSpPr>
            <a:spLocks noGrp="1" noChangeArrowheads="1"/>
          </p:cNvSpPr>
          <p:nvPr>
            <p:ph idx="1"/>
          </p:nvPr>
        </p:nvSpPr>
        <p:spPr>
          <a:xfrm>
            <a:off x="0" y="4268085"/>
            <a:ext cx="8985861" cy="1935193"/>
          </a:xfrm>
        </p:spPr>
        <p:txBody>
          <a:bodyPr/>
          <a:lstStyle/>
          <a:p>
            <a:r>
              <a:rPr lang="en-US" sz="1800" dirty="0">
                <a:effectLst/>
                <a:latin typeface="+mj-lt"/>
              </a:rPr>
              <a:t>For all three PBT scenarios (Fig.1a) and UUA (Fig. 1b): </a:t>
            </a:r>
          </a:p>
          <a:p>
            <a:pPr lvl="1"/>
            <a:r>
              <a:rPr lang="en-US" sz="1800" dirty="0">
                <a:effectLst/>
                <a:latin typeface="+mj-lt"/>
              </a:rPr>
              <a:t>STA may be in either Active mode or Power Save mode (both allowed) at the beginning of the Unavailability Duration  (i.e., point A)</a:t>
            </a:r>
          </a:p>
          <a:p>
            <a:pPr lvl="1"/>
            <a:r>
              <a:rPr lang="en-US" sz="1800" dirty="0">
                <a:effectLst/>
                <a:latin typeface="+mj-lt"/>
              </a:rPr>
              <a:t>During the announced unavailability duration, STA may transmit a frame and change its PM setting at any point. </a:t>
            </a:r>
          </a:p>
          <a:p>
            <a:pPr marL="0" indent="0">
              <a:buNone/>
            </a:pPr>
            <a:endParaRPr lang="en-US" sz="1600" dirty="0">
              <a:solidFill>
                <a:srgbClr val="000000"/>
              </a:solidFill>
              <a:effectLst/>
              <a:latin typeface="+mj-lt"/>
            </a:endParaRPr>
          </a:p>
        </p:txBody>
      </p:sp>
      <p:sp>
        <p:nvSpPr>
          <p:cNvPr id="17411" name="Slide Number Placeholder 4">
            <a:extLst>
              <a:ext uri="{FF2B5EF4-FFF2-40B4-BE49-F238E27FC236}">
                <a16:creationId xmlns:a16="http://schemas.microsoft.com/office/drawing/2014/main" id="{235BB89F-91C3-CC42-A238-DC1B2EB2C51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4</a:t>
            </a:fld>
            <a:endParaRPr lang="en-GB" altLang="en-US" sz="1200" b="0"/>
          </a:p>
        </p:txBody>
      </p:sp>
      <p:sp>
        <p:nvSpPr>
          <p:cNvPr id="6" name="Footer Placeholder 3">
            <a:extLst>
              <a:ext uri="{FF2B5EF4-FFF2-40B4-BE49-F238E27FC236}">
                <a16:creationId xmlns:a16="http://schemas.microsoft.com/office/drawing/2014/main" id="{3DBC0C53-B6FD-4261-73D8-616515E26671}"/>
              </a:ext>
            </a:extLst>
          </p:cNvPr>
          <p:cNvSpPr>
            <a:spLocks noGrp="1"/>
          </p:cNvSpPr>
          <p:nvPr>
            <p:ph type="ftr" sz="quarter" idx="10"/>
          </p:nvPr>
        </p:nvSpPr>
        <p:spPr>
          <a:xfrm>
            <a:off x="7602171" y="6475413"/>
            <a:ext cx="924292"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Qi Wang, et al.</a:t>
            </a:r>
          </a:p>
        </p:txBody>
      </p:sp>
      <p:sp>
        <p:nvSpPr>
          <p:cNvPr id="3" name="Title 2">
            <a:extLst>
              <a:ext uri="{FF2B5EF4-FFF2-40B4-BE49-F238E27FC236}">
                <a16:creationId xmlns:a16="http://schemas.microsoft.com/office/drawing/2014/main" id="{484E9084-A0A2-B41E-3529-6B10E0272B69}"/>
              </a:ext>
            </a:extLst>
          </p:cNvPr>
          <p:cNvSpPr>
            <a:spLocks noGrp="1"/>
          </p:cNvSpPr>
          <p:nvPr>
            <p:ph type="title"/>
          </p:nvPr>
        </p:nvSpPr>
        <p:spPr/>
        <p:txBody>
          <a:bodyPr/>
          <a:lstStyle/>
          <a:p>
            <a:r>
              <a:rPr lang="en-US" dirty="0" err="1"/>
              <a:t>Coex</a:t>
            </a:r>
            <a:r>
              <a:rPr lang="en-US" dirty="0"/>
              <a:t> Unavailability Interaction with Power Management Mode</a:t>
            </a:r>
          </a:p>
        </p:txBody>
      </p:sp>
      <p:pic>
        <p:nvPicPr>
          <p:cNvPr id="4" name="Picture 3">
            <a:extLst>
              <a:ext uri="{FF2B5EF4-FFF2-40B4-BE49-F238E27FC236}">
                <a16:creationId xmlns:a16="http://schemas.microsoft.com/office/drawing/2014/main" id="{470014A6-2C23-13CA-795F-FDDDA9AC85FA}"/>
              </a:ext>
            </a:extLst>
          </p:cNvPr>
          <p:cNvPicPr>
            <a:picLocks noChangeAspect="1"/>
          </p:cNvPicPr>
          <p:nvPr/>
        </p:nvPicPr>
        <p:blipFill>
          <a:blip r:embed="rId3"/>
          <a:stretch>
            <a:fillRect/>
          </a:stretch>
        </p:blipFill>
        <p:spPr>
          <a:xfrm>
            <a:off x="179512" y="1687981"/>
            <a:ext cx="4824536" cy="2096177"/>
          </a:xfrm>
          <a:prstGeom prst="rect">
            <a:avLst/>
          </a:prstGeom>
        </p:spPr>
      </p:pic>
      <p:pic>
        <p:nvPicPr>
          <p:cNvPr id="5" name="Picture 4">
            <a:extLst>
              <a:ext uri="{FF2B5EF4-FFF2-40B4-BE49-F238E27FC236}">
                <a16:creationId xmlns:a16="http://schemas.microsoft.com/office/drawing/2014/main" id="{C3CBC4A1-BE8C-AF49-1148-80E9CC267687}"/>
              </a:ext>
            </a:extLst>
          </p:cNvPr>
          <p:cNvPicPr>
            <a:picLocks noChangeAspect="1"/>
          </p:cNvPicPr>
          <p:nvPr/>
        </p:nvPicPr>
        <p:blipFill>
          <a:blip r:embed="rId4"/>
          <a:stretch>
            <a:fillRect/>
          </a:stretch>
        </p:blipFill>
        <p:spPr>
          <a:xfrm>
            <a:off x="5275172" y="2226101"/>
            <a:ext cx="3689316" cy="1532404"/>
          </a:xfrm>
          <a:prstGeom prst="rect">
            <a:avLst/>
          </a:prstGeom>
        </p:spPr>
      </p:pic>
    </p:spTree>
    <p:extLst>
      <p:ext uri="{BB962C8B-B14F-4D97-AF65-F5344CB8AC3E}">
        <p14:creationId xmlns:p14="http://schemas.microsoft.com/office/powerpoint/2010/main" val="420668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11F7-2761-F406-5B94-26197C510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65C53-F830-D6E2-4852-F19EAB31E06B}"/>
              </a:ext>
            </a:extLst>
          </p:cNvPr>
          <p:cNvSpPr>
            <a:spLocks noGrp="1"/>
          </p:cNvSpPr>
          <p:nvPr>
            <p:ph type="title"/>
          </p:nvPr>
        </p:nvSpPr>
        <p:spPr>
          <a:xfrm>
            <a:off x="826071" y="764704"/>
            <a:ext cx="7700392" cy="536575"/>
          </a:xfrm>
          <a:extLst>
            <a:ext uri="{909E8E84-426E-40dd-AFC4-6F175D3DCCD1}"/>
            <a:ext uri="{91240B29-F687-4f45-9708-019B960494DF}"/>
            <a:ext uri="{AF507438-7753-43e0-B8FC-AC1667EBCBE1}"/>
          </a:extLst>
        </p:spPr>
        <p:txBody>
          <a:bodyPr/>
          <a:lstStyle/>
          <a:p>
            <a:pPr>
              <a:defRPr/>
            </a:pPr>
            <a:r>
              <a:rPr lang="en-US" sz="2800" dirty="0" err="1">
                <a:ea typeface="+mj-ea"/>
                <a:cs typeface="+mj-cs"/>
              </a:rPr>
              <a:t>Coex</a:t>
            </a:r>
            <a:r>
              <a:rPr lang="en-US" sz="2800" dirty="0">
                <a:ea typeface="+mj-ea"/>
                <a:cs typeface="+mj-cs"/>
              </a:rPr>
              <a:t> Unavailability Interaction with TWT</a:t>
            </a:r>
          </a:p>
        </p:txBody>
      </p:sp>
      <p:sp>
        <p:nvSpPr>
          <p:cNvPr id="17410" name="Content Placeholder 2">
            <a:extLst>
              <a:ext uri="{FF2B5EF4-FFF2-40B4-BE49-F238E27FC236}">
                <a16:creationId xmlns:a16="http://schemas.microsoft.com/office/drawing/2014/main" id="{122AB683-6BE0-74BB-95FD-F254E715221E}"/>
              </a:ext>
            </a:extLst>
          </p:cNvPr>
          <p:cNvSpPr>
            <a:spLocks noGrp="1" noChangeArrowheads="1"/>
          </p:cNvSpPr>
          <p:nvPr>
            <p:ph idx="1"/>
          </p:nvPr>
        </p:nvSpPr>
        <p:spPr>
          <a:xfrm>
            <a:off x="237422" y="1844824"/>
            <a:ext cx="4345260" cy="2592288"/>
          </a:xfrm>
        </p:spPr>
        <p:txBody>
          <a:bodyPr/>
          <a:lstStyle/>
          <a:p>
            <a:pPr>
              <a:buFont typeface="Arial" panose="020B0604020202020204" pitchFamily="34" charset="0"/>
              <a:buChar char="•"/>
            </a:pPr>
            <a:r>
              <a:rPr lang="en-US" sz="1800" dirty="0">
                <a:effectLst/>
                <a:latin typeface="+mj-lt"/>
                <a:cs typeface="Gill Sans" panose="020B0502020104020203" pitchFamily="34" charset="-79"/>
              </a:rPr>
              <a:t>If the Unavailability Duration partially or entirely overlaps with a TWT SP,  the STA’s unavailability overrides the TWT requirement and the STA is unavailable, that is, the STA’s unavailability takes precedence over an TWT agreement. </a:t>
            </a:r>
          </a:p>
          <a:p>
            <a:pPr marL="0" indent="0">
              <a:buNone/>
            </a:pPr>
            <a:endParaRPr lang="en-US" sz="1800" dirty="0">
              <a:effectLst/>
              <a:latin typeface="+mj-lt"/>
            </a:endParaRPr>
          </a:p>
          <a:p>
            <a:pPr algn="just">
              <a:spcAft>
                <a:spcPts val="600"/>
              </a:spcAft>
            </a:pPr>
            <a:endParaRPr lang="en-US" sz="2000" dirty="0">
              <a:solidFill>
                <a:srgbClr val="000000"/>
              </a:solidFill>
              <a:effectLst/>
              <a:latin typeface="+mj-lt"/>
            </a:endParaRPr>
          </a:p>
          <a:p>
            <a:pPr marL="0" indent="0" algn="just">
              <a:spcAft>
                <a:spcPts val="600"/>
              </a:spcAft>
              <a:buNone/>
            </a:pPr>
            <a:endParaRPr lang="en-US" dirty="0"/>
          </a:p>
        </p:txBody>
      </p:sp>
      <p:sp>
        <p:nvSpPr>
          <p:cNvPr id="17411" name="Slide Number Placeholder 4">
            <a:extLst>
              <a:ext uri="{FF2B5EF4-FFF2-40B4-BE49-F238E27FC236}">
                <a16:creationId xmlns:a16="http://schemas.microsoft.com/office/drawing/2014/main" id="{0E66BEC1-9EE1-A82A-8CAF-B927E7DDDA8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5</a:t>
            </a:fld>
            <a:endParaRPr lang="en-GB" altLang="en-US" sz="1200" b="0"/>
          </a:p>
        </p:txBody>
      </p:sp>
      <p:sp>
        <p:nvSpPr>
          <p:cNvPr id="6" name="Footer Placeholder 3">
            <a:extLst>
              <a:ext uri="{FF2B5EF4-FFF2-40B4-BE49-F238E27FC236}">
                <a16:creationId xmlns:a16="http://schemas.microsoft.com/office/drawing/2014/main" id="{52375EFE-D8F1-09E6-AD7D-2E52D5EBEE51}"/>
              </a:ext>
            </a:extLst>
          </p:cNvPr>
          <p:cNvSpPr>
            <a:spLocks noGrp="1"/>
          </p:cNvSpPr>
          <p:nvPr>
            <p:ph type="ftr" sz="quarter" idx="10"/>
          </p:nvPr>
        </p:nvSpPr>
        <p:spPr>
          <a:xfrm>
            <a:off x="7602171" y="6475413"/>
            <a:ext cx="924292"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Qi Wang, et al.</a:t>
            </a:r>
          </a:p>
        </p:txBody>
      </p:sp>
      <p:pic>
        <p:nvPicPr>
          <p:cNvPr id="3" name="Picture 2">
            <a:extLst>
              <a:ext uri="{FF2B5EF4-FFF2-40B4-BE49-F238E27FC236}">
                <a16:creationId xmlns:a16="http://schemas.microsoft.com/office/drawing/2014/main" id="{B57FD49D-E78A-3A43-672F-50DA62285626}"/>
              </a:ext>
            </a:extLst>
          </p:cNvPr>
          <p:cNvPicPr>
            <a:picLocks noChangeAspect="1"/>
          </p:cNvPicPr>
          <p:nvPr/>
        </p:nvPicPr>
        <p:blipFill>
          <a:blip r:embed="rId3"/>
          <a:stretch>
            <a:fillRect/>
          </a:stretch>
        </p:blipFill>
        <p:spPr>
          <a:xfrm>
            <a:off x="5076056" y="1440706"/>
            <a:ext cx="3684434" cy="4895280"/>
          </a:xfrm>
          <a:prstGeom prst="rect">
            <a:avLst/>
          </a:prstGeom>
        </p:spPr>
      </p:pic>
    </p:spTree>
    <p:extLst>
      <p:ext uri="{BB962C8B-B14F-4D97-AF65-F5344CB8AC3E}">
        <p14:creationId xmlns:p14="http://schemas.microsoft.com/office/powerpoint/2010/main" val="341602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9448-2DC2-1B51-E049-35AD77377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FDEAA-573C-D8F9-7723-E906E36C4ED8}"/>
              </a:ext>
            </a:extLst>
          </p:cNvPr>
          <p:cNvSpPr>
            <a:spLocks noGrp="1"/>
          </p:cNvSpPr>
          <p:nvPr>
            <p:ph type="title"/>
          </p:nvPr>
        </p:nvSpPr>
        <p:spPr>
          <a:xfrm>
            <a:off x="431800" y="726739"/>
            <a:ext cx="8388672" cy="536575"/>
          </a:xfrm>
          <a:extLst>
            <a:ext uri="{909E8E84-426E-40dd-AFC4-6F175D3DCCD1}"/>
            <a:ext uri="{91240B29-F687-4f45-9708-019B960494DF}"/>
            <a:ext uri="{AF507438-7753-43e0-B8FC-AC1667EBCBE1}"/>
          </a:extLst>
        </p:spPr>
        <p:txBody>
          <a:bodyPr/>
          <a:lstStyle/>
          <a:p>
            <a:pPr>
              <a:defRPr/>
            </a:pPr>
            <a:r>
              <a:rPr lang="en-US" sz="2800" dirty="0">
                <a:ea typeface="+mj-ea"/>
                <a:cs typeface="+mj-cs"/>
              </a:rPr>
              <a:t>AP Behavior For Unavailability Inside TXOP, Case 2</a:t>
            </a:r>
          </a:p>
        </p:txBody>
      </p:sp>
      <p:sp>
        <p:nvSpPr>
          <p:cNvPr id="17411" name="Slide Number Placeholder 4">
            <a:extLst>
              <a:ext uri="{FF2B5EF4-FFF2-40B4-BE49-F238E27FC236}">
                <a16:creationId xmlns:a16="http://schemas.microsoft.com/office/drawing/2014/main" id="{D3ACEA8F-C843-8428-10AB-811E23EFAA1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6</a:t>
            </a:fld>
            <a:endParaRPr lang="en-GB" altLang="en-US" sz="1200" b="0"/>
          </a:p>
        </p:txBody>
      </p:sp>
      <p:sp>
        <p:nvSpPr>
          <p:cNvPr id="6" name="Footer Placeholder 3">
            <a:extLst>
              <a:ext uri="{FF2B5EF4-FFF2-40B4-BE49-F238E27FC236}">
                <a16:creationId xmlns:a16="http://schemas.microsoft.com/office/drawing/2014/main" id="{0268B6CB-16AD-A3FA-3801-FC1B4558F8A1}"/>
              </a:ext>
            </a:extLst>
          </p:cNvPr>
          <p:cNvSpPr>
            <a:spLocks noGrp="1"/>
          </p:cNvSpPr>
          <p:nvPr>
            <p:ph type="ftr" sz="quarter" idx="10"/>
          </p:nvPr>
        </p:nvSpPr>
        <p:spPr>
          <a:xfrm>
            <a:off x="7602171" y="6475413"/>
            <a:ext cx="924292"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Qi Wang, et al.</a:t>
            </a:r>
          </a:p>
        </p:txBody>
      </p:sp>
      <p:graphicFrame>
        <p:nvGraphicFramePr>
          <p:cNvPr id="7" name="Table 6">
            <a:extLst>
              <a:ext uri="{FF2B5EF4-FFF2-40B4-BE49-F238E27FC236}">
                <a16:creationId xmlns:a16="http://schemas.microsoft.com/office/drawing/2014/main" id="{513E83C7-202B-363F-F632-51274FC49BB2}"/>
              </a:ext>
            </a:extLst>
          </p:cNvPr>
          <p:cNvGraphicFramePr>
            <a:graphicFrameLocks noGrp="1"/>
          </p:cNvGraphicFramePr>
          <p:nvPr>
            <p:extLst>
              <p:ext uri="{D42A27DB-BD31-4B8C-83A1-F6EECF244321}">
                <p14:modId xmlns:p14="http://schemas.microsoft.com/office/powerpoint/2010/main" val="278270848"/>
              </p:ext>
            </p:extLst>
          </p:nvPr>
        </p:nvGraphicFramePr>
        <p:xfrm>
          <a:off x="107504" y="4293096"/>
          <a:ext cx="8529079" cy="1957887"/>
        </p:xfrm>
        <a:graphic>
          <a:graphicData uri="http://schemas.openxmlformats.org/drawingml/2006/table">
            <a:tbl>
              <a:tblPr firstRow="1" bandRow="1">
                <a:tableStyleId>{5940675A-B579-460E-94D1-54222C63F5DA}</a:tableStyleId>
              </a:tblPr>
              <a:tblGrid>
                <a:gridCol w="859355">
                  <a:extLst>
                    <a:ext uri="{9D8B030D-6E8A-4147-A177-3AD203B41FA5}">
                      <a16:colId xmlns:a16="http://schemas.microsoft.com/office/drawing/2014/main" val="2112550260"/>
                    </a:ext>
                  </a:extLst>
                </a:gridCol>
                <a:gridCol w="1660925">
                  <a:extLst>
                    <a:ext uri="{9D8B030D-6E8A-4147-A177-3AD203B41FA5}">
                      <a16:colId xmlns:a16="http://schemas.microsoft.com/office/drawing/2014/main" val="2202625850"/>
                    </a:ext>
                  </a:extLst>
                </a:gridCol>
                <a:gridCol w="3599820">
                  <a:extLst>
                    <a:ext uri="{9D8B030D-6E8A-4147-A177-3AD203B41FA5}">
                      <a16:colId xmlns:a16="http://schemas.microsoft.com/office/drawing/2014/main" val="3779885666"/>
                    </a:ext>
                  </a:extLst>
                </a:gridCol>
                <a:gridCol w="2408979">
                  <a:extLst>
                    <a:ext uri="{9D8B030D-6E8A-4147-A177-3AD203B41FA5}">
                      <a16:colId xmlns:a16="http://schemas.microsoft.com/office/drawing/2014/main" val="3458574095"/>
                    </a:ext>
                  </a:extLst>
                </a:gridCol>
              </a:tblGrid>
              <a:tr h="553669">
                <a:tc>
                  <a:txBody>
                    <a:bodyPr/>
                    <a:lstStyle/>
                    <a:p>
                      <a:endParaRPr lang="en-US" sz="1400" dirty="0"/>
                    </a:p>
                  </a:txBody>
                  <a:tcPr>
                    <a:solidFill>
                      <a:schemeClr val="bg1">
                        <a:lumMod val="85000"/>
                      </a:schemeClr>
                    </a:solidFill>
                  </a:tcPr>
                </a:tc>
                <a:tc>
                  <a:txBody>
                    <a:bodyPr/>
                    <a:lstStyle/>
                    <a:p>
                      <a:r>
                        <a:rPr lang="en-US" sz="1400" dirty="0"/>
                        <a:t>AP’s CW behavior</a:t>
                      </a:r>
                    </a:p>
                  </a:txBody>
                  <a:tcPr>
                    <a:solidFill>
                      <a:schemeClr val="bg1">
                        <a:lumMod val="85000"/>
                      </a:schemeClr>
                    </a:solidFill>
                  </a:tcPr>
                </a:tc>
                <a:tc>
                  <a:txBody>
                    <a:bodyPr/>
                    <a:lstStyle/>
                    <a:p>
                      <a:r>
                        <a:rPr lang="en-US" sz="1400" dirty="0"/>
                        <a:t>AP’s retry behavior</a:t>
                      </a:r>
                    </a:p>
                  </a:txBody>
                  <a:tcPr>
                    <a:solidFill>
                      <a:schemeClr val="bg1">
                        <a:lumMod val="85000"/>
                      </a:schemeClr>
                    </a:solidFill>
                  </a:tcPr>
                </a:tc>
                <a:tc>
                  <a:txBody>
                    <a:bodyPr/>
                    <a:lstStyle/>
                    <a:p>
                      <a:r>
                        <a:rPr lang="en-US" sz="1400" dirty="0"/>
                        <a:t>AP’s rate adaptation behavior</a:t>
                      </a:r>
                    </a:p>
                  </a:txBody>
                  <a:tcPr>
                    <a:solidFill>
                      <a:schemeClr val="bg1">
                        <a:lumMod val="85000"/>
                      </a:schemeClr>
                    </a:solidFill>
                  </a:tcPr>
                </a:tc>
                <a:extLst>
                  <a:ext uri="{0D108BD9-81ED-4DB2-BD59-A6C34878D82A}">
                    <a16:rowId xmlns:a16="http://schemas.microsoft.com/office/drawing/2014/main" val="2361504266"/>
                  </a:ext>
                </a:extLst>
              </a:tr>
              <a:tr h="717210">
                <a:tc>
                  <a:txBody>
                    <a:bodyPr/>
                    <a:lstStyle/>
                    <a:p>
                      <a:r>
                        <a:rPr lang="en-US" sz="1400" dirty="0"/>
                        <a:t>Case 2-1</a:t>
                      </a:r>
                    </a:p>
                  </a:txBody>
                  <a:tcPr>
                    <a:solidFill>
                      <a:schemeClr val="bg1">
                        <a:lumMod val="85000"/>
                      </a:schemeClr>
                    </a:solidFill>
                  </a:tcPr>
                </a:tc>
                <a:tc>
                  <a:txBody>
                    <a:bodyPr/>
                    <a:lstStyle/>
                    <a:p>
                      <a:r>
                        <a:rPr lang="en-US" sz="1400" dirty="0"/>
                        <a:t>CW[AC] shall be left unchanged.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If AP learns from ICR the </a:t>
                      </a:r>
                      <a:r>
                        <a:rPr lang="en-US" sz="1400" kern="1200" dirty="0" err="1">
                          <a:solidFill>
                            <a:schemeClr val="tx1"/>
                          </a:solidFill>
                          <a:effectLst/>
                          <a:latin typeface="+mn-lt"/>
                          <a:ea typeface="+mn-ea"/>
                          <a:cs typeface="+mn-cs"/>
                        </a:rPr>
                        <a:t>Coex</a:t>
                      </a:r>
                      <a:r>
                        <a:rPr lang="en-US" sz="1400" kern="1200" dirty="0">
                          <a:solidFill>
                            <a:schemeClr val="tx1"/>
                          </a:solidFill>
                          <a:effectLst/>
                          <a:latin typeface="+mn-lt"/>
                          <a:ea typeface="+mn-ea"/>
                          <a:cs typeface="+mn-cs"/>
                        </a:rPr>
                        <a:t> Unavailability, the AP should avoid retrying STA1 during an indicated </a:t>
                      </a:r>
                      <a:r>
                        <a:rPr lang="en-US" sz="1400" kern="1200" dirty="0" err="1">
                          <a:solidFill>
                            <a:schemeClr val="tx1"/>
                          </a:solidFill>
                          <a:effectLst/>
                          <a:latin typeface="+mn-lt"/>
                          <a:ea typeface="+mn-ea"/>
                          <a:cs typeface="+mn-cs"/>
                        </a:rPr>
                        <a:t>coex</a:t>
                      </a:r>
                      <a:r>
                        <a:rPr lang="en-US" sz="1400" kern="1200" dirty="0">
                          <a:solidFill>
                            <a:schemeClr val="tx1"/>
                          </a:solidFill>
                          <a:effectLst/>
                          <a:latin typeface="+mn-lt"/>
                          <a:ea typeface="+mn-ea"/>
                          <a:cs typeface="+mn-cs"/>
                        </a:rPr>
                        <a:t> unavailability.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AP shall not drop data rate for STA1 due to packet failure during unavailability.</a:t>
                      </a:r>
                    </a:p>
                  </a:txBody>
                  <a:tcPr/>
                </a:tc>
                <a:extLst>
                  <a:ext uri="{0D108BD9-81ED-4DB2-BD59-A6C34878D82A}">
                    <a16:rowId xmlns:a16="http://schemas.microsoft.com/office/drawing/2014/main" val="1569414350"/>
                  </a:ext>
                </a:extLst>
              </a:tr>
              <a:tr h="336349">
                <a:tc>
                  <a:txBody>
                    <a:bodyPr/>
                    <a:lstStyle/>
                    <a:p>
                      <a:r>
                        <a:rPr lang="en-US" sz="1400" dirty="0"/>
                        <a:t>Case 2-2</a:t>
                      </a:r>
                    </a:p>
                  </a:txBody>
                  <a:tcPr>
                    <a:solidFill>
                      <a:schemeClr val="bg1">
                        <a:lumMod val="85000"/>
                      </a:schemeClr>
                    </a:solidFill>
                  </a:tcPr>
                </a:tc>
                <a:tc rowSpan="2" gridSpan="3">
                  <a:txBody>
                    <a:bodyPr/>
                    <a:lstStyle/>
                    <a:p>
                      <a:r>
                        <a:rPr lang="en-US" sz="1400" dirty="0"/>
                        <a:t>Baseline behavior. </a:t>
                      </a:r>
                    </a:p>
                  </a:txBody>
                  <a:tcPr/>
                </a:tc>
                <a:tc rowSpan="2" hMerge="1">
                  <a:txBody>
                    <a:bodyPr/>
                    <a:lstStyle/>
                    <a:p>
                      <a:endParaRPr lang="en-US" sz="1600" dirty="0"/>
                    </a:p>
                  </a:txBody>
                  <a:tcPr/>
                </a:tc>
                <a:tc rowSpan="2" hMerge="1">
                  <a:txBody>
                    <a:bodyPr/>
                    <a:lstStyle/>
                    <a:p>
                      <a:endParaRPr lang="en-US" sz="1600" dirty="0"/>
                    </a:p>
                  </a:txBody>
                  <a:tcPr/>
                </a:tc>
                <a:extLst>
                  <a:ext uri="{0D108BD9-81ED-4DB2-BD59-A6C34878D82A}">
                    <a16:rowId xmlns:a16="http://schemas.microsoft.com/office/drawing/2014/main" val="2471048891"/>
                  </a:ext>
                </a:extLst>
              </a:tr>
              <a:tr h="336349">
                <a:tc>
                  <a:txBody>
                    <a:bodyPr/>
                    <a:lstStyle/>
                    <a:p>
                      <a:r>
                        <a:rPr lang="en-US" sz="1400" dirty="0"/>
                        <a:t>Case 2-3</a:t>
                      </a:r>
                    </a:p>
                  </a:txBody>
                  <a:tcPr>
                    <a:solidFill>
                      <a:schemeClr val="bg1">
                        <a:lumMod val="85000"/>
                      </a:schemeClr>
                    </a:solidFill>
                  </a:tcPr>
                </a:tc>
                <a:tc gridSpan="3" vMerge="1">
                  <a:txBody>
                    <a:bodyPr/>
                    <a:lstStyle/>
                    <a:p>
                      <a:endParaRPr lang="en-US" sz="1600"/>
                    </a:p>
                  </a:txBody>
                  <a:tcPr/>
                </a:tc>
                <a:tc hMerge="1" vMerge="1">
                  <a:txBody>
                    <a:bodyPr/>
                    <a:lstStyle/>
                    <a:p>
                      <a:endParaRPr lang="en-US" sz="1600"/>
                    </a:p>
                  </a:txBody>
                  <a:tcPr/>
                </a:tc>
                <a:tc hMerge="1" vMerge="1">
                  <a:txBody>
                    <a:bodyPr/>
                    <a:lstStyle/>
                    <a:p>
                      <a:endParaRPr lang="en-US" sz="1600" dirty="0"/>
                    </a:p>
                  </a:txBody>
                  <a:tcPr/>
                </a:tc>
                <a:extLst>
                  <a:ext uri="{0D108BD9-81ED-4DB2-BD59-A6C34878D82A}">
                    <a16:rowId xmlns:a16="http://schemas.microsoft.com/office/drawing/2014/main" val="884268537"/>
                  </a:ext>
                </a:extLst>
              </a:tr>
            </a:tbl>
          </a:graphicData>
        </a:graphic>
      </p:graphicFrame>
      <p:pic>
        <p:nvPicPr>
          <p:cNvPr id="4" name="Picture 3">
            <a:extLst>
              <a:ext uri="{FF2B5EF4-FFF2-40B4-BE49-F238E27FC236}">
                <a16:creationId xmlns:a16="http://schemas.microsoft.com/office/drawing/2014/main" id="{D81DD937-2F65-E976-AB3D-CCB8EF58F9F2}"/>
              </a:ext>
            </a:extLst>
          </p:cNvPr>
          <p:cNvPicPr>
            <a:picLocks noChangeAspect="1"/>
          </p:cNvPicPr>
          <p:nvPr/>
        </p:nvPicPr>
        <p:blipFill>
          <a:blip r:embed="rId3"/>
          <a:stretch>
            <a:fillRect/>
          </a:stretch>
        </p:blipFill>
        <p:spPr>
          <a:xfrm>
            <a:off x="271205" y="1487744"/>
            <a:ext cx="7772400" cy="2607081"/>
          </a:xfrm>
          <a:prstGeom prst="rect">
            <a:avLst/>
          </a:prstGeom>
        </p:spPr>
      </p:pic>
      <p:sp>
        <p:nvSpPr>
          <p:cNvPr id="8" name="TextBox 7">
            <a:extLst>
              <a:ext uri="{FF2B5EF4-FFF2-40B4-BE49-F238E27FC236}">
                <a16:creationId xmlns:a16="http://schemas.microsoft.com/office/drawing/2014/main" id="{6F5F0217-DF54-0333-F6D6-1EAF3FEC3855}"/>
              </a:ext>
            </a:extLst>
          </p:cNvPr>
          <p:cNvSpPr txBox="1"/>
          <p:nvPr/>
        </p:nvSpPr>
        <p:spPr>
          <a:xfrm>
            <a:off x="5526510" y="1338474"/>
            <a:ext cx="3638931" cy="261610"/>
          </a:xfrm>
          <a:prstGeom prst="rect">
            <a:avLst/>
          </a:prstGeom>
          <a:noFill/>
        </p:spPr>
        <p:txBody>
          <a:bodyPr wrap="square">
            <a:spAutoFit/>
          </a:bodyPr>
          <a:lstStyle/>
          <a:p>
            <a:r>
              <a:rPr lang="en-US" sz="1100" dirty="0">
                <a:latin typeface="Helvetica" pitchFamily="2" charset="0"/>
              </a:rPr>
              <a:t>During the time period B to C:  AP behaves per slide 3.</a:t>
            </a:r>
          </a:p>
        </p:txBody>
      </p:sp>
      <p:sp>
        <p:nvSpPr>
          <p:cNvPr id="3" name="TextBox 2">
            <a:extLst>
              <a:ext uri="{FF2B5EF4-FFF2-40B4-BE49-F238E27FC236}">
                <a16:creationId xmlns:a16="http://schemas.microsoft.com/office/drawing/2014/main" id="{055E529A-D570-A627-C3CF-6A0477A6B969}"/>
              </a:ext>
            </a:extLst>
          </p:cNvPr>
          <p:cNvSpPr txBox="1"/>
          <p:nvPr/>
        </p:nvSpPr>
        <p:spPr>
          <a:xfrm>
            <a:off x="683568" y="1600084"/>
            <a:ext cx="1601721" cy="261610"/>
          </a:xfrm>
          <a:prstGeom prst="rect">
            <a:avLst/>
          </a:prstGeom>
          <a:noFill/>
        </p:spPr>
        <p:txBody>
          <a:bodyPr wrap="none" rtlCol="0">
            <a:spAutoFit/>
          </a:bodyPr>
          <a:lstStyle/>
          <a:p>
            <a:r>
              <a:rPr lang="en-US" sz="1100" dirty="0">
                <a:latin typeface="Helvetica" pitchFamily="2" charset="0"/>
              </a:rPr>
              <a:t>STA2: a 3rd party STA</a:t>
            </a:r>
          </a:p>
        </p:txBody>
      </p:sp>
    </p:spTree>
    <p:extLst>
      <p:ext uri="{BB962C8B-B14F-4D97-AF65-F5344CB8AC3E}">
        <p14:creationId xmlns:p14="http://schemas.microsoft.com/office/powerpoint/2010/main" val="131490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721A7-18C3-170F-4BA5-A64850487E9C}"/>
              </a:ext>
            </a:extLst>
          </p:cNvPr>
          <p:cNvSpPr>
            <a:spLocks noGrp="1"/>
          </p:cNvSpPr>
          <p:nvPr>
            <p:ph idx="1"/>
          </p:nvPr>
        </p:nvSpPr>
        <p:spPr>
          <a:xfrm>
            <a:off x="528556" y="4535772"/>
            <a:ext cx="8280920" cy="1683477"/>
          </a:xfrm>
        </p:spPr>
        <p:txBody>
          <a:bodyPr/>
          <a:lstStyle/>
          <a:p>
            <a:pPr>
              <a:buFont typeface="Arial" panose="020B0604020202020204" pitchFamily="34" charset="0"/>
              <a:buChar char="•"/>
            </a:pPr>
            <a:r>
              <a:rPr lang="en-US" sz="1800" dirty="0">
                <a:solidFill>
                  <a:srgbClr val="000000"/>
                </a:solidFill>
                <a:effectLst/>
                <a:latin typeface="+mj-lt"/>
              </a:rPr>
              <a:t>AP’s behavior for 3-1 and 3-3 is the same for case 2-1 and 2-3, respectively, as shown on slide 6.</a:t>
            </a:r>
          </a:p>
          <a:p>
            <a:pPr>
              <a:buFont typeface="Arial" panose="020B0604020202020204" pitchFamily="34" charset="0"/>
              <a:buChar char="•"/>
            </a:pPr>
            <a:r>
              <a:rPr lang="en-US" sz="1800" dirty="0">
                <a:solidFill>
                  <a:srgbClr val="000000"/>
                </a:solidFill>
                <a:effectLst/>
                <a:latin typeface="+mj-lt"/>
              </a:rPr>
              <a:t>For Case 3-2: after the end of the Unavailability, AP may resume transmission to STA 1 within the same TXOP. </a:t>
            </a:r>
          </a:p>
          <a:p>
            <a:pPr marL="742950" lvl="1" indent="-285750">
              <a:buFont typeface="Arial" panose="020B0604020202020204" pitchFamily="34" charset="0"/>
              <a:buChar char="•"/>
            </a:pPr>
            <a:r>
              <a:rPr lang="en-US" sz="1800" dirty="0">
                <a:solidFill>
                  <a:srgbClr val="000000"/>
                </a:solidFill>
                <a:effectLst/>
                <a:latin typeface="+mj-lt"/>
              </a:rPr>
              <a:t>The AP shall resume transmission to STA 1 by transmitting an ICF first. </a:t>
            </a:r>
          </a:p>
          <a:p>
            <a:endParaRPr lang="en-US" dirty="0"/>
          </a:p>
        </p:txBody>
      </p:sp>
      <p:sp>
        <p:nvSpPr>
          <p:cNvPr id="4" name="Footer Placeholder 3">
            <a:extLst>
              <a:ext uri="{FF2B5EF4-FFF2-40B4-BE49-F238E27FC236}">
                <a16:creationId xmlns:a16="http://schemas.microsoft.com/office/drawing/2014/main" id="{635EBB84-AA5C-8FFE-579E-B8020A4CB358}"/>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B54E845F-36C8-3F64-77B9-1B5A377D79BC}"/>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7</a:t>
            </a:fld>
            <a:endParaRPr lang="en-GB" altLang="en-US"/>
          </a:p>
        </p:txBody>
      </p:sp>
      <p:sp>
        <p:nvSpPr>
          <p:cNvPr id="6" name="Title 1">
            <a:extLst>
              <a:ext uri="{FF2B5EF4-FFF2-40B4-BE49-F238E27FC236}">
                <a16:creationId xmlns:a16="http://schemas.microsoft.com/office/drawing/2014/main" id="{B9D7D204-06A9-7E97-00EE-4EFD937D7F1D}"/>
              </a:ext>
            </a:extLst>
          </p:cNvPr>
          <p:cNvSpPr>
            <a:spLocks noGrp="1"/>
          </p:cNvSpPr>
          <p:nvPr>
            <p:ph type="title"/>
          </p:nvPr>
        </p:nvSpPr>
        <p:spPr>
          <a:xfrm>
            <a:off x="395536" y="696783"/>
            <a:ext cx="8424936" cy="576064"/>
          </a:xfrm>
          <a:extLst>
            <a:ext uri="{909E8E84-426E-40dd-AFC4-6F175D3DCCD1}"/>
            <a:ext uri="{91240B29-F687-4f45-9708-019B960494DF}"/>
            <a:ext uri="{AF507438-7753-43e0-B8FC-AC1667EBCBE1}"/>
          </a:extLst>
        </p:spPr>
        <p:txBody>
          <a:bodyPr/>
          <a:lstStyle/>
          <a:p>
            <a:pPr>
              <a:defRPr/>
            </a:pPr>
            <a:r>
              <a:rPr lang="en-US" sz="2800" dirty="0">
                <a:ea typeface="+mj-ea"/>
                <a:cs typeface="+mj-cs"/>
              </a:rPr>
              <a:t>AP Behavior For Unavailability Inside TXOP, Case 3</a:t>
            </a:r>
          </a:p>
        </p:txBody>
      </p:sp>
      <p:pic>
        <p:nvPicPr>
          <p:cNvPr id="2" name="Picture 1">
            <a:extLst>
              <a:ext uri="{FF2B5EF4-FFF2-40B4-BE49-F238E27FC236}">
                <a16:creationId xmlns:a16="http://schemas.microsoft.com/office/drawing/2014/main" id="{4A950C14-760A-E19F-6370-1C9E5C761383}"/>
              </a:ext>
            </a:extLst>
          </p:cNvPr>
          <p:cNvPicPr>
            <a:picLocks noChangeAspect="1"/>
          </p:cNvPicPr>
          <p:nvPr/>
        </p:nvPicPr>
        <p:blipFill>
          <a:blip r:embed="rId2"/>
          <a:stretch>
            <a:fillRect/>
          </a:stretch>
        </p:blipFill>
        <p:spPr>
          <a:xfrm>
            <a:off x="805980" y="1488866"/>
            <a:ext cx="8014492" cy="2830360"/>
          </a:xfrm>
          <a:prstGeom prst="rect">
            <a:avLst/>
          </a:prstGeom>
        </p:spPr>
      </p:pic>
      <p:pic>
        <p:nvPicPr>
          <p:cNvPr id="8" name="Picture 7">
            <a:extLst>
              <a:ext uri="{FF2B5EF4-FFF2-40B4-BE49-F238E27FC236}">
                <a16:creationId xmlns:a16="http://schemas.microsoft.com/office/drawing/2014/main" id="{384D84DF-8620-20C5-A503-E3F016EB8561}"/>
              </a:ext>
            </a:extLst>
          </p:cNvPr>
          <p:cNvPicPr>
            <a:picLocks noChangeAspect="1"/>
          </p:cNvPicPr>
          <p:nvPr/>
        </p:nvPicPr>
        <p:blipFill>
          <a:blip r:embed="rId3"/>
          <a:stretch>
            <a:fillRect/>
          </a:stretch>
        </p:blipFill>
        <p:spPr>
          <a:xfrm>
            <a:off x="611560" y="1772816"/>
            <a:ext cx="1600200" cy="304800"/>
          </a:xfrm>
          <a:prstGeom prst="rect">
            <a:avLst/>
          </a:prstGeom>
        </p:spPr>
      </p:pic>
    </p:spTree>
    <p:extLst>
      <p:ext uri="{BB962C8B-B14F-4D97-AF65-F5344CB8AC3E}">
        <p14:creationId xmlns:p14="http://schemas.microsoft.com/office/powerpoint/2010/main" val="202430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3C52-2431-6D19-0801-CBE6F2A609A9}"/>
              </a:ext>
            </a:extLst>
          </p:cNvPr>
          <p:cNvSpPr>
            <a:spLocks noGrp="1"/>
          </p:cNvSpPr>
          <p:nvPr>
            <p:ph type="title"/>
          </p:nvPr>
        </p:nvSpPr>
        <p:spPr>
          <a:xfrm>
            <a:off x="467544" y="836712"/>
            <a:ext cx="8280920" cy="576064"/>
          </a:xfrm>
        </p:spPr>
        <p:txBody>
          <a:bodyPr/>
          <a:lstStyle/>
          <a:p>
            <a:r>
              <a:rPr lang="en-US" dirty="0"/>
              <a:t>Summary</a:t>
            </a:r>
          </a:p>
        </p:txBody>
      </p:sp>
      <p:sp>
        <p:nvSpPr>
          <p:cNvPr id="3" name="Content Placeholder 2">
            <a:extLst>
              <a:ext uri="{FF2B5EF4-FFF2-40B4-BE49-F238E27FC236}">
                <a16:creationId xmlns:a16="http://schemas.microsoft.com/office/drawing/2014/main" id="{FEC00B5E-B518-27CB-5C39-10BD8B541AF2}"/>
              </a:ext>
            </a:extLst>
          </p:cNvPr>
          <p:cNvSpPr>
            <a:spLocks noGrp="1"/>
          </p:cNvSpPr>
          <p:nvPr>
            <p:ph idx="1"/>
          </p:nvPr>
        </p:nvSpPr>
        <p:spPr>
          <a:xfrm>
            <a:off x="467544" y="1935163"/>
            <a:ext cx="8280920" cy="2403557"/>
          </a:xfrm>
        </p:spPr>
        <p:txBody>
          <a:bodyPr/>
          <a:lstStyle/>
          <a:p>
            <a:r>
              <a:rPr lang="en-US" dirty="0"/>
              <a:t>In this submission, we have proposed additional aspects of the PBT and UUA operations. </a:t>
            </a:r>
          </a:p>
        </p:txBody>
      </p:sp>
      <p:sp>
        <p:nvSpPr>
          <p:cNvPr id="4" name="Footer Placeholder 3">
            <a:extLst>
              <a:ext uri="{FF2B5EF4-FFF2-40B4-BE49-F238E27FC236}">
                <a16:creationId xmlns:a16="http://schemas.microsoft.com/office/drawing/2014/main" id="{2908704D-3FF1-9D06-9713-31F960F3EB4B}"/>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D7FDE348-1B0E-F085-BC92-1C3EF9C7AB8D}"/>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8</a:t>
            </a:fld>
            <a:endParaRPr lang="en-GB" altLang="en-US"/>
          </a:p>
        </p:txBody>
      </p:sp>
    </p:spTree>
    <p:extLst>
      <p:ext uri="{BB962C8B-B14F-4D97-AF65-F5344CB8AC3E}">
        <p14:creationId xmlns:p14="http://schemas.microsoft.com/office/powerpoint/2010/main" val="350019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773-1BEC-3806-1A4A-DDA3B6E83B49}"/>
              </a:ext>
            </a:extLst>
          </p:cNvPr>
          <p:cNvSpPr>
            <a:spLocks noGrp="1"/>
          </p:cNvSpPr>
          <p:nvPr>
            <p:ph type="title"/>
          </p:nvPr>
        </p:nvSpPr>
        <p:spPr>
          <a:xfrm>
            <a:off x="467544" y="759958"/>
            <a:ext cx="8280920" cy="576064"/>
          </a:xfrm>
        </p:spPr>
        <p:txBody>
          <a:bodyPr/>
          <a:lstStyle/>
          <a:p>
            <a:r>
              <a:rPr lang="en-US" sz="2800" dirty="0"/>
              <a:t>References</a:t>
            </a:r>
          </a:p>
        </p:txBody>
      </p:sp>
      <p:sp>
        <p:nvSpPr>
          <p:cNvPr id="3" name="Content Placeholder 2">
            <a:extLst>
              <a:ext uri="{FF2B5EF4-FFF2-40B4-BE49-F238E27FC236}">
                <a16:creationId xmlns:a16="http://schemas.microsoft.com/office/drawing/2014/main" id="{1DEE2B47-A8B3-C81A-8358-B7ADF87E075C}"/>
              </a:ext>
            </a:extLst>
          </p:cNvPr>
          <p:cNvSpPr>
            <a:spLocks noGrp="1"/>
          </p:cNvSpPr>
          <p:nvPr>
            <p:ph idx="1"/>
          </p:nvPr>
        </p:nvSpPr>
        <p:spPr>
          <a:xfrm>
            <a:off x="467544" y="1745523"/>
            <a:ext cx="8568952" cy="4539208"/>
          </a:xfrm>
        </p:spPr>
        <p:txBody>
          <a:bodyPr/>
          <a:lstStyle/>
          <a:p>
            <a:pPr>
              <a:buFont typeface="Arial" panose="020B0604020202020204" pitchFamily="34" charset="0"/>
              <a:buChar char="•"/>
            </a:pPr>
            <a:r>
              <a:rPr lang="en-US" sz="1600" dirty="0">
                <a:solidFill>
                  <a:srgbClr val="000000"/>
                </a:solidFill>
                <a:effectLst/>
                <a:latin typeface="+mj-lt"/>
              </a:rPr>
              <a:t>[1] IEEE 802.11bn - 24/0094r0, “Probe-Before-Talk and Unsolicited Unavailability Announcement for Co-ex Management”</a:t>
            </a:r>
          </a:p>
          <a:p>
            <a:pPr>
              <a:buFont typeface="Arial" panose="020B0604020202020204" pitchFamily="34" charset="0"/>
              <a:buChar char="•"/>
            </a:pPr>
            <a:r>
              <a:rPr lang="en-US" sz="1600" dirty="0">
                <a:solidFill>
                  <a:srgbClr val="000000"/>
                </a:solidFill>
                <a:latin typeface="+mj-lt"/>
              </a:rPr>
              <a:t>[2] IEEE 802.11bn– 24/1550r0, “In-device coexistence follow up”</a:t>
            </a:r>
          </a:p>
          <a:p>
            <a:pPr>
              <a:buFont typeface="Arial" panose="020B0604020202020204" pitchFamily="34" charset="0"/>
              <a:buChar char="•"/>
            </a:pPr>
            <a:r>
              <a:rPr lang="en-US" sz="1600" dirty="0">
                <a:solidFill>
                  <a:srgbClr val="000000"/>
                </a:solidFill>
                <a:effectLst/>
                <a:latin typeface="+mj-lt"/>
              </a:rPr>
              <a:t>[3] IEEE 802.11bn – 24/1247r0, “ICF ICR Design for </a:t>
            </a:r>
            <a:r>
              <a:rPr lang="en-US" sz="1600" dirty="0" err="1">
                <a:solidFill>
                  <a:srgbClr val="000000"/>
                </a:solidFill>
                <a:effectLst/>
                <a:latin typeface="+mj-lt"/>
              </a:rPr>
              <a:t>Coex</a:t>
            </a:r>
            <a:r>
              <a:rPr lang="en-US" sz="1600" dirty="0">
                <a:solidFill>
                  <a:srgbClr val="000000"/>
                </a:solidFill>
                <a:effectLst/>
                <a:latin typeface="+mj-lt"/>
              </a:rPr>
              <a:t>”</a:t>
            </a:r>
          </a:p>
          <a:p>
            <a:pPr>
              <a:buFont typeface="Arial" panose="020B0604020202020204" pitchFamily="34" charset="0"/>
              <a:buChar char="•"/>
            </a:pPr>
            <a:r>
              <a:rPr lang="en-US" sz="1600" dirty="0">
                <a:solidFill>
                  <a:srgbClr val="000000"/>
                </a:solidFill>
                <a:effectLst/>
                <a:latin typeface="+mj-lt"/>
              </a:rPr>
              <a:t>[4] Draft P802.11REVme_D7.0, Draft Standard for Information Technology — Telecommunications and Information Exchange between Systems Local and Metropolitan Area Network — Specific Requirements, Part 11: Wireless LAN Medium Access Control (MAC) and Physical Layer (PHY) Specification </a:t>
            </a:r>
          </a:p>
          <a:p>
            <a:pPr>
              <a:buFont typeface="Arial" panose="020B0604020202020204" pitchFamily="34" charset="0"/>
              <a:buChar char="•"/>
            </a:pPr>
            <a:endParaRPr lang="en-US" dirty="0">
              <a:solidFill>
                <a:srgbClr val="000000"/>
              </a:solidFill>
              <a:effectLst/>
              <a:latin typeface="+mj-lt"/>
            </a:endParaRPr>
          </a:p>
          <a:p>
            <a:pPr>
              <a:buFont typeface="Arial" panose="020B0604020202020204" pitchFamily="34" charset="0"/>
              <a:buChar char="•"/>
            </a:pPr>
            <a:endParaRPr lang="en-US" dirty="0">
              <a:solidFill>
                <a:srgbClr val="000000"/>
              </a:solidFill>
              <a:effectLst/>
              <a:latin typeface="+mj-lt"/>
            </a:endParaRPr>
          </a:p>
          <a:p>
            <a:endParaRPr lang="en-US" sz="2000" dirty="0"/>
          </a:p>
        </p:txBody>
      </p:sp>
      <p:sp>
        <p:nvSpPr>
          <p:cNvPr id="4" name="Footer Placeholder 3">
            <a:extLst>
              <a:ext uri="{FF2B5EF4-FFF2-40B4-BE49-F238E27FC236}">
                <a16:creationId xmlns:a16="http://schemas.microsoft.com/office/drawing/2014/main" id="{07982E1B-D14E-C610-0C7D-CB0E88DBCB9A}"/>
              </a:ext>
            </a:extLst>
          </p:cNvPr>
          <p:cNvSpPr>
            <a:spLocks noGrp="1"/>
          </p:cNvSpPr>
          <p:nvPr>
            <p:ph type="ftr" sz="quarter" idx="10"/>
          </p:nvPr>
        </p:nvSpPr>
        <p:spPr/>
        <p:txBody>
          <a:bodyPr/>
          <a:lstStyle/>
          <a:p>
            <a:pPr>
              <a:defRPr/>
            </a:pPr>
            <a:r>
              <a:rPr lang="en-GB"/>
              <a:t>Qi Wang, et al.</a:t>
            </a:r>
            <a:endParaRPr lang="en-GB" dirty="0"/>
          </a:p>
        </p:txBody>
      </p:sp>
      <p:sp>
        <p:nvSpPr>
          <p:cNvPr id="5" name="Slide Number Placeholder 4">
            <a:extLst>
              <a:ext uri="{FF2B5EF4-FFF2-40B4-BE49-F238E27FC236}">
                <a16:creationId xmlns:a16="http://schemas.microsoft.com/office/drawing/2014/main" id="{F9816E06-C018-8FB7-219F-A1C030E4C14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9</a:t>
            </a:fld>
            <a:endParaRPr lang="en-GB" altLang="en-US"/>
          </a:p>
        </p:txBody>
      </p:sp>
    </p:spTree>
    <p:extLst>
      <p:ext uri="{BB962C8B-B14F-4D97-AF65-F5344CB8AC3E}">
        <p14:creationId xmlns:p14="http://schemas.microsoft.com/office/powerpoint/2010/main" val="219157565"/>
      </p:ext>
    </p:extLst>
  </p:cSld>
  <p:clrMapOvr>
    <a:masterClrMapping/>
  </p:clrMapOvr>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93945</TotalTime>
  <Words>1103</Words>
  <Application>Microsoft Macintosh PowerPoint</Application>
  <PresentationFormat>On-screen Show (4:3)</PresentationFormat>
  <Paragraphs>133</Paragraphs>
  <Slides>14</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Helvetica</vt:lpstr>
      <vt:lpstr>Times New Roman</vt:lpstr>
      <vt:lpstr>ACcord-Submission</vt:lpstr>
      <vt:lpstr>Custom Design</vt:lpstr>
      <vt:lpstr>1_Custom Design</vt:lpstr>
      <vt:lpstr>Power Save Operation and AP Behaviour for Coex Unavailability </vt:lpstr>
      <vt:lpstr>Introduction </vt:lpstr>
      <vt:lpstr>AP Behavior During Coex Unavailability</vt:lpstr>
      <vt:lpstr>Coex Unavailability Interaction with Power Management Mode</vt:lpstr>
      <vt:lpstr>Coex Unavailability Interaction with TWT</vt:lpstr>
      <vt:lpstr>AP Behavior For Unavailability Inside TXOP, Case 2</vt:lpstr>
      <vt:lpstr>AP Behavior For Unavailability Inside TXOP, Case 3</vt:lpstr>
      <vt:lpstr>Summary</vt:lpstr>
      <vt:lpstr>References</vt:lpstr>
      <vt:lpstr>Straw Poll 1</vt:lpstr>
      <vt:lpstr>Straw Poll 2</vt:lpstr>
      <vt:lpstr>Straw Poll 3</vt:lpstr>
      <vt:lpstr>Appendix</vt:lpstr>
      <vt:lpstr>Spec Reference [4] of Being “Unavailable” During Active Mode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apstephe, 100</dc:creator>
  <cp:lastModifiedBy>Qi Wang</cp:lastModifiedBy>
  <cp:revision>1690</cp:revision>
  <cp:lastPrinted>1998-02-10T13:28:06Z</cp:lastPrinted>
  <dcterms:created xsi:type="dcterms:W3CDTF">2009-11-13T19:11:16Z</dcterms:created>
  <dcterms:modified xsi:type="dcterms:W3CDTF">2024-11-13T04:27:10Z</dcterms:modified>
</cp:coreProperties>
</file>