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81" r:id="rId2"/>
    <p:sldId id="283" r:id="rId3"/>
    <p:sldId id="385" r:id="rId4"/>
    <p:sldId id="278" r:id="rId5"/>
    <p:sldId id="266" r:id="rId6"/>
    <p:sldId id="349" r:id="rId7"/>
    <p:sldId id="386" r:id="rId8"/>
    <p:sldId id="373" r:id="rId9"/>
    <p:sldId id="290" r:id="rId10"/>
    <p:sldId id="388" r:id="rId11"/>
    <p:sldId id="392" r:id="rId12"/>
    <p:sldId id="382" r:id="rId13"/>
    <p:sldId id="393" r:id="rId14"/>
    <p:sldId id="391" r:id="rId15"/>
    <p:sldId id="394" r:id="rId16"/>
    <p:sldId id="390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300"/>
    <a:srgbClr val="941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0"/>
    <p:restoredTop sz="94694"/>
  </p:normalViewPr>
  <p:slideViewPr>
    <p:cSldViewPr snapToGrid="0">
      <p:cViewPr>
        <p:scale>
          <a:sx n="131" d="100"/>
          <a:sy n="131" d="100"/>
        </p:scale>
        <p:origin x="448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6112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909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8851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6604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4147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699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89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24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790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922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563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118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1467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696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201"/>
          </a:xfrm>
        </p:spPr>
        <p:txBody>
          <a:bodyPr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295400"/>
            <a:ext cx="10361084" cy="47990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1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GB"/>
              <a:t>Behnam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1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83869" cy="1692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802.11-24/1872r2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399" y="167837"/>
            <a:ext cx="10363200" cy="1470025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effectLst/>
              </a:rPr>
              <a:t>Opportunistic Channel Access Mechanism for Buffer Reporting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799" y="1209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November 8, 2024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60437" y="157206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1D08F9C2-9778-60EE-D33A-7D8A927BB4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0005227"/>
              </p:ext>
            </p:extLst>
          </p:nvPr>
        </p:nvGraphicFramePr>
        <p:xfrm>
          <a:off x="960437" y="1947535"/>
          <a:ext cx="10271125" cy="473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4838700" progId="Word.Document.8">
                  <p:embed/>
                </p:oleObj>
              </mc:Choice>
              <mc:Fallback>
                <p:oleObj name="Document" r:id="rId3" imgW="10439400" imgH="4838700" progId="Word.Document.8">
                  <p:embed/>
                  <p:pic>
                    <p:nvPicPr>
                      <p:cNvPr id="3" name="Object 3">
                        <a:extLst>
                          <a:ext uri="{FF2B5EF4-FFF2-40B4-BE49-F238E27FC236}">
                            <a16:creationId xmlns:a16="http://schemas.microsoft.com/office/drawing/2014/main" id="{27B85332-C5F1-1894-3AE2-9F3C324E1D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0437" y="1947535"/>
                        <a:ext cx="10271125" cy="4733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F2DFB61-285C-223C-89CB-394920B830D3}"/>
              </a:ext>
            </a:extLst>
          </p:cNvPr>
          <p:cNvSpPr/>
          <p:nvPr/>
        </p:nvSpPr>
        <p:spPr>
          <a:xfrm>
            <a:off x="5333803" y="4648144"/>
            <a:ext cx="731520" cy="182880"/>
          </a:xfrm>
          <a:prstGeom prst="rect">
            <a:avLst/>
          </a:prstGeom>
          <a:solidFill>
            <a:srgbClr val="9411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EA8CF52-00F7-8D88-DCA4-28968A9DB743}"/>
              </a:ext>
            </a:extLst>
          </p:cNvPr>
          <p:cNvSpPr/>
          <p:nvPr/>
        </p:nvSpPr>
        <p:spPr>
          <a:xfrm>
            <a:off x="5331780" y="4909956"/>
            <a:ext cx="731520" cy="182880"/>
          </a:xfrm>
          <a:prstGeom prst="rect">
            <a:avLst/>
          </a:prstGeom>
          <a:solidFill>
            <a:srgbClr val="9411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8DB66F32-3C43-AA65-ABDB-3098F2DDD5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223706"/>
              </p:ext>
            </p:extLst>
          </p:nvPr>
        </p:nvGraphicFramePr>
        <p:xfrm>
          <a:off x="446690" y="1398640"/>
          <a:ext cx="10420928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891">
                  <a:extLst>
                    <a:ext uri="{9D8B030D-6E8A-4147-A177-3AD203B41FA5}">
                      <a16:colId xmlns:a16="http://schemas.microsoft.com/office/drawing/2014/main" val="1451568780"/>
                    </a:ext>
                  </a:extLst>
                </a:gridCol>
                <a:gridCol w="222671">
                  <a:extLst>
                    <a:ext uri="{9D8B030D-6E8A-4147-A177-3AD203B41FA5}">
                      <a16:colId xmlns:a16="http://schemas.microsoft.com/office/drawing/2014/main" val="128679516"/>
                    </a:ext>
                  </a:extLst>
                </a:gridCol>
                <a:gridCol w="2881493">
                  <a:extLst>
                    <a:ext uri="{9D8B030D-6E8A-4147-A177-3AD203B41FA5}">
                      <a16:colId xmlns:a16="http://schemas.microsoft.com/office/drawing/2014/main" val="2013478169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3234226681"/>
                    </a:ext>
                  </a:extLst>
                </a:gridCol>
                <a:gridCol w="2881224">
                  <a:extLst>
                    <a:ext uri="{9D8B030D-6E8A-4147-A177-3AD203B41FA5}">
                      <a16:colId xmlns:a16="http://schemas.microsoft.com/office/drawing/2014/main" val="809274612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1635311860"/>
                    </a:ext>
                  </a:extLst>
                </a:gridCol>
                <a:gridCol w="2881493">
                  <a:extLst>
                    <a:ext uri="{9D8B030D-6E8A-4147-A177-3AD203B41FA5}">
                      <a16:colId xmlns:a16="http://schemas.microsoft.com/office/drawing/2014/main" val="18491439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87031161"/>
                    </a:ext>
                  </a:extLst>
                </a:gridCol>
                <a:gridCol w="363196">
                  <a:extLst>
                    <a:ext uri="{9D8B030D-6E8A-4147-A177-3AD203B41FA5}">
                      <a16:colId xmlns:a16="http://schemas.microsoft.com/office/drawing/2014/main" val="703749485"/>
                    </a:ext>
                  </a:extLst>
                </a:gridCol>
              </a:tblGrid>
              <a:tr h="153460">
                <a:tc gridSpan="9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Buffer Status Collection Period (BSCP)</a:t>
                      </a: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205926"/>
                  </a:ext>
                </a:extLst>
              </a:tr>
              <a:tr h="153460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-250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Initial Actions (IA)</a:t>
                      </a:r>
                    </a:p>
                  </a:txBody>
                  <a:tcPr vert="vert27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ts val="1020"/>
                        </a:lnSpc>
                      </a:pPr>
                      <a:r>
                        <a:rPr lang="en-US" sz="1600" b="1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SIFS</a:t>
                      </a:r>
                    </a:p>
                  </a:txBody>
                  <a:tcPr vert="vert27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LL AC_VO (Deadline &lt; 3 </a:t>
                      </a:r>
                      <a:r>
                        <a:rPr lang="en-US" sz="1400" b="1" dirty="0" err="1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ms</a:t>
                      </a:r>
                      <a:r>
                        <a:rPr lang="en-US" sz="14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)</a:t>
                      </a:r>
                      <a:endParaRPr lang="en-US" sz="1400" b="1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400" b="1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SIFS</a:t>
                      </a:r>
                    </a:p>
                  </a:txBody>
                  <a:tcPr marL="0" marR="0" marT="0" marB="0" vert="vert27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LL AC_VO (Deadline &lt; 7 </a:t>
                      </a:r>
                      <a:r>
                        <a:rPr lang="en-US" sz="1400" b="1" dirty="0" err="1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ms</a:t>
                      </a:r>
                      <a:endParaRPr lang="en-US" sz="1400" b="1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PIFS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vert="vert27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LL AC_VI</a:t>
                      </a:r>
                      <a:r>
                        <a:rPr lang="en-US" sz="16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</a:t>
                      </a:r>
                      <a:endParaRPr lang="en-US" sz="1600" b="1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PIFS</a:t>
                      </a:r>
                    </a:p>
                  </a:txBody>
                  <a:tcPr vert="vert27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-250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Final Actions (FA)</a:t>
                      </a:r>
                    </a:p>
                  </a:txBody>
                  <a:tcPr vert="vert270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65631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537628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135768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080660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832256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8CB97E18-50F9-90AB-6FED-98B0CC9993B6}"/>
              </a:ext>
            </a:extLst>
          </p:cNvPr>
          <p:cNvSpPr/>
          <p:nvPr/>
        </p:nvSpPr>
        <p:spPr bwMode="auto">
          <a:xfrm>
            <a:off x="6077065" y="4091001"/>
            <a:ext cx="45719" cy="2194560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DE02CEA-4338-E84B-95C8-F3E467A027DB}"/>
              </a:ext>
            </a:extLst>
          </p:cNvPr>
          <p:cNvSpPr/>
          <p:nvPr/>
        </p:nvSpPr>
        <p:spPr>
          <a:xfrm>
            <a:off x="2849256" y="4105900"/>
            <a:ext cx="1799680" cy="341606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Transmission Period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AA8E30C-A0DF-14D1-8858-7679B14C1C40}"/>
              </a:ext>
            </a:extLst>
          </p:cNvPr>
          <p:cNvCxnSpPr/>
          <p:nvPr/>
        </p:nvCxnSpPr>
        <p:spPr bwMode="auto">
          <a:xfrm>
            <a:off x="2802721" y="4446163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50CD1A7-68FA-D9E9-CF8D-AD1F42290EE4}"/>
              </a:ext>
            </a:extLst>
          </p:cNvPr>
          <p:cNvCxnSpPr/>
          <p:nvPr/>
        </p:nvCxnSpPr>
        <p:spPr bwMode="auto">
          <a:xfrm>
            <a:off x="2801664" y="4841690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AC8898E5-C8ED-0374-4705-5A67DF94F03A}"/>
              </a:ext>
            </a:extLst>
          </p:cNvPr>
          <p:cNvSpPr txBox="1"/>
          <p:nvPr/>
        </p:nvSpPr>
        <p:spPr>
          <a:xfrm>
            <a:off x="2230152" y="4283381"/>
            <a:ext cx="3754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6883387-803A-3029-AB05-3F53EFD0ACDA}"/>
              </a:ext>
            </a:extLst>
          </p:cNvPr>
          <p:cNvCxnSpPr/>
          <p:nvPr/>
        </p:nvCxnSpPr>
        <p:spPr bwMode="auto">
          <a:xfrm>
            <a:off x="2801664" y="5094141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8A0EB63-1B24-82B3-C09E-7A116DFB4759}"/>
              </a:ext>
            </a:extLst>
          </p:cNvPr>
          <p:cNvCxnSpPr/>
          <p:nvPr/>
        </p:nvCxnSpPr>
        <p:spPr bwMode="auto">
          <a:xfrm>
            <a:off x="2798942" y="5363424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702F665B-6981-21B4-5F5A-693480BCAEB3}"/>
              </a:ext>
            </a:extLst>
          </p:cNvPr>
          <p:cNvSpPr/>
          <p:nvPr/>
        </p:nvSpPr>
        <p:spPr>
          <a:xfrm>
            <a:off x="1036331" y="2422858"/>
            <a:ext cx="2885388" cy="200002"/>
          </a:xfrm>
          <a:prstGeom prst="rect">
            <a:avLst/>
          </a:prstGeom>
          <a:solidFill>
            <a:srgbClr val="9411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 from STA</a:t>
            </a:r>
            <a:r>
              <a:rPr lang="en-US" sz="1100" b="1" baseline="-25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  <a:endParaRPr lang="en-US" sz="1100" b="1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B3B5F3A-BBBF-A9C8-F274-1530979B4235}"/>
              </a:ext>
            </a:extLst>
          </p:cNvPr>
          <p:cNvSpPr/>
          <p:nvPr/>
        </p:nvSpPr>
        <p:spPr>
          <a:xfrm>
            <a:off x="1036330" y="2745590"/>
            <a:ext cx="2885387" cy="200002"/>
          </a:xfrm>
          <a:prstGeom prst="rect">
            <a:avLst/>
          </a:prstGeom>
          <a:solidFill>
            <a:srgbClr val="9411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 from STA</a:t>
            </a:r>
            <a:r>
              <a:rPr lang="en-US" sz="1100" b="1" baseline="-25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  <a:endParaRPr lang="en-US" sz="1100" b="1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4097" name="Straight Arrow Connector 4096">
            <a:extLst>
              <a:ext uri="{FF2B5EF4-FFF2-40B4-BE49-F238E27FC236}">
                <a16:creationId xmlns:a16="http://schemas.microsoft.com/office/drawing/2014/main" id="{D5B69424-4FDB-FCF1-3A68-D12A9FC97A2A}"/>
              </a:ext>
            </a:extLst>
          </p:cNvPr>
          <p:cNvCxnSpPr/>
          <p:nvPr/>
        </p:nvCxnSpPr>
        <p:spPr bwMode="auto">
          <a:xfrm>
            <a:off x="2801664" y="5620376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01" name="Straight Arrow Connector 4100">
            <a:extLst>
              <a:ext uri="{FF2B5EF4-FFF2-40B4-BE49-F238E27FC236}">
                <a16:creationId xmlns:a16="http://schemas.microsoft.com/office/drawing/2014/main" id="{F9E8956F-0401-DFF9-2469-18E99D048012}"/>
              </a:ext>
            </a:extLst>
          </p:cNvPr>
          <p:cNvCxnSpPr/>
          <p:nvPr/>
        </p:nvCxnSpPr>
        <p:spPr bwMode="auto">
          <a:xfrm>
            <a:off x="2801664" y="5872827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04" name="Straight Arrow Connector 4103">
            <a:extLst>
              <a:ext uri="{FF2B5EF4-FFF2-40B4-BE49-F238E27FC236}">
                <a16:creationId xmlns:a16="http://schemas.microsoft.com/office/drawing/2014/main" id="{BC9156DA-EF34-74F7-FB09-7FC585C12162}"/>
              </a:ext>
            </a:extLst>
          </p:cNvPr>
          <p:cNvCxnSpPr/>
          <p:nvPr/>
        </p:nvCxnSpPr>
        <p:spPr bwMode="auto">
          <a:xfrm>
            <a:off x="2798942" y="6142110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19" name="Rectangle 4118">
            <a:extLst>
              <a:ext uri="{FF2B5EF4-FFF2-40B4-BE49-F238E27FC236}">
                <a16:creationId xmlns:a16="http://schemas.microsoft.com/office/drawing/2014/main" id="{CD1675D5-6264-AAF8-F20B-44F936C92D9A}"/>
              </a:ext>
            </a:extLst>
          </p:cNvPr>
          <p:cNvSpPr/>
          <p:nvPr/>
        </p:nvSpPr>
        <p:spPr>
          <a:xfrm>
            <a:off x="6747422" y="4646804"/>
            <a:ext cx="4120195" cy="178055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Data</a:t>
            </a:r>
          </a:p>
        </p:txBody>
      </p:sp>
      <p:sp>
        <p:nvSpPr>
          <p:cNvPr id="4124" name="Rectangle 4123">
            <a:extLst>
              <a:ext uri="{FF2B5EF4-FFF2-40B4-BE49-F238E27FC236}">
                <a16:creationId xmlns:a16="http://schemas.microsoft.com/office/drawing/2014/main" id="{646CC4A9-8211-6CF5-DFDA-E71DD2862506}"/>
              </a:ext>
            </a:extLst>
          </p:cNvPr>
          <p:cNvSpPr/>
          <p:nvPr/>
        </p:nvSpPr>
        <p:spPr>
          <a:xfrm>
            <a:off x="6747423" y="4895959"/>
            <a:ext cx="4120194" cy="17924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Data</a:t>
            </a:r>
          </a:p>
        </p:txBody>
      </p:sp>
      <p:sp>
        <p:nvSpPr>
          <p:cNvPr id="4141" name="Rectangle 4140">
            <a:extLst>
              <a:ext uri="{FF2B5EF4-FFF2-40B4-BE49-F238E27FC236}">
                <a16:creationId xmlns:a16="http://schemas.microsoft.com/office/drawing/2014/main" id="{01CAD6A4-7808-BC8D-E0BF-EB9029B9B535}"/>
              </a:ext>
            </a:extLst>
          </p:cNvPr>
          <p:cNvSpPr/>
          <p:nvPr/>
        </p:nvSpPr>
        <p:spPr bwMode="auto">
          <a:xfrm>
            <a:off x="5284252" y="4091001"/>
            <a:ext cx="45719" cy="219456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42" name="TextBox 4141">
            <a:extLst>
              <a:ext uri="{FF2B5EF4-FFF2-40B4-BE49-F238E27FC236}">
                <a16:creationId xmlns:a16="http://schemas.microsoft.com/office/drawing/2014/main" id="{4022E664-2774-395C-F3C8-FA9721604D73}"/>
              </a:ext>
            </a:extLst>
          </p:cNvPr>
          <p:cNvSpPr txBox="1"/>
          <p:nvPr/>
        </p:nvSpPr>
        <p:spPr>
          <a:xfrm>
            <a:off x="929215" y="618852"/>
            <a:ext cx="102721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Example: </a:t>
            </a:r>
            <a:r>
              <a:rPr lang="en-US" sz="1600" b="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After the first sub-window, the </a:t>
            </a:r>
            <a:r>
              <a:rPr lang="en-US" sz="16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 determines that </a:t>
            </a:r>
            <a:r>
              <a:rPr lang="en-US" sz="16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enough BSR frames have been received</a:t>
            </a:r>
            <a:r>
              <a:rPr lang="en-US" sz="16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therefore, the AP terminates the BSCP and sends a TF to schedule UL traffic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FA6E5FB-3C80-9AA9-F72C-D7D4B24D3100}"/>
              </a:ext>
            </a:extLst>
          </p:cNvPr>
          <p:cNvSpPr/>
          <p:nvPr/>
        </p:nvSpPr>
        <p:spPr>
          <a:xfrm>
            <a:off x="6126839" y="4261093"/>
            <a:ext cx="568769" cy="1799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TF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000E528-B268-3177-6AA0-648762F44605}"/>
              </a:ext>
            </a:extLst>
          </p:cNvPr>
          <p:cNvSpPr/>
          <p:nvPr/>
        </p:nvSpPr>
        <p:spPr bwMode="auto">
          <a:xfrm>
            <a:off x="4664482" y="4084038"/>
            <a:ext cx="45719" cy="219456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F783794-C305-DB24-5889-FDB2F31C80CE}"/>
              </a:ext>
            </a:extLst>
          </p:cNvPr>
          <p:cNvSpPr/>
          <p:nvPr/>
        </p:nvSpPr>
        <p:spPr>
          <a:xfrm>
            <a:off x="4711971" y="4265051"/>
            <a:ext cx="568769" cy="1799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TF</a:t>
            </a:r>
          </a:p>
        </p:txBody>
      </p:sp>
      <p:sp>
        <p:nvSpPr>
          <p:cNvPr id="4123" name="Rectangle 4122">
            <a:extLst>
              <a:ext uri="{FF2B5EF4-FFF2-40B4-BE49-F238E27FC236}">
                <a16:creationId xmlns:a16="http://schemas.microsoft.com/office/drawing/2014/main" id="{1B3530DB-413F-B5E3-DD3E-7D598AE74EC1}"/>
              </a:ext>
            </a:extLst>
          </p:cNvPr>
          <p:cNvSpPr/>
          <p:nvPr/>
        </p:nvSpPr>
        <p:spPr bwMode="auto">
          <a:xfrm>
            <a:off x="6706861" y="4091001"/>
            <a:ext cx="45719" cy="219456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9F2D5B-2D34-DDA6-60E6-EB5C7D4651EE}"/>
              </a:ext>
            </a:extLst>
          </p:cNvPr>
          <p:cNvSpPr/>
          <p:nvPr/>
        </p:nvSpPr>
        <p:spPr>
          <a:xfrm>
            <a:off x="4660189" y="3926177"/>
            <a:ext cx="6421349" cy="331069"/>
          </a:xfrm>
          <a:prstGeom prst="rect">
            <a:avLst/>
          </a:prstGeom>
          <a:solidFill>
            <a:schemeClr val="accent1">
              <a:lumMod val="5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				LL Traffic Exchange</a:t>
            </a:r>
          </a:p>
          <a:p>
            <a:pPr algn="ctr"/>
            <a:endParaRPr lang="en-US" sz="1000" b="1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4C1511-3A13-D6FC-0F78-91C99B603A6B}"/>
              </a:ext>
            </a:extLst>
          </p:cNvPr>
          <p:cNvSpPr/>
          <p:nvPr/>
        </p:nvSpPr>
        <p:spPr>
          <a:xfrm>
            <a:off x="4660189" y="4088391"/>
            <a:ext cx="3550719" cy="162036"/>
          </a:xfrm>
          <a:prstGeom prst="rect">
            <a:avLst/>
          </a:prstGeom>
          <a:solidFill>
            <a:schemeClr val="accent1">
              <a:lumMod val="50000"/>
            </a:schemeClr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BSCP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D4248D-EE6D-1AC3-E325-E9AAAAEAF31E}"/>
              </a:ext>
            </a:extLst>
          </p:cNvPr>
          <p:cNvSpPr/>
          <p:nvPr/>
        </p:nvSpPr>
        <p:spPr bwMode="auto">
          <a:xfrm>
            <a:off x="4206657" y="1772524"/>
            <a:ext cx="6255504" cy="1546881"/>
          </a:xfrm>
          <a:prstGeom prst="rect">
            <a:avLst/>
          </a:prstGeom>
          <a:solidFill>
            <a:schemeClr val="tx1">
              <a:lumMod val="85000"/>
              <a:lumOff val="15000"/>
              <a:alpha val="61707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CDA5700-7415-1958-B0F2-49865B34B9D3}"/>
              </a:ext>
            </a:extLst>
          </p:cNvPr>
          <p:cNvSpPr/>
          <p:nvPr/>
        </p:nvSpPr>
        <p:spPr>
          <a:xfrm>
            <a:off x="4206657" y="2050028"/>
            <a:ext cx="1586661" cy="12819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Trigger Frame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(TF)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3AC06EF-E98E-D596-2C15-BA30C8EEE0AD}"/>
              </a:ext>
            </a:extLst>
          </p:cNvPr>
          <p:cNvSpPr txBox="1"/>
          <p:nvPr/>
        </p:nvSpPr>
        <p:spPr>
          <a:xfrm>
            <a:off x="2181918" y="4740268"/>
            <a:ext cx="5229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</a:t>
            </a:r>
            <a:r>
              <a:rPr lang="en-US" sz="1100" b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  <a:endParaRPr lang="en-US" sz="110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1EE0EFC-9A19-34EA-72B1-E331BD379DFE}"/>
              </a:ext>
            </a:extLst>
          </p:cNvPr>
          <p:cNvSpPr txBox="1"/>
          <p:nvPr/>
        </p:nvSpPr>
        <p:spPr>
          <a:xfrm>
            <a:off x="2186211" y="4992011"/>
            <a:ext cx="5245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</a:t>
            </a:r>
            <a:r>
              <a:rPr lang="en-US" sz="1100" b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  <a:endParaRPr lang="en-US" sz="110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0C81D1C-1CD1-2E0D-7720-15992954227E}"/>
              </a:ext>
            </a:extLst>
          </p:cNvPr>
          <p:cNvSpPr txBox="1"/>
          <p:nvPr/>
        </p:nvSpPr>
        <p:spPr>
          <a:xfrm>
            <a:off x="2183489" y="5261294"/>
            <a:ext cx="5277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</a:t>
            </a:r>
            <a:r>
              <a:rPr lang="en-US" sz="1100" b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</a:t>
            </a:r>
            <a:endParaRPr lang="en-US" sz="110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3DB1B3E-ECC7-12DF-E4C1-81DEB3673E8F}"/>
              </a:ext>
            </a:extLst>
          </p:cNvPr>
          <p:cNvSpPr txBox="1"/>
          <p:nvPr/>
        </p:nvSpPr>
        <p:spPr>
          <a:xfrm>
            <a:off x="2186211" y="5518246"/>
            <a:ext cx="5277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</a:t>
            </a:r>
            <a:r>
              <a:rPr lang="en-US" sz="1100" b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</a:t>
            </a:r>
            <a:endParaRPr lang="en-US" sz="110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E5464CA-CE7B-42D0-9A0F-B874D38F7547}"/>
              </a:ext>
            </a:extLst>
          </p:cNvPr>
          <p:cNvSpPr txBox="1"/>
          <p:nvPr/>
        </p:nvSpPr>
        <p:spPr>
          <a:xfrm>
            <a:off x="2186211" y="5770697"/>
            <a:ext cx="5196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</a:t>
            </a:r>
            <a:r>
              <a:rPr lang="en-US" sz="1100" b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</a:t>
            </a:r>
            <a:endParaRPr lang="en-US" sz="110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F824AFB-7B94-47D6-0908-CDFE7543A1B5}"/>
              </a:ext>
            </a:extLst>
          </p:cNvPr>
          <p:cNvSpPr txBox="1"/>
          <p:nvPr/>
        </p:nvSpPr>
        <p:spPr>
          <a:xfrm>
            <a:off x="2183489" y="6039980"/>
            <a:ext cx="5148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</a:t>
            </a:r>
            <a:r>
              <a:rPr lang="en-US" sz="1100" b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</a:t>
            </a:r>
            <a:endParaRPr lang="en-US" sz="110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7C73463-3CD3-5BFB-C938-EC4B0AD8C277}"/>
              </a:ext>
            </a:extLst>
          </p:cNvPr>
          <p:cNvCxnSpPr>
            <a:endCxn id="7" idx="1"/>
          </p:cNvCxnSpPr>
          <p:nvPr/>
        </p:nvCxnSpPr>
        <p:spPr bwMode="auto">
          <a:xfrm>
            <a:off x="446690" y="3309677"/>
            <a:ext cx="4213499" cy="7820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479D993-7CC3-3743-475B-0B1B6C011BF3}"/>
              </a:ext>
            </a:extLst>
          </p:cNvPr>
          <p:cNvCxnSpPr/>
          <p:nvPr/>
        </p:nvCxnSpPr>
        <p:spPr bwMode="auto">
          <a:xfrm flipV="1">
            <a:off x="8210908" y="3331980"/>
            <a:ext cx="2656709" cy="7520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1002426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767256"/>
            <a:ext cx="10361084" cy="5327160"/>
          </a:xfrm>
          <a:ln/>
        </p:spPr>
        <p:txBody>
          <a:bodyPr/>
          <a:lstStyle/>
          <a:p>
            <a:pPr marL="0" indent="0"/>
            <a:r>
              <a:rPr lang="en-US" sz="1600" b="0" dirty="0"/>
              <a:t>Evaluation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Increasing the number of STAs from 20 to 100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10% of STAs need to send BSR</a:t>
            </a:r>
          </a:p>
          <a:p>
            <a:pPr marL="0" indent="0"/>
            <a:endParaRPr lang="en-US" sz="1600" dirty="0">
              <a:solidFill>
                <a:schemeClr val="tx1"/>
              </a:solidFill>
              <a:latin typeface="Helvetica Neu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9C4E58-D247-9F2F-E92E-0B1CCF4985FF}"/>
              </a:ext>
            </a:extLst>
          </p:cNvPr>
          <p:cNvSpPr txBox="1"/>
          <p:nvPr/>
        </p:nvSpPr>
        <p:spPr>
          <a:xfrm>
            <a:off x="1315910" y="2256670"/>
            <a:ext cx="52768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Percentage of STAs whose BSRs are received successfully versus the number of tones per RU and number of sub-windows (SWs)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1B1B7C3-E417-4B11-0CD7-FD5EF8C88EC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014"/>
          <a:stretch/>
        </p:blipFill>
        <p:spPr>
          <a:xfrm>
            <a:off x="7947441" y="2892441"/>
            <a:ext cx="3061336" cy="306222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0669D8D-CB8D-2472-9F41-62AEC3DC5ABB}"/>
              </a:ext>
            </a:extLst>
          </p:cNvPr>
          <p:cNvSpPr txBox="1"/>
          <p:nvPr/>
        </p:nvSpPr>
        <p:spPr>
          <a:xfrm>
            <a:off x="7682848" y="2240277"/>
            <a:ext cx="35926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GB"/>
            </a:defPPr>
            <a:lvl1pPr algn="ctr">
              <a:defRPr sz="12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dirty="0"/>
              <a:t>BSCP duration versus the number of tones per RU and number of sub-windows (SW)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1FBBFF0-438A-7EE2-C4E7-93A0FB55CF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458" y="2718335"/>
            <a:ext cx="6321754" cy="316087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A99593D-3E44-D772-52E5-4FBB28BC3685}"/>
              </a:ext>
            </a:extLst>
          </p:cNvPr>
          <p:cNvSpPr txBox="1"/>
          <p:nvPr/>
        </p:nvSpPr>
        <p:spPr>
          <a:xfrm>
            <a:off x="793457" y="5735092"/>
            <a:ext cx="38699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Tones per RU</a:t>
            </a:r>
          </a:p>
          <a:p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Note</a:t>
            </a:r>
            <a:r>
              <a:rPr lang="en-US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 A smaller RU size results in a higher number of RUs per sub-window, thereby lesser collisions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8C9ED48-54AE-3BC4-5981-BAB132A31750}"/>
              </a:ext>
            </a:extLst>
          </p:cNvPr>
          <p:cNvCxnSpPr>
            <a:cxnSpLocks/>
          </p:cNvCxnSpPr>
          <p:nvPr/>
        </p:nvCxnSpPr>
        <p:spPr bwMode="auto">
          <a:xfrm flipV="1">
            <a:off x="1183223" y="5307724"/>
            <a:ext cx="624556" cy="4482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7966299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B4C98-0B9A-328F-974D-3698D9336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Summary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1600" dirty="0"/>
              <a:t>Efficient buffer report collection from STAs is essential for accurately assessing their transmission needs and scheduling of UL aperiodic low-latency (UL LL) traffic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0" dirty="0"/>
              <a:t>Since the number of STAs with LL traffic is smaller than the total number of STAs in the network, using the polling method may introduce significant overhead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In this contribution, we proposed a method to structure and improve the efficiency of buffer report collection from STAs: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First, only STAs with specific LL traffic types are permitted to send their buffer reports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Second, based on the priority of their buffered data, STAs are given varying time-domain priorities for sending their buffer reports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Third, STAs randomly pick RUs and utilize OFDMA to report their BSRs</a:t>
            </a:r>
            <a:endParaRPr lang="en-US" sz="1600" b="1" dirty="0">
              <a:solidFill>
                <a:schemeClr val="tx1"/>
              </a:solidFill>
              <a:latin typeface="Helvetica Neue"/>
            </a:endParaRPr>
          </a:p>
          <a:p>
            <a:pPr marL="0" indent="0"/>
            <a:endParaRPr lang="en-US" sz="1600" dirty="0">
              <a:solidFill>
                <a:schemeClr val="tx1"/>
              </a:solidFill>
              <a:latin typeface="Helvetica Neu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9363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1C89C-93B3-2F94-06A6-BFC10B1AE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700" i="0" u="none" strike="noStrike" dirty="0">
                <a:solidFill>
                  <a:srgbClr val="000000"/>
                </a:solidFill>
                <a:effectLst/>
              </a:rPr>
              <a:t>Do you agree that 802.11bn should include opportunistic (or random access) methods to solicit buffer reports and identify which STAs need to transmit aperiodic LL UL traffic?</a:t>
            </a:r>
          </a:p>
          <a:p>
            <a:pPr marL="0" indent="0"/>
            <a:r>
              <a:rPr lang="en-US" sz="1700" b="0" dirty="0">
                <a:solidFill>
                  <a:schemeClr val="tx1"/>
                </a:solidFill>
                <a:latin typeface="Helvetica Neue"/>
              </a:rPr>
              <a:t>YES/NO/ABSTAIN</a:t>
            </a:r>
            <a:endParaRPr lang="en-US" sz="1600" dirty="0">
              <a:solidFill>
                <a:schemeClr val="tx1"/>
              </a:solidFill>
              <a:latin typeface="Helvetica Neue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accent2">
                  <a:lumMod val="75000"/>
                </a:schemeClr>
              </a:solidFill>
              <a:latin typeface="Helvetica Neue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700" b="0" dirty="0">
              <a:solidFill>
                <a:schemeClr val="tx1"/>
              </a:solidFill>
              <a:latin typeface="Helvetica Neue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700" dirty="0">
              <a:latin typeface="Helvetica Neue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700" b="1" dirty="0">
              <a:latin typeface="Helvetica Neue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58106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BAB7DC-9D7E-677A-B8F0-7A4FAF281B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127143-24EA-45A9-978D-3E001F9BFFA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5EA3F8-AB98-FCC1-7E43-BBF0815D430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Name, Affiliation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A5E65-3987-2DD8-15E3-AF8B757205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939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>
            <a:extLst>
              <a:ext uri="{FF2B5EF4-FFF2-40B4-BE49-F238E27FC236}">
                <a16:creationId xmlns:a16="http://schemas.microsoft.com/office/drawing/2014/main" id="{99BE27E6-7631-73DD-85B9-F1AA5ABE17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774066"/>
            <a:ext cx="10361084" cy="5320350"/>
          </a:xfrm>
          <a:ln/>
        </p:spPr>
        <p:txBody>
          <a:bodyPr/>
          <a:lstStyle/>
          <a:p>
            <a:pPr marL="0" indent="0"/>
            <a: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Sample BSCP structure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926EA172-3F8F-7F90-52F1-C776BA5068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73175"/>
              </p:ext>
            </p:extLst>
          </p:nvPr>
        </p:nvGraphicFramePr>
        <p:xfrm>
          <a:off x="2607238" y="2342725"/>
          <a:ext cx="7776979" cy="215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730">
                  <a:extLst>
                    <a:ext uri="{9D8B030D-6E8A-4147-A177-3AD203B41FA5}">
                      <a16:colId xmlns:a16="http://schemas.microsoft.com/office/drawing/2014/main" val="2021090235"/>
                    </a:ext>
                  </a:extLst>
                </a:gridCol>
                <a:gridCol w="263268">
                  <a:extLst>
                    <a:ext uri="{9D8B030D-6E8A-4147-A177-3AD203B41FA5}">
                      <a16:colId xmlns:a16="http://schemas.microsoft.com/office/drawing/2014/main" val="592154419"/>
                    </a:ext>
                  </a:extLst>
                </a:gridCol>
                <a:gridCol w="2895945">
                  <a:extLst>
                    <a:ext uri="{9D8B030D-6E8A-4147-A177-3AD203B41FA5}">
                      <a16:colId xmlns:a16="http://schemas.microsoft.com/office/drawing/2014/main" val="880416148"/>
                    </a:ext>
                  </a:extLst>
                </a:gridCol>
                <a:gridCol w="355447">
                  <a:extLst>
                    <a:ext uri="{9D8B030D-6E8A-4147-A177-3AD203B41FA5}">
                      <a16:colId xmlns:a16="http://schemas.microsoft.com/office/drawing/2014/main" val="3234226681"/>
                    </a:ext>
                  </a:extLst>
                </a:gridCol>
                <a:gridCol w="2895945">
                  <a:extLst>
                    <a:ext uri="{9D8B030D-6E8A-4147-A177-3AD203B41FA5}">
                      <a16:colId xmlns:a16="http://schemas.microsoft.com/office/drawing/2014/main" val="3844722557"/>
                    </a:ext>
                  </a:extLst>
                </a:gridCol>
                <a:gridCol w="358914">
                  <a:extLst>
                    <a:ext uri="{9D8B030D-6E8A-4147-A177-3AD203B41FA5}">
                      <a16:colId xmlns:a16="http://schemas.microsoft.com/office/drawing/2014/main" val="2087031161"/>
                    </a:ext>
                  </a:extLst>
                </a:gridCol>
                <a:gridCol w="503730">
                  <a:extLst>
                    <a:ext uri="{9D8B030D-6E8A-4147-A177-3AD203B41FA5}">
                      <a16:colId xmlns:a16="http://schemas.microsoft.com/office/drawing/2014/main" val="2760868404"/>
                    </a:ext>
                  </a:extLst>
                </a:gridCol>
              </a:tblGrid>
              <a:tr h="253642">
                <a:tc gridSpan="7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Buffer Status Collection Period (BSCP)</a:t>
                      </a: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205926"/>
                  </a:ext>
                </a:extLst>
              </a:tr>
              <a:tr h="253642"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b="1" baseline="-250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Initial Actions (IA)</a:t>
                      </a:r>
                    </a:p>
                  </a:txBody>
                  <a:tcPr marL="0" marR="0" marT="0" marB="0" vert="vert27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600" b="1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SIFS</a:t>
                      </a:r>
                    </a:p>
                  </a:txBody>
                  <a:tcPr marL="0" marR="0" marT="0" marB="0" vert="vert27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AC_VO</a:t>
                      </a:r>
                      <a:endParaRPr lang="en-US" sz="1600" b="1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  <a:p>
                      <a:pPr algn="ctr"/>
                      <a:endParaRPr lang="en-US" sz="1600" b="1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b="1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PIFS</a:t>
                      </a:r>
                    </a:p>
                  </a:txBody>
                  <a:tcPr marL="0" marR="0" marT="0" marB="0" vert="vert27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AC_VI</a:t>
                      </a:r>
                      <a:endParaRPr lang="en-US" sz="1600" b="1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PIFS</a:t>
                      </a:r>
                    </a:p>
                  </a:txBody>
                  <a:tcPr vert="vert27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-250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Final Actions (FA)</a:t>
                      </a:r>
                    </a:p>
                  </a:txBody>
                  <a:tcPr vert="vert27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65631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537628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135768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08066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832256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4957768-5B26-9481-EAA9-B0F6CEF58351}"/>
              </a:ext>
            </a:extLst>
          </p:cNvPr>
          <p:cNvCxnSpPr>
            <a:cxnSpLocks/>
          </p:cNvCxnSpPr>
          <p:nvPr/>
        </p:nvCxnSpPr>
        <p:spPr bwMode="auto">
          <a:xfrm>
            <a:off x="2533669" y="2209623"/>
            <a:ext cx="8151280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C9313BB-913E-3EA4-FEDD-C919235FFEA8}"/>
              </a:ext>
            </a:extLst>
          </p:cNvPr>
          <p:cNvSpPr txBox="1"/>
          <p:nvPr/>
        </p:nvSpPr>
        <p:spPr>
          <a:xfrm rot="5400000">
            <a:off x="10132843" y="1819960"/>
            <a:ext cx="400110" cy="51232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808371-BA58-3FA8-99DB-CB5ED8B2FCE1}"/>
              </a:ext>
            </a:extLst>
          </p:cNvPr>
          <p:cNvSpPr txBox="1"/>
          <p:nvPr/>
        </p:nvSpPr>
        <p:spPr>
          <a:xfrm>
            <a:off x="2822803" y="1678760"/>
            <a:ext cx="28487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Sub-window 1 for Voice AC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950700A-27D3-6FE3-C977-B85D5BA504CF}"/>
              </a:ext>
            </a:extLst>
          </p:cNvPr>
          <p:cNvCxnSpPr>
            <a:cxnSpLocks/>
            <a:stCxn id="23" idx="2"/>
          </p:cNvCxnSpPr>
          <p:nvPr/>
        </p:nvCxnSpPr>
        <p:spPr bwMode="auto">
          <a:xfrm flipH="1">
            <a:off x="3710149" y="2017314"/>
            <a:ext cx="537051" cy="8172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E064687-6A50-B505-23BD-3EBCAD776B2A}"/>
              </a:ext>
            </a:extLst>
          </p:cNvPr>
          <p:cNvSpPr txBox="1"/>
          <p:nvPr/>
        </p:nvSpPr>
        <p:spPr>
          <a:xfrm>
            <a:off x="2277619" y="4770058"/>
            <a:ext cx="12891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52-tone RU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C6D6386-BEDB-C474-FFBC-86085D0F9E60}"/>
              </a:ext>
            </a:extLst>
          </p:cNvPr>
          <p:cNvCxnSpPr>
            <a:cxnSpLocks/>
          </p:cNvCxnSpPr>
          <p:nvPr/>
        </p:nvCxnSpPr>
        <p:spPr bwMode="auto">
          <a:xfrm flipV="1">
            <a:off x="3258696" y="3514062"/>
            <a:ext cx="772300" cy="13212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8194BFC-1F46-3362-2F5B-A9428DE9428C}"/>
              </a:ext>
            </a:extLst>
          </p:cNvPr>
          <p:cNvSpPr/>
          <p:nvPr/>
        </p:nvSpPr>
        <p:spPr bwMode="auto">
          <a:xfrm>
            <a:off x="3378081" y="3168080"/>
            <a:ext cx="6144289" cy="327024"/>
          </a:xfrm>
          <a:prstGeom prst="rect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55D78F5B-7105-0023-E2F1-DD1C61374252}"/>
              </a:ext>
            </a:extLst>
          </p:cNvPr>
          <p:cNvSpPr/>
          <p:nvPr/>
        </p:nvSpPr>
        <p:spPr bwMode="auto">
          <a:xfrm>
            <a:off x="2277619" y="3168080"/>
            <a:ext cx="262759" cy="1333645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342E358-5619-6AE7-BBE6-1CE362830BBD}"/>
              </a:ext>
            </a:extLst>
          </p:cNvPr>
          <p:cNvSpPr txBox="1"/>
          <p:nvPr/>
        </p:nvSpPr>
        <p:spPr>
          <a:xfrm>
            <a:off x="813308" y="3439742"/>
            <a:ext cx="1535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20 MHz bandwidth is divided to four RUs, each including 52 tones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819D756-2914-FC88-8624-E64115E1C6DE}"/>
              </a:ext>
            </a:extLst>
          </p:cNvPr>
          <p:cNvSpPr txBox="1"/>
          <p:nvPr/>
        </p:nvSpPr>
        <p:spPr>
          <a:xfrm>
            <a:off x="6584122" y="1678760"/>
            <a:ext cx="28643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Sub-window 1 for Video AC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2B9B0C8-B919-5195-3BC6-7E7D8E994DDB}"/>
              </a:ext>
            </a:extLst>
          </p:cNvPr>
          <p:cNvCxnSpPr>
            <a:cxnSpLocks/>
            <a:stCxn id="19" idx="2"/>
          </p:cNvCxnSpPr>
          <p:nvPr/>
        </p:nvCxnSpPr>
        <p:spPr bwMode="auto">
          <a:xfrm flipH="1">
            <a:off x="7471468" y="2017314"/>
            <a:ext cx="544841" cy="8172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806595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767256"/>
            <a:ext cx="10361084" cy="5327160"/>
          </a:xfrm>
          <a:ln/>
        </p:spPr>
        <p:txBody>
          <a:bodyPr/>
          <a:lstStyle/>
          <a:p>
            <a:pPr marL="0" indent="0"/>
            <a:r>
              <a:rPr lang="en-US" sz="1600" b="0" dirty="0"/>
              <a:t>Evaluation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Increasing the number of STAs from 20 to 100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10% of STAs need to send BSR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The following figure shows the percentage of STAs whose BSRs are received successfully</a:t>
            </a:r>
          </a:p>
          <a:p>
            <a:pPr marL="0" indent="0"/>
            <a:endParaRPr lang="en-US" sz="1600" dirty="0">
              <a:solidFill>
                <a:schemeClr val="tx1"/>
              </a:solidFill>
              <a:latin typeface="Helvetica Neu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D143129-4F67-5547-AE91-74BF89A8A2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171" y="2626710"/>
            <a:ext cx="10494579" cy="349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1097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50984"/>
            <a:ext cx="10361084" cy="4113213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b="0" dirty="0">
                <a:latin typeface="Helvetica Neue"/>
              </a:rPr>
              <a:t>UHR aims to provide more predictable delays and reduce tail latency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500" b="0" dirty="0">
                <a:solidFill>
                  <a:schemeClr val="tx1"/>
                </a:solidFill>
              </a:rPr>
              <a:t>One of the objectives of 802.11bn is: “</a:t>
            </a:r>
            <a:r>
              <a:rPr lang="en-US" altLang="zh-CN" sz="1500" b="0" i="1" dirty="0">
                <a:solidFill>
                  <a:schemeClr val="tx1"/>
                </a:solidFill>
              </a:rPr>
              <a:t>Enabling at least one mode of operation capable of improving the tail of the latency distribution and jitter compared to EHT MAC/PHY operation, with mobility between BSSs</a:t>
            </a:r>
            <a:r>
              <a:rPr lang="en-US" altLang="zh-CN" sz="1500" b="0" dirty="0">
                <a:solidFill>
                  <a:schemeClr val="tx1"/>
                </a:solidFill>
              </a:rPr>
              <a:t>” [</a:t>
            </a:r>
            <a:r>
              <a:rPr lang="en-US" altLang="ko-KR" sz="1400" b="0" dirty="0">
                <a:latin typeface="Helvetica Neue"/>
              </a:rPr>
              <a:t>11-23/0480r3</a:t>
            </a:r>
            <a:r>
              <a:rPr lang="en-US" altLang="zh-CN" sz="1500" b="0" dirty="0">
                <a:solidFill>
                  <a:schemeClr val="tx1"/>
                </a:solidFill>
              </a:rPr>
              <a:t>]</a:t>
            </a:r>
            <a:endParaRPr lang="en-US" sz="1500" b="0" dirty="0">
              <a:latin typeface="Helvetica Neue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b="0" dirty="0">
              <a:latin typeface="Helvetica Neue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b="0" dirty="0">
                <a:latin typeface="Helvetica Neue"/>
              </a:rPr>
              <a:t>One of the challenges of shortening communication latency is managing </a:t>
            </a:r>
            <a:r>
              <a:rPr lang="en-US" sz="1700" u="sng" dirty="0">
                <a:latin typeface="Helvetica Neue"/>
              </a:rPr>
              <a:t>aperiodic</a:t>
            </a:r>
            <a:r>
              <a:rPr lang="en-US" sz="1700" dirty="0">
                <a:latin typeface="Helvetica Neue"/>
              </a:rPr>
              <a:t> low-latency (LL) traffic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b="0" dirty="0">
                <a:latin typeface="Helvetica Neue"/>
              </a:rPr>
              <a:t>Two main approaches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>
                <a:latin typeface="Helvetica Neue"/>
              </a:rPr>
              <a:t>Random access mechanisms, i.e., EDCA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1" dirty="0">
                <a:latin typeface="Helvetica Neue"/>
              </a:rPr>
              <a:t>Trigger-Based (TB) communication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b="0" dirty="0">
              <a:latin typeface="Helvetica Neue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b="0" dirty="0">
                <a:latin typeface="Helvetica Neue"/>
              </a:rPr>
              <a:t>To use </a:t>
            </a:r>
            <a:r>
              <a:rPr lang="en-US" sz="1700" dirty="0">
                <a:latin typeface="Helvetica Neue"/>
              </a:rPr>
              <a:t>Trigger-Based (TB) UL </a:t>
            </a:r>
            <a:r>
              <a:rPr lang="en-US" sz="1700" b="0" dirty="0">
                <a:latin typeface="Helvetica Neue"/>
              </a:rPr>
              <a:t>transmission of </a:t>
            </a:r>
            <a:r>
              <a:rPr lang="en-US" sz="1700" dirty="0">
                <a:latin typeface="Helvetica Neue"/>
              </a:rPr>
              <a:t>aperiodic</a:t>
            </a:r>
            <a:r>
              <a:rPr lang="en-US" sz="1700" b="0" dirty="0">
                <a:latin typeface="Helvetica Neue"/>
              </a:rPr>
              <a:t> </a:t>
            </a:r>
            <a:r>
              <a:rPr lang="en-US" sz="1700" dirty="0">
                <a:latin typeface="Helvetica Neue"/>
              </a:rPr>
              <a:t>LL</a:t>
            </a:r>
            <a:r>
              <a:rPr lang="en-US" sz="1700" b="0" dirty="0">
                <a:latin typeface="Helvetica Neue"/>
              </a:rPr>
              <a:t> traffic, </a:t>
            </a:r>
            <a:r>
              <a:rPr lang="en-US" sz="1700" dirty="0">
                <a:latin typeface="Helvetica Neue"/>
              </a:rPr>
              <a:t>the AP must have up-to-date information regarding the </a:t>
            </a:r>
            <a:r>
              <a:rPr lang="en-US" sz="1700" u="sng" dirty="0">
                <a:latin typeface="Helvetica Neue"/>
              </a:rPr>
              <a:t>current</a:t>
            </a:r>
            <a:r>
              <a:rPr lang="en-US" sz="1700" dirty="0">
                <a:latin typeface="Helvetica Neue"/>
              </a:rPr>
              <a:t> needs of STAs </a:t>
            </a:r>
            <a:r>
              <a:rPr lang="en-US" sz="1700" b="0" dirty="0">
                <a:latin typeface="Helvetica Neue"/>
              </a:rPr>
              <a:t>to effectively allocate communication resources</a:t>
            </a:r>
            <a:endParaRPr lang="en-US" sz="1700" dirty="0">
              <a:latin typeface="Helvetica Neue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b="0" dirty="0">
                <a:latin typeface="Helvetica Neue"/>
              </a:rPr>
              <a:t>AP needs to perform </a:t>
            </a:r>
            <a:r>
              <a:rPr lang="en-US" sz="1700" dirty="0">
                <a:latin typeface="Helvetica Neue"/>
              </a:rPr>
              <a:t>buffer report collection </a:t>
            </a:r>
            <a:r>
              <a:rPr lang="en-US" sz="1700" b="0" dirty="0">
                <a:latin typeface="Helvetica Neue"/>
              </a:rPr>
              <a:t>(using BSRP and BSR)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7091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/>
              <a:t>An Example Method of LL Traffic Exchange during TXOPs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50984"/>
            <a:ext cx="10361084" cy="4113213"/>
          </a:xfrm>
          <a:ln/>
        </p:spPr>
        <p:txBody>
          <a:bodyPr/>
          <a:lstStyle/>
          <a:p>
            <a:pPr marL="285750" indent="-285750">
              <a:buFont typeface="Wingdings" pitchFamily="2" charset="2"/>
              <a:buChar char="§"/>
            </a:pPr>
            <a:endParaRPr lang="en-US" sz="1700" b="0" dirty="0">
              <a:latin typeface="Helvetica Neue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sz="1700" dirty="0">
                <a:latin typeface="Helvetica Neue"/>
              </a:rPr>
              <a:t>When the AP acquires a TXOP, it can allocate a portion of it to poll non-AP STAs to determine if they need to transmit UL LL traffic</a:t>
            </a:r>
          </a:p>
          <a:p>
            <a:pPr marL="685800" lvl="1">
              <a:buFont typeface="Wingdings" pitchFamily="2" charset="2"/>
              <a:buChar char="§"/>
            </a:pPr>
            <a:r>
              <a:rPr lang="en-US" sz="1600" dirty="0">
                <a:latin typeface="Helvetica Neue"/>
              </a:rPr>
              <a:t>Example 1: When the AP decides to </a:t>
            </a:r>
            <a:r>
              <a:rPr lang="en-US" sz="1600" b="1" dirty="0">
                <a:latin typeface="Helvetica Neue"/>
              </a:rPr>
              <a:t>trigger</a:t>
            </a:r>
            <a:r>
              <a:rPr lang="en-US" sz="1600" dirty="0">
                <a:latin typeface="Helvetica Neue"/>
              </a:rPr>
              <a:t> UL transmissions </a:t>
            </a:r>
          </a:p>
          <a:p>
            <a:pPr marL="685800" lvl="1">
              <a:buFont typeface="Wingdings" pitchFamily="2" charset="2"/>
              <a:buChar char="§"/>
            </a:pPr>
            <a:r>
              <a:rPr lang="en-US" sz="1600" dirty="0">
                <a:latin typeface="Helvetica Neue"/>
              </a:rPr>
              <a:t>Example 2: When the AP decides to </a:t>
            </a:r>
            <a:r>
              <a:rPr lang="en-US" sz="1600" b="1" dirty="0">
                <a:latin typeface="Helvetica Neue"/>
              </a:rPr>
              <a:t>share</a:t>
            </a:r>
            <a:r>
              <a:rPr lang="en-US" sz="1600" dirty="0">
                <a:latin typeface="Helvetica Neue"/>
              </a:rPr>
              <a:t> its TXOP with non-AP STAs (e.g., TXS Mode 1 or 2)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>
                <a:latin typeface="Helvetica Neue"/>
              </a:rPr>
              <a:t>Example 3: When the AP decides to share its TXOP with other APs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700" b="0" dirty="0">
                <a:latin typeface="Helvetica Neue"/>
              </a:rPr>
              <a:t>Note: If the TXOP holder is a non-AP STA, it may allocate a portion of its TXOP to the AP, allowing the AP to poll other non-AP STAs and assess their need to transmit UL LL traffic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sz="1700" dirty="0">
              <a:latin typeface="Helvetica Neue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sz="1700" b="0" dirty="0">
                <a:latin typeface="Helvetica Neue"/>
              </a:rPr>
              <a:t>Sample methods have been proposed in [11-24/0390r0] [11-24/0870r0] [11-24/629r0] [11-23/1886r3] [11-24/0168r0] [11-23/1874r0]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sz="1700" dirty="0">
              <a:latin typeface="Helvetica Neue"/>
            </a:endParaRPr>
          </a:p>
          <a:p>
            <a:pPr marL="0" indent="0"/>
            <a:endParaRPr lang="en-US" sz="1700" dirty="0">
              <a:latin typeface="Helvetica Neu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59591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chemeClr val="bg1">
                    <a:lumMod val="50000"/>
                  </a:schemeClr>
                </a:solidFill>
              </a:rPr>
              <a:t>An Example Method of LL Traffic Exchange during TXOPs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spcBef>
                <a:spcPts val="300"/>
              </a:spcBef>
            </a:pPr>
            <a:endParaRPr lang="en-US" sz="1600" b="0" dirty="0">
              <a:highlight>
                <a:srgbClr val="FFFFFF"/>
              </a:highlight>
              <a:latin typeface="Helvetica Neue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700" b="0" dirty="0">
              <a:highlight>
                <a:srgbClr val="FFFFFF"/>
              </a:highlight>
              <a:latin typeface="Helvetica Neue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LL Traffic Exchange </a:t>
            </a:r>
            <a:r>
              <a:rPr lang="en-US" sz="1700" b="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refers to a period during which the AP uses the TXOP to poll and perform LL traffic exchange with other non-AP STAs</a:t>
            </a:r>
          </a:p>
          <a:p>
            <a:pPr marL="457200" lvl="1" indent="0">
              <a:spcBef>
                <a:spcPts val="300"/>
              </a:spcBef>
            </a:pPr>
            <a:endParaRPr lang="en-US" sz="1700" dirty="0">
              <a:highlight>
                <a:srgbClr val="FFFFFF"/>
              </a:highlight>
              <a:latin typeface="Helvetica Neue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tx1"/>
                </a:solidFill>
              </a:rPr>
              <a:t>The existing method to perform buffer report collection is polling 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700" b="0" dirty="0">
                <a:solidFill>
                  <a:schemeClr val="tx1"/>
                </a:solidFill>
              </a:rPr>
              <a:t>T</a:t>
            </a:r>
            <a:r>
              <a:rPr lang="en-US" sz="1700" dirty="0">
                <a:solidFill>
                  <a:schemeClr val="tx1"/>
                </a:solidFill>
              </a:rPr>
              <a:t>he AP sends </a:t>
            </a:r>
            <a:r>
              <a:rPr lang="en-US" sz="1700" b="1" dirty="0">
                <a:solidFill>
                  <a:schemeClr val="tx1"/>
                </a:solidFill>
              </a:rPr>
              <a:t>BSRP</a:t>
            </a:r>
            <a:r>
              <a:rPr lang="en-US" sz="1700" dirty="0">
                <a:solidFill>
                  <a:schemeClr val="tx1"/>
                </a:solidFill>
              </a:rPr>
              <a:t>, and in response, the STAs respond with </a:t>
            </a:r>
            <a:r>
              <a:rPr lang="en-US" sz="1700" b="1" dirty="0">
                <a:solidFill>
                  <a:schemeClr val="tx1"/>
                </a:solidFill>
              </a:rPr>
              <a:t>BSR</a:t>
            </a:r>
            <a:r>
              <a:rPr lang="en-US" sz="1700" dirty="0">
                <a:solidFill>
                  <a:schemeClr val="tx1"/>
                </a:solidFill>
              </a:rPr>
              <a:t> frames </a:t>
            </a:r>
          </a:p>
          <a:p>
            <a:pPr marL="457200" lvl="1" indent="0">
              <a:spcBef>
                <a:spcPts val="300"/>
              </a:spcBef>
            </a:pPr>
            <a:r>
              <a:rPr lang="en-US" sz="1700" dirty="0">
                <a:solidFill>
                  <a:schemeClr val="tx1"/>
                </a:solidFill>
              </a:rPr>
              <a:t>     </a:t>
            </a:r>
            <a:r>
              <a:rPr lang="en-US" sz="1600" dirty="0">
                <a:solidFill>
                  <a:schemeClr val="tx1"/>
                </a:solidFill>
              </a:rPr>
              <a:t>[</a:t>
            </a:r>
            <a:r>
              <a:rPr lang="en-GB" sz="1600" b="0" dirty="0">
                <a:latin typeface="Helvetica Neue"/>
              </a:rPr>
              <a:t>11-24/0168r0] [11-24/0390r0] [11-23/2076r0]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spcBef>
                <a:spcPts val="300"/>
              </a:spcBef>
            </a:pPr>
            <a:endParaRPr lang="en-US" sz="16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spcBef>
                <a:spcPts val="300"/>
              </a:spcBef>
            </a:pPr>
            <a:endParaRPr lang="en-US" sz="16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8207D75-650B-C792-4A6A-FF9EF6BDF813}"/>
              </a:ext>
            </a:extLst>
          </p:cNvPr>
          <p:cNvSpPr/>
          <p:nvPr/>
        </p:nvSpPr>
        <p:spPr>
          <a:xfrm>
            <a:off x="2631440" y="1757266"/>
            <a:ext cx="2318933" cy="523986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Regular Transmission Period: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 communicates with STA</a:t>
            </a:r>
            <a:r>
              <a:rPr lang="en-US" sz="1000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X</a:t>
            </a:r>
            <a:endParaRPr lang="en-US" sz="1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3A8072-8004-338F-F065-5F4CC4204C64}"/>
              </a:ext>
            </a:extLst>
          </p:cNvPr>
          <p:cNvSpPr txBox="1"/>
          <p:nvPr/>
        </p:nvSpPr>
        <p:spPr>
          <a:xfrm>
            <a:off x="5484743" y="1342782"/>
            <a:ext cx="1099532" cy="307777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AP’s TXOP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9CA1E4F-18B5-9424-329E-B626DB906845}"/>
              </a:ext>
            </a:extLst>
          </p:cNvPr>
          <p:cNvCxnSpPr>
            <a:cxnSpLocks/>
          </p:cNvCxnSpPr>
          <p:nvPr/>
        </p:nvCxnSpPr>
        <p:spPr>
          <a:xfrm>
            <a:off x="2631440" y="1626818"/>
            <a:ext cx="6673540" cy="0"/>
          </a:xfrm>
          <a:prstGeom prst="straightConnector1">
            <a:avLst/>
          </a:prstGeom>
          <a:ln w="63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66866833-593E-27F1-644D-5F58FFF4C199}"/>
              </a:ext>
            </a:extLst>
          </p:cNvPr>
          <p:cNvSpPr/>
          <p:nvPr/>
        </p:nvSpPr>
        <p:spPr>
          <a:xfrm>
            <a:off x="4950373" y="1757266"/>
            <a:ext cx="2039007" cy="523983"/>
          </a:xfrm>
          <a:prstGeom prst="rect">
            <a:avLst/>
          </a:prstGeom>
          <a:solidFill>
            <a:schemeClr val="accent1">
              <a:lumMod val="5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Traffic Exchange</a:t>
            </a:r>
          </a:p>
          <a:p>
            <a:pPr algn="ctr"/>
            <a:r>
              <a:rPr lang="en-US" sz="10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(UL)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D38B7B4-4BDA-43ED-F703-66C02F7E3CCC}"/>
              </a:ext>
            </a:extLst>
          </p:cNvPr>
          <p:cNvSpPr/>
          <p:nvPr/>
        </p:nvSpPr>
        <p:spPr>
          <a:xfrm>
            <a:off x="6986047" y="1757265"/>
            <a:ext cx="2318933" cy="52397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Regular Transmission Period: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 communicates with STA</a:t>
            </a:r>
            <a:r>
              <a:rPr lang="en-US" sz="1000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Y</a:t>
            </a:r>
            <a:endParaRPr lang="en-US" sz="1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0" name="Left Brace 19">
            <a:extLst>
              <a:ext uri="{FF2B5EF4-FFF2-40B4-BE49-F238E27FC236}">
                <a16:creationId xmlns:a16="http://schemas.microsoft.com/office/drawing/2014/main" id="{F83C2A41-B851-9940-686B-97B1DFD0BF7D}"/>
              </a:ext>
            </a:extLst>
          </p:cNvPr>
          <p:cNvSpPr/>
          <p:nvPr/>
        </p:nvSpPr>
        <p:spPr bwMode="auto">
          <a:xfrm rot="16200000">
            <a:off x="5811945" y="1487762"/>
            <a:ext cx="298388" cy="192927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0F62631-5636-BA04-9D6E-4246E2E19ADB}"/>
              </a:ext>
            </a:extLst>
          </p:cNvPr>
          <p:cNvSpPr txBox="1"/>
          <p:nvPr/>
        </p:nvSpPr>
        <p:spPr>
          <a:xfrm>
            <a:off x="4696133" y="2623544"/>
            <a:ext cx="2530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 polls other STAs and performs LL traffic exchange with them</a:t>
            </a:r>
          </a:p>
        </p:txBody>
      </p:sp>
    </p:spTree>
    <p:extLst>
      <p:ext uri="{BB962C8B-B14F-4D97-AF65-F5344CB8AC3E}">
        <p14:creationId xmlns:p14="http://schemas.microsoft.com/office/powerpoint/2010/main" val="37206224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highlight>
                  <a:srgbClr val="FFFFFF"/>
                </a:highlight>
                <a:latin typeface="Helvetica Neue"/>
              </a:rPr>
              <a:t>Problem Statement</a:t>
            </a:r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 marL="0" indent="0">
              <a:spcBef>
                <a:spcPts val="300"/>
              </a:spcBef>
            </a:pPr>
            <a:endParaRPr lang="en-US" sz="1600" b="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Polling non-AP STAs (e.g., </a:t>
            </a:r>
            <a:r>
              <a:rPr lang="en-US" sz="1600" dirty="0">
                <a:solidFill>
                  <a:schemeClr val="tx1"/>
                </a:solidFill>
              </a:rPr>
              <a:t>BSRP/BSR</a:t>
            </a:r>
            <a:r>
              <a:rPr lang="en-US" sz="1600" b="0" dirty="0">
                <a:solidFill>
                  <a:schemeClr val="tx1"/>
                </a:solidFill>
              </a:rPr>
              <a:t>) can be used to determine if they carry LL traffic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Shortcoming: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The duration of polling can be long, and its overhead depends on the number of STAs that are polled and available bandwidth [11-24/1870r0]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Since only a small fraction of STAs typically have LL traffic (e.g., around 20%), polling all or a large percentage of STAs is inefficient and incurs significant overhead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More efficient ways of sending buffer reports (BSRs) from the STAs are required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We propose an efficient method for requesting and collecting buffer reports from STAs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</a:pPr>
            <a:endParaRPr lang="en-US" sz="1700" b="0" dirty="0">
              <a:highlight>
                <a:srgbClr val="FFFFFF"/>
              </a:highlight>
              <a:latin typeface="Helvetica Neue"/>
            </a:endParaRPr>
          </a:p>
          <a:p>
            <a:pPr marL="685800" lvl="1" indent="-342900" algn="just">
              <a:spcBef>
                <a:spcPts val="0"/>
              </a:spcBef>
              <a:spcAft>
                <a:spcPts val="0"/>
              </a:spcAft>
              <a:buFont typeface="Arial,Sans-Serif" pitchFamily="16" charset="0"/>
              <a:buChar char="•"/>
            </a:pPr>
            <a:endParaRPr lang="en-US" sz="1700" dirty="0">
              <a:latin typeface="Helvetica Neu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3CCAF35-0E83-2257-85BE-5C04D8D525ED}"/>
              </a:ext>
            </a:extLst>
          </p:cNvPr>
          <p:cNvSpPr/>
          <p:nvPr/>
        </p:nvSpPr>
        <p:spPr>
          <a:xfrm>
            <a:off x="5379281" y="1220689"/>
            <a:ext cx="1954902" cy="389022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Regular Transmission Period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FA74AA-3F1C-3793-714E-2CC8D4EA470A}"/>
              </a:ext>
            </a:extLst>
          </p:cNvPr>
          <p:cNvSpPr txBox="1"/>
          <p:nvPr/>
        </p:nvSpPr>
        <p:spPr>
          <a:xfrm>
            <a:off x="7826630" y="811921"/>
            <a:ext cx="1099532" cy="307777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AP’s TXOP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7E40074-39E0-A2EC-4D82-8FB4344FAA29}"/>
              </a:ext>
            </a:extLst>
          </p:cNvPr>
          <p:cNvCxnSpPr>
            <a:cxnSpLocks/>
          </p:cNvCxnSpPr>
          <p:nvPr/>
        </p:nvCxnSpPr>
        <p:spPr>
          <a:xfrm>
            <a:off x="5379281" y="1111260"/>
            <a:ext cx="5945479" cy="0"/>
          </a:xfrm>
          <a:prstGeom prst="straightConnector1">
            <a:avLst/>
          </a:prstGeom>
          <a:ln w="63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C8127F2C-B273-2C47-05A1-8F93D52A46EE}"/>
              </a:ext>
            </a:extLst>
          </p:cNvPr>
          <p:cNvSpPr/>
          <p:nvPr/>
        </p:nvSpPr>
        <p:spPr>
          <a:xfrm>
            <a:off x="7334183" y="1220690"/>
            <a:ext cx="2039007" cy="38902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Traffic Exchange (UL)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60DDDB-512E-3D4B-08E0-5E3B1B82FFFF}"/>
              </a:ext>
            </a:extLst>
          </p:cNvPr>
          <p:cNvSpPr/>
          <p:nvPr/>
        </p:nvSpPr>
        <p:spPr>
          <a:xfrm>
            <a:off x="9369858" y="1220689"/>
            <a:ext cx="1954902" cy="389022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Regular Transmission Period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CF404B-B789-455F-BFE3-E22B11D85A9D}"/>
              </a:ext>
            </a:extLst>
          </p:cNvPr>
          <p:cNvSpPr/>
          <p:nvPr/>
        </p:nvSpPr>
        <p:spPr>
          <a:xfrm rot="16200000">
            <a:off x="6809207" y="2184972"/>
            <a:ext cx="1567077" cy="5171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Phase 1: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Determine the STAs with UL LL traffic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F32EF5-9E33-88FD-2982-C4096FC3F77C}"/>
              </a:ext>
            </a:extLst>
          </p:cNvPr>
          <p:cNvSpPr/>
          <p:nvPr/>
        </p:nvSpPr>
        <p:spPr>
          <a:xfrm rot="16200000">
            <a:off x="7848575" y="1705790"/>
            <a:ext cx="1567077" cy="14754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Phase 2: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UL Transmissions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144669E-67F7-D92F-6481-E6A3795C8860}"/>
              </a:ext>
            </a:extLst>
          </p:cNvPr>
          <p:cNvSpPr txBox="1"/>
          <p:nvPr/>
        </p:nvSpPr>
        <p:spPr>
          <a:xfrm>
            <a:off x="929216" y="1515705"/>
            <a:ext cx="6214541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en-US" sz="15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During the </a:t>
            </a:r>
            <a:r>
              <a:rPr lang="en-US" sz="15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Traffic Exchange </a:t>
            </a:r>
            <a:r>
              <a:rPr lang="en-US" sz="15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period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Phase 1: </a:t>
            </a:r>
            <a:r>
              <a:rPr lang="en-US" sz="1500" b="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AP determines which STAs need to perform UL LL transmission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Phase 2: </a:t>
            </a:r>
            <a:r>
              <a:rPr lang="en-US" sz="15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UL transmissions are scheduled (DL may be allowed too)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Phase 1 must be as short as possible to maximize the efficiency of utilizing LL Traffic Exchange period</a:t>
            </a:r>
          </a:p>
        </p:txBody>
      </p:sp>
    </p:spTree>
    <p:extLst>
      <p:ext uri="{BB962C8B-B14F-4D97-AF65-F5344CB8AC3E}">
        <p14:creationId xmlns:p14="http://schemas.microsoft.com/office/powerpoint/2010/main" val="19491373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833000"/>
            <a:ext cx="4014951" cy="45720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chemeClr val="tx1"/>
                </a:solidFill>
              </a:rPr>
              <a:t>Opportunistic Buffer Reporting by STAs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15200"/>
            <a:ext cx="4403833" cy="1689538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We propose a </a:t>
            </a:r>
            <a:r>
              <a:rPr lang="en-US" sz="1600" dirty="0">
                <a:solidFill>
                  <a:schemeClr val="tx1"/>
                </a:solidFill>
              </a:rPr>
              <a:t>structure</a:t>
            </a:r>
            <a:r>
              <a:rPr lang="en-US" sz="1600" b="0" dirty="0">
                <a:solidFill>
                  <a:schemeClr val="tx1"/>
                </a:solidFill>
              </a:rPr>
              <a:t> named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Buffer Status Collection Period (BSCP)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This structure allows the AP to </a:t>
            </a:r>
            <a:r>
              <a:rPr lang="en-US" sz="1600" dirty="0">
                <a:solidFill>
                  <a:schemeClr val="tx1"/>
                </a:solidFill>
              </a:rPr>
              <a:t>request and collect BSRs </a:t>
            </a:r>
            <a:r>
              <a:rPr lang="en-US" sz="1600" b="0" dirty="0">
                <a:solidFill>
                  <a:schemeClr val="tx1"/>
                </a:solidFill>
              </a:rPr>
              <a:t>from STAs </a:t>
            </a:r>
            <a:r>
              <a:rPr lang="en-US" sz="1600" dirty="0">
                <a:solidFill>
                  <a:schemeClr val="tx1"/>
                </a:solidFill>
              </a:rPr>
              <a:t>based on the priority of their traffic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0" dirty="0">
              <a:solidFill>
                <a:schemeClr val="tx1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F4860B9-0183-632D-E6F7-B35D419D31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529200"/>
              </p:ext>
            </p:extLst>
          </p:nvPr>
        </p:nvGraphicFramePr>
        <p:xfrm>
          <a:off x="1366341" y="3800233"/>
          <a:ext cx="5686768" cy="2264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924">
                  <a:extLst>
                    <a:ext uri="{9D8B030D-6E8A-4147-A177-3AD203B41FA5}">
                      <a16:colId xmlns:a16="http://schemas.microsoft.com/office/drawing/2014/main" val="2021090235"/>
                    </a:ext>
                  </a:extLst>
                </a:gridCol>
                <a:gridCol w="294290">
                  <a:extLst>
                    <a:ext uri="{9D8B030D-6E8A-4147-A177-3AD203B41FA5}">
                      <a16:colId xmlns:a16="http://schemas.microsoft.com/office/drawing/2014/main" val="592154419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880416148"/>
                    </a:ext>
                  </a:extLst>
                </a:gridCol>
                <a:gridCol w="299165">
                  <a:extLst>
                    <a:ext uri="{9D8B030D-6E8A-4147-A177-3AD203B41FA5}">
                      <a16:colId xmlns:a16="http://schemas.microsoft.com/office/drawing/2014/main" val="3234226681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3844722557"/>
                    </a:ext>
                  </a:extLst>
                </a:gridCol>
                <a:gridCol w="273269">
                  <a:extLst>
                    <a:ext uri="{9D8B030D-6E8A-4147-A177-3AD203B41FA5}">
                      <a16:colId xmlns:a16="http://schemas.microsoft.com/office/drawing/2014/main" val="208703116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760868404"/>
                    </a:ext>
                  </a:extLst>
                </a:gridCol>
              </a:tblGrid>
              <a:tr h="253642">
                <a:tc gridSpan="7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Buffer Status Collection Period (BSCP)</a:t>
                      </a: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205926"/>
                  </a:ext>
                </a:extLst>
              </a:tr>
              <a:tr h="411480"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b="1" baseline="-250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Initial Actions (IA)</a:t>
                      </a:r>
                    </a:p>
                    <a:p>
                      <a:pPr algn="ctr"/>
                      <a:r>
                        <a:rPr lang="en-US" sz="1600" b="0" baseline="-250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(e.g., ICR/BSRP)</a:t>
                      </a:r>
                    </a:p>
                  </a:txBody>
                  <a:tcPr marL="0" marR="0" marT="0" marB="0" vert="vert27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600" b="1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SIFS</a:t>
                      </a:r>
                    </a:p>
                  </a:txBody>
                  <a:tcPr marL="0" marR="0" marT="0" marB="0" vert="vert27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Sub-window 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baseline="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(e.g., LL AC_VO)</a:t>
                      </a:r>
                      <a:endParaRPr lang="en-US" sz="1600" b="0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b="1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PIFS</a:t>
                      </a:r>
                    </a:p>
                  </a:txBody>
                  <a:tcPr marL="0" marR="0" marT="0" marB="0" vert="vert27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Sub-window 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baseline="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(e.g., LL AC_VI)</a:t>
                      </a:r>
                      <a:endParaRPr lang="en-US" sz="1600" b="0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PIFS</a:t>
                      </a:r>
                    </a:p>
                  </a:txBody>
                  <a:tcPr vert="vert27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-250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Final Actions (FA)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baseline="-250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(e.g., TF)</a:t>
                      </a:r>
                    </a:p>
                  </a:txBody>
                  <a:tcPr vert="vert27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65631"/>
                  </a:ext>
                </a:extLst>
              </a:tr>
              <a:tr h="338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72565"/>
                  </a:ext>
                </a:extLst>
              </a:tr>
              <a:tr h="338328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135768"/>
                  </a:ext>
                </a:extLst>
              </a:tr>
              <a:tr h="338328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08066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832256"/>
                  </a:ext>
                </a:extLst>
              </a:tr>
            </a:tbl>
          </a:graphicData>
        </a:graphic>
      </p:graphicFrame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C0CDA3D-BDD5-B33F-4599-94290E058FE4}"/>
              </a:ext>
            </a:extLst>
          </p:cNvPr>
          <p:cNvCxnSpPr>
            <a:cxnSpLocks/>
          </p:cNvCxnSpPr>
          <p:nvPr/>
        </p:nvCxnSpPr>
        <p:spPr bwMode="auto">
          <a:xfrm flipH="1">
            <a:off x="1381158" y="3227073"/>
            <a:ext cx="5953025" cy="5731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D274234-E6ED-8A61-17F1-089C7D99E992}"/>
              </a:ext>
            </a:extLst>
          </p:cNvPr>
          <p:cNvCxnSpPr>
            <a:cxnSpLocks/>
          </p:cNvCxnSpPr>
          <p:nvPr/>
        </p:nvCxnSpPr>
        <p:spPr bwMode="auto">
          <a:xfrm flipH="1">
            <a:off x="7053109" y="3227073"/>
            <a:ext cx="798199" cy="5731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57AD5EB0-C349-1DC9-8FD8-492B13B3BE46}"/>
              </a:ext>
            </a:extLst>
          </p:cNvPr>
          <p:cNvSpPr/>
          <p:nvPr/>
        </p:nvSpPr>
        <p:spPr>
          <a:xfrm>
            <a:off x="5379281" y="1220689"/>
            <a:ext cx="1954902" cy="389022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Regular Transmission Period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530216B-A89B-1449-3238-F28D8119A1DE}"/>
              </a:ext>
            </a:extLst>
          </p:cNvPr>
          <p:cNvSpPr txBox="1"/>
          <p:nvPr/>
        </p:nvSpPr>
        <p:spPr>
          <a:xfrm>
            <a:off x="7826630" y="811921"/>
            <a:ext cx="1099532" cy="307777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AP’s TXOP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B6E5E8B-7CDF-8160-878A-3A1F901280DA}"/>
              </a:ext>
            </a:extLst>
          </p:cNvPr>
          <p:cNvCxnSpPr>
            <a:cxnSpLocks/>
          </p:cNvCxnSpPr>
          <p:nvPr/>
        </p:nvCxnSpPr>
        <p:spPr>
          <a:xfrm>
            <a:off x="5379281" y="1111260"/>
            <a:ext cx="5945479" cy="0"/>
          </a:xfrm>
          <a:prstGeom prst="straightConnector1">
            <a:avLst/>
          </a:prstGeom>
          <a:ln w="63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140B0BFD-17C4-AA1D-2E1C-E103DA781344}"/>
              </a:ext>
            </a:extLst>
          </p:cNvPr>
          <p:cNvSpPr/>
          <p:nvPr/>
        </p:nvSpPr>
        <p:spPr>
          <a:xfrm>
            <a:off x="7334183" y="1220690"/>
            <a:ext cx="2039007" cy="38902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Traffic Exchange (UL)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3C755C1-BA31-4A4F-564D-C7E157B99237}"/>
              </a:ext>
            </a:extLst>
          </p:cNvPr>
          <p:cNvSpPr/>
          <p:nvPr/>
        </p:nvSpPr>
        <p:spPr>
          <a:xfrm>
            <a:off x="9369858" y="1220689"/>
            <a:ext cx="1954902" cy="389022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Regular Transmission Period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41A9CB6-CFCD-C600-655B-6E8CBF21D9AA}"/>
              </a:ext>
            </a:extLst>
          </p:cNvPr>
          <p:cNvSpPr/>
          <p:nvPr/>
        </p:nvSpPr>
        <p:spPr>
          <a:xfrm rot="16200000">
            <a:off x="6809207" y="2184972"/>
            <a:ext cx="1567077" cy="5171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Phase 1: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Determine the STAs with UL LL traffic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D0A88E9-C3BA-4CB7-479C-9BC26B20E55F}"/>
              </a:ext>
            </a:extLst>
          </p:cNvPr>
          <p:cNvSpPr/>
          <p:nvPr/>
        </p:nvSpPr>
        <p:spPr>
          <a:xfrm rot="16200000">
            <a:off x="7848575" y="1705790"/>
            <a:ext cx="1567077" cy="14754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Phase 2: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UL Transmissions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C4BD5ED-E9BE-9E4A-A861-C5EE43E07A16}"/>
              </a:ext>
            </a:extLst>
          </p:cNvPr>
          <p:cNvCxnSpPr>
            <a:cxnSpLocks/>
          </p:cNvCxnSpPr>
          <p:nvPr/>
        </p:nvCxnSpPr>
        <p:spPr bwMode="auto">
          <a:xfrm>
            <a:off x="1381158" y="6161512"/>
            <a:ext cx="5671951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8C02F2B-17AC-9BBA-8934-E6EA36453041}"/>
              </a:ext>
            </a:extLst>
          </p:cNvPr>
          <p:cNvSpPr txBox="1"/>
          <p:nvPr/>
        </p:nvSpPr>
        <p:spPr>
          <a:xfrm>
            <a:off x="445098" y="4651391"/>
            <a:ext cx="615553" cy="145167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Resource Units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(RUs)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79AEDF-8F2D-ACCA-5C74-DDA62F9D991E}"/>
              </a:ext>
            </a:extLst>
          </p:cNvPr>
          <p:cNvSpPr txBox="1"/>
          <p:nvPr/>
        </p:nvSpPr>
        <p:spPr>
          <a:xfrm rot="5400000">
            <a:off x="7139483" y="5905352"/>
            <a:ext cx="400110" cy="51232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CFB5D75-8B97-548E-6642-7A25C0B97CE3}"/>
              </a:ext>
            </a:extLst>
          </p:cNvPr>
          <p:cNvSpPr txBox="1"/>
          <p:nvPr/>
        </p:nvSpPr>
        <p:spPr>
          <a:xfrm>
            <a:off x="8272610" y="5944654"/>
            <a:ext cx="1762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e.g., 52-tone RU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79DF769-97A2-069A-BC75-E780C90FFE0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761898" y="5753495"/>
            <a:ext cx="2464904" cy="3823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A3B6009F-0F01-56C7-8F34-C26A9990D7B5}"/>
              </a:ext>
            </a:extLst>
          </p:cNvPr>
          <p:cNvSpPr/>
          <p:nvPr/>
        </p:nvSpPr>
        <p:spPr bwMode="auto">
          <a:xfrm>
            <a:off x="2091507" y="5387741"/>
            <a:ext cx="4314312" cy="327024"/>
          </a:xfrm>
          <a:prstGeom prst="rect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Left Brace 30">
            <a:extLst>
              <a:ext uri="{FF2B5EF4-FFF2-40B4-BE49-F238E27FC236}">
                <a16:creationId xmlns:a16="http://schemas.microsoft.com/office/drawing/2014/main" id="{497F1038-3AA9-2F7B-4FF0-3C0CD3716BE6}"/>
              </a:ext>
            </a:extLst>
          </p:cNvPr>
          <p:cNvSpPr/>
          <p:nvPr/>
        </p:nvSpPr>
        <p:spPr bwMode="auto">
          <a:xfrm>
            <a:off x="1003714" y="4731252"/>
            <a:ext cx="262759" cy="1333645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3A6D39A-B831-D796-C369-41DAE4E1A605}"/>
              </a:ext>
            </a:extLst>
          </p:cNvPr>
          <p:cNvSpPr/>
          <p:nvPr/>
        </p:nvSpPr>
        <p:spPr bwMode="auto">
          <a:xfrm>
            <a:off x="4418147" y="4710585"/>
            <a:ext cx="1967352" cy="327024"/>
          </a:xfrm>
          <a:prstGeom prst="rect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1B58527-D1B7-1736-A919-78519368F3C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181429" y="5037609"/>
            <a:ext cx="2045373" cy="3501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D812240-D3F9-CFA1-B804-02ABB25B9B7D}"/>
              </a:ext>
            </a:extLst>
          </p:cNvPr>
          <p:cNvSpPr txBox="1"/>
          <p:nvPr/>
        </p:nvSpPr>
        <p:spPr>
          <a:xfrm>
            <a:off x="8226802" y="5105686"/>
            <a:ext cx="2598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Each ‘entry’ can be used to send a BSR frame</a:t>
            </a:r>
          </a:p>
        </p:txBody>
      </p:sp>
    </p:spTree>
    <p:extLst>
      <p:ext uri="{BB962C8B-B14F-4D97-AF65-F5344CB8AC3E}">
        <p14:creationId xmlns:p14="http://schemas.microsoft.com/office/powerpoint/2010/main" val="26933743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809298"/>
            <a:ext cx="10361084" cy="5285118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Buffer Status Collection Period (BSCP) structure is composed of the following components</a:t>
            </a:r>
            <a:endParaRPr lang="en-US" sz="1600" dirty="0">
              <a:solidFill>
                <a:schemeClr val="tx1"/>
              </a:solidFill>
            </a:endParaRPr>
          </a:p>
          <a:p>
            <a:pPr lvl="1" indent="-342900">
              <a:buFont typeface="+mj-lt"/>
              <a:buAutoNum type="arabicPeriod"/>
            </a:pPr>
            <a:r>
              <a:rPr lang="en-US" sz="1600" dirty="0"/>
              <a:t>One or more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sub-windows</a:t>
            </a:r>
            <a:r>
              <a:rPr lang="en-US" sz="1600" dirty="0"/>
              <a:t>, where </a:t>
            </a:r>
            <a:r>
              <a:rPr lang="en-US" sz="1600" b="1" dirty="0"/>
              <a:t>each sub-window is associated with one or more traffic Access Categories (ACs) </a:t>
            </a:r>
            <a:r>
              <a:rPr lang="en-US" sz="1600" dirty="0"/>
              <a:t>(or deadline values, etc.)</a:t>
            </a:r>
          </a:p>
          <a:p>
            <a:pPr lvl="1" indent="-342900">
              <a:buFont typeface="+mj-lt"/>
              <a:buAutoNum type="arabicPeriod"/>
            </a:pPr>
            <a:r>
              <a:rPr lang="en-US" sz="1600" dirty="0"/>
              <a:t>One or more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RUs</a:t>
            </a:r>
            <a:r>
              <a:rPr lang="en-US" sz="1600" dirty="0"/>
              <a:t>, where </a:t>
            </a:r>
            <a:r>
              <a:rPr lang="en-US" sz="1600" b="1" dirty="0"/>
              <a:t>each RU may represent a number of tones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600" dirty="0"/>
              <a:t>Example: An RU may represent a 26-tone or 52-tone RU</a:t>
            </a:r>
          </a:p>
          <a:p>
            <a:pPr lvl="1" indent="-342900">
              <a:buFont typeface="+mj-lt"/>
              <a:buAutoNum type="arabicPeriod"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Inter-Frame Spacing (IFS)</a:t>
            </a:r>
            <a:r>
              <a:rPr lang="en-US" sz="1600" b="1" dirty="0"/>
              <a:t> between sub-windows, to allow the AP to modify or terminate the </a:t>
            </a:r>
            <a:r>
              <a:rPr lang="en-US" sz="16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BSCP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sz="1500" b="1" dirty="0"/>
              <a:t>e.g., when enough BSR frames are received, the AP may immediately send a TF to schedule UL</a:t>
            </a:r>
          </a:p>
          <a:p>
            <a:pPr lvl="1" indent="-342900">
              <a:buFont typeface="+mj-lt"/>
              <a:buAutoNum type="arabicPeriod"/>
            </a:pPr>
            <a:r>
              <a:rPr lang="en-US" sz="1600" dirty="0"/>
              <a:t>An optional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Initial Actions (IA)</a:t>
            </a:r>
            <a:r>
              <a:rPr lang="en-US" sz="1600" b="1" dirty="0"/>
              <a:t>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period</a:t>
            </a:r>
            <a:r>
              <a:rPr lang="en-US" sz="1600" dirty="0"/>
              <a:t> at the beginning of the </a:t>
            </a:r>
            <a: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BSCP</a:t>
            </a:r>
            <a:endParaRPr lang="en-US" sz="1600" b="1" dirty="0"/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600" dirty="0"/>
              <a:t>Allows the AP to send control frames to structure BSCP (e.g., BSRP)</a:t>
            </a:r>
            <a:endParaRPr lang="en-US" sz="16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600" b="1" dirty="0"/>
              <a:t>e.g., the AP announces the structure of the </a:t>
            </a:r>
            <a:r>
              <a:rPr lang="en-US" sz="16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BSCP, such as the number of RUs and number of timeslots</a:t>
            </a:r>
            <a:endParaRPr lang="en-US" sz="1600" b="1" dirty="0"/>
          </a:p>
          <a:p>
            <a:pPr lvl="1" indent="-342900">
              <a:buFont typeface="+mj-lt"/>
              <a:buAutoNum type="arabicPeriod"/>
            </a:pPr>
            <a:r>
              <a:rPr lang="en-US" sz="1600" dirty="0"/>
              <a:t>An optional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Final Actions (FA)</a:t>
            </a:r>
            <a:r>
              <a:rPr lang="en-US" sz="1600" b="1" dirty="0"/>
              <a:t>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period</a:t>
            </a:r>
            <a:r>
              <a:rPr lang="en-US" sz="1600" dirty="0"/>
              <a:t> at the end of the </a:t>
            </a:r>
            <a: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BSCP</a:t>
            </a:r>
            <a:endParaRPr lang="en-US" sz="1600" dirty="0"/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600" dirty="0"/>
              <a:t>e.g., the AP sends a TF to schedule UL traffic from STAs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 marL="400050" lvl="1" indent="0"/>
            <a:endParaRPr lang="en-US" sz="1800" b="0" dirty="0"/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03319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840828"/>
            <a:ext cx="10361084" cy="525358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700" b="0" dirty="0">
                <a:latin typeface="Helvetica Neue"/>
              </a:rPr>
              <a:t>BSR transmissions are managed by the following rules</a:t>
            </a:r>
          </a:p>
          <a:p>
            <a:pPr lvl="1">
              <a:buFont typeface="Wingdings" pitchFamily="2" charset="2"/>
              <a:buChar char="q"/>
            </a:pPr>
            <a:endParaRPr lang="en-US" sz="1700" b="1" dirty="0">
              <a:latin typeface="Helvetica Neue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1700" b="1" dirty="0">
                <a:latin typeface="Helvetica Neue"/>
              </a:rPr>
              <a:t>Each STA carrying LL traffic can use only its associated sub-window to sends its 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Helvetica Neue"/>
              </a:rPr>
              <a:t>e.g., If a STA has LL traffic belonging to AC_VO, it can only use the sub-window associated with this AC to send its 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Helvetica Neue"/>
              </a:rPr>
              <a:t>e.g., Only STAs whose packets’ deadline is less than 2 </a:t>
            </a:r>
            <a:r>
              <a:rPr lang="en-US" sz="1600" dirty="0" err="1">
                <a:latin typeface="Helvetica Neue"/>
              </a:rPr>
              <a:t>ms</a:t>
            </a:r>
            <a:r>
              <a:rPr lang="en-US" sz="1600" dirty="0">
                <a:latin typeface="Helvetica Neue"/>
              </a:rPr>
              <a:t> can report their BSR in the first sub-window</a:t>
            </a:r>
          </a:p>
          <a:p>
            <a:pPr lvl="1">
              <a:buFont typeface="Wingdings" pitchFamily="2" charset="2"/>
              <a:buChar char="q"/>
            </a:pPr>
            <a:endParaRPr lang="en-US" sz="1700" b="1" dirty="0">
              <a:latin typeface="Helvetica Neue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1700" b="1" dirty="0">
                <a:latin typeface="Helvetica Neue"/>
              </a:rPr>
              <a:t>Each STA is allowed to select one of the RUs to send its 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>
                <a:latin typeface="Helvetica Neue"/>
              </a:rPr>
              <a:t>Various methods can be used for STAs-to-RUs association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latin typeface="Helvetica Neue"/>
              </a:rPr>
              <a:t>e.g., A STA carrying LL traffic selects one of the available RUs randomly (similar to UORA)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latin typeface="Helvetica Neue"/>
              </a:rPr>
              <a:t>e.g., The AP sends a TF during the IA period to assign STAs to RUs based on their AID</a:t>
            </a:r>
            <a:endParaRPr lang="en-US" sz="1600" dirty="0">
              <a:solidFill>
                <a:schemeClr val="accent2">
                  <a:lumMod val="75000"/>
                </a:schemeClr>
              </a:solidFill>
              <a:latin typeface="Helvetica Neue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accent2">
                  <a:lumMod val="75000"/>
                </a:schemeClr>
              </a:solidFill>
              <a:latin typeface="Helvetica Neue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700" b="0" dirty="0">
              <a:solidFill>
                <a:schemeClr val="tx1"/>
              </a:solidFill>
              <a:latin typeface="Helvetica Neue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700" dirty="0">
              <a:latin typeface="Helvetica Neue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700" b="1" dirty="0">
              <a:latin typeface="Helvetica Neue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7599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2" name="Rectangle 4111">
            <a:extLst>
              <a:ext uri="{FF2B5EF4-FFF2-40B4-BE49-F238E27FC236}">
                <a16:creationId xmlns:a16="http://schemas.microsoft.com/office/drawing/2014/main" id="{60B6A302-29B3-1BDA-4D95-0944553C4A7A}"/>
              </a:ext>
            </a:extLst>
          </p:cNvPr>
          <p:cNvSpPr/>
          <p:nvPr/>
        </p:nvSpPr>
        <p:spPr>
          <a:xfrm>
            <a:off x="6873124" y="5670937"/>
            <a:ext cx="73152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</a:t>
            </a:r>
          </a:p>
        </p:txBody>
      </p:sp>
      <p:sp>
        <p:nvSpPr>
          <p:cNvPr id="4113" name="Rectangle 4112">
            <a:extLst>
              <a:ext uri="{FF2B5EF4-FFF2-40B4-BE49-F238E27FC236}">
                <a16:creationId xmlns:a16="http://schemas.microsoft.com/office/drawing/2014/main" id="{5F2E9567-93C0-4E97-4A00-133576E53991}"/>
              </a:ext>
            </a:extLst>
          </p:cNvPr>
          <p:cNvSpPr/>
          <p:nvPr/>
        </p:nvSpPr>
        <p:spPr>
          <a:xfrm>
            <a:off x="6881310" y="5940332"/>
            <a:ext cx="73152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DE02CEA-4338-E84B-95C8-F3E467A027DB}"/>
              </a:ext>
            </a:extLst>
          </p:cNvPr>
          <p:cNvSpPr/>
          <p:nvPr/>
        </p:nvSpPr>
        <p:spPr>
          <a:xfrm>
            <a:off x="2855566" y="4080722"/>
            <a:ext cx="1799680" cy="341606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Transmission Period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AA8E30C-A0DF-14D1-8858-7679B14C1C40}"/>
              </a:ext>
            </a:extLst>
          </p:cNvPr>
          <p:cNvCxnSpPr/>
          <p:nvPr/>
        </p:nvCxnSpPr>
        <p:spPr bwMode="auto">
          <a:xfrm>
            <a:off x="2802721" y="4426709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50CD1A7-68FA-D9E9-CF8D-AD1F42290EE4}"/>
              </a:ext>
            </a:extLst>
          </p:cNvPr>
          <p:cNvCxnSpPr/>
          <p:nvPr/>
        </p:nvCxnSpPr>
        <p:spPr bwMode="auto">
          <a:xfrm>
            <a:off x="2801664" y="4822811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AC8898E5-C8ED-0374-4705-5A67DF94F03A}"/>
              </a:ext>
            </a:extLst>
          </p:cNvPr>
          <p:cNvSpPr txBox="1"/>
          <p:nvPr/>
        </p:nvSpPr>
        <p:spPr>
          <a:xfrm>
            <a:off x="2230152" y="4263927"/>
            <a:ext cx="3754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3D1A154-9ABC-DBC3-2184-8AD23987D3AD}"/>
              </a:ext>
            </a:extLst>
          </p:cNvPr>
          <p:cNvSpPr txBox="1"/>
          <p:nvPr/>
        </p:nvSpPr>
        <p:spPr>
          <a:xfrm>
            <a:off x="2181918" y="4691630"/>
            <a:ext cx="5229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</a:t>
            </a:r>
            <a:r>
              <a:rPr lang="en-US" sz="1100" b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  <a:endParaRPr lang="en-US" sz="110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A8BE47-66B2-3C78-2227-C13C9198DA2A}"/>
              </a:ext>
            </a:extLst>
          </p:cNvPr>
          <p:cNvSpPr/>
          <p:nvPr/>
        </p:nvSpPr>
        <p:spPr>
          <a:xfrm>
            <a:off x="5333803" y="4629265"/>
            <a:ext cx="731520" cy="182880"/>
          </a:xfrm>
          <a:prstGeom prst="rect">
            <a:avLst/>
          </a:prstGeom>
          <a:solidFill>
            <a:srgbClr val="941100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6883387-803A-3029-AB05-3F53EFD0ACDA}"/>
              </a:ext>
            </a:extLst>
          </p:cNvPr>
          <p:cNvCxnSpPr/>
          <p:nvPr/>
        </p:nvCxnSpPr>
        <p:spPr bwMode="auto">
          <a:xfrm>
            <a:off x="2801664" y="5075262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C019028C-2E62-069C-4BF1-029DF59090BB}"/>
              </a:ext>
            </a:extLst>
          </p:cNvPr>
          <p:cNvSpPr txBox="1"/>
          <p:nvPr/>
        </p:nvSpPr>
        <p:spPr>
          <a:xfrm>
            <a:off x="2186211" y="4943373"/>
            <a:ext cx="5245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</a:t>
            </a:r>
            <a:r>
              <a:rPr lang="en-US" sz="1100" b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  <a:endParaRPr lang="en-US" sz="110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8A0EB63-1B24-82B3-C09E-7A116DFB4759}"/>
              </a:ext>
            </a:extLst>
          </p:cNvPr>
          <p:cNvCxnSpPr/>
          <p:nvPr/>
        </p:nvCxnSpPr>
        <p:spPr bwMode="auto">
          <a:xfrm>
            <a:off x="2798942" y="5344545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AE5A6A8-AB39-9C9E-A0DD-27750B98D07D}"/>
              </a:ext>
            </a:extLst>
          </p:cNvPr>
          <p:cNvSpPr txBox="1"/>
          <p:nvPr/>
        </p:nvSpPr>
        <p:spPr>
          <a:xfrm>
            <a:off x="2183489" y="5212656"/>
            <a:ext cx="5277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</a:t>
            </a:r>
            <a:r>
              <a:rPr lang="en-US" sz="1100" b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</a:t>
            </a:r>
            <a:endParaRPr lang="en-US" sz="110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036AE295-2277-E609-0A0C-77505D6905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706316"/>
              </p:ext>
            </p:extLst>
          </p:nvPr>
        </p:nvGraphicFramePr>
        <p:xfrm>
          <a:off x="446690" y="1398640"/>
          <a:ext cx="10420928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891">
                  <a:extLst>
                    <a:ext uri="{9D8B030D-6E8A-4147-A177-3AD203B41FA5}">
                      <a16:colId xmlns:a16="http://schemas.microsoft.com/office/drawing/2014/main" val="1451568780"/>
                    </a:ext>
                  </a:extLst>
                </a:gridCol>
                <a:gridCol w="222671">
                  <a:extLst>
                    <a:ext uri="{9D8B030D-6E8A-4147-A177-3AD203B41FA5}">
                      <a16:colId xmlns:a16="http://schemas.microsoft.com/office/drawing/2014/main" val="128679516"/>
                    </a:ext>
                  </a:extLst>
                </a:gridCol>
                <a:gridCol w="2881493">
                  <a:extLst>
                    <a:ext uri="{9D8B030D-6E8A-4147-A177-3AD203B41FA5}">
                      <a16:colId xmlns:a16="http://schemas.microsoft.com/office/drawing/2014/main" val="2013478169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3234226681"/>
                    </a:ext>
                  </a:extLst>
                </a:gridCol>
                <a:gridCol w="2881224">
                  <a:extLst>
                    <a:ext uri="{9D8B030D-6E8A-4147-A177-3AD203B41FA5}">
                      <a16:colId xmlns:a16="http://schemas.microsoft.com/office/drawing/2014/main" val="809274612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1635311860"/>
                    </a:ext>
                  </a:extLst>
                </a:gridCol>
                <a:gridCol w="2881493">
                  <a:extLst>
                    <a:ext uri="{9D8B030D-6E8A-4147-A177-3AD203B41FA5}">
                      <a16:colId xmlns:a16="http://schemas.microsoft.com/office/drawing/2014/main" val="18491439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87031161"/>
                    </a:ext>
                  </a:extLst>
                </a:gridCol>
                <a:gridCol w="363196">
                  <a:extLst>
                    <a:ext uri="{9D8B030D-6E8A-4147-A177-3AD203B41FA5}">
                      <a16:colId xmlns:a16="http://schemas.microsoft.com/office/drawing/2014/main" val="703749485"/>
                    </a:ext>
                  </a:extLst>
                </a:gridCol>
              </a:tblGrid>
              <a:tr h="153460">
                <a:tc gridSpan="9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Buffer Status Collection Period (BSCP)</a:t>
                      </a: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205926"/>
                  </a:ext>
                </a:extLst>
              </a:tr>
              <a:tr h="153460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-250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Initial Actions (IA)</a:t>
                      </a:r>
                    </a:p>
                  </a:txBody>
                  <a:tcPr vert="vert27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ts val="1020"/>
                        </a:lnSpc>
                      </a:pPr>
                      <a:r>
                        <a:rPr lang="en-US" sz="1600" b="1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SIFS</a:t>
                      </a:r>
                    </a:p>
                  </a:txBody>
                  <a:tcPr vert="vert27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LL AC_VO (Deadline &lt; 3 </a:t>
                      </a:r>
                      <a:r>
                        <a:rPr lang="en-US" sz="1400" b="1" dirty="0" err="1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ms</a:t>
                      </a:r>
                      <a:r>
                        <a:rPr lang="en-US" sz="14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)</a:t>
                      </a:r>
                      <a:endParaRPr lang="en-US" sz="1400" b="1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400" b="1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PIFS</a:t>
                      </a:r>
                    </a:p>
                  </a:txBody>
                  <a:tcPr marL="0" marR="0" marT="0" marB="0" vert="vert27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LL AC_VO (Deadline &lt; 7 </a:t>
                      </a:r>
                      <a:r>
                        <a:rPr lang="en-US" sz="1400" b="1" dirty="0" err="1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ms</a:t>
                      </a:r>
                      <a:r>
                        <a:rPr lang="en-US" sz="14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)</a:t>
                      </a:r>
                      <a:endParaRPr lang="en-US" sz="1400" b="1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PIFS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vert="vert27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LL AC_VI</a:t>
                      </a:r>
                      <a:r>
                        <a:rPr lang="en-US" sz="16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</a:t>
                      </a:r>
                      <a:endParaRPr lang="en-US" sz="1600" b="1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PIFS</a:t>
                      </a:r>
                    </a:p>
                  </a:txBody>
                  <a:tcPr vert="vert27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-250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Final Actions (FA)</a:t>
                      </a:r>
                    </a:p>
                  </a:txBody>
                  <a:tcPr vert="vert270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65631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537628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135768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080660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832256"/>
                  </a:ext>
                </a:extLst>
              </a:tr>
            </a:tbl>
          </a:graphicData>
        </a:graphic>
      </p:graphicFrame>
      <p:sp>
        <p:nvSpPr>
          <p:cNvPr id="44" name="Rectangle 43">
            <a:extLst>
              <a:ext uri="{FF2B5EF4-FFF2-40B4-BE49-F238E27FC236}">
                <a16:creationId xmlns:a16="http://schemas.microsoft.com/office/drawing/2014/main" id="{702F665B-6981-21B4-5F5A-693480BCAEB3}"/>
              </a:ext>
            </a:extLst>
          </p:cNvPr>
          <p:cNvSpPr/>
          <p:nvPr/>
        </p:nvSpPr>
        <p:spPr>
          <a:xfrm>
            <a:off x="1060080" y="2119193"/>
            <a:ext cx="2828747" cy="178677"/>
          </a:xfrm>
          <a:prstGeom prst="rect">
            <a:avLst/>
          </a:prstGeom>
          <a:solidFill>
            <a:srgbClr val="9411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 from STA</a:t>
            </a:r>
            <a:r>
              <a:rPr lang="en-US" sz="1100" b="1" baseline="-25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  <a:endParaRPr lang="en-US" sz="1100" b="1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B3B5F3A-BBBF-A9C8-F274-1530979B4235}"/>
              </a:ext>
            </a:extLst>
          </p:cNvPr>
          <p:cNvSpPr/>
          <p:nvPr/>
        </p:nvSpPr>
        <p:spPr>
          <a:xfrm>
            <a:off x="1060081" y="2755211"/>
            <a:ext cx="2828746" cy="178677"/>
          </a:xfrm>
          <a:prstGeom prst="rect">
            <a:avLst/>
          </a:prstGeom>
          <a:solidFill>
            <a:srgbClr val="9411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 from STA</a:t>
            </a:r>
            <a:r>
              <a:rPr lang="en-US" sz="1100" b="1" baseline="-25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  <a:endParaRPr lang="en-US" sz="1100" b="1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36AF70F-6D8D-9F3F-3090-6065757ABBB5}"/>
              </a:ext>
            </a:extLst>
          </p:cNvPr>
          <p:cNvSpPr/>
          <p:nvPr/>
        </p:nvSpPr>
        <p:spPr bwMode="auto">
          <a:xfrm>
            <a:off x="7589285" y="4076405"/>
            <a:ext cx="45719" cy="219456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097" name="Straight Arrow Connector 4096">
            <a:extLst>
              <a:ext uri="{FF2B5EF4-FFF2-40B4-BE49-F238E27FC236}">
                <a16:creationId xmlns:a16="http://schemas.microsoft.com/office/drawing/2014/main" id="{D5B69424-4FDB-FCF1-3A68-D12A9FC97A2A}"/>
              </a:ext>
            </a:extLst>
          </p:cNvPr>
          <p:cNvCxnSpPr/>
          <p:nvPr/>
        </p:nvCxnSpPr>
        <p:spPr bwMode="auto">
          <a:xfrm>
            <a:off x="2801664" y="5601497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99" name="TextBox 4098">
            <a:extLst>
              <a:ext uri="{FF2B5EF4-FFF2-40B4-BE49-F238E27FC236}">
                <a16:creationId xmlns:a16="http://schemas.microsoft.com/office/drawing/2014/main" id="{D6B825B0-C96F-DCF4-BCEE-E684CE8CDF0F}"/>
              </a:ext>
            </a:extLst>
          </p:cNvPr>
          <p:cNvSpPr txBox="1"/>
          <p:nvPr/>
        </p:nvSpPr>
        <p:spPr>
          <a:xfrm>
            <a:off x="2186211" y="5469608"/>
            <a:ext cx="5277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</a:t>
            </a:r>
            <a:r>
              <a:rPr lang="en-US" sz="1100" b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</a:t>
            </a:r>
            <a:endParaRPr lang="en-US" sz="110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4101" name="Straight Arrow Connector 4100">
            <a:extLst>
              <a:ext uri="{FF2B5EF4-FFF2-40B4-BE49-F238E27FC236}">
                <a16:creationId xmlns:a16="http://schemas.microsoft.com/office/drawing/2014/main" id="{F9E8956F-0401-DFF9-2469-18E99D048012}"/>
              </a:ext>
            </a:extLst>
          </p:cNvPr>
          <p:cNvCxnSpPr/>
          <p:nvPr/>
        </p:nvCxnSpPr>
        <p:spPr bwMode="auto">
          <a:xfrm>
            <a:off x="2801664" y="5853948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02" name="TextBox 4101">
            <a:extLst>
              <a:ext uri="{FF2B5EF4-FFF2-40B4-BE49-F238E27FC236}">
                <a16:creationId xmlns:a16="http://schemas.microsoft.com/office/drawing/2014/main" id="{8E0E9B31-21D5-7457-AB63-2281E6FC9AEF}"/>
              </a:ext>
            </a:extLst>
          </p:cNvPr>
          <p:cNvSpPr txBox="1"/>
          <p:nvPr/>
        </p:nvSpPr>
        <p:spPr>
          <a:xfrm>
            <a:off x="2186211" y="5722059"/>
            <a:ext cx="5196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</a:t>
            </a:r>
            <a:r>
              <a:rPr lang="en-US" sz="1100" b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</a:t>
            </a:r>
            <a:endParaRPr lang="en-US" sz="110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4104" name="Straight Arrow Connector 4103">
            <a:extLst>
              <a:ext uri="{FF2B5EF4-FFF2-40B4-BE49-F238E27FC236}">
                <a16:creationId xmlns:a16="http://schemas.microsoft.com/office/drawing/2014/main" id="{BC9156DA-EF34-74F7-FB09-7FC585C12162}"/>
              </a:ext>
            </a:extLst>
          </p:cNvPr>
          <p:cNvCxnSpPr/>
          <p:nvPr/>
        </p:nvCxnSpPr>
        <p:spPr bwMode="auto">
          <a:xfrm>
            <a:off x="2798942" y="6123231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05" name="TextBox 4104">
            <a:extLst>
              <a:ext uri="{FF2B5EF4-FFF2-40B4-BE49-F238E27FC236}">
                <a16:creationId xmlns:a16="http://schemas.microsoft.com/office/drawing/2014/main" id="{E5681AE9-00FC-FDFE-CB34-9BF412E12E38}"/>
              </a:ext>
            </a:extLst>
          </p:cNvPr>
          <p:cNvSpPr txBox="1"/>
          <p:nvPr/>
        </p:nvSpPr>
        <p:spPr>
          <a:xfrm>
            <a:off x="2183489" y="5991342"/>
            <a:ext cx="5148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</a:t>
            </a:r>
            <a:r>
              <a:rPr lang="en-US" sz="1100" b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</a:t>
            </a:r>
            <a:endParaRPr lang="en-US" sz="110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4109" name="Rectangle 4108">
            <a:extLst>
              <a:ext uri="{FF2B5EF4-FFF2-40B4-BE49-F238E27FC236}">
                <a16:creationId xmlns:a16="http://schemas.microsoft.com/office/drawing/2014/main" id="{B2F8024B-A2EA-1191-4881-5B5DB45EF611}"/>
              </a:ext>
            </a:extLst>
          </p:cNvPr>
          <p:cNvSpPr/>
          <p:nvPr/>
        </p:nvSpPr>
        <p:spPr>
          <a:xfrm>
            <a:off x="5334009" y="4887640"/>
            <a:ext cx="731520" cy="179945"/>
          </a:xfrm>
          <a:prstGeom prst="rect">
            <a:avLst/>
          </a:prstGeom>
          <a:solidFill>
            <a:srgbClr val="941100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</a:t>
            </a:r>
          </a:p>
        </p:txBody>
      </p:sp>
      <p:sp>
        <p:nvSpPr>
          <p:cNvPr id="4110" name="Rectangle 4109">
            <a:extLst>
              <a:ext uri="{FF2B5EF4-FFF2-40B4-BE49-F238E27FC236}">
                <a16:creationId xmlns:a16="http://schemas.microsoft.com/office/drawing/2014/main" id="{E88E2ED0-7A58-F730-C026-D4989C289DA3}"/>
              </a:ext>
            </a:extLst>
          </p:cNvPr>
          <p:cNvSpPr/>
          <p:nvPr/>
        </p:nvSpPr>
        <p:spPr>
          <a:xfrm>
            <a:off x="6118476" y="5149334"/>
            <a:ext cx="731520" cy="182880"/>
          </a:xfrm>
          <a:prstGeom prst="rect">
            <a:avLst/>
          </a:prstGeom>
          <a:solidFill>
            <a:srgbClr val="FF9300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</a:t>
            </a:r>
          </a:p>
        </p:txBody>
      </p:sp>
      <p:sp>
        <p:nvSpPr>
          <p:cNvPr id="4111" name="Rectangle 4110">
            <a:extLst>
              <a:ext uri="{FF2B5EF4-FFF2-40B4-BE49-F238E27FC236}">
                <a16:creationId xmlns:a16="http://schemas.microsoft.com/office/drawing/2014/main" id="{CD644104-8B20-51AE-5673-175ED238605B}"/>
              </a:ext>
            </a:extLst>
          </p:cNvPr>
          <p:cNvSpPr/>
          <p:nvPr/>
        </p:nvSpPr>
        <p:spPr>
          <a:xfrm>
            <a:off x="6126992" y="5402681"/>
            <a:ext cx="731520" cy="182880"/>
          </a:xfrm>
          <a:prstGeom prst="rect">
            <a:avLst/>
          </a:prstGeom>
          <a:solidFill>
            <a:srgbClr val="FF9300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</a:t>
            </a:r>
          </a:p>
        </p:txBody>
      </p:sp>
      <p:sp>
        <p:nvSpPr>
          <p:cNvPr id="4115" name="Rectangle 4114">
            <a:extLst>
              <a:ext uri="{FF2B5EF4-FFF2-40B4-BE49-F238E27FC236}">
                <a16:creationId xmlns:a16="http://schemas.microsoft.com/office/drawing/2014/main" id="{8BD00829-CF38-2D33-5FEC-72E884C47D2B}"/>
              </a:ext>
            </a:extLst>
          </p:cNvPr>
          <p:cNvSpPr/>
          <p:nvPr/>
        </p:nvSpPr>
        <p:spPr>
          <a:xfrm>
            <a:off x="7365781" y="3093310"/>
            <a:ext cx="2825496" cy="1786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 from STA</a:t>
            </a:r>
            <a:r>
              <a:rPr lang="en-US" sz="1100" b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</a:t>
            </a:r>
            <a:endParaRPr lang="en-US" sz="110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4116" name="Rectangle 4115">
            <a:extLst>
              <a:ext uri="{FF2B5EF4-FFF2-40B4-BE49-F238E27FC236}">
                <a16:creationId xmlns:a16="http://schemas.microsoft.com/office/drawing/2014/main" id="{7903EEC9-42E6-C3E3-7F6B-DF94B8A41826}"/>
              </a:ext>
            </a:extLst>
          </p:cNvPr>
          <p:cNvSpPr/>
          <p:nvPr/>
        </p:nvSpPr>
        <p:spPr>
          <a:xfrm>
            <a:off x="7365781" y="2408693"/>
            <a:ext cx="2825496" cy="1786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 from STA</a:t>
            </a:r>
            <a:r>
              <a:rPr lang="en-US" sz="1100" b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</a:t>
            </a:r>
            <a:endParaRPr lang="en-US" sz="110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4117" name="Rectangle 4116">
            <a:extLst>
              <a:ext uri="{FF2B5EF4-FFF2-40B4-BE49-F238E27FC236}">
                <a16:creationId xmlns:a16="http://schemas.microsoft.com/office/drawing/2014/main" id="{865781F6-73C4-08B5-F5FC-56BCFF5E5C22}"/>
              </a:ext>
            </a:extLst>
          </p:cNvPr>
          <p:cNvSpPr/>
          <p:nvPr/>
        </p:nvSpPr>
        <p:spPr>
          <a:xfrm>
            <a:off x="4212395" y="2413025"/>
            <a:ext cx="2825496" cy="178677"/>
          </a:xfrm>
          <a:prstGeom prst="rect">
            <a:avLst/>
          </a:prstGeom>
          <a:solidFill>
            <a:srgbClr val="FF93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 from STA</a:t>
            </a:r>
            <a:r>
              <a:rPr lang="en-US" sz="1100" b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</a:t>
            </a:r>
            <a:endParaRPr lang="en-US" sz="110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4118" name="Rectangle 4117">
            <a:extLst>
              <a:ext uri="{FF2B5EF4-FFF2-40B4-BE49-F238E27FC236}">
                <a16:creationId xmlns:a16="http://schemas.microsoft.com/office/drawing/2014/main" id="{AA57544B-785F-CE12-3A2A-227B4598949B}"/>
              </a:ext>
            </a:extLst>
          </p:cNvPr>
          <p:cNvSpPr/>
          <p:nvPr/>
        </p:nvSpPr>
        <p:spPr>
          <a:xfrm>
            <a:off x="4207346" y="3089313"/>
            <a:ext cx="2825496" cy="178677"/>
          </a:xfrm>
          <a:prstGeom prst="rect">
            <a:avLst/>
          </a:prstGeom>
          <a:solidFill>
            <a:srgbClr val="FF93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 from STA</a:t>
            </a:r>
            <a:r>
              <a:rPr lang="en-US" sz="1100" b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</a:t>
            </a:r>
            <a:endParaRPr lang="en-US" sz="110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4119" name="Rectangle 4118">
            <a:extLst>
              <a:ext uri="{FF2B5EF4-FFF2-40B4-BE49-F238E27FC236}">
                <a16:creationId xmlns:a16="http://schemas.microsoft.com/office/drawing/2014/main" id="{CD1675D5-6264-AAF8-F20B-44F936C92D9A}"/>
              </a:ext>
            </a:extLst>
          </p:cNvPr>
          <p:cNvSpPr/>
          <p:nvPr/>
        </p:nvSpPr>
        <p:spPr>
          <a:xfrm>
            <a:off x="8255588" y="4627925"/>
            <a:ext cx="2869654" cy="19695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Data</a:t>
            </a:r>
          </a:p>
        </p:txBody>
      </p:sp>
      <p:sp>
        <p:nvSpPr>
          <p:cNvPr id="4121" name="Rectangle 4120">
            <a:extLst>
              <a:ext uri="{FF2B5EF4-FFF2-40B4-BE49-F238E27FC236}">
                <a16:creationId xmlns:a16="http://schemas.microsoft.com/office/drawing/2014/main" id="{83826CFB-5197-4D11-2942-36E5E78FB5EA}"/>
              </a:ext>
            </a:extLst>
          </p:cNvPr>
          <p:cNvSpPr/>
          <p:nvPr/>
        </p:nvSpPr>
        <p:spPr bwMode="auto">
          <a:xfrm>
            <a:off x="6072757" y="4071547"/>
            <a:ext cx="45719" cy="219456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22" name="Rectangle 4121">
            <a:extLst>
              <a:ext uri="{FF2B5EF4-FFF2-40B4-BE49-F238E27FC236}">
                <a16:creationId xmlns:a16="http://schemas.microsoft.com/office/drawing/2014/main" id="{3CB39215-7CE2-4609-C64B-72BCB87AC682}"/>
              </a:ext>
            </a:extLst>
          </p:cNvPr>
          <p:cNvSpPr/>
          <p:nvPr/>
        </p:nvSpPr>
        <p:spPr bwMode="auto">
          <a:xfrm>
            <a:off x="6860658" y="4073295"/>
            <a:ext cx="45719" cy="219456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23" name="Rectangle 4122">
            <a:extLst>
              <a:ext uri="{FF2B5EF4-FFF2-40B4-BE49-F238E27FC236}">
                <a16:creationId xmlns:a16="http://schemas.microsoft.com/office/drawing/2014/main" id="{1B3530DB-413F-B5E3-DD3E-7D598AE74EC1}"/>
              </a:ext>
            </a:extLst>
          </p:cNvPr>
          <p:cNvSpPr/>
          <p:nvPr/>
        </p:nvSpPr>
        <p:spPr bwMode="auto">
          <a:xfrm>
            <a:off x="8215201" y="4071547"/>
            <a:ext cx="45719" cy="219456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24" name="Rectangle 4123">
            <a:extLst>
              <a:ext uri="{FF2B5EF4-FFF2-40B4-BE49-F238E27FC236}">
                <a16:creationId xmlns:a16="http://schemas.microsoft.com/office/drawing/2014/main" id="{646CC4A9-8211-6CF5-DFDA-E71DD2862506}"/>
              </a:ext>
            </a:extLst>
          </p:cNvPr>
          <p:cNvSpPr/>
          <p:nvPr/>
        </p:nvSpPr>
        <p:spPr>
          <a:xfrm>
            <a:off x="8255588" y="4877080"/>
            <a:ext cx="2869654" cy="19695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Data</a:t>
            </a:r>
          </a:p>
        </p:txBody>
      </p:sp>
      <p:sp>
        <p:nvSpPr>
          <p:cNvPr id="4127" name="Rectangle 4126">
            <a:extLst>
              <a:ext uri="{FF2B5EF4-FFF2-40B4-BE49-F238E27FC236}">
                <a16:creationId xmlns:a16="http://schemas.microsoft.com/office/drawing/2014/main" id="{82FAF4AC-F3BC-1489-B509-35E9FF4E33D4}"/>
              </a:ext>
            </a:extLst>
          </p:cNvPr>
          <p:cNvSpPr/>
          <p:nvPr/>
        </p:nvSpPr>
        <p:spPr>
          <a:xfrm>
            <a:off x="8255588" y="5406505"/>
            <a:ext cx="2869654" cy="19695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Data</a:t>
            </a:r>
          </a:p>
        </p:txBody>
      </p:sp>
      <p:sp>
        <p:nvSpPr>
          <p:cNvPr id="4128" name="Rectangle 4127">
            <a:extLst>
              <a:ext uri="{FF2B5EF4-FFF2-40B4-BE49-F238E27FC236}">
                <a16:creationId xmlns:a16="http://schemas.microsoft.com/office/drawing/2014/main" id="{81709C1D-08AA-61D2-D321-7FEE3DA6880D}"/>
              </a:ext>
            </a:extLst>
          </p:cNvPr>
          <p:cNvSpPr/>
          <p:nvPr/>
        </p:nvSpPr>
        <p:spPr>
          <a:xfrm>
            <a:off x="8255588" y="5656727"/>
            <a:ext cx="2869654" cy="19695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Data</a:t>
            </a:r>
          </a:p>
        </p:txBody>
      </p:sp>
      <p:sp>
        <p:nvSpPr>
          <p:cNvPr id="4129" name="Rectangle 4128">
            <a:extLst>
              <a:ext uri="{FF2B5EF4-FFF2-40B4-BE49-F238E27FC236}">
                <a16:creationId xmlns:a16="http://schemas.microsoft.com/office/drawing/2014/main" id="{06EA0808-B3E6-4F10-D4EC-3101FAFCF862}"/>
              </a:ext>
            </a:extLst>
          </p:cNvPr>
          <p:cNvSpPr/>
          <p:nvPr/>
        </p:nvSpPr>
        <p:spPr>
          <a:xfrm>
            <a:off x="8258763" y="5154290"/>
            <a:ext cx="2869654" cy="19695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Data</a:t>
            </a:r>
          </a:p>
        </p:txBody>
      </p:sp>
      <p:sp>
        <p:nvSpPr>
          <p:cNvPr id="4133" name="Rectangle 4132">
            <a:extLst>
              <a:ext uri="{FF2B5EF4-FFF2-40B4-BE49-F238E27FC236}">
                <a16:creationId xmlns:a16="http://schemas.microsoft.com/office/drawing/2014/main" id="{90CD14F1-C18E-5522-6CF7-C79E6E59BB0B}"/>
              </a:ext>
            </a:extLst>
          </p:cNvPr>
          <p:cNvSpPr/>
          <p:nvPr/>
        </p:nvSpPr>
        <p:spPr>
          <a:xfrm>
            <a:off x="8265213" y="5926234"/>
            <a:ext cx="2869654" cy="19695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Data</a:t>
            </a:r>
          </a:p>
        </p:txBody>
      </p:sp>
      <p:sp>
        <p:nvSpPr>
          <p:cNvPr id="4141" name="Rectangle 4140">
            <a:extLst>
              <a:ext uri="{FF2B5EF4-FFF2-40B4-BE49-F238E27FC236}">
                <a16:creationId xmlns:a16="http://schemas.microsoft.com/office/drawing/2014/main" id="{01CAD6A4-7808-BC8D-E0BF-EB9029B9B535}"/>
              </a:ext>
            </a:extLst>
          </p:cNvPr>
          <p:cNvSpPr/>
          <p:nvPr/>
        </p:nvSpPr>
        <p:spPr bwMode="auto">
          <a:xfrm>
            <a:off x="5284252" y="4071547"/>
            <a:ext cx="45719" cy="219456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42" name="TextBox 4141">
            <a:extLst>
              <a:ext uri="{FF2B5EF4-FFF2-40B4-BE49-F238E27FC236}">
                <a16:creationId xmlns:a16="http://schemas.microsoft.com/office/drawing/2014/main" id="{4022E664-2774-395C-F3C8-FA9721604D73}"/>
              </a:ext>
            </a:extLst>
          </p:cNvPr>
          <p:cNvSpPr txBox="1"/>
          <p:nvPr/>
        </p:nvSpPr>
        <p:spPr>
          <a:xfrm>
            <a:off x="929215" y="618852"/>
            <a:ext cx="10272185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Example: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AP sends a TF during the IA period; this frame may announce the start of BSCP and its parameters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AP sends a TF during the FA period to schedule UL transmissions from STAs 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FA6E5FB-3C80-9AA9-F72C-D7D4B24D3100}"/>
              </a:ext>
            </a:extLst>
          </p:cNvPr>
          <p:cNvSpPr/>
          <p:nvPr/>
        </p:nvSpPr>
        <p:spPr>
          <a:xfrm>
            <a:off x="7635004" y="4241639"/>
            <a:ext cx="568769" cy="1799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TF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000E528-B268-3177-6AA0-648762F44605}"/>
              </a:ext>
            </a:extLst>
          </p:cNvPr>
          <p:cNvSpPr/>
          <p:nvPr/>
        </p:nvSpPr>
        <p:spPr bwMode="auto">
          <a:xfrm>
            <a:off x="4664482" y="4064584"/>
            <a:ext cx="45719" cy="219456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F783794-C305-DB24-5889-FDB2F31C80CE}"/>
              </a:ext>
            </a:extLst>
          </p:cNvPr>
          <p:cNvSpPr/>
          <p:nvPr/>
        </p:nvSpPr>
        <p:spPr>
          <a:xfrm>
            <a:off x="4711971" y="4245597"/>
            <a:ext cx="568769" cy="1799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9F2D5B-2D34-DDA6-60E6-EB5C7D4651EE}"/>
              </a:ext>
            </a:extLst>
          </p:cNvPr>
          <p:cNvSpPr/>
          <p:nvPr/>
        </p:nvSpPr>
        <p:spPr>
          <a:xfrm>
            <a:off x="4660189" y="3893544"/>
            <a:ext cx="6421349" cy="3442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			           LL Traffic Exchange</a:t>
            </a:r>
          </a:p>
          <a:p>
            <a:pPr algn="ctr"/>
            <a:endParaRPr lang="en-US" sz="1000" b="1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4C1511-3A13-D6FC-0F78-91C99B603A6B}"/>
              </a:ext>
            </a:extLst>
          </p:cNvPr>
          <p:cNvSpPr/>
          <p:nvPr/>
        </p:nvSpPr>
        <p:spPr>
          <a:xfrm>
            <a:off x="4660189" y="4078769"/>
            <a:ext cx="3550719" cy="13749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BSCP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4BED3D3-18A6-19BC-012A-3925759E24DD}"/>
              </a:ext>
            </a:extLst>
          </p:cNvPr>
          <p:cNvCxnSpPr>
            <a:cxnSpLocks/>
            <a:endCxn id="7" idx="1"/>
          </p:cNvCxnSpPr>
          <p:nvPr/>
        </p:nvCxnSpPr>
        <p:spPr bwMode="auto">
          <a:xfrm>
            <a:off x="446690" y="3349360"/>
            <a:ext cx="4213499" cy="7163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FCC9D54-0282-E9DA-5F33-DC7E96D65DFA}"/>
              </a:ext>
            </a:extLst>
          </p:cNvPr>
          <p:cNvCxnSpPr/>
          <p:nvPr/>
        </p:nvCxnSpPr>
        <p:spPr bwMode="auto">
          <a:xfrm flipV="1">
            <a:off x="8210908" y="3349360"/>
            <a:ext cx="2656710" cy="7152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0083448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1423</TotalTime>
  <Words>2038</Words>
  <Application>Microsoft Macintosh PowerPoint</Application>
  <PresentationFormat>Widescreen</PresentationFormat>
  <Paragraphs>353</Paragraphs>
  <Slides>16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 Unicode MS</vt:lpstr>
      <vt:lpstr>Arial</vt:lpstr>
      <vt:lpstr>Arial,Sans-Serif</vt:lpstr>
      <vt:lpstr>Helvetica Neue</vt:lpstr>
      <vt:lpstr>Times New Roman</vt:lpstr>
      <vt:lpstr>Wingdings</vt:lpstr>
      <vt:lpstr>Office Theme</vt:lpstr>
      <vt:lpstr>Document</vt:lpstr>
      <vt:lpstr>Opportunistic Channel Access Mechanism for Buffer Reporting</vt:lpstr>
      <vt:lpstr>Introduction</vt:lpstr>
      <vt:lpstr>An Example Method of LL Traffic Exchange during TXOPs</vt:lpstr>
      <vt:lpstr>An Example Method of LL Traffic Exchange during TXOPs</vt:lpstr>
      <vt:lpstr>Problem Statement</vt:lpstr>
      <vt:lpstr>Opportunistic Buffer Reporting by STAs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</vt:lpstr>
      <vt:lpstr>Straw Poll</vt:lpstr>
      <vt:lpstr>PowerPoint Presentation</vt:lpstr>
      <vt:lpstr>PowerPoint Presentation</vt:lpstr>
      <vt:lpstr>PowerPoint Presentation</vt:lpstr>
    </vt:vector>
  </TitlesOfParts>
  <Manager/>
  <Company>Nokia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Channel Access Mechanism for TXOP Preemption</dc:title>
  <dc:subject/>
  <dc:creator>Behnam Dezfouli (Nokia)</dc:creator>
  <cp:keywords/>
  <dc:description/>
  <cp:lastModifiedBy>Behnam Dezfouli (Nokia)</cp:lastModifiedBy>
  <cp:revision>521</cp:revision>
  <cp:lastPrinted>1601-01-01T00:00:00Z</cp:lastPrinted>
  <dcterms:created xsi:type="dcterms:W3CDTF">2024-07-15T18:29:00Z</dcterms:created>
  <dcterms:modified xsi:type="dcterms:W3CDTF">2025-03-12T03:51:27Z</dcterms:modified>
  <cp:category/>
</cp:coreProperties>
</file>