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1" r:id="rId2"/>
    <p:sldId id="283" r:id="rId3"/>
    <p:sldId id="385" r:id="rId4"/>
    <p:sldId id="278" r:id="rId5"/>
    <p:sldId id="266" r:id="rId6"/>
    <p:sldId id="349" r:id="rId7"/>
    <p:sldId id="386" r:id="rId8"/>
    <p:sldId id="373" r:id="rId9"/>
    <p:sldId id="290" r:id="rId10"/>
    <p:sldId id="388" r:id="rId11"/>
    <p:sldId id="392" r:id="rId12"/>
    <p:sldId id="382" r:id="rId13"/>
    <p:sldId id="393" r:id="rId14"/>
    <p:sldId id="391" r:id="rId15"/>
    <p:sldId id="394" r:id="rId16"/>
    <p:sldId id="39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420"/>
    <p:restoredTop sz="94694"/>
  </p:normalViewPr>
  <p:slideViewPr>
    <p:cSldViewPr snapToGrid="0">
      <p:cViewPr varScale="1">
        <p:scale>
          <a:sx n="129" d="100"/>
          <a:sy n="129" d="100"/>
        </p:scale>
        <p:origin x="552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11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0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85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60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14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99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8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2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90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6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18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46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9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399" y="167837"/>
            <a:ext cx="10363200" cy="1470025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ea typeface="Nokia Pure Text Light"/>
              </a:rPr>
              <a:t>Opportunistic Channel Access Mechanism for Buffer Reporting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9" y="107074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8, 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0437" y="157206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D08F9C2-9778-60EE-D33A-7D8A927BB4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506484"/>
              </p:ext>
            </p:extLst>
          </p:nvPr>
        </p:nvGraphicFramePr>
        <p:xfrm>
          <a:off x="960437" y="1947535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838700" progId="Word.Document.8">
                  <p:embed/>
                </p:oleObj>
              </mc:Choice>
              <mc:Fallback>
                <p:oleObj name="Document" r:id="rId3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7" y="1947535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F2DFB61-285C-223C-89CB-394920B830D3}"/>
              </a:ext>
            </a:extLst>
          </p:cNvPr>
          <p:cNvSpPr/>
          <p:nvPr/>
        </p:nvSpPr>
        <p:spPr>
          <a:xfrm>
            <a:off x="5333803" y="4599506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A8CF52-00F7-8D88-DCA4-28968A9DB743}"/>
              </a:ext>
            </a:extLst>
          </p:cNvPr>
          <p:cNvSpPr/>
          <p:nvPr/>
        </p:nvSpPr>
        <p:spPr>
          <a:xfrm>
            <a:off x="5331780" y="4861318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DB66F32-3C43-AA65-ABDB-3098F2DDD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408280"/>
              </p:ext>
            </p:extLst>
          </p:nvPr>
        </p:nvGraphicFramePr>
        <p:xfrm>
          <a:off x="446690" y="1447800"/>
          <a:ext cx="1042092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1">
                  <a:extLst>
                    <a:ext uri="{9D8B030D-6E8A-4147-A177-3AD203B41FA5}">
                      <a16:colId xmlns:a16="http://schemas.microsoft.com/office/drawing/2014/main" val="1451568780"/>
                    </a:ext>
                  </a:extLst>
                </a:gridCol>
                <a:gridCol w="222671">
                  <a:extLst>
                    <a:ext uri="{9D8B030D-6E8A-4147-A177-3AD203B41FA5}">
                      <a16:colId xmlns:a16="http://schemas.microsoft.com/office/drawing/2014/main" val="128679516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201347816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81224">
                  <a:extLst>
                    <a:ext uri="{9D8B030D-6E8A-4147-A177-3AD203B41FA5}">
                      <a16:colId xmlns:a16="http://schemas.microsoft.com/office/drawing/2014/main" val="8092746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635311860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18491439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3196">
                  <a:extLst>
                    <a:ext uri="{9D8B030D-6E8A-4147-A177-3AD203B41FA5}">
                      <a16:colId xmlns:a16="http://schemas.microsoft.com/office/drawing/2014/main" val="703749485"/>
                    </a:ext>
                  </a:extLst>
                </a:gridCol>
              </a:tblGrid>
              <a:tr h="15346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1534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</a:t>
                      </a: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MAX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</a:t>
                      </a: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TXOP+1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</a:t>
                      </a: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CB97E18-50F9-90AB-6FED-98B0CC9993B6}"/>
              </a:ext>
            </a:extLst>
          </p:cNvPr>
          <p:cNvSpPr/>
          <p:nvPr/>
        </p:nvSpPr>
        <p:spPr bwMode="auto">
          <a:xfrm>
            <a:off x="6077065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E02CEA-4338-E84B-95C8-F3E467A027DB}"/>
              </a:ext>
            </a:extLst>
          </p:cNvPr>
          <p:cNvSpPr/>
          <p:nvPr/>
        </p:nvSpPr>
        <p:spPr>
          <a:xfrm>
            <a:off x="2860509" y="4202619"/>
            <a:ext cx="1799680" cy="341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A8E30C-A0DF-14D1-8858-7679B14C1C40}"/>
              </a:ext>
            </a:extLst>
          </p:cNvPr>
          <p:cNvCxnSpPr/>
          <p:nvPr/>
        </p:nvCxnSpPr>
        <p:spPr bwMode="auto">
          <a:xfrm>
            <a:off x="2802721" y="404732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43EEB8-5314-3632-A79D-AA967C027A0C}"/>
              </a:ext>
            </a:extLst>
          </p:cNvPr>
          <p:cNvSpPr txBox="1"/>
          <p:nvPr/>
        </p:nvSpPr>
        <p:spPr>
          <a:xfrm>
            <a:off x="1219200" y="4285269"/>
            <a:ext cx="16097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1 (TXOP Holder)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EBB935-586A-6554-1FB8-3A59ED281E44}"/>
              </a:ext>
            </a:extLst>
          </p:cNvPr>
          <p:cNvCxnSpPr/>
          <p:nvPr/>
        </p:nvCxnSpPr>
        <p:spPr bwMode="auto">
          <a:xfrm>
            <a:off x="2801664" y="454270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0CD1A7-68FA-D9E9-CF8D-AD1F42290EE4}"/>
              </a:ext>
            </a:extLst>
          </p:cNvPr>
          <p:cNvCxnSpPr/>
          <p:nvPr/>
        </p:nvCxnSpPr>
        <p:spPr bwMode="auto">
          <a:xfrm>
            <a:off x="2801664" y="479305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8898E5-C8ED-0374-4705-5A67DF94F03A}"/>
              </a:ext>
            </a:extLst>
          </p:cNvPr>
          <p:cNvSpPr txBox="1"/>
          <p:nvPr/>
        </p:nvSpPr>
        <p:spPr>
          <a:xfrm>
            <a:off x="2230152" y="3884546"/>
            <a:ext cx="375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883387-803A-3029-AB05-3F53EFD0ACDA}"/>
              </a:ext>
            </a:extLst>
          </p:cNvPr>
          <p:cNvCxnSpPr/>
          <p:nvPr/>
        </p:nvCxnSpPr>
        <p:spPr bwMode="auto">
          <a:xfrm>
            <a:off x="2801664" y="5045503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A0EB63-1B24-82B3-C09E-7A116DFB4759}"/>
              </a:ext>
            </a:extLst>
          </p:cNvPr>
          <p:cNvCxnSpPr/>
          <p:nvPr/>
        </p:nvCxnSpPr>
        <p:spPr bwMode="auto">
          <a:xfrm>
            <a:off x="2798942" y="5314786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702F665B-6981-21B4-5F5A-693480BCAEB3}"/>
              </a:ext>
            </a:extLst>
          </p:cNvPr>
          <p:cNvSpPr/>
          <p:nvPr/>
        </p:nvSpPr>
        <p:spPr>
          <a:xfrm>
            <a:off x="1036331" y="2462186"/>
            <a:ext cx="2885388" cy="2000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2)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3B5F3A-BBBF-A9C8-F274-1530979B4235}"/>
              </a:ext>
            </a:extLst>
          </p:cNvPr>
          <p:cNvSpPr/>
          <p:nvPr/>
        </p:nvSpPr>
        <p:spPr>
          <a:xfrm>
            <a:off x="1036330" y="2784918"/>
            <a:ext cx="2885387" cy="2000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3)</a:t>
            </a: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D5B69424-4FDB-FCF1-3A68-D12A9FC97A2A}"/>
              </a:ext>
            </a:extLst>
          </p:cNvPr>
          <p:cNvCxnSpPr/>
          <p:nvPr/>
        </p:nvCxnSpPr>
        <p:spPr bwMode="auto">
          <a:xfrm>
            <a:off x="2801664" y="557173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9E8956F-0401-DFF9-2469-18E99D048012}"/>
              </a:ext>
            </a:extLst>
          </p:cNvPr>
          <p:cNvCxnSpPr/>
          <p:nvPr/>
        </p:nvCxnSpPr>
        <p:spPr bwMode="auto">
          <a:xfrm>
            <a:off x="2801664" y="5824189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BC9156DA-EF34-74F7-FB09-7FC585C12162}"/>
              </a:ext>
            </a:extLst>
          </p:cNvPr>
          <p:cNvCxnSpPr/>
          <p:nvPr/>
        </p:nvCxnSpPr>
        <p:spPr bwMode="auto">
          <a:xfrm>
            <a:off x="2798942" y="609347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CD1675D5-6264-AAF8-F20B-44F936C92D9A}"/>
              </a:ext>
            </a:extLst>
          </p:cNvPr>
          <p:cNvSpPr/>
          <p:nvPr/>
        </p:nvSpPr>
        <p:spPr>
          <a:xfrm>
            <a:off x="6747423" y="4598166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4" name="Rectangle 4123">
            <a:extLst>
              <a:ext uri="{FF2B5EF4-FFF2-40B4-BE49-F238E27FC236}">
                <a16:creationId xmlns:a16="http://schemas.microsoft.com/office/drawing/2014/main" id="{646CC4A9-8211-6CF5-DFDA-E71DD2862506}"/>
              </a:ext>
            </a:extLst>
          </p:cNvPr>
          <p:cNvSpPr/>
          <p:nvPr/>
        </p:nvSpPr>
        <p:spPr>
          <a:xfrm>
            <a:off x="6747423" y="4847321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01CAD6A4-7808-BC8D-E0BF-EB9029B9B535}"/>
              </a:ext>
            </a:extLst>
          </p:cNvPr>
          <p:cNvSpPr/>
          <p:nvPr/>
        </p:nvSpPr>
        <p:spPr bwMode="auto">
          <a:xfrm>
            <a:off x="5284252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id="{4022E664-2774-395C-F3C8-FA9721604D73}"/>
              </a:ext>
            </a:extLst>
          </p:cNvPr>
          <p:cNvSpPr txBox="1"/>
          <p:nvPr/>
        </p:nvSpPr>
        <p:spPr>
          <a:xfrm>
            <a:off x="929215" y="618852"/>
            <a:ext cx="102721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Example: </a:t>
            </a:r>
            <a:r>
              <a:rPr lang="en-US" sz="16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After the first sub-window, the 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determines that 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enough BSR frames have been received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therefore, the AP terminates the BSCP and sends a TF to schedule UL traffic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A6E5FB-3C80-9AA9-F72C-D7D4B24D3100}"/>
              </a:ext>
            </a:extLst>
          </p:cNvPr>
          <p:cNvSpPr/>
          <p:nvPr/>
        </p:nvSpPr>
        <p:spPr>
          <a:xfrm>
            <a:off x="6126839" y="3862258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0E528-B268-3177-6AA0-648762F44605}"/>
              </a:ext>
            </a:extLst>
          </p:cNvPr>
          <p:cNvSpPr/>
          <p:nvPr/>
        </p:nvSpPr>
        <p:spPr bwMode="auto">
          <a:xfrm>
            <a:off x="4664482" y="3685204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783794-C305-DB24-5889-FDB2F31C80CE}"/>
              </a:ext>
            </a:extLst>
          </p:cNvPr>
          <p:cNvSpPr/>
          <p:nvPr/>
        </p:nvSpPr>
        <p:spPr>
          <a:xfrm>
            <a:off x="4711971" y="3866216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1B3530DB-413F-B5E3-DD3E-7D598AE74EC1}"/>
              </a:ext>
            </a:extLst>
          </p:cNvPr>
          <p:cNvSpPr/>
          <p:nvPr/>
        </p:nvSpPr>
        <p:spPr bwMode="auto">
          <a:xfrm>
            <a:off x="6706861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F2D5B-2D34-DDA6-60E6-EB5C7D4651EE}"/>
              </a:ext>
            </a:extLst>
          </p:cNvPr>
          <p:cNvSpPr/>
          <p:nvPr/>
        </p:nvSpPr>
        <p:spPr>
          <a:xfrm>
            <a:off x="5326008" y="3415722"/>
            <a:ext cx="5755530" cy="44268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C1511-3A13-D6FC-0F78-91C99B603A6B}"/>
              </a:ext>
            </a:extLst>
          </p:cNvPr>
          <p:cNvSpPr/>
          <p:nvPr/>
        </p:nvSpPr>
        <p:spPr>
          <a:xfrm>
            <a:off x="5331128" y="3689556"/>
            <a:ext cx="2879780" cy="15027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D4248D-EE6D-1AC3-E325-E9AAAAEAF31E}"/>
              </a:ext>
            </a:extLst>
          </p:cNvPr>
          <p:cNvSpPr/>
          <p:nvPr/>
        </p:nvSpPr>
        <p:spPr bwMode="auto">
          <a:xfrm>
            <a:off x="4206657" y="1810370"/>
            <a:ext cx="6255504" cy="1546881"/>
          </a:xfrm>
          <a:prstGeom prst="rect">
            <a:avLst/>
          </a:prstGeom>
          <a:solidFill>
            <a:schemeClr val="tx1">
              <a:lumMod val="85000"/>
              <a:lumOff val="15000"/>
              <a:alpha val="61707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DA5700-7415-1958-B0F2-49865B34B9D3}"/>
              </a:ext>
            </a:extLst>
          </p:cNvPr>
          <p:cNvSpPr/>
          <p:nvPr/>
        </p:nvSpPr>
        <p:spPr>
          <a:xfrm>
            <a:off x="4206657" y="2110376"/>
            <a:ext cx="1066800" cy="12609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Trigger Frame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(TF)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AC1A6E-CD29-8283-0FA4-24D0E08C2D02}"/>
              </a:ext>
            </a:extLst>
          </p:cNvPr>
          <p:cNvSpPr txBox="1"/>
          <p:nvPr/>
        </p:nvSpPr>
        <p:spPr>
          <a:xfrm>
            <a:off x="790858" y="4661871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2 (with AC_AVO traffic)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EEB6AF-8ADF-E5CA-216B-497CB8EFF2CA}"/>
              </a:ext>
            </a:extLst>
          </p:cNvPr>
          <p:cNvSpPr txBox="1"/>
          <p:nvPr/>
        </p:nvSpPr>
        <p:spPr>
          <a:xfrm>
            <a:off x="795151" y="4913614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3 (with AC_AVO traffic)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BDA7A5-30CD-0F25-E32D-13A3B8D4EB8B}"/>
              </a:ext>
            </a:extLst>
          </p:cNvPr>
          <p:cNvSpPr txBox="1"/>
          <p:nvPr/>
        </p:nvSpPr>
        <p:spPr>
          <a:xfrm>
            <a:off x="792429" y="5182897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4 (with AC_VO traffic)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F7EF02-58F8-7F0C-6BE3-234CF01ECE35}"/>
              </a:ext>
            </a:extLst>
          </p:cNvPr>
          <p:cNvSpPr txBox="1"/>
          <p:nvPr/>
        </p:nvSpPr>
        <p:spPr>
          <a:xfrm>
            <a:off x="795151" y="5439849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5 (with AC_VO traffic)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974014-D25C-B5D2-FE45-FC55306FA199}"/>
              </a:ext>
            </a:extLst>
          </p:cNvPr>
          <p:cNvSpPr txBox="1"/>
          <p:nvPr/>
        </p:nvSpPr>
        <p:spPr>
          <a:xfrm>
            <a:off x="795151" y="5692300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6 (with AC_VI traffic)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8E5FB2-1010-FB9A-61BB-F880C901B735}"/>
              </a:ext>
            </a:extLst>
          </p:cNvPr>
          <p:cNvSpPr txBox="1"/>
          <p:nvPr/>
        </p:nvSpPr>
        <p:spPr>
          <a:xfrm>
            <a:off x="792429" y="5961583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7 (with AC_VI traffic)</a:t>
            </a:r>
          </a:p>
        </p:txBody>
      </p:sp>
    </p:spTree>
    <p:extLst>
      <p:ext uri="{BB962C8B-B14F-4D97-AF65-F5344CB8AC3E}">
        <p14:creationId xmlns:p14="http://schemas.microsoft.com/office/powerpoint/2010/main" val="4100242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767256"/>
            <a:ext cx="10361084" cy="53271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Increasing the number of STAs from 20 to 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10% of STAs need to send BSR</a:t>
            </a: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C4E58-D247-9F2F-E92E-0B1CCF4985FF}"/>
              </a:ext>
            </a:extLst>
          </p:cNvPr>
          <p:cNvSpPr txBox="1"/>
          <p:nvPr/>
        </p:nvSpPr>
        <p:spPr>
          <a:xfrm>
            <a:off x="1315910" y="2256670"/>
            <a:ext cx="5276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Percentage of STAs whose BSRs are received successfully versus the number of tones per RU and number of sub-windows (SWs)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B1B7C3-E417-4B11-0CD7-FD5EF8C88E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14"/>
          <a:stretch/>
        </p:blipFill>
        <p:spPr>
          <a:xfrm>
            <a:off x="7947441" y="2892441"/>
            <a:ext cx="3061336" cy="30622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0669D8D-CB8D-2472-9F41-62AEC3DC5ABB}"/>
              </a:ext>
            </a:extLst>
          </p:cNvPr>
          <p:cNvSpPr txBox="1"/>
          <p:nvPr/>
        </p:nvSpPr>
        <p:spPr>
          <a:xfrm>
            <a:off x="7682848" y="2240277"/>
            <a:ext cx="359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GB"/>
            </a:defPPr>
            <a:lvl1pPr algn="ctr"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BSCP duration versus the number of tones per RU and number of sub-windows (SW)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FBBFF0-438A-7EE2-C4E7-93A0FB55C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58" y="2718335"/>
            <a:ext cx="6321754" cy="316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62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4C98-0B9A-328F-974D-3698D933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Summary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Efficiently collecting buffer reports from STAs is essential to </a:t>
            </a:r>
            <a:r>
              <a:rPr lang="en-US" sz="1600" dirty="0"/>
              <a:t>assess their needs for sending uplink low-latency (UL LL)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Since the number of STAs with LL traffic is lower than the total STAs in the network, utilizing the polling method may introduce significant overhead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this contribution, we propose a method to structure and improve the efficiency of buffer report transmissions from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First, only STAs with specific LL traffic types are permitted to send their buffer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Second, based on the priority of their buffered data, STAs are given varying time-domain priorities for sending their buffer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Third, STAs randomly pick RUs and utilize OFDMA to increase the likelihood of successful transmission</a:t>
            </a:r>
            <a:endParaRPr lang="en-US" sz="1600" b="1" dirty="0">
              <a:solidFill>
                <a:schemeClr val="tx1"/>
              </a:solidFill>
              <a:latin typeface="Helvetica Neue"/>
            </a:endParaRP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9363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C89C-93B3-2F94-06A6-BFC10B1A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dirty="0">
                <a:latin typeface="Helvetica Neue"/>
              </a:rPr>
              <a:t>Do you agree that 11bn should include methods based on opportunistic or random access to solicit buffer reports to determine which STAs need to send LL UL traffic?</a:t>
            </a:r>
          </a:p>
          <a:p>
            <a:pPr marL="0" indent="0"/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YES/NO/ABSTAIN</a:t>
            </a:r>
            <a:endParaRPr lang="en-US" sz="1600" dirty="0">
              <a:solidFill>
                <a:schemeClr val="tx1"/>
              </a:solidFill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b="1" dirty="0"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810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AB7DC-9D7E-677A-B8F0-7A4FAF281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27143-24EA-45A9-978D-3E001F9BFF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EA3F8-AB98-FCC1-7E43-BBF0815D43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Name, Affiliation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A5E65-3987-2DD8-15E3-AF8B757205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39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99BE27E6-7631-73DD-85B9-F1AA5ABE17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774066"/>
            <a:ext cx="10361084" cy="5320350"/>
          </a:xfrm>
          <a:ln/>
        </p:spPr>
        <p:txBody>
          <a:bodyPr/>
          <a:lstStyle/>
          <a:p>
            <a:pPr marL="0" indent="0"/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Sample BSCP structure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26EA172-3F8F-7F90-52F1-C776BA506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91062"/>
              </p:ext>
            </p:extLst>
          </p:nvPr>
        </p:nvGraphicFramePr>
        <p:xfrm>
          <a:off x="2607238" y="2342725"/>
          <a:ext cx="7776979" cy="21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30">
                  <a:extLst>
                    <a:ext uri="{9D8B030D-6E8A-4147-A177-3AD203B41FA5}">
                      <a16:colId xmlns:a16="http://schemas.microsoft.com/office/drawing/2014/main" val="2021090235"/>
                    </a:ext>
                  </a:extLst>
                </a:gridCol>
                <a:gridCol w="263268">
                  <a:extLst>
                    <a:ext uri="{9D8B030D-6E8A-4147-A177-3AD203B41FA5}">
                      <a16:colId xmlns:a16="http://schemas.microsoft.com/office/drawing/2014/main" val="592154419"/>
                    </a:ext>
                  </a:extLst>
                </a:gridCol>
                <a:gridCol w="2895945">
                  <a:extLst>
                    <a:ext uri="{9D8B030D-6E8A-4147-A177-3AD203B41FA5}">
                      <a16:colId xmlns:a16="http://schemas.microsoft.com/office/drawing/2014/main" val="880416148"/>
                    </a:ext>
                  </a:extLst>
                </a:gridCol>
                <a:gridCol w="355447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95945">
                  <a:extLst>
                    <a:ext uri="{9D8B030D-6E8A-4147-A177-3AD203B41FA5}">
                      <a16:colId xmlns:a16="http://schemas.microsoft.com/office/drawing/2014/main" val="3844722557"/>
                    </a:ext>
                  </a:extLst>
                </a:gridCol>
                <a:gridCol w="358914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503730">
                  <a:extLst>
                    <a:ext uri="{9D8B030D-6E8A-4147-A177-3AD203B41FA5}">
                      <a16:colId xmlns:a16="http://schemas.microsoft.com/office/drawing/2014/main" val="2760868404"/>
                    </a:ext>
                  </a:extLst>
                </a:gridCol>
              </a:tblGrid>
              <a:tr h="2536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253642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marL="0" marR="0" marT="0" marB="0" vert="vert27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algn="ctr"/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AC_VI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957768-5B26-9481-EAA9-B0F6CEF58351}"/>
              </a:ext>
            </a:extLst>
          </p:cNvPr>
          <p:cNvCxnSpPr>
            <a:cxnSpLocks/>
          </p:cNvCxnSpPr>
          <p:nvPr/>
        </p:nvCxnSpPr>
        <p:spPr bwMode="auto">
          <a:xfrm>
            <a:off x="2533669" y="2209623"/>
            <a:ext cx="815128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9313BB-913E-3EA4-FEDD-C919235FFEA8}"/>
              </a:ext>
            </a:extLst>
          </p:cNvPr>
          <p:cNvSpPr txBox="1"/>
          <p:nvPr/>
        </p:nvSpPr>
        <p:spPr>
          <a:xfrm rot="5400000">
            <a:off x="10132843" y="1819960"/>
            <a:ext cx="400110" cy="5123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808371-BA58-3FA8-99DB-CB5ED8B2FCE1}"/>
              </a:ext>
            </a:extLst>
          </p:cNvPr>
          <p:cNvSpPr txBox="1"/>
          <p:nvPr/>
        </p:nvSpPr>
        <p:spPr>
          <a:xfrm>
            <a:off x="2822803" y="1678760"/>
            <a:ext cx="28487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Sub-window 1 for Voice AC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50700A-27D3-6FE3-C977-B85D5BA504CF}"/>
              </a:ext>
            </a:extLst>
          </p:cNvPr>
          <p:cNvCxnSpPr>
            <a:cxnSpLocks/>
            <a:stCxn id="23" idx="2"/>
          </p:cNvCxnSpPr>
          <p:nvPr/>
        </p:nvCxnSpPr>
        <p:spPr bwMode="auto">
          <a:xfrm flipH="1">
            <a:off x="3710149" y="2017314"/>
            <a:ext cx="537051" cy="817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E064687-6A50-B505-23BD-3EBCAD776B2A}"/>
              </a:ext>
            </a:extLst>
          </p:cNvPr>
          <p:cNvSpPr txBox="1"/>
          <p:nvPr/>
        </p:nvSpPr>
        <p:spPr>
          <a:xfrm>
            <a:off x="2277619" y="4770058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52-tone RU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6D6386-BEDB-C474-FFBC-86085D0F9E60}"/>
              </a:ext>
            </a:extLst>
          </p:cNvPr>
          <p:cNvCxnSpPr>
            <a:cxnSpLocks/>
          </p:cNvCxnSpPr>
          <p:nvPr/>
        </p:nvCxnSpPr>
        <p:spPr bwMode="auto">
          <a:xfrm flipV="1">
            <a:off x="3258696" y="3514062"/>
            <a:ext cx="772300" cy="1321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8194BFC-1F46-3362-2F5B-A9428DE9428C}"/>
              </a:ext>
            </a:extLst>
          </p:cNvPr>
          <p:cNvSpPr/>
          <p:nvPr/>
        </p:nvSpPr>
        <p:spPr bwMode="auto">
          <a:xfrm>
            <a:off x="3378081" y="3168080"/>
            <a:ext cx="6144289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55D78F5B-7105-0023-E2F1-DD1C61374252}"/>
              </a:ext>
            </a:extLst>
          </p:cNvPr>
          <p:cNvSpPr/>
          <p:nvPr/>
        </p:nvSpPr>
        <p:spPr bwMode="auto">
          <a:xfrm>
            <a:off x="2277619" y="3168080"/>
            <a:ext cx="262759" cy="13336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42E358-5619-6AE7-BBE6-1CE362830BBD}"/>
              </a:ext>
            </a:extLst>
          </p:cNvPr>
          <p:cNvSpPr txBox="1"/>
          <p:nvPr/>
        </p:nvSpPr>
        <p:spPr>
          <a:xfrm>
            <a:off x="813308" y="3439742"/>
            <a:ext cx="1535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 MHz bandwidth is divided to four RUs, each including 52 tones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19D756-2914-FC88-8624-E64115E1C6DE}"/>
              </a:ext>
            </a:extLst>
          </p:cNvPr>
          <p:cNvSpPr txBox="1"/>
          <p:nvPr/>
        </p:nvSpPr>
        <p:spPr>
          <a:xfrm>
            <a:off x="6584122" y="1678760"/>
            <a:ext cx="2864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Sub-window 1 for Video AC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B9B0C8-B919-5195-3BC6-7E7D8E994DDB}"/>
              </a:ext>
            </a:extLst>
          </p:cNvPr>
          <p:cNvCxnSpPr>
            <a:cxnSpLocks/>
            <a:stCxn id="19" idx="2"/>
          </p:cNvCxnSpPr>
          <p:nvPr/>
        </p:nvCxnSpPr>
        <p:spPr bwMode="auto">
          <a:xfrm flipH="1">
            <a:off x="7471468" y="2017314"/>
            <a:ext cx="544841" cy="817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80659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767256"/>
            <a:ext cx="10361084" cy="53271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Increasing the number of STAs from 20 to 100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10% of STAs need to send BSR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following figure shows the percentage of STAs that whose BSRs are received successfully</a:t>
            </a:r>
          </a:p>
          <a:p>
            <a:pPr marL="0" indent="0"/>
            <a:endParaRPr lang="en-US" sz="160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143129-4F67-5547-AE91-74BF89A8A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1" y="2626710"/>
            <a:ext cx="10494579" cy="349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09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50984"/>
            <a:ext cx="10361084" cy="411321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UHR aims to provide more predictable delays and reduce tail latency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500" b="0" dirty="0">
                <a:solidFill>
                  <a:schemeClr val="tx1"/>
                </a:solidFill>
              </a:rPr>
              <a:t>One of the objectives of 802.11bn is: “</a:t>
            </a:r>
            <a:r>
              <a:rPr lang="en-US" altLang="zh-CN" sz="1500" b="0" i="1" dirty="0">
                <a:solidFill>
                  <a:schemeClr val="tx1"/>
                </a:solidFill>
              </a:rPr>
              <a:t>Enabling at least one mode of operation capable of improving the tail of the latency distribution and jitter compared to EHT MAC/PHY operation, with mobility between BSSs</a:t>
            </a:r>
            <a:r>
              <a:rPr lang="en-US" altLang="zh-CN" sz="1500" b="0" dirty="0">
                <a:solidFill>
                  <a:schemeClr val="tx1"/>
                </a:solidFill>
              </a:rPr>
              <a:t>” [</a:t>
            </a:r>
            <a:r>
              <a:rPr lang="en-US" altLang="ko-KR" sz="1400" b="0" dirty="0">
                <a:latin typeface="Helvetica Neue"/>
              </a:rPr>
              <a:t>11-23/0480r3</a:t>
            </a:r>
            <a:r>
              <a:rPr lang="en-US" altLang="zh-CN" sz="1500" b="0" dirty="0">
                <a:solidFill>
                  <a:schemeClr val="tx1"/>
                </a:solidFill>
              </a:rPr>
              <a:t>]</a:t>
            </a:r>
            <a:endParaRPr lang="en-US" sz="15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For </a:t>
            </a:r>
            <a:r>
              <a:rPr lang="en-US" sz="1700" dirty="0">
                <a:latin typeface="Helvetica Neue"/>
              </a:rPr>
              <a:t>aperiodic</a:t>
            </a:r>
            <a:r>
              <a:rPr lang="en-US" sz="1700" b="0" dirty="0">
                <a:latin typeface="Helvetica Neue"/>
              </a:rPr>
              <a:t> </a:t>
            </a:r>
            <a:r>
              <a:rPr lang="en-US" sz="1700" dirty="0">
                <a:latin typeface="Helvetica Neue"/>
              </a:rPr>
              <a:t>low-latency (LL)</a:t>
            </a:r>
            <a:r>
              <a:rPr lang="en-US" sz="1700" b="0" dirty="0">
                <a:latin typeface="Helvetica Neue"/>
              </a:rPr>
              <a:t> traffic, </a:t>
            </a:r>
            <a:r>
              <a:rPr lang="en-US" sz="1700" dirty="0">
                <a:latin typeface="Helvetica Neue"/>
              </a:rPr>
              <a:t>the AP must have up-to-date information regarding the current needs of STAs </a:t>
            </a:r>
            <a:r>
              <a:rPr lang="en-US" sz="1700" b="0" dirty="0">
                <a:latin typeface="Helvetica Neue"/>
              </a:rPr>
              <a:t>to effectively allocate communication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>
                <a:latin typeface="Helvetica Neue"/>
              </a:rPr>
              <a:t>Buffer report requesting</a:t>
            </a:r>
            <a:r>
              <a:rPr lang="en-US" sz="1700" dirty="0">
                <a:latin typeface="Helvetica Neue"/>
              </a:rPr>
              <a:t>: the AP can actively request buffer report (e.g., BSR) from STAs</a:t>
            </a:r>
            <a:endParaRPr lang="en-US" sz="17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Buffer report collection can be employed during TXOPs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When an AP plans to share its TXOP with non-AP STAs (e.g., TXS Mode 2)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 Neue"/>
              </a:rPr>
              <a:t>e.g</a:t>
            </a:r>
            <a:r>
              <a:rPr lang="en-US" sz="1600" dirty="0">
                <a:latin typeface="Helvetica Neue"/>
              </a:rPr>
              <a:t>., When an AP plans to share its TXOP with other APs</a:t>
            </a:r>
            <a:endParaRPr lang="en-US" sz="1600" b="0" dirty="0">
              <a:latin typeface="Helvetica Neue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300" b="0" dirty="0"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091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An Example Method of LL Traffic Exchange during TXOPs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50984"/>
            <a:ext cx="10361084" cy="4113213"/>
          </a:xfrm>
          <a:ln/>
        </p:spPr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endParaRPr lang="en-US" sz="1700" b="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A sample application of buffer report requesting is during TXOPs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While a STA is in possession of a TXOP (the "TXOP holder"), other STAs cannot use the channel to exchange </a:t>
            </a:r>
            <a:r>
              <a:rPr lang="en-US" sz="1700" dirty="0">
                <a:latin typeface="Helvetica Neue"/>
              </a:rPr>
              <a:t>Low-Latency (LL) traffic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dirty="0">
                <a:latin typeface="Helvetica Neue"/>
              </a:rPr>
              <a:t>If the TXOP holder is the AP, it can use a portion of its acquired TXOP to poll non-AP STAs if they need to transmit UL LL traffic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If the TXOP holder is a non-AP STA, it may share a portion of its TXOP with AP to poll non-AP STAs if they need to transmit UL LL traffic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1700" b="0" dirty="0">
                <a:latin typeface="Helvetica Neue"/>
              </a:rPr>
              <a:t>Sample methods have been proposed in [11-24/0390r0] [11-24/0870r0] [11-24/629r0] [11-23/1886r3] [11-24/0168r0] [11-23/1874r0]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700" dirty="0">
              <a:latin typeface="Helvetica Neue"/>
            </a:endParaRPr>
          </a:p>
          <a:p>
            <a:pPr marL="0" indent="0"/>
            <a:endParaRPr lang="en-US" sz="170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959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An Example Method of LL Traffic Exchange during TXOPs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</a:pPr>
            <a:endParaRPr lang="en-US" sz="1600" b="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b="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highlight>
                  <a:srgbClr val="FFFFFF"/>
                </a:highlight>
                <a:latin typeface="Helvetica Neue"/>
              </a:rPr>
              <a:t>Transmission Period </a:t>
            </a:r>
            <a:r>
              <a:rPr lang="en-US" sz="1700" b="0" dirty="0">
                <a:highlight>
                  <a:srgbClr val="FFFFFF"/>
                </a:highlight>
                <a:latin typeface="Helvetica Neue"/>
              </a:rPr>
              <a:t>refers to the intervals during which the AP communicates (e.g., send DL traffic) to one or more non-AP STAs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accent1">
                    <a:lumMod val="50000"/>
                  </a:schemeClr>
                </a:solidFill>
                <a:highlight>
                  <a:srgbClr val="FFFFFF"/>
                </a:highlight>
                <a:latin typeface="Helvetica Neue"/>
              </a:rPr>
              <a:t>LL Traffic Exchange </a:t>
            </a:r>
            <a:r>
              <a:rPr lang="en-US" sz="1700" b="0" dirty="0">
                <a:highlight>
                  <a:srgbClr val="FFFFFF"/>
                </a:highlight>
                <a:latin typeface="Helvetica Neue"/>
              </a:rPr>
              <a:t>refers to a period during which the AP uses the TXOP to poll non-AP STAs to perform LL traffic exchange with them</a:t>
            </a:r>
          </a:p>
          <a:p>
            <a:pPr marL="457200" lvl="1" indent="0">
              <a:spcBef>
                <a:spcPts val="300"/>
              </a:spcBef>
            </a:pPr>
            <a:endParaRPr lang="en-US" sz="1700" dirty="0">
              <a:highlight>
                <a:srgbClr val="FFFFFF"/>
              </a:highlight>
              <a:latin typeface="Helvetica Neue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The existing method to perform buffer report requesting is through polling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T</a:t>
            </a:r>
            <a:r>
              <a:rPr lang="en-US" sz="1700" dirty="0">
                <a:solidFill>
                  <a:schemeClr val="tx1"/>
                </a:solidFill>
              </a:rPr>
              <a:t>he AP sends BSRP, and in response, the STAs respond with BSR frames </a:t>
            </a:r>
            <a:r>
              <a:rPr lang="en-US" sz="1600" dirty="0">
                <a:solidFill>
                  <a:schemeClr val="tx1"/>
                </a:solidFill>
              </a:rPr>
              <a:t>[</a:t>
            </a:r>
            <a:r>
              <a:rPr lang="en-GB" sz="1600" b="0" dirty="0">
                <a:latin typeface="Helvetica Neue"/>
              </a:rPr>
              <a:t>11-24/0168r0] [11-24/0390r0] [11-23/2076r0]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207D75-650B-C792-4A6A-FF9EF6BDF813}"/>
              </a:ext>
            </a:extLst>
          </p:cNvPr>
          <p:cNvSpPr/>
          <p:nvPr/>
        </p:nvSpPr>
        <p:spPr>
          <a:xfrm>
            <a:off x="2995471" y="1757266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3A8072-8004-338F-F065-5F4CC4204C64}"/>
              </a:ext>
            </a:extLst>
          </p:cNvPr>
          <p:cNvSpPr txBox="1"/>
          <p:nvPr/>
        </p:nvSpPr>
        <p:spPr>
          <a:xfrm>
            <a:off x="5442820" y="1327479"/>
            <a:ext cx="1459054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CA1E4F-18B5-9424-329E-B626DB906845}"/>
              </a:ext>
            </a:extLst>
          </p:cNvPr>
          <p:cNvCxnSpPr>
            <a:cxnSpLocks/>
          </p:cNvCxnSpPr>
          <p:nvPr/>
        </p:nvCxnSpPr>
        <p:spPr>
          <a:xfrm>
            <a:off x="2995471" y="1626818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6866833-593E-27F1-644D-5F58FFF4C199}"/>
              </a:ext>
            </a:extLst>
          </p:cNvPr>
          <p:cNvSpPr/>
          <p:nvPr/>
        </p:nvSpPr>
        <p:spPr>
          <a:xfrm>
            <a:off x="4950373" y="1757266"/>
            <a:ext cx="2039007" cy="39353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38B7B4-4BDA-43ED-F703-66C02F7E3CCC}"/>
              </a:ext>
            </a:extLst>
          </p:cNvPr>
          <p:cNvSpPr/>
          <p:nvPr/>
        </p:nvSpPr>
        <p:spPr>
          <a:xfrm>
            <a:off x="6986048" y="1757266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AA9D64-CA13-C382-AFB1-95F810368CB8}"/>
              </a:ext>
            </a:extLst>
          </p:cNvPr>
          <p:cNvSpPr txBox="1"/>
          <p:nvPr/>
        </p:nvSpPr>
        <p:spPr>
          <a:xfrm>
            <a:off x="2836578" y="2464995"/>
            <a:ext cx="211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communicates with STA</a:t>
            </a:r>
            <a:r>
              <a:rPr lang="en-US" sz="1200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(UL/DL)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D2085C-2546-A574-42C2-2765CE048EC7}"/>
              </a:ext>
            </a:extLst>
          </p:cNvPr>
          <p:cNvSpPr txBox="1"/>
          <p:nvPr/>
        </p:nvSpPr>
        <p:spPr>
          <a:xfrm>
            <a:off x="6906600" y="2464995"/>
            <a:ext cx="211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communicates with STA</a:t>
            </a:r>
            <a:r>
              <a:rPr lang="en-US" sz="1200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(UL/DL)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8180F972-E488-2A9B-BCFE-7951EFA40969}"/>
              </a:ext>
            </a:extLst>
          </p:cNvPr>
          <p:cNvSpPr/>
          <p:nvPr/>
        </p:nvSpPr>
        <p:spPr bwMode="auto">
          <a:xfrm rot="16200000">
            <a:off x="3836546" y="1351165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F6222703-1673-1CCC-5B61-507E362CA013}"/>
              </a:ext>
            </a:extLst>
          </p:cNvPr>
          <p:cNvSpPr/>
          <p:nvPr/>
        </p:nvSpPr>
        <p:spPr bwMode="auto">
          <a:xfrm rot="16200000">
            <a:off x="7814304" y="1372152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F83C2A41-B851-9940-686B-97B1DFD0BF7D}"/>
              </a:ext>
            </a:extLst>
          </p:cNvPr>
          <p:cNvSpPr/>
          <p:nvPr/>
        </p:nvSpPr>
        <p:spPr bwMode="auto">
          <a:xfrm rot="16200000">
            <a:off x="5811945" y="1372152"/>
            <a:ext cx="298388" cy="19292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F62631-5636-BA04-9D6E-4246E2E19ADB}"/>
              </a:ext>
            </a:extLst>
          </p:cNvPr>
          <p:cNvSpPr txBox="1"/>
          <p:nvPr/>
        </p:nvSpPr>
        <p:spPr>
          <a:xfrm>
            <a:off x="4911312" y="2494920"/>
            <a:ext cx="2113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 polls other STAs and performs LL traffic exchange with them</a:t>
            </a:r>
          </a:p>
        </p:txBody>
      </p:sp>
    </p:spTree>
    <p:extLst>
      <p:ext uri="{BB962C8B-B14F-4D97-AF65-F5344CB8AC3E}">
        <p14:creationId xmlns:p14="http://schemas.microsoft.com/office/powerpoint/2010/main" val="3720622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highlight>
                  <a:srgbClr val="FFFFFF"/>
                </a:highlight>
                <a:latin typeface="Helvetica Neue"/>
              </a:rPr>
              <a:t>Problem Statement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Polling non-AP STAs (e.g.,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BSRP/BSR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) can be used to determine if they carry LL traffic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Shortcoming: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duration of polling can be long, and its overhead depends on the number of STAs and available bandwidth [11-24/1870r0]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Since the number of STAs with LL traffic is usually lesser than the total number of STAs in the network (e.g., 20%), </a:t>
            </a:r>
            <a:r>
              <a:rPr lang="en-US" sz="1600" dirty="0">
                <a:solidFill>
                  <a:schemeClr val="tx1"/>
                </a:solidFill>
              </a:rPr>
              <a:t>more efficient ways of sending buffer reports (BSRs) from the STAs are required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We propose an efficient method for requesting and collecting buffer reports from STAs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endParaRPr lang="en-US" sz="1700" b="0" dirty="0">
              <a:highlight>
                <a:srgbClr val="FFFFFF"/>
              </a:highlight>
              <a:latin typeface="Helvetica Neue"/>
            </a:endParaRPr>
          </a:p>
          <a:p>
            <a:pPr marL="685800" lvl="1" indent="-342900" algn="just">
              <a:spcBef>
                <a:spcPts val="0"/>
              </a:spcBef>
              <a:spcAft>
                <a:spcPts val="0"/>
              </a:spcAft>
              <a:buFont typeface="Arial,Sans-Serif" pitchFamily="16" charset="0"/>
              <a:buChar char="•"/>
            </a:pPr>
            <a:endParaRPr lang="en-US" sz="170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CCAF35-0E83-2257-85BE-5C04D8D525ED}"/>
              </a:ext>
            </a:extLst>
          </p:cNvPr>
          <p:cNvSpPr/>
          <p:nvPr/>
        </p:nvSpPr>
        <p:spPr>
          <a:xfrm>
            <a:off x="5379281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FA74AA-3F1C-3793-714E-2CC8D4EA470A}"/>
              </a:ext>
            </a:extLst>
          </p:cNvPr>
          <p:cNvSpPr txBox="1"/>
          <p:nvPr/>
        </p:nvSpPr>
        <p:spPr>
          <a:xfrm>
            <a:off x="7826630" y="811921"/>
            <a:ext cx="1459054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E40074-39E0-A2EC-4D82-8FB4344FAA29}"/>
              </a:ext>
            </a:extLst>
          </p:cNvPr>
          <p:cNvCxnSpPr>
            <a:cxnSpLocks/>
          </p:cNvCxnSpPr>
          <p:nvPr/>
        </p:nvCxnSpPr>
        <p:spPr>
          <a:xfrm>
            <a:off x="5379281" y="1111260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8127F2C-B273-2C47-05A1-8F93D52A46EE}"/>
              </a:ext>
            </a:extLst>
          </p:cNvPr>
          <p:cNvSpPr/>
          <p:nvPr/>
        </p:nvSpPr>
        <p:spPr>
          <a:xfrm>
            <a:off x="7334183" y="1220690"/>
            <a:ext cx="2039007" cy="3890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60DDDB-512E-3D4B-08E0-5E3B1B82FFFF}"/>
              </a:ext>
            </a:extLst>
          </p:cNvPr>
          <p:cNvSpPr/>
          <p:nvPr/>
        </p:nvSpPr>
        <p:spPr>
          <a:xfrm>
            <a:off x="9369858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CF404B-B789-455F-BFE3-E22B11D85A9D}"/>
              </a:ext>
            </a:extLst>
          </p:cNvPr>
          <p:cNvSpPr/>
          <p:nvPr/>
        </p:nvSpPr>
        <p:spPr>
          <a:xfrm rot="16200000">
            <a:off x="6809207" y="2184972"/>
            <a:ext cx="1567077" cy="517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Determine the STAs with UL LL traffic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F32EF5-9E33-88FD-2982-C4096FC3F77C}"/>
              </a:ext>
            </a:extLst>
          </p:cNvPr>
          <p:cNvSpPr/>
          <p:nvPr/>
        </p:nvSpPr>
        <p:spPr>
          <a:xfrm rot="16200000">
            <a:off x="7848575" y="1705790"/>
            <a:ext cx="1567077" cy="147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UL/DL Traffic Exchange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44669E-67F7-D92F-6481-E6A3795C8860}"/>
              </a:ext>
            </a:extLst>
          </p:cNvPr>
          <p:cNvSpPr txBox="1"/>
          <p:nvPr/>
        </p:nvSpPr>
        <p:spPr>
          <a:xfrm>
            <a:off x="929216" y="1515705"/>
            <a:ext cx="6214541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During the </a:t>
            </a: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 </a:t>
            </a: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period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  <a:r>
              <a:rPr lang="en-US" sz="15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needs to determine which STAs need to perform UL LL transmission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  <a:r>
              <a:rPr lang="en-US" sz="15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UL, DL, or both types of communication are performed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 must be as short as possible to maximize the efficiency of utilizing LL Traffic Exchange period</a:t>
            </a:r>
          </a:p>
        </p:txBody>
      </p:sp>
    </p:spTree>
    <p:extLst>
      <p:ext uri="{BB962C8B-B14F-4D97-AF65-F5344CB8AC3E}">
        <p14:creationId xmlns:p14="http://schemas.microsoft.com/office/powerpoint/2010/main" val="1949137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755300"/>
            <a:ext cx="4014951" cy="4572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chemeClr val="tx1"/>
                </a:solidFill>
              </a:rPr>
              <a:t>Opportunistic Buffer Reporting by STAs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5200"/>
            <a:ext cx="4403833" cy="168953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We propose a </a:t>
            </a:r>
            <a:r>
              <a:rPr lang="en-US" sz="1600" dirty="0">
                <a:solidFill>
                  <a:schemeClr val="tx1"/>
                </a:solidFill>
              </a:rPr>
              <a:t>structure</a:t>
            </a:r>
            <a:r>
              <a:rPr lang="en-US" sz="1600" b="0" dirty="0">
                <a:solidFill>
                  <a:schemeClr val="tx1"/>
                </a:solidFill>
              </a:rPr>
              <a:t> named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Status Collection Period (BSCP)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This structure allows the AP to </a:t>
            </a:r>
            <a:r>
              <a:rPr lang="en-US" sz="1600" dirty="0">
                <a:solidFill>
                  <a:schemeClr val="tx1"/>
                </a:solidFill>
              </a:rPr>
              <a:t>request and collect BSRs </a:t>
            </a:r>
            <a:r>
              <a:rPr lang="en-US" sz="1600" b="0" dirty="0">
                <a:solidFill>
                  <a:schemeClr val="tx1"/>
                </a:solidFill>
              </a:rPr>
              <a:t>from STAs </a:t>
            </a:r>
            <a:r>
              <a:rPr lang="en-US" sz="1600" dirty="0">
                <a:solidFill>
                  <a:schemeClr val="tx1"/>
                </a:solidFill>
              </a:rPr>
              <a:t>based on the priority of their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F4860B9-0183-632D-E6F7-B35D419D3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902470"/>
              </p:ext>
            </p:extLst>
          </p:nvPr>
        </p:nvGraphicFramePr>
        <p:xfrm>
          <a:off x="1366341" y="3800233"/>
          <a:ext cx="5686768" cy="226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24">
                  <a:extLst>
                    <a:ext uri="{9D8B030D-6E8A-4147-A177-3AD203B41FA5}">
                      <a16:colId xmlns:a16="http://schemas.microsoft.com/office/drawing/2014/main" val="2021090235"/>
                    </a:ext>
                  </a:extLst>
                </a:gridCol>
                <a:gridCol w="294290">
                  <a:extLst>
                    <a:ext uri="{9D8B030D-6E8A-4147-A177-3AD203B41FA5}">
                      <a16:colId xmlns:a16="http://schemas.microsoft.com/office/drawing/2014/main" val="59215441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880416148"/>
                    </a:ext>
                  </a:extLst>
                </a:gridCol>
                <a:gridCol w="299165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844722557"/>
                    </a:ext>
                  </a:extLst>
                </a:gridCol>
                <a:gridCol w="273269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760868404"/>
                    </a:ext>
                  </a:extLst>
                </a:gridCol>
              </a:tblGrid>
              <a:tr h="2536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411480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  <a:p>
                      <a:pPr algn="ctr"/>
                      <a:r>
                        <a:rPr lang="en-US" sz="1600" b="0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(e.g., ICR/BSRP)</a:t>
                      </a:r>
                    </a:p>
                  </a:txBody>
                  <a:tcPr marL="0" marR="0" marT="0" marB="0" vert="vert27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marL="0" marR="0" marT="0" marB="0" vert="vert27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Sub-window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AC_VO)</a:t>
                      </a:r>
                      <a:endParaRPr lang="en-US" sz="1600" b="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Sub-window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AC_VI)</a:t>
                      </a:r>
                      <a:endParaRPr lang="en-US" sz="1600" b="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(e.g., TF)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7256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0CDA3D-BDD5-B33F-4599-94290E058FE4}"/>
              </a:ext>
            </a:extLst>
          </p:cNvPr>
          <p:cNvCxnSpPr>
            <a:cxnSpLocks/>
          </p:cNvCxnSpPr>
          <p:nvPr/>
        </p:nvCxnSpPr>
        <p:spPr bwMode="auto">
          <a:xfrm flipH="1">
            <a:off x="1381158" y="3227073"/>
            <a:ext cx="5953025" cy="573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274234-E6ED-8A61-17F1-089C7D99E992}"/>
              </a:ext>
            </a:extLst>
          </p:cNvPr>
          <p:cNvCxnSpPr>
            <a:cxnSpLocks/>
          </p:cNvCxnSpPr>
          <p:nvPr/>
        </p:nvCxnSpPr>
        <p:spPr bwMode="auto">
          <a:xfrm flipH="1">
            <a:off x="7053109" y="3227073"/>
            <a:ext cx="798199" cy="573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7AD5EB0-C349-1DC9-8FD8-492B13B3BE46}"/>
              </a:ext>
            </a:extLst>
          </p:cNvPr>
          <p:cNvSpPr/>
          <p:nvPr/>
        </p:nvSpPr>
        <p:spPr>
          <a:xfrm>
            <a:off x="5379281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30216B-A89B-1449-3238-F28D8119A1DE}"/>
              </a:ext>
            </a:extLst>
          </p:cNvPr>
          <p:cNvSpPr txBox="1"/>
          <p:nvPr/>
        </p:nvSpPr>
        <p:spPr>
          <a:xfrm>
            <a:off x="7826630" y="811921"/>
            <a:ext cx="1459054" cy="307777"/>
          </a:xfrm>
          <a:prstGeom prst="rect">
            <a:avLst/>
          </a:prstGeom>
          <a:noFill/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6E5E8B-7CDF-8160-878A-3A1F901280DA}"/>
              </a:ext>
            </a:extLst>
          </p:cNvPr>
          <p:cNvCxnSpPr>
            <a:cxnSpLocks/>
          </p:cNvCxnSpPr>
          <p:nvPr/>
        </p:nvCxnSpPr>
        <p:spPr>
          <a:xfrm>
            <a:off x="5379281" y="1111260"/>
            <a:ext cx="5945479" cy="0"/>
          </a:xfrm>
          <a:prstGeom prst="straightConnector1">
            <a:avLst/>
          </a:prstGeom>
          <a:ln w="63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40B0BFD-17C4-AA1D-2E1C-E103DA781344}"/>
              </a:ext>
            </a:extLst>
          </p:cNvPr>
          <p:cNvSpPr/>
          <p:nvPr/>
        </p:nvSpPr>
        <p:spPr>
          <a:xfrm>
            <a:off x="7334183" y="1220690"/>
            <a:ext cx="2039007" cy="38902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C755C1-BA31-4A4F-564D-C7E157B99237}"/>
              </a:ext>
            </a:extLst>
          </p:cNvPr>
          <p:cNvSpPr/>
          <p:nvPr/>
        </p:nvSpPr>
        <p:spPr>
          <a:xfrm>
            <a:off x="9369858" y="1220689"/>
            <a:ext cx="1954902" cy="38902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1A9CB6-CFCD-C600-655B-6E8CBF21D9AA}"/>
              </a:ext>
            </a:extLst>
          </p:cNvPr>
          <p:cNvSpPr/>
          <p:nvPr/>
        </p:nvSpPr>
        <p:spPr>
          <a:xfrm rot="16200000">
            <a:off x="6809207" y="2184972"/>
            <a:ext cx="1567077" cy="517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1: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Determine the STAs with UL LL traffic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0A88E9-C3BA-4CB7-479C-9BC26B20E55F}"/>
              </a:ext>
            </a:extLst>
          </p:cNvPr>
          <p:cNvSpPr/>
          <p:nvPr/>
        </p:nvSpPr>
        <p:spPr>
          <a:xfrm rot="16200000">
            <a:off x="7848575" y="1705790"/>
            <a:ext cx="1567077" cy="14754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 2: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UL/DL Traffic Exchange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C4BD5ED-E9BE-9E4A-A861-C5EE43E07A16}"/>
              </a:ext>
            </a:extLst>
          </p:cNvPr>
          <p:cNvCxnSpPr>
            <a:cxnSpLocks/>
          </p:cNvCxnSpPr>
          <p:nvPr/>
        </p:nvCxnSpPr>
        <p:spPr bwMode="auto">
          <a:xfrm>
            <a:off x="1381158" y="6161512"/>
            <a:ext cx="5671951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8C02F2B-17AC-9BBA-8934-E6EA36453041}"/>
              </a:ext>
            </a:extLst>
          </p:cNvPr>
          <p:cNvSpPr txBox="1"/>
          <p:nvPr/>
        </p:nvSpPr>
        <p:spPr>
          <a:xfrm>
            <a:off x="445098" y="4651391"/>
            <a:ext cx="615553" cy="145167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Resource Units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(RUs)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79AEDF-8F2D-ACCA-5C74-DDA62F9D991E}"/>
              </a:ext>
            </a:extLst>
          </p:cNvPr>
          <p:cNvSpPr txBox="1"/>
          <p:nvPr/>
        </p:nvSpPr>
        <p:spPr>
          <a:xfrm rot="5400000">
            <a:off x="7139483" y="5905352"/>
            <a:ext cx="400110" cy="5123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FB5D75-8B97-548E-6642-7A25C0B97CE3}"/>
              </a:ext>
            </a:extLst>
          </p:cNvPr>
          <p:cNvSpPr txBox="1"/>
          <p:nvPr/>
        </p:nvSpPr>
        <p:spPr>
          <a:xfrm>
            <a:off x="8272610" y="5944654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e.g., 52-tone RU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79DF769-97A2-069A-BC75-E780C90FFE0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61898" y="5753495"/>
            <a:ext cx="2464904" cy="3823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3B6009F-0F01-56C7-8F34-C26A9990D7B5}"/>
              </a:ext>
            </a:extLst>
          </p:cNvPr>
          <p:cNvSpPr/>
          <p:nvPr/>
        </p:nvSpPr>
        <p:spPr bwMode="auto">
          <a:xfrm>
            <a:off x="2091507" y="5387741"/>
            <a:ext cx="4314312" cy="327024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497F1038-3AA9-2F7B-4FF0-3C0CD3716BE6}"/>
              </a:ext>
            </a:extLst>
          </p:cNvPr>
          <p:cNvSpPr/>
          <p:nvPr/>
        </p:nvSpPr>
        <p:spPr bwMode="auto">
          <a:xfrm>
            <a:off x="1003714" y="4731252"/>
            <a:ext cx="262759" cy="13336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374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809298"/>
            <a:ext cx="10361084" cy="528511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Status Collection Period (BSCP) structure is composed of the following components</a:t>
            </a:r>
            <a:endParaRPr lang="en-US" sz="1600" dirty="0">
              <a:solidFill>
                <a:schemeClr val="tx1"/>
              </a:solidFill>
            </a:endParaRP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One or more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sub-windows</a:t>
            </a:r>
            <a:r>
              <a:rPr lang="en-US" sz="1600" dirty="0"/>
              <a:t>, where </a:t>
            </a:r>
            <a:r>
              <a:rPr lang="en-US" sz="1600" b="1" dirty="0"/>
              <a:t>each sub-window is associated with one or more traffic Access Categories (ACs)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One or more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RUs</a:t>
            </a:r>
            <a:r>
              <a:rPr lang="en-US" sz="1600" dirty="0"/>
              <a:t>, where </a:t>
            </a:r>
            <a:r>
              <a:rPr lang="en-US" sz="1600" b="1" dirty="0"/>
              <a:t>each RU may represent a number of tones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Example: An RU may represent a 52-tone RU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Inter-Frame Spacing (IFS)</a:t>
            </a:r>
            <a:r>
              <a:rPr lang="en-US" sz="1600" b="1" dirty="0"/>
              <a:t> between sub-windows, to allow the AP to modify or terminate the </a:t>
            </a:r>
            <a:r>
              <a:rPr lang="en-US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e.g., when enough BSR frames are received, the AP may immediately send a TF to schedule UL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An optional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Initial Actions (IA)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period</a:t>
            </a:r>
            <a:r>
              <a:rPr lang="en-US" sz="1600" dirty="0"/>
              <a:t> at the beginning of 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  <a:endParaRPr lang="en-US" sz="1600" b="1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Allows the AP to send management or control frames to structure BSCP (signaling details TBD)</a:t>
            </a: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1" dirty="0"/>
              <a:t>e.g., the AP announces the structure of the </a:t>
            </a:r>
            <a:r>
              <a:rPr lang="en-US" sz="1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BSCP, such as the number of RUs and number of timeslots</a:t>
            </a:r>
            <a:endParaRPr lang="en-US" sz="1600" b="1" dirty="0"/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An optional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Final Actions (FA)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period</a:t>
            </a:r>
            <a:r>
              <a:rPr lang="en-US" sz="1600" dirty="0"/>
              <a:t> at the end of the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  <a:endParaRPr lang="en-US" sz="1600" dirty="0"/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/>
              <a:t>e.g., the AP sends a TF to schedule UL traffic from STAs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400050" lvl="1" indent="0"/>
            <a:endParaRPr lang="en-US" sz="1800" b="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331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840828"/>
            <a:ext cx="10361084" cy="525358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700" b="0" dirty="0">
                <a:latin typeface="Helvetica Neue"/>
              </a:rPr>
              <a:t>BSR transmissions are managed by the following rules</a:t>
            </a:r>
          </a:p>
          <a:p>
            <a:pPr lvl="1">
              <a:buFont typeface="Wingdings" pitchFamily="2" charset="2"/>
              <a:buChar char="q"/>
            </a:pPr>
            <a:endParaRPr lang="en-US" sz="1700" b="1" dirty="0">
              <a:latin typeface="Helvetica Neue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1700" b="1" dirty="0">
                <a:latin typeface="Helvetica Neue"/>
              </a:rPr>
              <a:t>Each STA carrying LL traffic can use only its associated sub-window to sends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For example, if a STA has LL traffic belonging to AC_VO, it can only use the sub-window associated with this AC to send its BSR</a:t>
            </a:r>
          </a:p>
          <a:p>
            <a:pPr lvl="1">
              <a:buFont typeface="Wingdings" pitchFamily="2" charset="2"/>
              <a:buChar char="q"/>
            </a:pPr>
            <a:endParaRPr lang="en-US" sz="1700" b="1" dirty="0">
              <a:latin typeface="Helvetica Neue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1700" b="1" dirty="0">
                <a:latin typeface="Helvetica Neue"/>
              </a:rPr>
              <a:t>Each STA is allowed to select one of the RUs to sends its 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>
                <a:latin typeface="Helvetica Neue"/>
              </a:rPr>
              <a:t>Various methods can be used for performing STAs-to-RUs association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A STA carrying LL traffic selects one of the available RUs randomly (similar to UORA)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/>
              </a:rPr>
              <a:t>e.g., The AP sends a TF during the IA period to assign STAs to RUs based on their AID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>
              <a:latin typeface="Helvetica Neue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700" b="1" dirty="0">
              <a:latin typeface="Helvetica Neu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759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4111">
            <a:extLst>
              <a:ext uri="{FF2B5EF4-FFF2-40B4-BE49-F238E27FC236}">
                <a16:creationId xmlns:a16="http://schemas.microsoft.com/office/drawing/2014/main" id="{60B6A302-29B3-1BDA-4D95-0944553C4A7A}"/>
              </a:ext>
            </a:extLst>
          </p:cNvPr>
          <p:cNvSpPr/>
          <p:nvPr/>
        </p:nvSpPr>
        <p:spPr>
          <a:xfrm>
            <a:off x="6873124" y="5641178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5F2E9567-93C0-4E97-4A00-133576E53991}"/>
              </a:ext>
            </a:extLst>
          </p:cNvPr>
          <p:cNvSpPr/>
          <p:nvPr/>
        </p:nvSpPr>
        <p:spPr>
          <a:xfrm>
            <a:off x="6881310" y="5910573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E02CEA-4338-E84B-95C8-F3E467A027DB}"/>
              </a:ext>
            </a:extLst>
          </p:cNvPr>
          <p:cNvSpPr/>
          <p:nvPr/>
        </p:nvSpPr>
        <p:spPr>
          <a:xfrm>
            <a:off x="2860509" y="4202619"/>
            <a:ext cx="1799680" cy="341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Transmission Period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A8E30C-A0DF-14D1-8858-7679B14C1C40}"/>
              </a:ext>
            </a:extLst>
          </p:cNvPr>
          <p:cNvCxnSpPr/>
          <p:nvPr/>
        </p:nvCxnSpPr>
        <p:spPr bwMode="auto">
          <a:xfrm>
            <a:off x="2802721" y="404732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43EEB8-5314-3632-A79D-AA967C027A0C}"/>
              </a:ext>
            </a:extLst>
          </p:cNvPr>
          <p:cNvSpPr txBox="1"/>
          <p:nvPr/>
        </p:nvSpPr>
        <p:spPr>
          <a:xfrm>
            <a:off x="1219200" y="4285269"/>
            <a:ext cx="16097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1 (TXOP Holder)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EBB935-586A-6554-1FB8-3A59ED281E44}"/>
              </a:ext>
            </a:extLst>
          </p:cNvPr>
          <p:cNvCxnSpPr/>
          <p:nvPr/>
        </p:nvCxnSpPr>
        <p:spPr bwMode="auto">
          <a:xfrm>
            <a:off x="2801664" y="454270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0CD1A7-68FA-D9E9-CF8D-AD1F42290EE4}"/>
              </a:ext>
            </a:extLst>
          </p:cNvPr>
          <p:cNvCxnSpPr/>
          <p:nvPr/>
        </p:nvCxnSpPr>
        <p:spPr bwMode="auto">
          <a:xfrm>
            <a:off x="2801664" y="479305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8898E5-C8ED-0374-4705-5A67DF94F03A}"/>
              </a:ext>
            </a:extLst>
          </p:cNvPr>
          <p:cNvSpPr txBox="1"/>
          <p:nvPr/>
        </p:nvSpPr>
        <p:spPr>
          <a:xfrm>
            <a:off x="2230152" y="3884546"/>
            <a:ext cx="375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D1A154-9ABC-DBC3-2184-8AD23987D3AD}"/>
              </a:ext>
            </a:extLst>
          </p:cNvPr>
          <p:cNvSpPr txBox="1"/>
          <p:nvPr/>
        </p:nvSpPr>
        <p:spPr>
          <a:xfrm>
            <a:off x="790858" y="4661871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2 (with AC_AVO traffic)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A8BE47-66B2-3C78-2227-C13C9198DA2A}"/>
              </a:ext>
            </a:extLst>
          </p:cNvPr>
          <p:cNvSpPr/>
          <p:nvPr/>
        </p:nvSpPr>
        <p:spPr>
          <a:xfrm>
            <a:off x="5333803" y="4599506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883387-803A-3029-AB05-3F53EFD0ACDA}"/>
              </a:ext>
            </a:extLst>
          </p:cNvPr>
          <p:cNvCxnSpPr/>
          <p:nvPr/>
        </p:nvCxnSpPr>
        <p:spPr bwMode="auto">
          <a:xfrm>
            <a:off x="2801664" y="5045503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019028C-2E62-069C-4BF1-029DF59090BB}"/>
              </a:ext>
            </a:extLst>
          </p:cNvPr>
          <p:cNvSpPr txBox="1"/>
          <p:nvPr/>
        </p:nvSpPr>
        <p:spPr>
          <a:xfrm>
            <a:off x="795151" y="4913614"/>
            <a:ext cx="2021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3 (with AC_AVO traffic)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A0EB63-1B24-82B3-C09E-7A116DFB4759}"/>
              </a:ext>
            </a:extLst>
          </p:cNvPr>
          <p:cNvCxnSpPr/>
          <p:nvPr/>
        </p:nvCxnSpPr>
        <p:spPr bwMode="auto">
          <a:xfrm>
            <a:off x="2798942" y="5314786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AE5A6A8-AB39-9C9E-A0DD-27750B98D07D}"/>
              </a:ext>
            </a:extLst>
          </p:cNvPr>
          <p:cNvSpPr txBox="1"/>
          <p:nvPr/>
        </p:nvSpPr>
        <p:spPr>
          <a:xfrm>
            <a:off x="792429" y="5182897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4 (with AC_VO traffic)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36AE295-2277-E609-0A0C-77505D690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97556"/>
              </p:ext>
            </p:extLst>
          </p:nvPr>
        </p:nvGraphicFramePr>
        <p:xfrm>
          <a:off x="446690" y="1447800"/>
          <a:ext cx="10420928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891">
                  <a:extLst>
                    <a:ext uri="{9D8B030D-6E8A-4147-A177-3AD203B41FA5}">
                      <a16:colId xmlns:a16="http://schemas.microsoft.com/office/drawing/2014/main" val="1451568780"/>
                    </a:ext>
                  </a:extLst>
                </a:gridCol>
                <a:gridCol w="222671">
                  <a:extLst>
                    <a:ext uri="{9D8B030D-6E8A-4147-A177-3AD203B41FA5}">
                      <a16:colId xmlns:a16="http://schemas.microsoft.com/office/drawing/2014/main" val="128679516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201347816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234226681"/>
                    </a:ext>
                  </a:extLst>
                </a:gridCol>
                <a:gridCol w="2881224">
                  <a:extLst>
                    <a:ext uri="{9D8B030D-6E8A-4147-A177-3AD203B41FA5}">
                      <a16:colId xmlns:a16="http://schemas.microsoft.com/office/drawing/2014/main" val="8092746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635311860"/>
                    </a:ext>
                  </a:extLst>
                </a:gridCol>
                <a:gridCol w="2881493">
                  <a:extLst>
                    <a:ext uri="{9D8B030D-6E8A-4147-A177-3AD203B41FA5}">
                      <a16:colId xmlns:a16="http://schemas.microsoft.com/office/drawing/2014/main" val="18491439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87031161"/>
                    </a:ext>
                  </a:extLst>
                </a:gridCol>
                <a:gridCol w="363196">
                  <a:extLst>
                    <a:ext uri="{9D8B030D-6E8A-4147-A177-3AD203B41FA5}">
                      <a16:colId xmlns:a16="http://schemas.microsoft.com/office/drawing/2014/main" val="703749485"/>
                    </a:ext>
                  </a:extLst>
                </a:gridCol>
              </a:tblGrid>
              <a:tr h="15346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Buffer Status Collection Period (BSCP)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05926"/>
                  </a:ext>
                </a:extLst>
              </a:tr>
              <a:tr h="1534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-250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Initial Actions (IA)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020"/>
                        </a:lnSpc>
                      </a:pPr>
                      <a:r>
                        <a:rPr lang="en-US" sz="16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SIFS</a:t>
                      </a:r>
                    </a:p>
                  </a:txBody>
                  <a:tcPr vert="vert27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AC_AVO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b="1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marL="0" marR="0" marT="0" marB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AC_VO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vert="vert27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AC_VI</a:t>
                      </a:r>
                      <a:endParaRPr lang="en-US" sz="1600" b="1" baseline="-250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bg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PIFS</a:t>
                      </a:r>
                    </a:p>
                  </a:txBody>
                  <a:tcPr vert="vert27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-25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Final Actions (FA)</a:t>
                      </a:r>
                    </a:p>
                  </a:txBody>
                  <a:tcPr vert="vert27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563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76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3576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806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32256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702F665B-6981-21B4-5F5A-693480BCAEB3}"/>
              </a:ext>
            </a:extLst>
          </p:cNvPr>
          <p:cNvSpPr/>
          <p:nvPr/>
        </p:nvSpPr>
        <p:spPr>
          <a:xfrm>
            <a:off x="1060080" y="2168353"/>
            <a:ext cx="2828747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2)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3B5F3A-BBBF-A9C8-F274-1530979B4235}"/>
              </a:ext>
            </a:extLst>
          </p:cNvPr>
          <p:cNvSpPr/>
          <p:nvPr/>
        </p:nvSpPr>
        <p:spPr>
          <a:xfrm>
            <a:off x="1060081" y="2804371"/>
            <a:ext cx="282874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3)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36AF70F-6D8D-9F3F-3090-6065757ABBB5}"/>
              </a:ext>
            </a:extLst>
          </p:cNvPr>
          <p:cNvSpPr/>
          <p:nvPr/>
        </p:nvSpPr>
        <p:spPr bwMode="auto">
          <a:xfrm>
            <a:off x="7589285" y="3697025"/>
            <a:ext cx="45719" cy="27431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D5B69424-4FDB-FCF1-3A68-D12A9FC97A2A}"/>
              </a:ext>
            </a:extLst>
          </p:cNvPr>
          <p:cNvCxnSpPr/>
          <p:nvPr/>
        </p:nvCxnSpPr>
        <p:spPr bwMode="auto">
          <a:xfrm>
            <a:off x="2801664" y="5571738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99" name="TextBox 4098">
            <a:extLst>
              <a:ext uri="{FF2B5EF4-FFF2-40B4-BE49-F238E27FC236}">
                <a16:creationId xmlns:a16="http://schemas.microsoft.com/office/drawing/2014/main" id="{D6B825B0-C96F-DCF4-BCEE-E684CE8CDF0F}"/>
              </a:ext>
            </a:extLst>
          </p:cNvPr>
          <p:cNvSpPr txBox="1"/>
          <p:nvPr/>
        </p:nvSpPr>
        <p:spPr>
          <a:xfrm>
            <a:off x="795151" y="5439849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5 (with AC_VO traffic)</a:t>
            </a:r>
          </a:p>
        </p:txBody>
      </p: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9E8956F-0401-DFF9-2469-18E99D048012}"/>
              </a:ext>
            </a:extLst>
          </p:cNvPr>
          <p:cNvCxnSpPr/>
          <p:nvPr/>
        </p:nvCxnSpPr>
        <p:spPr bwMode="auto">
          <a:xfrm>
            <a:off x="2801664" y="5824189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2" name="TextBox 4101">
            <a:extLst>
              <a:ext uri="{FF2B5EF4-FFF2-40B4-BE49-F238E27FC236}">
                <a16:creationId xmlns:a16="http://schemas.microsoft.com/office/drawing/2014/main" id="{8E0E9B31-21D5-7457-AB63-2281E6FC9AEF}"/>
              </a:ext>
            </a:extLst>
          </p:cNvPr>
          <p:cNvSpPr txBox="1"/>
          <p:nvPr/>
        </p:nvSpPr>
        <p:spPr>
          <a:xfrm>
            <a:off x="795151" y="5692300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6 (with AC_VI traffic)</a:t>
            </a:r>
          </a:p>
        </p:txBody>
      </p: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BC9156DA-EF34-74F7-FB09-7FC585C12162}"/>
              </a:ext>
            </a:extLst>
          </p:cNvPr>
          <p:cNvCxnSpPr/>
          <p:nvPr/>
        </p:nvCxnSpPr>
        <p:spPr bwMode="auto">
          <a:xfrm>
            <a:off x="2798942" y="6093472"/>
            <a:ext cx="853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5" name="TextBox 4104">
            <a:extLst>
              <a:ext uri="{FF2B5EF4-FFF2-40B4-BE49-F238E27FC236}">
                <a16:creationId xmlns:a16="http://schemas.microsoft.com/office/drawing/2014/main" id="{E5681AE9-00FC-FDFE-CB34-9BF412E12E38}"/>
              </a:ext>
            </a:extLst>
          </p:cNvPr>
          <p:cNvSpPr txBox="1"/>
          <p:nvPr/>
        </p:nvSpPr>
        <p:spPr>
          <a:xfrm>
            <a:off x="792429" y="5961583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 7 (with AC_VI traffic)</a:t>
            </a: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B2F8024B-A2EA-1191-4881-5B5DB45EF611}"/>
              </a:ext>
            </a:extLst>
          </p:cNvPr>
          <p:cNvSpPr/>
          <p:nvPr/>
        </p:nvSpPr>
        <p:spPr>
          <a:xfrm>
            <a:off x="5334009" y="4857881"/>
            <a:ext cx="731520" cy="179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0" name="Rectangle 4109">
            <a:extLst>
              <a:ext uri="{FF2B5EF4-FFF2-40B4-BE49-F238E27FC236}">
                <a16:creationId xmlns:a16="http://schemas.microsoft.com/office/drawing/2014/main" id="{E88E2ED0-7A58-F730-C026-D4989C289DA3}"/>
              </a:ext>
            </a:extLst>
          </p:cNvPr>
          <p:cNvSpPr/>
          <p:nvPr/>
        </p:nvSpPr>
        <p:spPr>
          <a:xfrm>
            <a:off x="6118476" y="5119575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CD644104-8B20-51AE-5673-175ED238605B}"/>
              </a:ext>
            </a:extLst>
          </p:cNvPr>
          <p:cNvSpPr/>
          <p:nvPr/>
        </p:nvSpPr>
        <p:spPr>
          <a:xfrm>
            <a:off x="6126992" y="5372922"/>
            <a:ext cx="73152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</a:t>
            </a:r>
          </a:p>
        </p:txBody>
      </p: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8BD00829-CF38-2D33-5FEC-72E884C47D2B}"/>
              </a:ext>
            </a:extLst>
          </p:cNvPr>
          <p:cNvSpPr/>
          <p:nvPr/>
        </p:nvSpPr>
        <p:spPr>
          <a:xfrm>
            <a:off x="7365781" y="3142470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7)</a:t>
            </a:r>
          </a:p>
        </p:txBody>
      </p:sp>
      <p:sp>
        <p:nvSpPr>
          <p:cNvPr id="4116" name="Rectangle 4115">
            <a:extLst>
              <a:ext uri="{FF2B5EF4-FFF2-40B4-BE49-F238E27FC236}">
                <a16:creationId xmlns:a16="http://schemas.microsoft.com/office/drawing/2014/main" id="{7903EEC9-42E6-C3E3-7F6B-DF94B8A41826}"/>
              </a:ext>
            </a:extLst>
          </p:cNvPr>
          <p:cNvSpPr/>
          <p:nvPr/>
        </p:nvSpPr>
        <p:spPr>
          <a:xfrm>
            <a:off x="7365781" y="2457853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6)</a:t>
            </a:r>
          </a:p>
        </p:txBody>
      </p:sp>
      <p:sp>
        <p:nvSpPr>
          <p:cNvPr id="4117" name="Rectangle 4116">
            <a:extLst>
              <a:ext uri="{FF2B5EF4-FFF2-40B4-BE49-F238E27FC236}">
                <a16:creationId xmlns:a16="http://schemas.microsoft.com/office/drawing/2014/main" id="{865781F6-73C4-08B5-F5FC-56BCFF5E5C22}"/>
              </a:ext>
            </a:extLst>
          </p:cNvPr>
          <p:cNvSpPr/>
          <p:nvPr/>
        </p:nvSpPr>
        <p:spPr>
          <a:xfrm>
            <a:off x="4212395" y="2462185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4)</a:t>
            </a:r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AA57544B-785F-CE12-3A2A-227B4598949B}"/>
              </a:ext>
            </a:extLst>
          </p:cNvPr>
          <p:cNvSpPr/>
          <p:nvPr/>
        </p:nvSpPr>
        <p:spPr>
          <a:xfrm>
            <a:off x="4207346" y="3138473"/>
            <a:ext cx="2825496" cy="178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BSR (STA 5)</a:t>
            </a:r>
          </a:p>
        </p:txBody>
      </p:sp>
      <p:sp>
        <p:nvSpPr>
          <p:cNvPr id="4119" name="Rectangle 4118">
            <a:extLst>
              <a:ext uri="{FF2B5EF4-FFF2-40B4-BE49-F238E27FC236}">
                <a16:creationId xmlns:a16="http://schemas.microsoft.com/office/drawing/2014/main" id="{CD1675D5-6264-AAF8-F20B-44F936C92D9A}"/>
              </a:ext>
            </a:extLst>
          </p:cNvPr>
          <p:cNvSpPr/>
          <p:nvPr/>
        </p:nvSpPr>
        <p:spPr>
          <a:xfrm>
            <a:off x="8255588" y="4598166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1" name="Rectangle 4120">
            <a:extLst>
              <a:ext uri="{FF2B5EF4-FFF2-40B4-BE49-F238E27FC236}">
                <a16:creationId xmlns:a16="http://schemas.microsoft.com/office/drawing/2014/main" id="{83826CFB-5197-4D11-2942-36E5E78FB5EA}"/>
              </a:ext>
            </a:extLst>
          </p:cNvPr>
          <p:cNvSpPr/>
          <p:nvPr/>
        </p:nvSpPr>
        <p:spPr bwMode="auto">
          <a:xfrm>
            <a:off x="6072757" y="3692167"/>
            <a:ext cx="45719" cy="27431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2" name="Rectangle 4121">
            <a:extLst>
              <a:ext uri="{FF2B5EF4-FFF2-40B4-BE49-F238E27FC236}">
                <a16:creationId xmlns:a16="http://schemas.microsoft.com/office/drawing/2014/main" id="{3CB39215-7CE2-4609-C64B-72BCB87AC682}"/>
              </a:ext>
            </a:extLst>
          </p:cNvPr>
          <p:cNvSpPr/>
          <p:nvPr/>
        </p:nvSpPr>
        <p:spPr bwMode="auto">
          <a:xfrm>
            <a:off x="6860658" y="3693915"/>
            <a:ext cx="45719" cy="27431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1B3530DB-413F-B5E3-DD3E-7D598AE74EC1}"/>
              </a:ext>
            </a:extLst>
          </p:cNvPr>
          <p:cNvSpPr/>
          <p:nvPr/>
        </p:nvSpPr>
        <p:spPr bwMode="auto">
          <a:xfrm>
            <a:off x="8215201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4" name="Rectangle 4123">
            <a:extLst>
              <a:ext uri="{FF2B5EF4-FFF2-40B4-BE49-F238E27FC236}">
                <a16:creationId xmlns:a16="http://schemas.microsoft.com/office/drawing/2014/main" id="{646CC4A9-8211-6CF5-DFDA-E71DD2862506}"/>
              </a:ext>
            </a:extLst>
          </p:cNvPr>
          <p:cNvSpPr/>
          <p:nvPr/>
        </p:nvSpPr>
        <p:spPr>
          <a:xfrm>
            <a:off x="8255588" y="4847321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7" name="Rectangle 4126">
            <a:extLst>
              <a:ext uri="{FF2B5EF4-FFF2-40B4-BE49-F238E27FC236}">
                <a16:creationId xmlns:a16="http://schemas.microsoft.com/office/drawing/2014/main" id="{82FAF4AC-F3BC-1489-B509-35E9FF4E33D4}"/>
              </a:ext>
            </a:extLst>
          </p:cNvPr>
          <p:cNvSpPr/>
          <p:nvPr/>
        </p:nvSpPr>
        <p:spPr>
          <a:xfrm>
            <a:off x="8255588" y="5376746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8" name="Rectangle 4127">
            <a:extLst>
              <a:ext uri="{FF2B5EF4-FFF2-40B4-BE49-F238E27FC236}">
                <a16:creationId xmlns:a16="http://schemas.microsoft.com/office/drawing/2014/main" id="{81709C1D-08AA-61D2-D321-7FEE3DA6880D}"/>
              </a:ext>
            </a:extLst>
          </p:cNvPr>
          <p:cNvSpPr/>
          <p:nvPr/>
        </p:nvSpPr>
        <p:spPr>
          <a:xfrm>
            <a:off x="8255588" y="5626968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29" name="Rectangle 4128">
            <a:extLst>
              <a:ext uri="{FF2B5EF4-FFF2-40B4-BE49-F238E27FC236}">
                <a16:creationId xmlns:a16="http://schemas.microsoft.com/office/drawing/2014/main" id="{06EA0808-B3E6-4F10-D4EC-3101FAFCF862}"/>
              </a:ext>
            </a:extLst>
          </p:cNvPr>
          <p:cNvSpPr/>
          <p:nvPr/>
        </p:nvSpPr>
        <p:spPr>
          <a:xfrm>
            <a:off x="8258763" y="5124531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33" name="Rectangle 4132">
            <a:extLst>
              <a:ext uri="{FF2B5EF4-FFF2-40B4-BE49-F238E27FC236}">
                <a16:creationId xmlns:a16="http://schemas.microsoft.com/office/drawing/2014/main" id="{90CD14F1-C18E-5522-6CF7-C79E6E59BB0B}"/>
              </a:ext>
            </a:extLst>
          </p:cNvPr>
          <p:cNvSpPr/>
          <p:nvPr/>
        </p:nvSpPr>
        <p:spPr>
          <a:xfrm>
            <a:off x="8265213" y="5896475"/>
            <a:ext cx="2869654" cy="19695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Data</a:t>
            </a:r>
          </a:p>
        </p:txBody>
      </p:sp>
      <p:sp>
        <p:nvSpPr>
          <p:cNvPr id="4141" name="Rectangle 4140">
            <a:extLst>
              <a:ext uri="{FF2B5EF4-FFF2-40B4-BE49-F238E27FC236}">
                <a16:creationId xmlns:a16="http://schemas.microsoft.com/office/drawing/2014/main" id="{01CAD6A4-7808-BC8D-E0BF-EB9029B9B535}"/>
              </a:ext>
            </a:extLst>
          </p:cNvPr>
          <p:cNvSpPr/>
          <p:nvPr/>
        </p:nvSpPr>
        <p:spPr bwMode="auto">
          <a:xfrm>
            <a:off x="5284252" y="3692167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TextBox 4141">
            <a:extLst>
              <a:ext uri="{FF2B5EF4-FFF2-40B4-BE49-F238E27FC236}">
                <a16:creationId xmlns:a16="http://schemas.microsoft.com/office/drawing/2014/main" id="{4022E664-2774-395C-F3C8-FA9721604D73}"/>
              </a:ext>
            </a:extLst>
          </p:cNvPr>
          <p:cNvSpPr txBox="1"/>
          <p:nvPr/>
        </p:nvSpPr>
        <p:spPr>
          <a:xfrm>
            <a:off x="929215" y="618852"/>
            <a:ext cx="10272185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Example: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sends a TF during the IA period; this frame may announce the start of BSCP and its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sends a TF during the FA period to schedule UL transmissions from STAs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9F2D5B-2D34-DDA6-60E6-EB5C7D4651EE}"/>
              </a:ext>
            </a:extLst>
          </p:cNvPr>
          <p:cNvSpPr/>
          <p:nvPr/>
        </p:nvSpPr>
        <p:spPr>
          <a:xfrm>
            <a:off x="5326008" y="3415722"/>
            <a:ext cx="5755530" cy="44268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LL Traffic Exchange</a:t>
            </a:r>
          </a:p>
          <a:p>
            <a:pPr algn="ctr"/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A6E5FB-3C80-9AA9-F72C-D7D4B24D3100}"/>
              </a:ext>
            </a:extLst>
          </p:cNvPr>
          <p:cNvSpPr/>
          <p:nvPr/>
        </p:nvSpPr>
        <p:spPr>
          <a:xfrm>
            <a:off x="7635004" y="3862258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C1511-3A13-D6FC-0F78-91C99B603A6B}"/>
              </a:ext>
            </a:extLst>
          </p:cNvPr>
          <p:cNvSpPr/>
          <p:nvPr/>
        </p:nvSpPr>
        <p:spPr>
          <a:xfrm>
            <a:off x="5331128" y="3689556"/>
            <a:ext cx="2879780" cy="15027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BSCP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0E528-B268-3177-6AA0-648762F44605}"/>
              </a:ext>
            </a:extLst>
          </p:cNvPr>
          <p:cNvSpPr/>
          <p:nvPr/>
        </p:nvSpPr>
        <p:spPr bwMode="auto">
          <a:xfrm>
            <a:off x="4664482" y="3685204"/>
            <a:ext cx="45719" cy="274318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783794-C305-DB24-5889-FDB2F31C80CE}"/>
              </a:ext>
            </a:extLst>
          </p:cNvPr>
          <p:cNvSpPr/>
          <p:nvPr/>
        </p:nvSpPr>
        <p:spPr>
          <a:xfrm>
            <a:off x="4711971" y="3866216"/>
            <a:ext cx="568769" cy="179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TF</a:t>
            </a:r>
          </a:p>
        </p:txBody>
      </p:sp>
    </p:spTree>
    <p:extLst>
      <p:ext uri="{BB962C8B-B14F-4D97-AF65-F5344CB8AC3E}">
        <p14:creationId xmlns:p14="http://schemas.microsoft.com/office/powerpoint/2010/main" val="400834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</TotalTime>
  <Words>2062</Words>
  <Application>Microsoft Macintosh PowerPoint</Application>
  <PresentationFormat>Widescreen</PresentationFormat>
  <Paragraphs>347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Arial,Sans-Serif</vt:lpstr>
      <vt:lpstr>Helvetica Neue</vt:lpstr>
      <vt:lpstr>Times New Roman</vt:lpstr>
      <vt:lpstr>Wingdings</vt:lpstr>
      <vt:lpstr>Office Theme</vt:lpstr>
      <vt:lpstr>Document</vt:lpstr>
      <vt:lpstr>Opportunistic Channel Access Mechanism for Buffer Reporting</vt:lpstr>
      <vt:lpstr>Introduction</vt:lpstr>
      <vt:lpstr>An Example Method of LL Traffic Exchange during TXOPs</vt:lpstr>
      <vt:lpstr>An Example Method of LL Traffic Exchange during TXOPs</vt:lpstr>
      <vt:lpstr>Problem Statement</vt:lpstr>
      <vt:lpstr>Opportunistic Buffer Reporting by STAs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Straw Poll</vt:lpstr>
      <vt:lpstr>PowerPoint Presentation</vt:lpstr>
      <vt:lpstr>PowerPoint Presentation</vt:lpstr>
      <vt:lpstr>PowerPoint Presentation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391</cp:revision>
  <cp:lastPrinted>1601-01-01T00:00:00Z</cp:lastPrinted>
  <dcterms:created xsi:type="dcterms:W3CDTF">2024-07-15T18:29:00Z</dcterms:created>
  <dcterms:modified xsi:type="dcterms:W3CDTF">2025-03-11T20:52:26Z</dcterms:modified>
  <cp:category/>
</cp:coreProperties>
</file>