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6"/>
  </p:sldMasterIdLst>
  <p:notesMasterIdLst>
    <p:notesMasterId r:id="rId48"/>
  </p:notesMasterIdLst>
  <p:handoutMasterIdLst>
    <p:handoutMasterId r:id="rId49"/>
  </p:handoutMasterIdLst>
  <p:sldIdLst>
    <p:sldId id="256" r:id="rId7"/>
    <p:sldId id="472" r:id="rId8"/>
    <p:sldId id="405" r:id="rId9"/>
    <p:sldId id="459" r:id="rId10"/>
    <p:sldId id="477" r:id="rId11"/>
    <p:sldId id="367" r:id="rId12"/>
    <p:sldId id="337" r:id="rId13"/>
    <p:sldId id="462" r:id="rId14"/>
    <p:sldId id="463" r:id="rId15"/>
    <p:sldId id="464" r:id="rId16"/>
    <p:sldId id="485" r:id="rId17"/>
    <p:sldId id="471" r:id="rId18"/>
    <p:sldId id="481" r:id="rId19"/>
    <p:sldId id="482" r:id="rId20"/>
    <p:sldId id="483" r:id="rId21"/>
    <p:sldId id="484" r:id="rId22"/>
    <p:sldId id="478" r:id="rId23"/>
    <p:sldId id="465" r:id="rId24"/>
    <p:sldId id="470" r:id="rId25"/>
    <p:sldId id="469" r:id="rId26"/>
    <p:sldId id="466" r:id="rId27"/>
    <p:sldId id="474" r:id="rId28"/>
    <p:sldId id="365" r:id="rId29"/>
    <p:sldId id="366" r:id="rId30"/>
    <p:sldId id="476" r:id="rId31"/>
    <p:sldId id="475" r:id="rId32"/>
    <p:sldId id="361" r:id="rId33"/>
    <p:sldId id="398" r:id="rId34"/>
    <p:sldId id="404" r:id="rId35"/>
    <p:sldId id="369" r:id="rId36"/>
    <p:sldId id="373" r:id="rId37"/>
    <p:sldId id="374" r:id="rId38"/>
    <p:sldId id="375" r:id="rId39"/>
    <p:sldId id="399" r:id="rId40"/>
    <p:sldId id="400" r:id="rId41"/>
    <p:sldId id="401" r:id="rId42"/>
    <p:sldId id="396" r:id="rId43"/>
    <p:sldId id="397" r:id="rId44"/>
    <p:sldId id="473" r:id="rId45"/>
    <p:sldId id="388" r:id="rId46"/>
    <p:sldId id="390" r:id="rId47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A9DC4A-5CE6-EB30-FB41-F3A8529092FA}" name="Davis Robertson (Nokia)" initials="D(" userId="S::davis.robertson@nokia.com::a877cfe5-15d8-4fb2-8b70-746d8bf0d9c0" providerId="AD"/>
  <p188:author id="{D001D04E-A3B9-BD00-37F9-2A3A96ED40D9}" name="Juhyung Lee (Nokia)" initials="J(" userId="S::juhyung.lee@nokia.com::b0281fcc-c80c-426e-bc7c-0eecd382c0d8" providerId="AD"/>
  <p188:author id="{DFE74950-C9CF-CF4F-53A9-0BE7565AF276}" name="Behnam Dezfouli (Nokia)" initials="" userId="S::behnam.dezfouli@nokia.com::463d4194-30ce-44cf-9114-44c5e30c700a" providerId="AD"/>
  <p188:author id="{871F0C73-0069-2D33-8D60-72A98C28827A}" name="Kerstin Johnsson (Nokia)" initials="K(" userId="S::kerstin.johnsson@nokia.com::60ab8c39-2ce2-43f1-8a5e-403e6106554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0537"/>
    <a:srgbClr val="0432FF"/>
    <a:srgbClr val="FF7E79"/>
    <a:srgbClr val="941100"/>
    <a:srgbClr val="008F00"/>
    <a:srgbClr val="942093"/>
    <a:srgbClr val="521B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2727"/>
    <p:restoredTop sz="94694"/>
  </p:normalViewPr>
  <p:slideViewPr>
    <p:cSldViewPr snapToGrid="0">
      <p:cViewPr varScale="1">
        <p:scale>
          <a:sx n="129" d="100"/>
          <a:sy n="129" d="100"/>
        </p:scale>
        <p:origin x="664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ableStyles" Target="tableStyles.xml"/><Relationship Id="rId5" Type="http://schemas.openxmlformats.org/officeDocument/2006/relationships/customXml" Target="../customXml/item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2/28/25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10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0982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11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296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716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13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86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14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80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15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258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9BBEF9-EF45-72C5-47A1-4B91967DD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F549FF0-0A93-7DC7-4F1A-61A72976472F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995E045-A5F8-0A9F-7368-2E28D9C4B98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015F0E-7618-EBD0-4981-FE279C1E1F9D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163005C-A427-E9C8-1FA5-4EA80C4E084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16</a:t>
            </a:fld>
            <a:endParaRPr lang="en-US"/>
          </a:p>
        </p:txBody>
      </p:sp>
      <p:sp>
        <p:nvSpPr>
          <p:cNvPr id="13313" name="Text Box 1">
            <a:extLst>
              <a:ext uri="{FF2B5EF4-FFF2-40B4-BE49-F238E27FC236}">
                <a16:creationId xmlns:a16="http://schemas.microsoft.com/office/drawing/2014/main" id="{779E7FBB-3F58-22BE-B426-DE0C72C4C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1C73EA30-8B86-802F-5BDA-1CEBAFDFE57F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0815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17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377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18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9981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20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546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761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21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518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23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0668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24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499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26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1468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27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9165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28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0193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29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6084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30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8557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31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9804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32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182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3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148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33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3549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34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0595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35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5955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36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4364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37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6232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38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91495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40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660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41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492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4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40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5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40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6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469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7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33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8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624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9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72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August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457201"/>
          </a:xfrm>
        </p:spPr>
        <p:txBody>
          <a:bodyPr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295400"/>
            <a:ext cx="10361084" cy="47990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425A71-536B-C6D1-1505-62E4CA16705C}"/>
              </a:ext>
            </a:extLst>
          </p:cNvPr>
          <p:cNvSpPr txBox="1"/>
          <p:nvPr userDrawn="1"/>
        </p:nvSpPr>
        <p:spPr>
          <a:xfrm>
            <a:off x="914401" y="278296"/>
            <a:ext cx="2206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February 2025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301623"/>
          </a:xfrm>
        </p:spPr>
        <p:txBody>
          <a:bodyPr/>
          <a:lstStyle>
            <a:lvl1pPr marL="285750" indent="-285750" algn="l">
              <a:buFont typeface="Wingdings" pitchFamily="2" charset="2"/>
              <a:buChar char="q"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987424"/>
            <a:ext cx="10361084" cy="51069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DDCBFF-82DC-66D2-4178-5FF00C7D7DCE}"/>
              </a:ext>
            </a:extLst>
          </p:cNvPr>
          <p:cNvSpPr txBox="1"/>
          <p:nvPr userDrawn="1"/>
        </p:nvSpPr>
        <p:spPr>
          <a:xfrm>
            <a:off x="914401" y="278296"/>
            <a:ext cx="2206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February 2025</a:t>
            </a:r>
          </a:p>
        </p:txBody>
      </p:sp>
    </p:spTree>
    <p:extLst>
      <p:ext uri="{BB962C8B-B14F-4D97-AF65-F5344CB8AC3E}">
        <p14:creationId xmlns:p14="http://schemas.microsoft.com/office/powerpoint/2010/main" val="882436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762000"/>
            <a:ext cx="10361084" cy="53324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B1DE3A-8CC9-B014-715F-AA06805F5C77}"/>
              </a:ext>
            </a:extLst>
          </p:cNvPr>
          <p:cNvSpPr txBox="1"/>
          <p:nvPr userDrawn="1"/>
        </p:nvSpPr>
        <p:spPr>
          <a:xfrm>
            <a:off x="914401" y="278296"/>
            <a:ext cx="2206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February 2025</a:t>
            </a:r>
          </a:p>
        </p:txBody>
      </p:sp>
    </p:spTree>
    <p:extLst>
      <p:ext uri="{BB962C8B-B14F-4D97-AF65-F5344CB8AC3E}">
        <p14:creationId xmlns:p14="http://schemas.microsoft.com/office/powerpoint/2010/main" val="3075721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131A86-81DC-9CF9-222D-0A6B5B335EE7}"/>
              </a:ext>
            </a:extLst>
          </p:cNvPr>
          <p:cNvSpPr txBox="1"/>
          <p:nvPr userDrawn="1"/>
        </p:nvSpPr>
        <p:spPr>
          <a:xfrm>
            <a:off x="914401" y="278296"/>
            <a:ext cx="2206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February 2025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Month Year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E675DE-E828-FF86-E92C-C7CD54743A6F}"/>
              </a:ext>
            </a:extLst>
          </p:cNvPr>
          <p:cNvSpPr txBox="1"/>
          <p:nvPr userDrawn="1"/>
        </p:nvSpPr>
        <p:spPr>
          <a:xfrm>
            <a:off x="914401" y="278296"/>
            <a:ext cx="2206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February 2025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Name, Affiliation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179B6F-6E6A-E477-5C3D-937C4B1CF171}"/>
              </a:ext>
            </a:extLst>
          </p:cNvPr>
          <p:cNvSpPr txBox="1"/>
          <p:nvPr userDrawn="1"/>
        </p:nvSpPr>
        <p:spPr>
          <a:xfrm>
            <a:off x="914401" y="278296"/>
            <a:ext cx="2206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February 2025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5318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379541"/>
            <a:ext cx="10361084" cy="47148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February 2025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GB"/>
              <a:t>Behnam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1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83869" cy="1692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100" b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802.11-14/1871r5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8" r:id="rId10"/>
    <p:sldLayoutId id="2147483659" r:id="rId11"/>
  </p:sldLayoutIdLst>
  <p:hf hdr="0"/>
  <p:txStyles>
    <p:titleStyle>
      <a:lvl1pPr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b="1">
          <a:solidFill>
            <a:srgbClr val="000000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914401"/>
            <a:ext cx="10361084" cy="457201"/>
          </a:xfrm>
          <a:ln/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Enhanced Reverse Direction Protocol to </a:t>
            </a:r>
            <a:br>
              <a:rPr lang="en-US" dirty="0"/>
            </a:br>
            <a:r>
              <a:rPr lang="en-US" dirty="0"/>
              <a:t>Support TXOP Sharing and Low-Latency Traffic Exchange</a:t>
            </a:r>
            <a:endParaRPr lang="en-US" sz="2400" b="1" dirty="0">
              <a:effectLst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000" dirty="0"/>
          </a:p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February 2025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Behnam Dezfouli et al., Nokia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46150" y="2446339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CDEF9953-E551-6C58-8A11-D44728EF90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4855664"/>
              </p:ext>
            </p:extLst>
          </p:nvPr>
        </p:nvGraphicFramePr>
        <p:xfrm>
          <a:off x="946150" y="3017838"/>
          <a:ext cx="10271125" cy="268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10439400" imgH="2743200" progId="Word.Document.8">
                  <p:embed/>
                </p:oleObj>
              </mc:Choice>
              <mc:Fallback>
                <p:oleObj name="Document" r:id="rId4" imgW="10439400" imgH="2743200" progId="Word.Document.8">
                  <p:embed/>
                  <p:pic>
                    <p:nvPicPr>
                      <p:cNvPr id="3" name="Object 3">
                        <a:extLst>
                          <a:ext uri="{FF2B5EF4-FFF2-40B4-BE49-F238E27FC236}">
                            <a16:creationId xmlns:a16="http://schemas.microsoft.com/office/drawing/2014/main" id="{27B85332-C5F1-1894-3AE2-9F3C324E1D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6150" y="3017838"/>
                        <a:ext cx="10271125" cy="2682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Behnam Dezfouli et al., Nokia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2DC5B4D2-5748-F732-CEB0-08BDD94FA40F}"/>
              </a:ext>
            </a:extLst>
          </p:cNvPr>
          <p:cNvCxnSpPr>
            <a:cxnSpLocks/>
          </p:cNvCxnSpPr>
          <p:nvPr/>
        </p:nvCxnSpPr>
        <p:spPr bwMode="auto">
          <a:xfrm>
            <a:off x="1441577" y="5121343"/>
            <a:ext cx="9988423" cy="1234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25C75F4-8202-C414-BF92-C93CE7C28537}"/>
              </a:ext>
            </a:extLst>
          </p:cNvPr>
          <p:cNvSpPr txBox="1"/>
          <p:nvPr/>
        </p:nvSpPr>
        <p:spPr>
          <a:xfrm rot="16200000">
            <a:off x="332961" y="4742820"/>
            <a:ext cx="13564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TXOP Responder (AP)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98ABE6A-F8C0-4245-B0BB-12A908EB8070}"/>
              </a:ext>
            </a:extLst>
          </p:cNvPr>
          <p:cNvCxnSpPr>
            <a:cxnSpLocks/>
            <a:stCxn id="11" idx="2"/>
          </p:cNvCxnSpPr>
          <p:nvPr/>
        </p:nvCxnSpPr>
        <p:spPr bwMode="auto">
          <a:xfrm>
            <a:off x="1312395" y="3440594"/>
            <a:ext cx="1008903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FBEFD65-75AD-177A-16C1-353A9697C333}"/>
              </a:ext>
            </a:extLst>
          </p:cNvPr>
          <p:cNvSpPr/>
          <p:nvPr/>
        </p:nvSpPr>
        <p:spPr>
          <a:xfrm rot="16200000">
            <a:off x="1285914" y="1920082"/>
            <a:ext cx="1663342" cy="134363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PPDU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CED9EF-0BCD-46B0-0EAC-1E6F391AAA62}"/>
              </a:ext>
            </a:extLst>
          </p:cNvPr>
          <p:cNvSpPr txBox="1"/>
          <p:nvPr/>
        </p:nvSpPr>
        <p:spPr>
          <a:xfrm rot="16200000">
            <a:off x="329355" y="3178984"/>
            <a:ext cx="1442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TXOP Holder (non-AP STA)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A5517A2-202D-594B-DAD6-9BFA2C35B253}"/>
              </a:ext>
            </a:extLst>
          </p:cNvPr>
          <p:cNvSpPr/>
          <p:nvPr/>
        </p:nvSpPr>
        <p:spPr>
          <a:xfrm rot="16200000">
            <a:off x="2388916" y="3997912"/>
            <a:ext cx="1522594" cy="7058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</a:t>
            </a:r>
          </a:p>
          <a:p>
            <a:pPr algn="ctr"/>
            <a:r>
              <a:rPr lang="en-US" sz="1050" b="1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RDG/More PPDU = 0</a:t>
            </a:r>
          </a:p>
          <a:p>
            <a:pPr algn="ctr"/>
            <a:r>
              <a:rPr lang="en-US" sz="1050" b="1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 Constraint = 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8322FC4-B16F-5812-3315-0EBB27101A1A}"/>
              </a:ext>
            </a:extLst>
          </p:cNvPr>
          <p:cNvSpPr/>
          <p:nvPr/>
        </p:nvSpPr>
        <p:spPr>
          <a:xfrm rot="16200000">
            <a:off x="3419511" y="1919779"/>
            <a:ext cx="1663348" cy="134363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PPDU</a:t>
            </a:r>
          </a:p>
          <a:p>
            <a:pPr algn="ctr"/>
            <a:r>
              <a:rPr lang="en-US" sz="1050" b="1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RDG/More PPDU = 0 </a:t>
            </a:r>
          </a:p>
          <a:p>
            <a:pPr algn="ctr"/>
            <a:r>
              <a:rPr lang="en-US" sz="1050" b="1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 Constraint = 1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E051CAE-BF6A-3E83-2E32-2CDDADA1C3BD}"/>
              </a:ext>
            </a:extLst>
          </p:cNvPr>
          <p:cNvCxnSpPr>
            <a:cxnSpLocks/>
          </p:cNvCxnSpPr>
          <p:nvPr/>
        </p:nvCxnSpPr>
        <p:spPr bwMode="auto">
          <a:xfrm>
            <a:off x="2087222" y="5995417"/>
            <a:ext cx="941897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9442887-E5FC-FFC0-48A2-BCC2CF864EB0}"/>
              </a:ext>
            </a:extLst>
          </p:cNvPr>
          <p:cNvCxnSpPr>
            <a:cxnSpLocks/>
            <a:stCxn id="10" idx="1"/>
          </p:cNvCxnSpPr>
          <p:nvPr/>
        </p:nvCxnSpPr>
        <p:spPr bwMode="auto">
          <a:xfrm flipH="1">
            <a:off x="2117585" y="3423573"/>
            <a:ext cx="1" cy="168858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50A1A16-C045-1BE1-4BA7-653B93FD6C34}"/>
              </a:ext>
            </a:extLst>
          </p:cNvPr>
          <p:cNvCxnSpPr>
            <a:cxnSpLocks/>
            <a:stCxn id="31" idx="3"/>
          </p:cNvCxnSpPr>
          <p:nvPr/>
        </p:nvCxnSpPr>
        <p:spPr bwMode="auto">
          <a:xfrm flipV="1">
            <a:off x="3150213" y="3435019"/>
            <a:ext cx="0" cy="15454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F1FACF8-681A-0BC1-8337-319426125395}"/>
              </a:ext>
            </a:extLst>
          </p:cNvPr>
          <p:cNvCxnSpPr>
            <a:cxnSpLocks/>
            <a:stCxn id="32" idx="1"/>
          </p:cNvCxnSpPr>
          <p:nvPr/>
        </p:nvCxnSpPr>
        <p:spPr bwMode="auto">
          <a:xfrm flipH="1">
            <a:off x="4251185" y="3423273"/>
            <a:ext cx="1" cy="171061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B378CF2-EFD7-A090-41FD-F8F004812A10}"/>
              </a:ext>
            </a:extLst>
          </p:cNvPr>
          <p:cNvSpPr/>
          <p:nvPr/>
        </p:nvSpPr>
        <p:spPr>
          <a:xfrm rot="16200000">
            <a:off x="8677308" y="1914681"/>
            <a:ext cx="1663354" cy="134363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PPDU</a:t>
            </a:r>
          </a:p>
          <a:p>
            <a:pPr algn="ctr"/>
            <a:r>
              <a:rPr lang="en-US" sz="105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RDG/More PPDU = 0</a:t>
            </a:r>
          </a:p>
          <a:p>
            <a:pPr algn="ctr"/>
            <a:r>
              <a:rPr lang="en-US" sz="105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 Constraint = 0 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4EC1CF5-C1E9-DB55-EA28-9A8D4ABDDAF7}"/>
              </a:ext>
            </a:extLst>
          </p:cNvPr>
          <p:cNvCxnSpPr>
            <a:cxnSpLocks/>
            <a:stCxn id="19" idx="1"/>
          </p:cNvCxnSpPr>
          <p:nvPr/>
        </p:nvCxnSpPr>
        <p:spPr bwMode="auto">
          <a:xfrm flipH="1">
            <a:off x="9508985" y="3418178"/>
            <a:ext cx="1" cy="171814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760E6A94-EFFA-0948-B45D-9B848DE7C4BF}"/>
              </a:ext>
            </a:extLst>
          </p:cNvPr>
          <p:cNvSpPr txBox="1"/>
          <p:nvPr/>
        </p:nvSpPr>
        <p:spPr>
          <a:xfrm rot="16200000">
            <a:off x="1264741" y="5733806"/>
            <a:ext cx="1022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  <a:r>
              <a:rPr lang="en-US" sz="1400" b="1" baseline="30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</a:t>
            </a:r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Party STA</a:t>
            </a:r>
            <a:endParaRPr lang="en-US" sz="1400" b="1" baseline="-25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C4B7ECD-B25B-0490-5497-01A081262550}"/>
              </a:ext>
            </a:extLst>
          </p:cNvPr>
          <p:cNvSpPr/>
          <p:nvPr/>
        </p:nvSpPr>
        <p:spPr>
          <a:xfrm rot="16200000">
            <a:off x="4541837" y="4002365"/>
            <a:ext cx="1522594" cy="7093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</a:t>
            </a:r>
          </a:p>
          <a:p>
            <a:pPr algn="ctr"/>
            <a:r>
              <a:rPr lang="en-US" sz="1050" b="1">
                <a:solidFill>
                  <a:srgbClr val="C0000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RDG/More PPDU = 1</a:t>
            </a:r>
          </a:p>
          <a:p>
            <a:pPr algn="ctr"/>
            <a:r>
              <a:rPr lang="en-US" sz="1050" b="1">
                <a:solidFill>
                  <a:srgbClr val="C0000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AC Constraint = 0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E734728-802B-D63D-C2FE-7C193766B9AD}"/>
              </a:ext>
            </a:extLst>
          </p:cNvPr>
          <p:cNvCxnSpPr>
            <a:cxnSpLocks/>
            <a:stCxn id="39" idx="3"/>
          </p:cNvCxnSpPr>
          <p:nvPr/>
        </p:nvCxnSpPr>
        <p:spPr bwMode="auto">
          <a:xfrm flipV="1">
            <a:off x="5303134" y="3440594"/>
            <a:ext cx="0" cy="15515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DB7F8225-180F-DC41-C30C-702A6503FE18}"/>
              </a:ext>
            </a:extLst>
          </p:cNvPr>
          <p:cNvSpPr/>
          <p:nvPr/>
        </p:nvSpPr>
        <p:spPr>
          <a:xfrm>
            <a:off x="5681017" y="4380244"/>
            <a:ext cx="2381253" cy="74259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AP may communicate with</a:t>
            </a:r>
          </a:p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  <a:r>
              <a:rPr lang="en-US" sz="1050" b="1" baseline="30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</a:t>
            </a:r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party STAs and/or </a:t>
            </a:r>
          </a:p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TXOP Holder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149F691B-360D-636C-9C7E-45281E66AF2B}"/>
              </a:ext>
            </a:extLst>
          </p:cNvPr>
          <p:cNvCxnSpPr>
            <a:cxnSpLocks/>
            <a:stCxn id="30" idx="0"/>
          </p:cNvCxnSpPr>
          <p:nvPr/>
        </p:nvCxnSpPr>
        <p:spPr bwMode="auto">
          <a:xfrm flipV="1">
            <a:off x="6871644" y="3433444"/>
            <a:ext cx="5647" cy="946800"/>
          </a:xfrm>
          <a:prstGeom prst="straightConnector1">
            <a:avLst/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5CEF4B3-EF30-06ED-C91D-E2B9B94CAA54}"/>
              </a:ext>
            </a:extLst>
          </p:cNvPr>
          <p:cNvCxnSpPr>
            <a:cxnSpLocks/>
            <a:endCxn id="30" idx="2"/>
          </p:cNvCxnSpPr>
          <p:nvPr/>
        </p:nvCxnSpPr>
        <p:spPr bwMode="auto">
          <a:xfrm flipV="1">
            <a:off x="6871644" y="5122838"/>
            <a:ext cx="0" cy="872578"/>
          </a:xfrm>
          <a:prstGeom prst="straightConnector1">
            <a:avLst/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CFF80712-DE9E-4A43-A768-30CF53712986}"/>
              </a:ext>
            </a:extLst>
          </p:cNvPr>
          <p:cNvSpPr txBox="1"/>
          <p:nvPr/>
        </p:nvSpPr>
        <p:spPr>
          <a:xfrm>
            <a:off x="4830595" y="5079868"/>
            <a:ext cx="945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Accepting offer</a:t>
            </a:r>
            <a:endParaRPr lang="en-US" sz="1200" b="1" baseline="-2500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C4072870-D705-F7EF-82E1-A08931612EB1}"/>
              </a:ext>
            </a:extLst>
          </p:cNvPr>
          <p:cNvSpPr/>
          <p:nvPr/>
        </p:nvSpPr>
        <p:spPr>
          <a:xfrm rot="16200000">
            <a:off x="7686133" y="4003016"/>
            <a:ext cx="1522594" cy="7093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PPDU</a:t>
            </a:r>
          </a:p>
          <a:p>
            <a:pPr algn="ctr"/>
            <a:r>
              <a:rPr lang="en-US" sz="1050" b="1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RDG/More PPDU = 0</a:t>
            </a:r>
          </a:p>
          <a:p>
            <a:pPr algn="ctr"/>
            <a:r>
              <a:rPr lang="en-US" sz="1050" b="1">
                <a:solidFill>
                  <a:srgbClr val="B405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 Constraint = 0</a:t>
            </a:r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8C1D6906-B552-51F9-7A10-06810F36F95D}"/>
              </a:ext>
            </a:extLst>
          </p:cNvPr>
          <p:cNvCxnSpPr>
            <a:cxnSpLocks/>
            <a:stCxn id="103" idx="3"/>
          </p:cNvCxnSpPr>
          <p:nvPr/>
        </p:nvCxnSpPr>
        <p:spPr bwMode="auto">
          <a:xfrm flipV="1">
            <a:off x="8447430" y="3441245"/>
            <a:ext cx="0" cy="15515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9F8B7E2-CF91-CBB7-D309-3D10B4EFD892}"/>
              </a:ext>
            </a:extLst>
          </p:cNvPr>
          <p:cNvCxnSpPr>
            <a:cxnSpLocks/>
          </p:cNvCxnSpPr>
          <p:nvPr/>
        </p:nvCxnSpPr>
        <p:spPr bwMode="auto">
          <a:xfrm>
            <a:off x="1115361" y="1606495"/>
            <a:ext cx="9894456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BA38AF6-D52A-BEE2-C8A8-ACD59455C7FE}"/>
              </a:ext>
            </a:extLst>
          </p:cNvPr>
          <p:cNvSpPr txBox="1"/>
          <p:nvPr/>
        </p:nvSpPr>
        <p:spPr>
          <a:xfrm>
            <a:off x="5021299" y="1438958"/>
            <a:ext cx="150874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b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TXOP Duration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DB64AF-2B4C-EA06-FBC9-D816F0719ECF}"/>
              </a:ext>
            </a:extLst>
          </p:cNvPr>
          <p:cNvSpPr txBox="1"/>
          <p:nvPr/>
        </p:nvSpPr>
        <p:spPr>
          <a:xfrm>
            <a:off x="3313396" y="5486177"/>
            <a:ext cx="2901138" cy="46166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B405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TXOP sharing request for communication with 3</a:t>
            </a:r>
            <a:r>
              <a:rPr lang="en-US" sz="1200" b="1" baseline="30000" dirty="0">
                <a:solidFill>
                  <a:srgbClr val="B405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</a:t>
            </a:r>
            <a:r>
              <a:rPr lang="en-US" sz="1200" b="1" dirty="0">
                <a:solidFill>
                  <a:srgbClr val="B405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party STAs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E9E0AC5F-AFA6-55E6-8099-36D1AACAF7FE}"/>
              </a:ext>
            </a:extLst>
          </p:cNvPr>
          <p:cNvCxnSpPr>
            <a:cxnSpLocks/>
            <a:stCxn id="14" idx="1"/>
            <a:endCxn id="31" idx="1"/>
          </p:cNvCxnSpPr>
          <p:nvPr/>
        </p:nvCxnSpPr>
        <p:spPr bwMode="auto">
          <a:xfrm rot="10800000">
            <a:off x="3150214" y="5112154"/>
            <a:ext cx="163183" cy="604857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9D33FD2-C2AB-9562-CA6C-3647E6ABF0DE}"/>
              </a:ext>
            </a:extLst>
          </p:cNvPr>
          <p:cNvSpPr txBox="1"/>
          <p:nvPr/>
        </p:nvSpPr>
        <p:spPr>
          <a:xfrm flipH="1">
            <a:off x="5319424" y="1769223"/>
            <a:ext cx="277638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B405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TXOP sharing </a:t>
            </a:r>
            <a:r>
              <a:rPr lang="en-US" sz="1200" b="1" u="sng" dirty="0">
                <a:solidFill>
                  <a:srgbClr val="B405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offer</a:t>
            </a:r>
            <a:r>
              <a:rPr lang="en-US" sz="1200" b="1" dirty="0">
                <a:solidFill>
                  <a:srgbClr val="B405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for communication with 3</a:t>
            </a:r>
            <a:r>
              <a:rPr lang="en-US" sz="1200" b="1" baseline="30000" dirty="0">
                <a:solidFill>
                  <a:srgbClr val="B405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</a:t>
            </a:r>
            <a:r>
              <a:rPr lang="en-US" sz="1200" b="1" dirty="0">
                <a:solidFill>
                  <a:srgbClr val="B405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party STAs (STAs other than the TXOP Holder) and/or the TXOP Holder</a:t>
            </a:r>
            <a:endParaRPr lang="en-US" sz="1200" b="1" baseline="-25000" dirty="0">
              <a:solidFill>
                <a:srgbClr val="B40537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AA28553A-3DBD-6F8C-007E-C07255D92C95}"/>
              </a:ext>
            </a:extLst>
          </p:cNvPr>
          <p:cNvCxnSpPr>
            <a:cxnSpLocks/>
            <a:stCxn id="17" idx="3"/>
            <a:endCxn id="32" idx="2"/>
          </p:cNvCxnSpPr>
          <p:nvPr/>
        </p:nvCxnSpPr>
        <p:spPr bwMode="auto">
          <a:xfrm rot="10800000" flipV="1">
            <a:off x="4923006" y="2184722"/>
            <a:ext cx="396419" cy="406876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40634A55-AE46-BA4E-ABF5-808F30F0F6E7}"/>
              </a:ext>
            </a:extLst>
          </p:cNvPr>
          <p:cNvSpPr/>
          <p:nvPr/>
        </p:nvSpPr>
        <p:spPr>
          <a:xfrm flipH="1">
            <a:off x="4935214" y="2861630"/>
            <a:ext cx="3901951" cy="352022"/>
          </a:xfrm>
          <a:prstGeom prst="rect">
            <a:avLst/>
          </a:prstGeom>
          <a:solidFill>
            <a:srgbClr val="FFC000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TXOP Sharing Duration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D97374-ADA4-8005-058F-CEF27EB92555}"/>
              </a:ext>
            </a:extLst>
          </p:cNvPr>
          <p:cNvSpPr txBox="1"/>
          <p:nvPr/>
        </p:nvSpPr>
        <p:spPr>
          <a:xfrm>
            <a:off x="914401" y="278296"/>
            <a:ext cx="2206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February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0A08D4-A50A-6BD3-9A66-547B43B5D750}"/>
              </a:ext>
            </a:extLst>
          </p:cNvPr>
          <p:cNvSpPr txBox="1"/>
          <p:nvPr/>
        </p:nvSpPr>
        <p:spPr>
          <a:xfrm>
            <a:off x="914401" y="670363"/>
            <a:ext cx="608665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Non-AP STA shares its TXOP with the AP to communicate with other non-AP STAs or the TXOP holder </a:t>
            </a:r>
          </a:p>
        </p:txBody>
      </p:sp>
    </p:spTree>
    <p:extLst>
      <p:ext uri="{BB962C8B-B14F-4D97-AF65-F5344CB8AC3E}">
        <p14:creationId xmlns:p14="http://schemas.microsoft.com/office/powerpoint/2010/main" val="24629711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Behnam Dezfouli et al., Nokia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2DC5B4D2-5748-F732-CEB0-08BDD94FA40F}"/>
              </a:ext>
            </a:extLst>
          </p:cNvPr>
          <p:cNvCxnSpPr>
            <a:cxnSpLocks/>
          </p:cNvCxnSpPr>
          <p:nvPr/>
        </p:nvCxnSpPr>
        <p:spPr bwMode="auto">
          <a:xfrm>
            <a:off x="1441577" y="4643714"/>
            <a:ext cx="9988423" cy="1234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25C75F4-8202-C414-BF92-C93CE7C28537}"/>
              </a:ext>
            </a:extLst>
          </p:cNvPr>
          <p:cNvSpPr txBox="1"/>
          <p:nvPr/>
        </p:nvSpPr>
        <p:spPr>
          <a:xfrm rot="16200000">
            <a:off x="296482" y="4324358"/>
            <a:ext cx="1718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TXOP Holder (non-AP STA)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98ABE6A-F8C0-4245-B0BB-12A908EB8070}"/>
              </a:ext>
            </a:extLst>
          </p:cNvPr>
          <p:cNvCxnSpPr>
            <a:cxnSpLocks/>
          </p:cNvCxnSpPr>
          <p:nvPr/>
        </p:nvCxnSpPr>
        <p:spPr bwMode="auto">
          <a:xfrm flipV="1">
            <a:off x="1240074" y="2957390"/>
            <a:ext cx="10266126" cy="622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FBEFD65-75AD-177A-16C1-353A9697C333}"/>
              </a:ext>
            </a:extLst>
          </p:cNvPr>
          <p:cNvSpPr/>
          <p:nvPr/>
        </p:nvSpPr>
        <p:spPr>
          <a:xfrm rot="16200000">
            <a:off x="820967" y="1824091"/>
            <a:ext cx="1757161" cy="50756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MU-RTS TXS</a:t>
            </a:r>
          </a:p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Mode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CED9EF-0BCD-46B0-0EAC-1E6F391AAA62}"/>
              </a:ext>
            </a:extLst>
          </p:cNvPr>
          <p:cNvSpPr txBox="1"/>
          <p:nvPr/>
        </p:nvSpPr>
        <p:spPr>
          <a:xfrm rot="16200000">
            <a:off x="663437" y="2786660"/>
            <a:ext cx="693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A5517A2-202D-594B-DAD6-9BFA2C35B253}"/>
              </a:ext>
            </a:extLst>
          </p:cNvPr>
          <p:cNvSpPr/>
          <p:nvPr/>
        </p:nvSpPr>
        <p:spPr>
          <a:xfrm rot="16200000">
            <a:off x="1502297" y="3814319"/>
            <a:ext cx="1387872" cy="25253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CTS</a:t>
            </a:r>
            <a:endParaRPr lang="en-US" sz="1050" b="1" dirty="0">
              <a:solidFill>
                <a:srgbClr val="C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8322FC4-B16F-5812-3315-0EBB27101A1A}"/>
              </a:ext>
            </a:extLst>
          </p:cNvPr>
          <p:cNvSpPr/>
          <p:nvPr/>
        </p:nvSpPr>
        <p:spPr>
          <a:xfrm rot="16200000">
            <a:off x="3362242" y="3580875"/>
            <a:ext cx="1387873" cy="73357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PPDU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RDG/More PPDU = 0 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 Constraint = 0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E051CAE-BF6A-3E83-2E32-2CDDADA1C3BD}"/>
              </a:ext>
            </a:extLst>
          </p:cNvPr>
          <p:cNvCxnSpPr>
            <a:cxnSpLocks/>
          </p:cNvCxnSpPr>
          <p:nvPr/>
        </p:nvCxnSpPr>
        <p:spPr bwMode="auto">
          <a:xfrm>
            <a:off x="2011022" y="6306062"/>
            <a:ext cx="941897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9442887-E5FC-FFC0-48A2-BCC2CF864EB0}"/>
              </a:ext>
            </a:extLst>
          </p:cNvPr>
          <p:cNvCxnSpPr>
            <a:cxnSpLocks/>
            <a:stCxn id="10" idx="1"/>
          </p:cNvCxnSpPr>
          <p:nvPr/>
        </p:nvCxnSpPr>
        <p:spPr bwMode="auto">
          <a:xfrm>
            <a:off x="1699548" y="2956454"/>
            <a:ext cx="0" cy="169477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50A1A16-C045-1BE1-4BA7-653B93FD6C34}"/>
              </a:ext>
            </a:extLst>
          </p:cNvPr>
          <p:cNvCxnSpPr>
            <a:cxnSpLocks/>
            <a:stCxn id="31" idx="3"/>
          </p:cNvCxnSpPr>
          <p:nvPr/>
        </p:nvCxnSpPr>
        <p:spPr bwMode="auto">
          <a:xfrm flipV="1">
            <a:off x="2196234" y="2963615"/>
            <a:ext cx="0" cy="28303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760E6A94-EFFA-0948-B45D-9B848DE7C4BF}"/>
              </a:ext>
            </a:extLst>
          </p:cNvPr>
          <p:cNvSpPr txBox="1"/>
          <p:nvPr/>
        </p:nvSpPr>
        <p:spPr>
          <a:xfrm rot="16200000">
            <a:off x="1377820" y="5753593"/>
            <a:ext cx="900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  <a:r>
              <a:rPr lang="en-US" sz="1400" b="1" baseline="30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</a:t>
            </a:r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Party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STA</a:t>
            </a:r>
            <a:endParaRPr lang="en-US" sz="1400" b="1" baseline="-25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C4B7ECD-B25B-0490-5497-01A081262550}"/>
              </a:ext>
            </a:extLst>
          </p:cNvPr>
          <p:cNvSpPr/>
          <p:nvPr/>
        </p:nvSpPr>
        <p:spPr>
          <a:xfrm rot="16200000">
            <a:off x="5432132" y="5273528"/>
            <a:ext cx="1522594" cy="52321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RDG/More PPDU = 1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AC Constraint = 0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E734728-802B-D63D-C2FE-7C193766B9AD}"/>
              </a:ext>
            </a:extLst>
          </p:cNvPr>
          <p:cNvCxnSpPr>
            <a:cxnSpLocks/>
            <a:stCxn id="39" idx="3"/>
          </p:cNvCxnSpPr>
          <p:nvPr/>
        </p:nvCxnSpPr>
        <p:spPr bwMode="auto">
          <a:xfrm flipH="1" flipV="1">
            <a:off x="6193427" y="4641597"/>
            <a:ext cx="2" cy="13224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DB7F8225-180F-DC41-C30C-702A6503FE18}"/>
              </a:ext>
            </a:extLst>
          </p:cNvPr>
          <p:cNvSpPr/>
          <p:nvPr/>
        </p:nvSpPr>
        <p:spPr>
          <a:xfrm>
            <a:off x="6455040" y="5356839"/>
            <a:ext cx="1739384" cy="57636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P2P communication with other other STAs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590C00C-1494-871D-0CC6-250663890641}"/>
              </a:ext>
            </a:extLst>
          </p:cNvPr>
          <p:cNvSpPr/>
          <p:nvPr/>
        </p:nvSpPr>
        <p:spPr>
          <a:xfrm flipH="1">
            <a:off x="1953330" y="1899120"/>
            <a:ext cx="9095193" cy="352022"/>
          </a:xfrm>
          <a:prstGeom prst="rect">
            <a:avLst/>
          </a:prstGeom>
          <a:solidFill>
            <a:srgbClr val="FFC000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TXOP Sharing Duration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CA6BE2-AA55-717F-2B73-10D84BF64763}"/>
              </a:ext>
            </a:extLst>
          </p:cNvPr>
          <p:cNvSpPr txBox="1"/>
          <p:nvPr/>
        </p:nvSpPr>
        <p:spPr>
          <a:xfrm>
            <a:off x="914401" y="278296"/>
            <a:ext cx="2206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February 2025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F5AAE85-DAE0-9BF2-F8D7-66156BF4FE88}"/>
              </a:ext>
            </a:extLst>
          </p:cNvPr>
          <p:cNvCxnSpPr>
            <a:cxnSpLocks/>
            <a:stCxn id="32" idx="1"/>
          </p:cNvCxnSpPr>
          <p:nvPr/>
        </p:nvCxnSpPr>
        <p:spPr bwMode="auto">
          <a:xfrm>
            <a:off x="4056179" y="4641599"/>
            <a:ext cx="0" cy="166134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0A4CAEB-3F4F-C0C9-47BD-9D9A75E623FD}"/>
              </a:ext>
            </a:extLst>
          </p:cNvPr>
          <p:cNvCxnSpPr>
            <a:cxnSpLocks/>
            <a:stCxn id="53" idx="1"/>
          </p:cNvCxnSpPr>
          <p:nvPr/>
        </p:nvCxnSpPr>
        <p:spPr bwMode="auto">
          <a:xfrm>
            <a:off x="5520938" y="4634524"/>
            <a:ext cx="9132" cy="168116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BEB668C7-02CE-CFE9-23E0-5864B7881363}"/>
              </a:ext>
            </a:extLst>
          </p:cNvPr>
          <p:cNvSpPr/>
          <p:nvPr/>
        </p:nvSpPr>
        <p:spPr>
          <a:xfrm rot="16200000">
            <a:off x="4827001" y="3573799"/>
            <a:ext cx="1387873" cy="73357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PPDU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RDG/More PPDU = 0 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 Constraint = 1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96B7AC2-EC62-4C19-7D0C-5E0897BD8208}"/>
              </a:ext>
            </a:extLst>
          </p:cNvPr>
          <p:cNvSpPr/>
          <p:nvPr/>
        </p:nvSpPr>
        <p:spPr>
          <a:xfrm rot="16200000">
            <a:off x="4086569" y="5263615"/>
            <a:ext cx="1522594" cy="5430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RDG/More PPDU = 0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AC Constraint = 1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5CC45E0-114A-B072-D546-9AFD406DFDDD}"/>
              </a:ext>
            </a:extLst>
          </p:cNvPr>
          <p:cNvCxnSpPr>
            <a:cxnSpLocks/>
            <a:stCxn id="59" idx="3"/>
          </p:cNvCxnSpPr>
          <p:nvPr/>
        </p:nvCxnSpPr>
        <p:spPr bwMode="auto">
          <a:xfrm flipV="1">
            <a:off x="4847867" y="4650109"/>
            <a:ext cx="0" cy="12373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2B7077D9-D9A6-E7E0-B832-5FA07B548AB2}"/>
              </a:ext>
            </a:extLst>
          </p:cNvPr>
          <p:cNvCxnSpPr>
            <a:cxnSpLocks/>
            <a:stCxn id="63" idx="1"/>
          </p:cNvCxnSpPr>
          <p:nvPr/>
        </p:nvCxnSpPr>
        <p:spPr bwMode="auto">
          <a:xfrm>
            <a:off x="9107516" y="4645586"/>
            <a:ext cx="0" cy="167010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F2DB1490-55B7-D26A-6C29-0A309736D877}"/>
              </a:ext>
            </a:extLst>
          </p:cNvPr>
          <p:cNvSpPr/>
          <p:nvPr/>
        </p:nvSpPr>
        <p:spPr>
          <a:xfrm rot="16200000">
            <a:off x="8413579" y="3603021"/>
            <a:ext cx="1387873" cy="69725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PPDU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RDG/More PPDU = 0 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 Constraint = 0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42E579C-3A64-67D4-A6F4-305562B9F9E4}"/>
              </a:ext>
            </a:extLst>
          </p:cNvPr>
          <p:cNvSpPr/>
          <p:nvPr/>
        </p:nvSpPr>
        <p:spPr>
          <a:xfrm rot="16200000">
            <a:off x="7704651" y="5263614"/>
            <a:ext cx="1522594" cy="5430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RDG/More PPDU = 0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AC Constraint = 0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1D36063-2181-11B2-1AEE-955B78D7421C}"/>
              </a:ext>
            </a:extLst>
          </p:cNvPr>
          <p:cNvCxnSpPr>
            <a:cxnSpLocks/>
            <a:stCxn id="69" idx="3"/>
          </p:cNvCxnSpPr>
          <p:nvPr/>
        </p:nvCxnSpPr>
        <p:spPr bwMode="auto">
          <a:xfrm flipH="1" flipV="1">
            <a:off x="8465948" y="4653086"/>
            <a:ext cx="1" cy="12075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26C71D58-0DBB-EEAD-F9FE-C04892F9A412}"/>
              </a:ext>
            </a:extLst>
          </p:cNvPr>
          <p:cNvSpPr/>
          <p:nvPr/>
        </p:nvSpPr>
        <p:spPr>
          <a:xfrm rot="16200000">
            <a:off x="9690385" y="3599032"/>
            <a:ext cx="1387873" cy="69725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PPDU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RDG/More PPDU = 0 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 Constraint = 0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268493AA-8D65-A8E3-78F2-110059F71A56}"/>
              </a:ext>
            </a:extLst>
          </p:cNvPr>
          <p:cNvCxnSpPr>
            <a:cxnSpLocks/>
          </p:cNvCxnSpPr>
          <p:nvPr/>
        </p:nvCxnSpPr>
        <p:spPr bwMode="auto">
          <a:xfrm flipV="1">
            <a:off x="10397374" y="2954190"/>
            <a:ext cx="0" cy="28926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76F0FBDF-07AF-A541-34EE-85C018A1CF84}"/>
              </a:ext>
            </a:extLst>
          </p:cNvPr>
          <p:cNvSpPr/>
          <p:nvPr/>
        </p:nvSpPr>
        <p:spPr>
          <a:xfrm flipH="1">
            <a:off x="5887725" y="3771651"/>
            <a:ext cx="2871146" cy="352022"/>
          </a:xfrm>
          <a:prstGeom prst="rect">
            <a:avLst/>
          </a:prstGeom>
          <a:solidFill>
            <a:srgbClr val="FFC000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TXOP Sharing Duration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B438A11-AC3E-05B0-ED3D-833A02023377}"/>
              </a:ext>
            </a:extLst>
          </p:cNvPr>
          <p:cNvSpPr/>
          <p:nvPr/>
        </p:nvSpPr>
        <p:spPr>
          <a:xfrm rot="16200000">
            <a:off x="2062343" y="3578953"/>
            <a:ext cx="1387873" cy="73357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PPDU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RDG/More PPDU = 1 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 Constraint = 0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6F255EE9-F798-8214-2DF1-B626E3BB6E4F}"/>
              </a:ext>
            </a:extLst>
          </p:cNvPr>
          <p:cNvCxnSpPr>
            <a:cxnSpLocks/>
          </p:cNvCxnSpPr>
          <p:nvPr/>
        </p:nvCxnSpPr>
        <p:spPr bwMode="auto">
          <a:xfrm flipV="1">
            <a:off x="2756280" y="2963614"/>
            <a:ext cx="0" cy="28303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D3D46CFE-D2B4-5C94-25BC-EB9C34E6CF5D}"/>
              </a:ext>
            </a:extLst>
          </p:cNvPr>
          <p:cNvSpPr/>
          <p:nvPr/>
        </p:nvSpPr>
        <p:spPr>
          <a:xfrm rot="16200000">
            <a:off x="2634331" y="1921993"/>
            <a:ext cx="1522594" cy="5430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RDG/More PPDU = 0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AC Constraint = 0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0961870F-30B8-5DC3-7F41-25591930C250}"/>
              </a:ext>
            </a:extLst>
          </p:cNvPr>
          <p:cNvCxnSpPr>
            <a:cxnSpLocks/>
          </p:cNvCxnSpPr>
          <p:nvPr/>
        </p:nvCxnSpPr>
        <p:spPr bwMode="auto">
          <a:xfrm>
            <a:off x="3397874" y="2973184"/>
            <a:ext cx="0" cy="166134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99B443A6-359E-1D6F-3506-2D9E37E2ADA5}"/>
              </a:ext>
            </a:extLst>
          </p:cNvPr>
          <p:cNvSpPr/>
          <p:nvPr/>
        </p:nvSpPr>
        <p:spPr>
          <a:xfrm rot="16200000">
            <a:off x="8988478" y="5263613"/>
            <a:ext cx="1522594" cy="5430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RDG/More PPDU = 0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AC Constraint = 0</a:t>
            </a: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E7603FF4-BE55-B73F-917E-EFB3FCFE855C}"/>
              </a:ext>
            </a:extLst>
          </p:cNvPr>
          <p:cNvCxnSpPr>
            <a:cxnSpLocks/>
            <a:stCxn id="93" idx="3"/>
          </p:cNvCxnSpPr>
          <p:nvPr/>
        </p:nvCxnSpPr>
        <p:spPr bwMode="auto">
          <a:xfrm flipH="1" flipV="1">
            <a:off x="9749084" y="4639677"/>
            <a:ext cx="692" cy="13416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id="{907364AA-09DE-D641-1E8B-6428E124B86B}"/>
              </a:ext>
            </a:extLst>
          </p:cNvPr>
          <p:cNvSpPr txBox="1"/>
          <p:nvPr/>
        </p:nvSpPr>
        <p:spPr>
          <a:xfrm>
            <a:off x="5012927" y="673210"/>
            <a:ext cx="627039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 shares its TXOP with a non-AP STA (TXS Mode 2), and the non-AP STA performs P2P communication with multiple STAs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092051-677F-C68F-3ACD-848E96768A33}"/>
              </a:ext>
            </a:extLst>
          </p:cNvPr>
          <p:cNvSpPr txBox="1"/>
          <p:nvPr/>
        </p:nvSpPr>
        <p:spPr>
          <a:xfrm rot="16200000">
            <a:off x="5105901" y="5426387"/>
            <a:ext cx="1387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Accepting offer</a:t>
            </a:r>
            <a:endParaRPr lang="en-US" sz="1200" b="1" baseline="-25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AD71C9-00DA-DF5C-7A42-674C35572998}"/>
              </a:ext>
            </a:extLst>
          </p:cNvPr>
          <p:cNvSpPr txBox="1"/>
          <p:nvPr/>
        </p:nvSpPr>
        <p:spPr>
          <a:xfrm rot="16200000">
            <a:off x="3662201" y="5418539"/>
            <a:ext cx="1580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200" b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Sharing request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353108-E2CD-DFC6-FA6B-7F1879B312C4}"/>
              </a:ext>
            </a:extLst>
          </p:cNvPr>
          <p:cNvSpPr txBox="1"/>
          <p:nvPr/>
        </p:nvSpPr>
        <p:spPr>
          <a:xfrm rot="16200000">
            <a:off x="4224107" y="3803735"/>
            <a:ext cx="1580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ctr">
              <a:defRPr sz="1200" b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dirty="0"/>
              <a:t>Sharing offer </a:t>
            </a:r>
          </a:p>
        </p:txBody>
      </p:sp>
    </p:spTree>
    <p:extLst>
      <p:ext uri="{BB962C8B-B14F-4D97-AF65-F5344CB8AC3E}">
        <p14:creationId xmlns:p14="http://schemas.microsoft.com/office/powerpoint/2010/main" val="25290839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B2AE7B-62E6-C97D-509F-9A385704C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Results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>
                <a:solidFill>
                  <a:schemeClr val="tx1"/>
                </a:solidFill>
              </a:rPr>
              <a:t>We have implemented RD and ERD in ns-3 and compared their performance versus EDCA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>
                <a:solidFill>
                  <a:schemeClr val="tx1"/>
                </a:solidFill>
              </a:rPr>
              <a:t>Simulation parameters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PHY and MAC </a:t>
            </a: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One BSS, MCS 6, NSS 2, BW 40 MHz, GI 800 ns</a:t>
            </a: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AC_BE: 80% of STAs, AC_VO: 20% of STAs</a:t>
            </a: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TXOP limits: AC_BE: 2.5 </a:t>
            </a:r>
            <a:r>
              <a:rPr lang="en-US" sz="1600" dirty="0" err="1">
                <a:solidFill>
                  <a:schemeClr val="tx1"/>
                </a:solidFill>
              </a:rPr>
              <a:t>ms</a:t>
            </a:r>
            <a:r>
              <a:rPr lang="en-US" sz="1600" dirty="0">
                <a:solidFill>
                  <a:schemeClr val="tx1"/>
                </a:solidFill>
              </a:rPr>
              <a:t>, AC_VO: 2 </a:t>
            </a:r>
            <a:r>
              <a:rPr lang="en-US" sz="1600" dirty="0" err="1">
                <a:solidFill>
                  <a:schemeClr val="tx1"/>
                </a:solidFill>
              </a:rPr>
              <a:t>ms</a:t>
            </a:r>
            <a:r>
              <a:rPr lang="en-US" sz="1600" dirty="0">
                <a:solidFill>
                  <a:schemeClr val="tx1"/>
                </a:solidFill>
              </a:rPr>
              <a:t> (Table 9-15 of IEEE Std 802.11-2020)</a:t>
            </a: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AP TX Power: 23 dBm, non-AP STAs: 17 dBm</a:t>
            </a: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Non-AP STAs CW: [0, 1023], AP CW: [0, 63] (for AC_BE)</a:t>
            </a: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MTU: 2996 bytes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Deployment</a:t>
            </a: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Area: 30 x 30 m</a:t>
            </a:r>
            <a:r>
              <a:rPr lang="en-US" sz="1600" baseline="30000" dirty="0">
                <a:solidFill>
                  <a:schemeClr val="tx1"/>
                </a:solidFill>
              </a:rPr>
              <a:t>2</a:t>
            </a: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AP in the middle</a:t>
            </a: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STAs assigned randomly to grids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MAC delay: measured as the time interval between the arrival of a frame in the MAC of the sender until it is received by the MAC layer of the receiver</a:t>
            </a:r>
          </a:p>
          <a:p>
            <a:pPr marL="1085850" lvl="2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685800" lvl="1"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Behnam Dezfouli et al., Nokia</a:t>
            </a:r>
          </a:p>
        </p:txBody>
      </p:sp>
    </p:spTree>
    <p:extLst>
      <p:ext uri="{BB962C8B-B14F-4D97-AF65-F5344CB8AC3E}">
        <p14:creationId xmlns:p14="http://schemas.microsoft.com/office/powerpoint/2010/main" val="15361296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B2AE7B-62E6-C97D-509F-9A385704C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 Results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285750"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/>
                </a:solidFill>
              </a:rPr>
              <a:t>Scenario 1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/>
                </a:solidFill>
              </a:rPr>
              <a:t>Each non-AP STA is </a:t>
            </a:r>
            <a:r>
              <a:rPr lang="en-US" sz="1700" b="1">
                <a:solidFill>
                  <a:schemeClr val="tx1"/>
                </a:solidFill>
              </a:rPr>
              <a:t>downloading</a:t>
            </a:r>
            <a:r>
              <a:rPr lang="en-US" sz="1700">
                <a:solidFill>
                  <a:schemeClr val="tx1"/>
                </a:solidFill>
              </a:rPr>
              <a:t> a 500 Kbps traffic using TCP (note: TCP ACK are sent in the uplink direction)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Behnam Dezfouli et al., Nokia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11E100-3A8C-DCAD-8486-4BC243DBD35D}"/>
              </a:ext>
            </a:extLst>
          </p:cNvPr>
          <p:cNvSpPr txBox="1"/>
          <p:nvPr/>
        </p:nvSpPr>
        <p:spPr>
          <a:xfrm>
            <a:off x="3216758" y="2033436"/>
            <a:ext cx="1231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#STAs = 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5FF531-A47E-1F49-1E7E-7D3AA043FAAF}"/>
              </a:ext>
            </a:extLst>
          </p:cNvPr>
          <p:cNvSpPr txBox="1"/>
          <p:nvPr/>
        </p:nvSpPr>
        <p:spPr>
          <a:xfrm>
            <a:off x="8079112" y="2040980"/>
            <a:ext cx="1231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#STAs = 30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6564B8C-F57D-9290-30C1-B6E2BFFC5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285" y="2307607"/>
            <a:ext cx="4750626" cy="356297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CCDBC39-E0F4-3224-E9AB-83F618CBAB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5116" y="2307607"/>
            <a:ext cx="4750626" cy="356296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051D7B9-4A24-BFEA-6BD5-5B76C145D16C}"/>
              </a:ext>
            </a:extLst>
          </p:cNvPr>
          <p:cNvSpPr txBox="1"/>
          <p:nvPr/>
        </p:nvSpPr>
        <p:spPr>
          <a:xfrm>
            <a:off x="8079112" y="3289012"/>
            <a:ext cx="2271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99</a:t>
            </a:r>
            <a:r>
              <a:rPr lang="en-US" sz="1600" baseline="30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</a:t>
            </a:r>
            <a:r>
              <a:rPr lang="en-US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percentile of ERD is 59.2% shorter than that of EDCA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0116B4-EE6A-0605-BCFE-1B59A963BBD5}"/>
              </a:ext>
            </a:extLst>
          </p:cNvPr>
          <p:cNvSpPr txBox="1"/>
          <p:nvPr/>
        </p:nvSpPr>
        <p:spPr>
          <a:xfrm>
            <a:off x="2953843" y="3289012"/>
            <a:ext cx="2271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99</a:t>
            </a:r>
            <a:r>
              <a:rPr lang="en-US" sz="1600" baseline="30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</a:t>
            </a:r>
            <a:r>
              <a:rPr lang="en-US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percentile of ERD is 70.5% shorter than that of EDCA</a:t>
            </a:r>
          </a:p>
        </p:txBody>
      </p:sp>
    </p:spTree>
    <p:extLst>
      <p:ext uri="{BB962C8B-B14F-4D97-AF65-F5344CB8AC3E}">
        <p14:creationId xmlns:p14="http://schemas.microsoft.com/office/powerpoint/2010/main" val="27192613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B2AE7B-62E6-C97D-509F-9A385704C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 Results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285750"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/>
                </a:solidFill>
              </a:rPr>
              <a:t>Scenario 2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/>
                </a:solidFill>
              </a:rPr>
              <a:t>Each non-AP STA is </a:t>
            </a:r>
            <a:r>
              <a:rPr lang="en-US" sz="1700" b="1">
                <a:solidFill>
                  <a:schemeClr val="tx1"/>
                </a:solidFill>
              </a:rPr>
              <a:t>downloading</a:t>
            </a:r>
            <a:r>
              <a:rPr lang="en-US" sz="1700">
                <a:solidFill>
                  <a:schemeClr val="tx1"/>
                </a:solidFill>
              </a:rPr>
              <a:t> a 500 Kbps traffic using TCP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/>
                </a:solidFill>
              </a:rPr>
              <a:t>Each non-AP STA is </a:t>
            </a:r>
            <a:r>
              <a:rPr lang="en-US" sz="1700" b="1">
                <a:solidFill>
                  <a:schemeClr val="tx1"/>
                </a:solidFill>
              </a:rPr>
              <a:t>uploading</a:t>
            </a:r>
            <a:r>
              <a:rPr lang="en-US" sz="1700">
                <a:solidFill>
                  <a:schemeClr val="tx1"/>
                </a:solidFill>
              </a:rPr>
              <a:t> a 250 Kbps traffic using TCP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Behnam Dezfouli et al., Nokia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11E100-3A8C-DCAD-8486-4BC243DBD35D}"/>
              </a:ext>
            </a:extLst>
          </p:cNvPr>
          <p:cNvSpPr txBox="1"/>
          <p:nvPr/>
        </p:nvSpPr>
        <p:spPr>
          <a:xfrm>
            <a:off x="3216758" y="2033436"/>
            <a:ext cx="1231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#STAs = 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5FF531-A47E-1F49-1E7E-7D3AA043FAAF}"/>
              </a:ext>
            </a:extLst>
          </p:cNvPr>
          <p:cNvSpPr txBox="1"/>
          <p:nvPr/>
        </p:nvSpPr>
        <p:spPr>
          <a:xfrm>
            <a:off x="8079112" y="2040980"/>
            <a:ext cx="1231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#STAs = 30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55CAAF4-81CB-5EFE-0300-38CA34D13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488" y="2358858"/>
            <a:ext cx="4464817" cy="33486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2EE794B-C484-183C-061F-D31287C60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6658" y="2341273"/>
            <a:ext cx="4464817" cy="33486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709697-52D5-964B-A828-B085475BD3F8}"/>
              </a:ext>
            </a:extLst>
          </p:cNvPr>
          <p:cNvSpPr txBox="1"/>
          <p:nvPr/>
        </p:nvSpPr>
        <p:spPr>
          <a:xfrm>
            <a:off x="2953843" y="3289012"/>
            <a:ext cx="2271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99</a:t>
            </a:r>
            <a:r>
              <a:rPr lang="en-US" sz="1600" baseline="30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</a:t>
            </a:r>
            <a:r>
              <a:rPr lang="en-US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percentile of ERD is 67.7% shorter than that of EDCA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F49B23-E0D9-3277-055C-66A93E20344D}"/>
              </a:ext>
            </a:extLst>
          </p:cNvPr>
          <p:cNvSpPr txBox="1"/>
          <p:nvPr/>
        </p:nvSpPr>
        <p:spPr>
          <a:xfrm>
            <a:off x="7740393" y="3283049"/>
            <a:ext cx="2271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99</a:t>
            </a:r>
            <a:r>
              <a:rPr lang="en-US" sz="1600" baseline="30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</a:t>
            </a:r>
            <a:r>
              <a:rPr lang="en-US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percentile of ERD is 24.7% shorter than that of EDCA</a:t>
            </a:r>
          </a:p>
        </p:txBody>
      </p:sp>
    </p:spTree>
    <p:extLst>
      <p:ext uri="{BB962C8B-B14F-4D97-AF65-F5344CB8AC3E}">
        <p14:creationId xmlns:p14="http://schemas.microsoft.com/office/powerpoint/2010/main" val="28978463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B2AE7B-62E6-C97D-509F-9A385704C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 Results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285750"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/>
                </a:solidFill>
              </a:rPr>
              <a:t>Scenario 3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/>
                </a:solidFill>
              </a:rPr>
              <a:t>Each non-AP STA is </a:t>
            </a:r>
            <a:r>
              <a:rPr lang="en-US" sz="1700" b="1">
                <a:solidFill>
                  <a:schemeClr val="tx1"/>
                </a:solidFill>
              </a:rPr>
              <a:t>downloading</a:t>
            </a:r>
            <a:r>
              <a:rPr lang="en-US" sz="1700">
                <a:solidFill>
                  <a:schemeClr val="tx1"/>
                </a:solidFill>
              </a:rPr>
              <a:t> a 250 Kbps traffic using TCP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/>
                </a:solidFill>
              </a:rPr>
              <a:t>Each non-AP STA is </a:t>
            </a:r>
            <a:r>
              <a:rPr lang="en-US" sz="1700" b="1">
                <a:solidFill>
                  <a:schemeClr val="tx1"/>
                </a:solidFill>
              </a:rPr>
              <a:t>uploading</a:t>
            </a:r>
            <a:r>
              <a:rPr lang="en-US" sz="1700">
                <a:solidFill>
                  <a:schemeClr val="tx1"/>
                </a:solidFill>
              </a:rPr>
              <a:t> a 500 Kbps traffic using TCP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Behnam Dezfouli et al., Nokia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11E100-3A8C-DCAD-8486-4BC243DBD35D}"/>
              </a:ext>
            </a:extLst>
          </p:cNvPr>
          <p:cNvSpPr txBox="1"/>
          <p:nvPr/>
        </p:nvSpPr>
        <p:spPr>
          <a:xfrm>
            <a:off x="3216758" y="2033436"/>
            <a:ext cx="1231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#STAs = 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5FF531-A47E-1F49-1E7E-7D3AA043FAAF}"/>
              </a:ext>
            </a:extLst>
          </p:cNvPr>
          <p:cNvSpPr txBox="1"/>
          <p:nvPr/>
        </p:nvSpPr>
        <p:spPr>
          <a:xfrm>
            <a:off x="8079112" y="2040980"/>
            <a:ext cx="1231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#STAs = 30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DCD39E-E7B8-D1BF-3573-34B4D1B87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549" y="2402768"/>
            <a:ext cx="4454769" cy="33410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3E6F7C-01CE-D7E1-FA64-4CFAE4E8B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2169" y="2410312"/>
            <a:ext cx="4454769" cy="33410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7CDC5A-6BDE-761F-029F-EB5A8A5CD3B9}"/>
              </a:ext>
            </a:extLst>
          </p:cNvPr>
          <p:cNvSpPr txBox="1"/>
          <p:nvPr/>
        </p:nvSpPr>
        <p:spPr>
          <a:xfrm>
            <a:off x="2834574" y="3371835"/>
            <a:ext cx="2271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99</a:t>
            </a:r>
            <a:r>
              <a:rPr lang="en-US" sz="1600" baseline="30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</a:t>
            </a:r>
            <a:r>
              <a:rPr lang="en-US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percentile of ERD is 32.7% shorter than that of EDCA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178307-7EA1-755F-3445-E2ABF7C50BA6}"/>
              </a:ext>
            </a:extLst>
          </p:cNvPr>
          <p:cNvSpPr txBox="1"/>
          <p:nvPr/>
        </p:nvSpPr>
        <p:spPr>
          <a:xfrm>
            <a:off x="8237824" y="3386923"/>
            <a:ext cx="2271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99</a:t>
            </a:r>
            <a:r>
              <a:rPr lang="en-US" sz="1600" baseline="30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</a:t>
            </a:r>
            <a:r>
              <a:rPr lang="en-US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percentile of ERD is 36.4% shorter than that of EDCA</a:t>
            </a:r>
          </a:p>
        </p:txBody>
      </p:sp>
    </p:spTree>
    <p:extLst>
      <p:ext uri="{BB962C8B-B14F-4D97-AF65-F5344CB8AC3E}">
        <p14:creationId xmlns:p14="http://schemas.microsoft.com/office/powerpoint/2010/main" val="15298116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4EFF0-5414-C994-5D13-F03497472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8C1F03-9CC5-13E7-72BB-912F5934B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 Results</a:t>
            </a: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CBDB231F-8F4C-FCC8-874F-A8A7384658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285750"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/>
                </a:solidFill>
              </a:rPr>
              <a:t>Scenario 4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/>
                </a:solidFill>
                <a:latin typeface="Helvetica Neue"/>
              </a:rPr>
              <a:t>Each non-AP STA is </a:t>
            </a:r>
            <a:r>
              <a:rPr lang="en-US" sz="1700" b="1">
                <a:solidFill>
                  <a:schemeClr val="tx1"/>
                </a:solidFill>
                <a:latin typeface="Helvetica Neue"/>
              </a:rPr>
              <a:t>downloading</a:t>
            </a:r>
            <a:r>
              <a:rPr lang="en-US" sz="1700">
                <a:solidFill>
                  <a:schemeClr val="tx1"/>
                </a:solidFill>
                <a:latin typeface="Helvetica Neue"/>
              </a:rPr>
              <a:t> a 375 Kbps traffic using TCP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tx1"/>
                </a:solidFill>
                <a:latin typeface="Helvetica Neue"/>
              </a:rPr>
              <a:t>Each non-AP STA is </a:t>
            </a:r>
            <a:r>
              <a:rPr lang="en-US" sz="1700" b="1">
                <a:solidFill>
                  <a:schemeClr val="tx1"/>
                </a:solidFill>
                <a:latin typeface="Helvetica Neue"/>
              </a:rPr>
              <a:t>uploading</a:t>
            </a:r>
            <a:r>
              <a:rPr lang="en-US" sz="1700">
                <a:solidFill>
                  <a:schemeClr val="tx1"/>
                </a:solidFill>
                <a:latin typeface="Helvetica Neue"/>
              </a:rPr>
              <a:t> a 375 Kbps traffic using TCP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E4B4F-8CF6-04A5-4F5F-CC63EACE73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F59084-6F9C-F49A-7665-1CE8010C4D6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Behnam Dezfouli et al., Nokia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FA2E0C-3BF1-32B4-EE73-702ABA5557F3}"/>
              </a:ext>
            </a:extLst>
          </p:cNvPr>
          <p:cNvSpPr txBox="1"/>
          <p:nvPr/>
        </p:nvSpPr>
        <p:spPr>
          <a:xfrm>
            <a:off x="3216758" y="2033436"/>
            <a:ext cx="1231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#STAs = 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B07748-F6F7-9EB2-004A-23174393EE02}"/>
              </a:ext>
            </a:extLst>
          </p:cNvPr>
          <p:cNvSpPr txBox="1"/>
          <p:nvPr/>
        </p:nvSpPr>
        <p:spPr>
          <a:xfrm>
            <a:off x="8079112" y="2040980"/>
            <a:ext cx="1231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#STAs = 30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2FE23B-94B2-46AA-FCBD-5B99D5292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901" y="2410312"/>
            <a:ext cx="4454769" cy="33410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7E437E-35C6-943C-6A9C-43BD8D489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2170" y="2410313"/>
            <a:ext cx="4454769" cy="334107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E25D383-7FEA-1927-406E-206BEC18A9E8}"/>
              </a:ext>
            </a:extLst>
          </p:cNvPr>
          <p:cNvSpPr txBox="1"/>
          <p:nvPr/>
        </p:nvSpPr>
        <p:spPr>
          <a:xfrm>
            <a:off x="2834574" y="3371835"/>
            <a:ext cx="2271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99</a:t>
            </a:r>
            <a:r>
              <a:rPr lang="en-US" sz="1600" baseline="30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</a:t>
            </a:r>
            <a:r>
              <a:rPr lang="en-US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percentile of ERD is 53.9% shorter than that of EDCA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E75A4A-B061-63E6-F304-679E8D0FFF98}"/>
              </a:ext>
            </a:extLst>
          </p:cNvPr>
          <p:cNvSpPr txBox="1"/>
          <p:nvPr/>
        </p:nvSpPr>
        <p:spPr>
          <a:xfrm>
            <a:off x="8237824" y="3386923"/>
            <a:ext cx="2271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99</a:t>
            </a:r>
            <a:r>
              <a:rPr lang="en-US" sz="1600" baseline="30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</a:t>
            </a:r>
            <a:r>
              <a:rPr lang="en-US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percentile of ERD is 37.9% shorter than that of EDCA</a:t>
            </a:r>
          </a:p>
        </p:txBody>
      </p:sp>
    </p:spTree>
    <p:extLst>
      <p:ext uri="{BB962C8B-B14F-4D97-AF65-F5344CB8AC3E}">
        <p14:creationId xmlns:p14="http://schemas.microsoft.com/office/powerpoint/2010/main" val="17632087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B2AE7B-62E6-C97D-509F-9A385704C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>
                <a:solidFill>
                  <a:schemeClr val="tx1"/>
                </a:solidFill>
              </a:rPr>
              <a:t>ERD enhances </a:t>
            </a:r>
            <a:r>
              <a:rPr lang="en-US" sz="1700" dirty="0">
                <a:solidFill>
                  <a:schemeClr val="tx1"/>
                </a:solidFill>
              </a:rPr>
              <a:t>bidirectional (and nested) TXOP sharing </a:t>
            </a:r>
            <a:r>
              <a:rPr lang="en-US" sz="1700" b="0" dirty="0">
                <a:solidFill>
                  <a:schemeClr val="tx1"/>
                </a:solidFill>
              </a:rPr>
              <a:t>as well as </a:t>
            </a:r>
            <a:r>
              <a:rPr lang="en-US" sz="1700" dirty="0">
                <a:solidFill>
                  <a:schemeClr val="tx1"/>
                </a:solidFill>
              </a:rPr>
              <a:t>P2P and relay communication (with and without TXS Mode 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0" dirty="0">
                <a:solidFill>
                  <a:schemeClr val="tx1"/>
                </a:solidFill>
              </a:rPr>
              <a:t>Using RD, no control frames are required to perform sharing (i.e., minimal overhead of TXOP sharing)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This contribution proposed enhancements to the RD protocol: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A TXOP Responder (AP or non-AP STA) can request TXOP sharing from the Holder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A TXOP Responder (AP or non-AP STA) can request for TXOP sharing to perform communication with a 3</a:t>
            </a:r>
            <a:r>
              <a:rPr lang="en-US" sz="1700" baseline="30000" dirty="0">
                <a:solidFill>
                  <a:schemeClr val="tx1"/>
                </a:solidFill>
              </a:rPr>
              <a:t>rd</a:t>
            </a:r>
            <a:r>
              <a:rPr lang="en-US" sz="1700" dirty="0">
                <a:solidFill>
                  <a:schemeClr val="tx1"/>
                </a:solidFill>
              </a:rPr>
              <a:t> party STA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TXOP Holder and Responder can negotiate via exchanging information such as the TXOP sharing duration and traffic types that are allowed/need to be exchanged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None of these negotiations require the exchange of additional control frames</a:t>
            </a:r>
          </a:p>
          <a:p>
            <a:pPr marL="685800" lvl="1">
              <a:buFont typeface="Arial" panose="020B0604020202020204" pitchFamily="34" charset="0"/>
              <a:buChar char="•"/>
            </a:pPr>
            <a:endParaRPr lang="en-US" sz="17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b="1" dirty="0">
              <a:solidFill>
                <a:schemeClr val="tx1"/>
              </a:solidFill>
            </a:endParaRPr>
          </a:p>
          <a:p>
            <a:pPr marL="914400" lvl="2" indent="0">
              <a:spcBef>
                <a:spcPts val="300"/>
              </a:spcBef>
            </a:pPr>
            <a:endParaRPr lang="en-US" sz="1700" dirty="0">
              <a:effectLst/>
              <a:latin typeface="Helvetica Neue" panose="02000503000000020004" pitchFamily="2" charset="0"/>
            </a:endParaRP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Behnam Dezfouli et al., Nokia</a:t>
            </a:r>
          </a:p>
        </p:txBody>
      </p:sp>
    </p:spTree>
    <p:extLst>
      <p:ext uri="{BB962C8B-B14F-4D97-AF65-F5344CB8AC3E}">
        <p14:creationId xmlns:p14="http://schemas.microsoft.com/office/powerpoint/2010/main" val="35131635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B2AE7B-62E6-C97D-509F-9A385704C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0" indent="0">
              <a:spcBef>
                <a:spcPts val="300"/>
              </a:spcBef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11bn should </a:t>
            </a:r>
            <a:r>
              <a:rPr lang="en-US" sz="1600" dirty="0">
                <a:solidFill>
                  <a:schemeClr val="tx1"/>
                </a:solidFill>
              </a:rPr>
              <a:t>enhance the RD protocol to </a:t>
            </a:r>
            <a:r>
              <a:rPr lang="en-US" sz="1600" b="1" dirty="0">
                <a:solidFill>
                  <a:schemeClr val="tx1"/>
                </a:solidFill>
              </a:rPr>
              <a:t>allow a TXOP Responder to request TXOP sharing from the TXOP Holder to perform communication with the Holder or another STA?</a:t>
            </a:r>
          </a:p>
          <a:p>
            <a:pPr marL="0" indent="0"/>
            <a:r>
              <a:rPr lang="en-US" sz="1600" b="0" dirty="0">
                <a:solidFill>
                  <a:schemeClr val="tx1"/>
                </a:solidFill>
              </a:rPr>
              <a:t>YES/NO/ABSTAIN</a:t>
            </a:r>
          </a:p>
          <a:p>
            <a:pPr marL="0" indent="0">
              <a:spcBef>
                <a:spcPts val="300"/>
              </a:spcBef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11bn should </a:t>
            </a:r>
            <a:r>
              <a:rPr lang="en-US" sz="1600" dirty="0">
                <a:solidFill>
                  <a:schemeClr val="tx1"/>
                </a:solidFill>
              </a:rPr>
              <a:t>enhance the RD protocol to </a:t>
            </a:r>
            <a:r>
              <a:rPr lang="en-US" sz="1600" b="1" dirty="0">
                <a:solidFill>
                  <a:schemeClr val="tx1"/>
                </a:solidFill>
              </a:rPr>
              <a:t>enhance P2P and relaying operation?</a:t>
            </a:r>
          </a:p>
          <a:p>
            <a:pPr marL="0" indent="0"/>
            <a:r>
              <a:rPr lang="en-US" sz="1600" b="0" dirty="0">
                <a:solidFill>
                  <a:schemeClr val="tx1"/>
                </a:solidFill>
              </a:rPr>
              <a:t>YES/NO/ABSTAIN</a:t>
            </a:r>
          </a:p>
          <a:p>
            <a:pPr marL="0" indent="0"/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11bn standard should enhance the RD protocol to enable a TXOP Holder and a TXOP Responder to enforce or negotiate TXOP sharing parameters?</a:t>
            </a:r>
          </a:p>
          <a:p>
            <a:pPr marL="0" indent="0"/>
            <a:r>
              <a:rPr lang="en-US" sz="1600" b="0" dirty="0">
                <a:solidFill>
                  <a:schemeClr val="tx1"/>
                </a:solidFill>
              </a:rPr>
              <a:t>	YES/NO/ABSTAIN</a:t>
            </a:r>
          </a:p>
          <a:p>
            <a:pPr marL="0" indent="0"/>
            <a:endParaRPr lang="en-US" sz="16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/>
              </a:solidFill>
            </a:endParaRPr>
          </a:p>
          <a:p>
            <a:pPr marL="914400" lvl="2" indent="0">
              <a:spcBef>
                <a:spcPts val="300"/>
              </a:spcBef>
            </a:pPr>
            <a:endParaRPr lang="en-US" sz="1600" dirty="0">
              <a:effectLst/>
              <a:latin typeface="Helvetica Neue" panose="02000503000000020004" pitchFamily="2" charset="0"/>
            </a:endParaRP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Behnam Dezfouli et al., Nokia</a:t>
            </a:r>
          </a:p>
        </p:txBody>
      </p:sp>
    </p:spTree>
    <p:extLst>
      <p:ext uri="{BB962C8B-B14F-4D97-AF65-F5344CB8AC3E}">
        <p14:creationId xmlns:p14="http://schemas.microsoft.com/office/powerpoint/2010/main" val="40710762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F6D0922-5A8E-895F-F11B-C5806359C5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217" y="4419600"/>
            <a:ext cx="8534400" cy="1752600"/>
          </a:xfrm>
        </p:spPr>
        <p:txBody>
          <a:bodyPr/>
          <a:lstStyle/>
          <a:p>
            <a:pPr algn="l"/>
            <a:r>
              <a:rPr lang="en-US" b="0" dirty="0"/>
              <a:t>APPENDIX A</a:t>
            </a:r>
          </a:p>
          <a:p>
            <a:pPr algn="l"/>
            <a:r>
              <a:rPr lang="en-US" dirty="0"/>
              <a:t>Related Contributions and Straw Polls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705F2-4D56-32FE-3649-E2D4FA518EB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z="1200" dirty="0"/>
              <a:t>Behnam Dezfouli et al., Nokia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786A0-D319-F40F-DC18-4AEE2EB83E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772102-B276-B3FE-0B47-260371EBC385}"/>
              </a:ext>
            </a:extLst>
          </p:cNvPr>
          <p:cNvSpPr txBox="1"/>
          <p:nvPr/>
        </p:nvSpPr>
        <p:spPr>
          <a:xfrm>
            <a:off x="914401" y="278296"/>
            <a:ext cx="2206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February 2025</a:t>
            </a:r>
          </a:p>
        </p:txBody>
      </p:sp>
    </p:spTree>
    <p:extLst>
      <p:ext uri="{BB962C8B-B14F-4D97-AF65-F5344CB8AC3E}">
        <p14:creationId xmlns:p14="http://schemas.microsoft.com/office/powerpoint/2010/main" val="1324818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B2AE7B-62E6-C97D-509F-9A385704C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Statement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285750" indent="-285750">
              <a:spcBef>
                <a:spcPts val="300"/>
              </a:spcBef>
              <a:buFont typeface="Wingdings" pitchFamily="2" charset="2"/>
              <a:buChar char="q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If AP is the TXOP holder</a:t>
            </a:r>
          </a:p>
          <a:p>
            <a:pPr marL="685800"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It can send DL traffic to one or more STAs during its acquired TXOP</a:t>
            </a: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Helvetica Neue"/>
              </a:rPr>
              <a:t>To send UL traffic, a non-AP STA can use BSR to request resources</a:t>
            </a:r>
            <a:endParaRPr lang="en-US" sz="1600" b="1" dirty="0">
              <a:solidFill>
                <a:schemeClr val="tx1"/>
              </a:solidFill>
            </a:endParaRPr>
          </a:p>
          <a:p>
            <a:pPr lvl="2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Helvetica Neue"/>
              </a:rPr>
              <a:t>802.11ax </a:t>
            </a:r>
            <a:r>
              <a:rPr lang="en-US" sz="1600" dirty="0">
                <a:solidFill>
                  <a:schemeClr val="tx1"/>
                </a:solidFill>
                <a:latin typeface="Helvetica Neue"/>
              </a:rPr>
              <a:t>uses Trigger-based resource allocations to enable non-AP STAs to send UL traffic</a:t>
            </a:r>
          </a:p>
          <a:p>
            <a:pPr lvl="2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802.11be </a:t>
            </a:r>
            <a:r>
              <a:rPr lang="en-US" sz="1600" dirty="0">
                <a:solidFill>
                  <a:schemeClr val="tx1"/>
                </a:solidFill>
              </a:rPr>
              <a:t>TXS Mode 1 enables non-AP STA to send SU UL</a:t>
            </a:r>
          </a:p>
          <a:p>
            <a:pPr lvl="2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802.11be </a:t>
            </a:r>
            <a:r>
              <a:rPr lang="en-US" sz="1600" dirty="0">
                <a:solidFill>
                  <a:schemeClr val="tx1"/>
                </a:solidFill>
              </a:rPr>
              <a:t>TXS Mode 2 enables non-AP STA to perform Peer-to-Peer (P2P) transmissions with other non-AP STAs</a:t>
            </a:r>
          </a:p>
          <a:p>
            <a:pPr lvl="1">
              <a:spcBef>
                <a:spcPts val="300"/>
              </a:spcBef>
              <a:buFont typeface="Wingdings" pitchFamily="2" charset="2"/>
              <a:buChar char="Ø"/>
            </a:pPr>
            <a:r>
              <a:rPr lang="en-US" sz="1600" b="1" dirty="0">
                <a:solidFill>
                  <a:srgbClr val="B40537"/>
                </a:solidFill>
              </a:rPr>
              <a:t>Shortcomings</a:t>
            </a:r>
            <a:r>
              <a:rPr lang="en-US" sz="1600" dirty="0">
                <a:solidFill>
                  <a:srgbClr val="B40537"/>
                </a:solidFill>
              </a:rPr>
              <a:t>: </a:t>
            </a:r>
            <a:r>
              <a:rPr lang="en-US" sz="1600" b="1" dirty="0">
                <a:solidFill>
                  <a:srgbClr val="B40537"/>
                </a:solidFill>
              </a:rPr>
              <a:t>(1) </a:t>
            </a:r>
            <a:r>
              <a:rPr lang="en-US" sz="1600" dirty="0">
                <a:solidFill>
                  <a:srgbClr val="B40537"/>
                </a:solidFill>
              </a:rPr>
              <a:t>These sharing methods require sending </a:t>
            </a:r>
            <a:r>
              <a:rPr lang="en-US" sz="1600" b="1" dirty="0">
                <a:solidFill>
                  <a:srgbClr val="B40537"/>
                </a:solidFill>
              </a:rPr>
              <a:t>control</a:t>
            </a:r>
            <a:r>
              <a:rPr lang="en-US" sz="1600" dirty="0">
                <a:solidFill>
                  <a:srgbClr val="B40537"/>
                </a:solidFill>
              </a:rPr>
              <a:t> </a:t>
            </a:r>
            <a:r>
              <a:rPr lang="en-US" sz="1600" b="1" dirty="0">
                <a:solidFill>
                  <a:srgbClr val="B40537"/>
                </a:solidFill>
              </a:rPr>
              <a:t>frames</a:t>
            </a:r>
            <a:r>
              <a:rPr lang="en-US" sz="1600" dirty="0">
                <a:solidFill>
                  <a:srgbClr val="B40537"/>
                </a:solidFill>
              </a:rPr>
              <a:t>, </a:t>
            </a:r>
            <a:r>
              <a:rPr lang="en-US" sz="1600" b="1" dirty="0">
                <a:solidFill>
                  <a:srgbClr val="B40537"/>
                </a:solidFill>
              </a:rPr>
              <a:t>(2) </a:t>
            </a:r>
            <a:r>
              <a:rPr lang="en-US" sz="1600" dirty="0">
                <a:solidFill>
                  <a:srgbClr val="B40537"/>
                </a:solidFill>
              </a:rPr>
              <a:t>if a non-AP STA needs to send peer-to-peer traffic, </a:t>
            </a:r>
            <a:r>
              <a:rPr lang="en-US" sz="1600" b="1" dirty="0">
                <a:solidFill>
                  <a:srgbClr val="B40537"/>
                </a:solidFill>
              </a:rPr>
              <a:t>it cannot request </a:t>
            </a:r>
            <a:r>
              <a:rPr lang="en-US" sz="1600" dirty="0">
                <a:solidFill>
                  <a:srgbClr val="B40537"/>
                </a:solidFill>
              </a:rPr>
              <a:t>for resources from the AP (e.g., when relaying operation is required), and </a:t>
            </a:r>
            <a:r>
              <a:rPr lang="en-US" sz="1600" b="1" dirty="0">
                <a:solidFill>
                  <a:srgbClr val="B40537"/>
                </a:solidFill>
              </a:rPr>
              <a:t>(3) </a:t>
            </a:r>
            <a:r>
              <a:rPr lang="en-US" sz="1600" dirty="0">
                <a:solidFill>
                  <a:srgbClr val="B40537"/>
                </a:solidFill>
              </a:rPr>
              <a:t>P2P communication among STAs </a:t>
            </a:r>
            <a:r>
              <a:rPr lang="en-US" sz="1600" b="1" dirty="0">
                <a:solidFill>
                  <a:srgbClr val="B40537"/>
                </a:solidFill>
              </a:rPr>
              <a:t>requires channel contention </a:t>
            </a:r>
            <a:r>
              <a:rPr lang="en-US" sz="1600" dirty="0">
                <a:solidFill>
                  <a:srgbClr val="B40537"/>
                </a:solidFill>
              </a:rPr>
              <a:t>[11-24/0403r2] [11-24/392r1] [11-24/0105r0]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spcBef>
                <a:spcPts val="300"/>
              </a:spcBef>
              <a:buFont typeface="Wingdings" pitchFamily="2" charset="2"/>
              <a:buChar char="q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If a non-AP STA is the TXOP holder</a:t>
            </a: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  <a:latin typeface="Helvetica Neue"/>
              </a:rPr>
              <a:t>Solutions have been proposed to share TXOP with AP or other non-AP STAs using control frames</a:t>
            </a:r>
          </a:p>
          <a:p>
            <a:pPr lvl="1">
              <a:spcBef>
                <a:spcPts val="300"/>
              </a:spcBef>
              <a:buFont typeface="Wingdings" pitchFamily="2" charset="2"/>
              <a:buChar char="Ø"/>
            </a:pPr>
            <a:r>
              <a:rPr lang="en-US" sz="1600" b="1" dirty="0">
                <a:solidFill>
                  <a:srgbClr val="B40537"/>
                </a:solidFill>
                <a:latin typeface="Helvetica Neue"/>
              </a:rPr>
              <a:t>Shortcomings</a:t>
            </a:r>
            <a:r>
              <a:rPr lang="en-US" sz="1600" dirty="0">
                <a:solidFill>
                  <a:srgbClr val="B40537"/>
                </a:solidFill>
                <a:latin typeface="Helvetica Neue"/>
              </a:rPr>
              <a:t>: </a:t>
            </a:r>
            <a:r>
              <a:rPr lang="en-US" sz="1600" b="1" dirty="0">
                <a:solidFill>
                  <a:srgbClr val="B40537"/>
                </a:solidFill>
              </a:rPr>
              <a:t>(1) </a:t>
            </a:r>
            <a:r>
              <a:rPr lang="en-US" sz="1600" dirty="0">
                <a:solidFill>
                  <a:srgbClr val="B40537"/>
                </a:solidFill>
              </a:rPr>
              <a:t>These sharing methods require sending </a:t>
            </a:r>
            <a:r>
              <a:rPr lang="en-US" sz="1600" b="1" dirty="0">
                <a:solidFill>
                  <a:srgbClr val="B40537"/>
                </a:solidFill>
              </a:rPr>
              <a:t>control frames</a:t>
            </a:r>
            <a:r>
              <a:rPr lang="en-US" sz="1600" dirty="0">
                <a:solidFill>
                  <a:srgbClr val="B40537"/>
                </a:solidFill>
              </a:rPr>
              <a:t>, </a:t>
            </a:r>
            <a:r>
              <a:rPr lang="en-US" sz="1600" b="1" dirty="0">
                <a:solidFill>
                  <a:srgbClr val="B40537"/>
                </a:solidFill>
              </a:rPr>
              <a:t>(2) </a:t>
            </a:r>
            <a:r>
              <a:rPr lang="en-US" sz="1600" dirty="0">
                <a:solidFill>
                  <a:srgbClr val="B40537"/>
                </a:solidFill>
                <a:latin typeface="Helvetica Neue"/>
              </a:rPr>
              <a:t>the current proposals do not allow the AP to </a:t>
            </a:r>
            <a:r>
              <a:rPr lang="en-US" sz="1600" b="1" dirty="0">
                <a:solidFill>
                  <a:srgbClr val="B40537"/>
                </a:solidFill>
                <a:latin typeface="Helvetica Neue"/>
              </a:rPr>
              <a:t>request</a:t>
            </a:r>
            <a:r>
              <a:rPr lang="en-US" sz="1600" dirty="0">
                <a:solidFill>
                  <a:srgbClr val="B40537"/>
                </a:solidFill>
                <a:latin typeface="Helvetica Neue"/>
              </a:rPr>
              <a:t> TXOP sharing from non-AP STAs, and </a:t>
            </a:r>
            <a:r>
              <a:rPr lang="en-US" sz="1600" b="1" dirty="0">
                <a:solidFill>
                  <a:srgbClr val="B40537"/>
                </a:solidFill>
                <a:latin typeface="Helvetica Neue"/>
              </a:rPr>
              <a:t>(3) partial TXOP sharing </a:t>
            </a:r>
            <a:r>
              <a:rPr lang="en-US" sz="1600" dirty="0">
                <a:solidFill>
                  <a:srgbClr val="B40537"/>
                </a:solidFill>
                <a:latin typeface="Helvetica Neue"/>
              </a:rPr>
              <a:t>is not possible [11-23/1874r0] [11-23/1387r0] [11-24/0668r1]</a:t>
            </a:r>
            <a:endParaRPr lang="en-US" sz="1600" b="1" dirty="0">
              <a:solidFill>
                <a:schemeClr val="accent2">
                  <a:lumMod val="75000"/>
                </a:schemeClr>
              </a:solidFill>
              <a:effectLst/>
              <a:latin typeface="Helvetica Neue" panose="02000503000000020004" pitchFamily="2" charset="0"/>
            </a:endParaRPr>
          </a:p>
          <a:p>
            <a:pPr marL="0" indent="0">
              <a:spcBef>
                <a:spcPts val="300"/>
              </a:spcBef>
            </a:pPr>
            <a:endParaRPr lang="en-US" sz="18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In this contribution, we propose enhancements to the Reverse Direction (RD) protocol to address the above shortcomings for both infra-based and P2P communication</a:t>
            </a:r>
            <a:endParaRPr lang="en-US" sz="1800" b="1" dirty="0">
              <a:solidFill>
                <a:schemeClr val="accent2">
                  <a:lumMod val="75000"/>
                </a:schemeClr>
              </a:solidFill>
              <a:effectLst/>
            </a:endParaRPr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Behnam Dezfouli et al., Nokia</a:t>
            </a:r>
          </a:p>
        </p:txBody>
      </p:sp>
    </p:spTree>
    <p:extLst>
      <p:ext uri="{BB962C8B-B14F-4D97-AF65-F5344CB8AC3E}">
        <p14:creationId xmlns:p14="http://schemas.microsoft.com/office/powerpoint/2010/main" val="19667280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B2AE7B-62E6-C97D-509F-9A385704C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Related Contributions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chemeClr val="tx1"/>
                </a:solidFill>
              </a:rPr>
              <a:t>The benefits of </a:t>
            </a:r>
            <a:r>
              <a:rPr lang="en-US" sz="1500" dirty="0">
                <a:solidFill>
                  <a:schemeClr val="tx1"/>
                </a:solidFill>
              </a:rPr>
              <a:t>enabling non-AP STAs to share their TXOP with the AP </a:t>
            </a:r>
            <a:r>
              <a:rPr lang="en-US" sz="1500" b="0" dirty="0">
                <a:solidFill>
                  <a:schemeClr val="tx1"/>
                </a:solidFill>
              </a:rPr>
              <a:t>have been demonstrated in various works and several solutions have been proposed </a:t>
            </a:r>
            <a:r>
              <a:rPr lang="en-US" sz="1500" b="0" dirty="0"/>
              <a:t>[11-24/1224r2] [11-24/068r0] [11-23/1886r3] [11-24/0168r0] [11-24/0389r0] [11-23/581r0]</a:t>
            </a:r>
            <a:endParaRPr lang="en-US" sz="1500" b="0" dirty="0">
              <a:solidFill>
                <a:schemeClr val="tx1"/>
              </a:solidFill>
            </a:endParaRPr>
          </a:p>
          <a:p>
            <a:pPr marL="685800"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chemeClr val="tx1"/>
                </a:solidFill>
              </a:rPr>
              <a:t>Some of these works, however, </a:t>
            </a:r>
            <a:r>
              <a:rPr lang="en-US" sz="1500" b="1" dirty="0">
                <a:solidFill>
                  <a:schemeClr val="tx1"/>
                </a:solidFill>
              </a:rPr>
              <a:t>only allow a non-AP STA to share the unused portion of its TXOP with the AP  </a:t>
            </a:r>
            <a:r>
              <a:rPr lang="en-US" sz="1500" b="0" dirty="0"/>
              <a:t>[11-23/1874r0] [US9655136B2]</a:t>
            </a:r>
          </a:p>
          <a:p>
            <a:pPr marL="1085850" lvl="2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2">
                    <a:lumMod val="75000"/>
                  </a:schemeClr>
                </a:solidFill>
              </a:rPr>
              <a:t>ERD </a:t>
            </a:r>
            <a:r>
              <a:rPr lang="en-US" sz="1500" dirty="0">
                <a:solidFill>
                  <a:schemeClr val="accent2">
                    <a:lumMod val="75000"/>
                  </a:schemeClr>
                </a:solidFill>
                <a:effectLst/>
                <a:latin typeface="Helvetica Neue" panose="02000503000000020004" pitchFamily="2" charset="0"/>
              </a:rPr>
              <a:t>allows sharing any part of the TXOP at any time</a:t>
            </a:r>
          </a:p>
          <a:p>
            <a:pPr marL="1085850" lvl="2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2">
                    <a:lumMod val="75000"/>
                  </a:schemeClr>
                </a:solidFill>
              </a:rPr>
              <a:t>ERD is a fully in-band method that does not require the exchange of any additional control frames for sharing</a:t>
            </a:r>
            <a:endParaRPr lang="en-US" sz="1500" b="0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500" b="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chemeClr val="tx1"/>
                </a:solidFill>
              </a:rPr>
              <a:t>Some of these works present their contribution within the context of </a:t>
            </a:r>
            <a:r>
              <a:rPr lang="en-US" sz="1500" dirty="0">
                <a:solidFill>
                  <a:schemeClr val="tx1"/>
                </a:solidFill>
              </a:rPr>
              <a:t>facilitating low-latency traffic exchange </a:t>
            </a:r>
            <a:r>
              <a:rPr lang="en-US" sz="1500" b="0" dirty="0"/>
              <a:t>[11-23/1886r3] [11-24/0168r0] </a:t>
            </a:r>
            <a:r>
              <a:rPr lang="en-US" sz="1500" b="0" dirty="0">
                <a:effectLst/>
                <a:latin typeface="Helvetica Neue" panose="02000503000000020004" pitchFamily="2" charset="0"/>
              </a:rPr>
              <a:t>[11-24/1207r0] </a:t>
            </a:r>
            <a:r>
              <a:rPr lang="en-US" sz="1500" b="0" dirty="0"/>
              <a:t>[11-24/0389r0] </a:t>
            </a:r>
          </a:p>
          <a:p>
            <a:pPr marL="685800"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chemeClr val="tx1"/>
                </a:solidFill>
              </a:rPr>
              <a:t>There exist contributions related to the priority of channel access during TXOPs </a:t>
            </a:r>
            <a:r>
              <a:rPr lang="en-US" sz="1500" dirty="0"/>
              <a:t>[11-24/1257r0] </a:t>
            </a:r>
            <a:r>
              <a:rPr lang="en-US" sz="1500" dirty="0">
                <a:effectLst/>
                <a:latin typeface="Helvetica Neue" panose="02000503000000020004" pitchFamily="2" charset="0"/>
              </a:rPr>
              <a:t>[11-24/416r1</a:t>
            </a:r>
            <a:r>
              <a:rPr lang="en-US" sz="1500" dirty="0"/>
              <a:t>]</a:t>
            </a:r>
            <a:endParaRPr lang="en-US" sz="15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chemeClr val="tx1"/>
                </a:solidFill>
              </a:rPr>
              <a:t>Another category of works show how </a:t>
            </a:r>
            <a:r>
              <a:rPr lang="en-US" sz="1500" dirty="0">
                <a:solidFill>
                  <a:schemeClr val="tx1"/>
                </a:solidFill>
              </a:rPr>
              <a:t>TXOP sharing can be leveraged to enhance relaying performance</a:t>
            </a:r>
          </a:p>
          <a:p>
            <a:pPr marL="685800"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This is particularly useful for XR applications </a:t>
            </a:r>
            <a:r>
              <a:rPr lang="en-US" sz="1500" dirty="0"/>
              <a:t>[11-24/0105r0] </a:t>
            </a:r>
            <a:r>
              <a:rPr lang="en-US" sz="1500" dirty="0">
                <a:effectLst/>
              </a:rPr>
              <a:t>[11-24/0668r1]</a:t>
            </a:r>
          </a:p>
          <a:p>
            <a:pPr marL="685800" lvl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There exist contributions related to the negotiation process of such communication </a:t>
            </a:r>
            <a:r>
              <a:rPr lang="en-US" sz="1500" dirty="0">
                <a:effectLst/>
              </a:rPr>
              <a:t>[</a:t>
            </a:r>
            <a:r>
              <a:rPr lang="en-US" sz="1500" dirty="0">
                <a:effectLst/>
                <a:latin typeface="Helvetica Neue" panose="02000503000000020004" pitchFamily="2" charset="0"/>
              </a:rPr>
              <a:t>11-23/1958r0</a:t>
            </a:r>
            <a:r>
              <a:rPr lang="en-US" sz="1500" dirty="0">
                <a:effectLst/>
              </a:rPr>
              <a:t>] </a:t>
            </a:r>
            <a:r>
              <a:rPr lang="en-US" sz="1500" dirty="0"/>
              <a:t>[11-24/0073r0]</a:t>
            </a:r>
            <a:r>
              <a:rPr lang="en-US" sz="1500" dirty="0">
                <a:effectLst/>
              </a:rPr>
              <a:t> [</a:t>
            </a:r>
            <a:r>
              <a:rPr lang="en-US" sz="1500" dirty="0">
                <a:effectLst/>
                <a:latin typeface="Helvetica Neue" panose="02000503000000020004" pitchFamily="2" charset="0"/>
              </a:rPr>
              <a:t>11-24/1885r1]</a:t>
            </a:r>
          </a:p>
          <a:p>
            <a:pPr marL="1085850" lvl="2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2">
                    <a:lumMod val="75000"/>
                  </a:schemeClr>
                </a:solidFill>
              </a:rPr>
              <a:t>ERD </a:t>
            </a:r>
            <a:r>
              <a:rPr lang="en-US" sz="1500" dirty="0">
                <a:solidFill>
                  <a:schemeClr val="accent2">
                    <a:lumMod val="75000"/>
                  </a:schemeClr>
                </a:solidFill>
                <a:effectLst/>
              </a:rPr>
              <a:t>can also be used with SCS to inform the AP to whom the packet must be forwarded</a:t>
            </a:r>
            <a:endParaRPr lang="en-US" sz="1500" dirty="0">
              <a:solidFill>
                <a:schemeClr val="accent2">
                  <a:lumMod val="75000"/>
                </a:schemeClr>
              </a:solidFill>
            </a:endParaRPr>
          </a:p>
          <a:p>
            <a:pPr marL="1085850" lvl="2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/>
              </a:solidFill>
            </a:endParaRPr>
          </a:p>
          <a:p>
            <a:pPr marL="685800" lvl="1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500" b="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500" dirty="0"/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500" dirty="0">
              <a:effectLst/>
              <a:latin typeface="Helvetica Neue" panose="02000503000000020004" pitchFamily="2" charset="0"/>
            </a:endParaRP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Behnam Dezfouli et al., Nokia</a:t>
            </a:r>
          </a:p>
        </p:txBody>
      </p:sp>
    </p:spTree>
    <p:extLst>
      <p:ext uri="{BB962C8B-B14F-4D97-AF65-F5344CB8AC3E}">
        <p14:creationId xmlns:p14="http://schemas.microsoft.com/office/powerpoint/2010/main" val="6824316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B2AE7B-62E6-C97D-509F-9A385704C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Related Straw Polls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0" indent="0">
              <a:spcBef>
                <a:spcPts val="300"/>
              </a:spcBef>
            </a:pPr>
            <a:endParaRPr lang="en-US" sz="14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Allow non-AP STAs to share their TXOPs with the associated AP </a:t>
            </a:r>
          </a:p>
          <a:p>
            <a:pPr marL="0" indent="0"/>
            <a:r>
              <a:rPr lang="en-US" sz="1400" b="0" dirty="0">
                <a:solidFill>
                  <a:schemeClr val="tx1"/>
                </a:solidFill>
              </a:rPr>
              <a:t>[</a:t>
            </a:r>
            <a:r>
              <a:rPr lang="en-US" sz="1400" b="0" dirty="0">
                <a:effectLst/>
                <a:latin typeface="Helvetica Neue" panose="02000503000000020004" pitchFamily="2" charset="0"/>
              </a:rPr>
              <a:t>11-24/068r0</a:t>
            </a:r>
            <a:r>
              <a:rPr lang="en-US" sz="1400" b="0" dirty="0">
                <a:solidFill>
                  <a:schemeClr val="tx1"/>
                </a:solidFill>
              </a:rPr>
              <a:t>] [</a:t>
            </a:r>
            <a:r>
              <a:rPr lang="en-US" sz="1400" b="0" dirty="0">
                <a:effectLst/>
                <a:latin typeface="Helvetica Neue" panose="02000503000000020004" pitchFamily="2" charset="0"/>
              </a:rPr>
              <a:t>11-23/581r0 and 11-23/1847r0</a:t>
            </a:r>
            <a:r>
              <a:rPr lang="en-US" sz="1400" b="0" dirty="0">
                <a:solidFill>
                  <a:schemeClr val="tx1"/>
                </a:solidFill>
              </a:rPr>
              <a:t>] </a:t>
            </a:r>
            <a:r>
              <a:rPr lang="en-US" sz="1400" b="0" dirty="0">
                <a:effectLst/>
                <a:latin typeface="Helvetica Neue" panose="02000503000000020004" pitchFamily="2" charset="0"/>
              </a:rPr>
              <a:t>[11-23/1387r0] [11-23/1874r0] [11-24/1224r2] </a:t>
            </a:r>
            <a:r>
              <a:rPr lang="en-US" sz="1400" b="0" dirty="0">
                <a:effectLst/>
              </a:rPr>
              <a:t>[11-24/0668r1] </a:t>
            </a:r>
            <a:r>
              <a:rPr lang="en-US" sz="1400" b="0" dirty="0"/>
              <a:t>[11-23/1886r3] [11-24/0168r0] </a:t>
            </a:r>
            <a:r>
              <a:rPr lang="en-US" sz="1400" b="0" dirty="0">
                <a:effectLst/>
                <a:latin typeface="Helvetica Neue" panose="02000503000000020004" pitchFamily="2" charset="0"/>
              </a:rPr>
              <a:t>[11-24/1207r0] </a:t>
            </a:r>
            <a:r>
              <a:rPr lang="en-US" sz="1400" b="0" dirty="0"/>
              <a:t>[11-24/0389r0] </a:t>
            </a:r>
            <a:endParaRPr lang="en-US" sz="1400" b="0" dirty="0">
              <a:effectLst/>
              <a:latin typeface="Helvetica Neue" panose="02000503000000020004" pitchFamily="2" charset="0"/>
            </a:endParaRPr>
          </a:p>
          <a:p>
            <a:pPr marL="0" indent="0"/>
            <a:endParaRPr lang="en-US" sz="1400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Do you support allowing a non-AP STA initiate downlink transmissions with its associated AP in </a:t>
            </a:r>
            <a:r>
              <a:rPr lang="en-US" sz="1400" dirty="0" err="1"/>
              <a:t>TGbn</a:t>
            </a:r>
            <a:r>
              <a:rPr lang="en-US" sz="1400" dirty="0"/>
              <a:t>? </a:t>
            </a:r>
          </a:p>
          <a:p>
            <a:pPr marL="0" indent="0"/>
            <a:r>
              <a:rPr lang="en-US" sz="1400" b="0" dirty="0">
                <a:effectLst/>
                <a:latin typeface="Helvetica Neue" panose="02000503000000020004" pitchFamily="2" charset="0"/>
              </a:rPr>
              <a:t>[11-24/1224r2] </a:t>
            </a:r>
            <a:r>
              <a:rPr lang="en-US" sz="1400" b="0" dirty="0"/>
              <a:t>[11-24/0168r0] [11-23/1886r3] [11-24/0389r0]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Do you support allowing a non-AP STA initiate downlink/uplink transmissions with its associated AP and P2P transmissions with its peer STA(s) in the same TXOP in </a:t>
            </a:r>
            <a:r>
              <a:rPr lang="en-US" sz="1400" dirty="0" err="1"/>
              <a:t>TGbn</a:t>
            </a:r>
            <a:r>
              <a:rPr lang="en-US" sz="1400" dirty="0"/>
              <a:t>? </a:t>
            </a:r>
          </a:p>
          <a:p>
            <a:pPr marL="0" indent="0"/>
            <a:r>
              <a:rPr lang="en-US" sz="1400" b="0" dirty="0">
                <a:effectLst/>
                <a:latin typeface="Helvetica Neue" panose="02000503000000020004" pitchFamily="2" charset="0"/>
              </a:rPr>
              <a:t>[11-24/1224r2] </a:t>
            </a:r>
            <a:r>
              <a:rPr lang="en-US" sz="1400" b="0" dirty="0">
                <a:effectLst/>
              </a:rPr>
              <a:t>[11-24/0668r1] </a:t>
            </a:r>
            <a:endParaRPr lang="en-US" sz="1400" b="0" dirty="0"/>
          </a:p>
          <a:p>
            <a:pPr marL="0" indent="0"/>
            <a:endParaRPr lang="en-US" sz="1400" b="0" dirty="0">
              <a:effectLst/>
              <a:latin typeface="Helvetica Neue" panose="02000503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Do you support enhancing relaying operation for AP-STA1-STA2 communication?</a:t>
            </a:r>
          </a:p>
          <a:p>
            <a:pPr marL="0" indent="0"/>
            <a:r>
              <a:rPr lang="en-US" sz="1400" b="0" dirty="0"/>
              <a:t>[11-24/0105r0] [11-24/0668r1] [11-23/1958r0] [11-24/1885r1] </a:t>
            </a:r>
          </a:p>
          <a:p>
            <a:pPr marL="914400" lvl="2" indent="0">
              <a:spcBef>
                <a:spcPts val="300"/>
              </a:spcBef>
            </a:pPr>
            <a:endParaRPr lang="en-US" sz="1400" dirty="0">
              <a:effectLst/>
              <a:latin typeface="Helvetica Neue" panose="02000503000000020004" pitchFamily="2" charset="0"/>
            </a:endParaRP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Behnam Dezfouli et al., Nokia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CA6479-017F-77A7-8034-447003E3684D}"/>
              </a:ext>
            </a:extLst>
          </p:cNvPr>
          <p:cNvSpPr txBox="1"/>
          <p:nvPr/>
        </p:nvSpPr>
        <p:spPr>
          <a:xfrm>
            <a:off x="914401" y="278296"/>
            <a:ext cx="2206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February 2025</a:t>
            </a:r>
          </a:p>
        </p:txBody>
      </p:sp>
    </p:spTree>
    <p:extLst>
      <p:ext uri="{BB962C8B-B14F-4D97-AF65-F5344CB8AC3E}">
        <p14:creationId xmlns:p14="http://schemas.microsoft.com/office/powerpoint/2010/main" val="4858156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F6D0922-5A8E-895F-F11B-C5806359C5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217" y="4419600"/>
            <a:ext cx="8534400" cy="1752600"/>
          </a:xfrm>
        </p:spPr>
        <p:txBody>
          <a:bodyPr/>
          <a:lstStyle/>
          <a:p>
            <a:pPr algn="l"/>
            <a:r>
              <a:rPr lang="en-US" b="0" dirty="0"/>
              <a:t>APPENDIX B</a:t>
            </a:r>
          </a:p>
          <a:p>
            <a:pPr algn="l"/>
            <a:r>
              <a:rPr lang="en-US" dirty="0"/>
              <a:t>Shortcoming of RD with Specifying Reverse Direction Traffic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705F2-4D56-32FE-3649-E2D4FA518EB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z="1200" dirty="0"/>
              <a:t>Behnam Dezfouli et al., Nokia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786A0-D319-F40F-DC18-4AEE2EB83E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F5DDC7-CE4E-085A-1B0B-B304D9626E4E}"/>
              </a:ext>
            </a:extLst>
          </p:cNvPr>
          <p:cNvSpPr txBox="1"/>
          <p:nvPr/>
        </p:nvSpPr>
        <p:spPr>
          <a:xfrm>
            <a:off x="914401" y="278296"/>
            <a:ext cx="2206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February 2025</a:t>
            </a:r>
          </a:p>
        </p:txBody>
      </p:sp>
    </p:spTree>
    <p:extLst>
      <p:ext uri="{BB962C8B-B14F-4D97-AF65-F5344CB8AC3E}">
        <p14:creationId xmlns:p14="http://schemas.microsoft.com/office/powerpoint/2010/main" val="36871809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The existing method used by RD (Section 10.29 of 802.11-2020) for constraining the traffic types that can be sent during the shared TXOPs may impose some limitations</a:t>
            </a:r>
          </a:p>
          <a:p>
            <a:pPr marL="285750">
              <a:buFont typeface="Arial" panose="020B0604020202020204" pitchFamily="34" charset="0"/>
              <a:buChar char="•"/>
            </a:pPr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Behnam Dezfouli et al., Nokia</a:t>
            </a:r>
          </a:p>
        </p:txBody>
      </p:sp>
      <p:pic>
        <p:nvPicPr>
          <p:cNvPr id="9" name="Picture 8" descr="A close-up of a document&#10;&#10;Description automatically generated">
            <a:extLst>
              <a:ext uri="{FF2B5EF4-FFF2-40B4-BE49-F238E27FC236}">
                <a16:creationId xmlns:a16="http://schemas.microsoft.com/office/drawing/2014/main" id="{953B031A-F313-4743-D3CB-D042E34B52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051" y="1660197"/>
            <a:ext cx="8825898" cy="237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718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 instance, consider </a:t>
            </a:r>
            <a:r>
              <a:rPr lang="en-US" sz="1600" dirty="0">
                <a:solidFill>
                  <a:schemeClr val="tx1"/>
                </a:solidFill>
              </a:rPr>
              <a:t>the following</a:t>
            </a:r>
            <a:r>
              <a:rPr lang="en-US" sz="1600" b="1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case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The </a:t>
            </a:r>
            <a:r>
              <a:rPr lang="en-US" sz="160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TXOP Holder acquires the TXOP and </a:t>
            </a:r>
            <a:r>
              <a:rPr lang="en-US" sz="1600" b="1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sends frames belonging to AC_VI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The TXOP Holder then sends </a:t>
            </a:r>
            <a:r>
              <a:rPr lang="en-US" sz="1600" b="1" dirty="0">
                <a:solidFill>
                  <a:schemeClr val="tx1"/>
                </a:solidFill>
              </a:rPr>
              <a:t>its high-priority traffic belonging to AC_VO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600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Since the AC of the </a:t>
            </a:r>
            <a:r>
              <a:rPr lang="en-US" sz="1600" dirty="0">
                <a:solidFill>
                  <a:schemeClr val="tx1"/>
                </a:solidFill>
              </a:rPr>
              <a:t>PPDU is AC_VO, the AC Constraint field of the frame sent by the TXOP Holder </a:t>
            </a:r>
            <a:r>
              <a:rPr lang="en-US" sz="1600" b="1" dirty="0">
                <a:solidFill>
                  <a:schemeClr val="tx1"/>
                </a:solidFill>
              </a:rPr>
              <a:t>informs the TXOP Responder that only traffic belonging to AC_VO can be sent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The TXOP Responder declines the offer because its buffered traffic type is AC_VI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However, the TXOP Holder wanted to allow both AC_VO and AC_VI to be sent by the TXOP Responder</a:t>
            </a: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en-US" sz="1600" b="1" i="0" u="none" strike="noStrike" dirty="0">
                <a:solidFill>
                  <a:schemeClr val="tx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This is especially important when the TXOP Responder </a:t>
            </a:r>
            <a:r>
              <a:rPr lang="en-US" sz="1600" b="1" dirty="0">
                <a:solidFill>
                  <a:schemeClr val="tx1"/>
                </a:solidFill>
              </a:rPr>
              <a:t>needs to reply back to the Holder with frames that belong to the same traffic stream (e.g., same TCP/UDP connection)</a:t>
            </a:r>
            <a:endParaRPr lang="en-US" sz="1600" b="1" i="0" u="none" strike="noStrike" dirty="0"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/>
            <a:endParaRPr lang="en-US" sz="1600" b="1" i="0" u="none" strike="noStrike" dirty="0"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B40537"/>
                </a:solidFill>
              </a:rPr>
              <a:t>Therefore, simply relying on the AC Constraint field sent by the TXOP Holder may not provide the specific granularity needed to control permissible traffic types during shared TXOPs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2">
                    <a:lumMod val="75000"/>
                  </a:schemeClr>
                </a:solidFill>
              </a:rPr>
              <a:t>An enhanced and flexible method proposed by ERD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accent2">
                    <a:lumMod val="75000"/>
                  </a:schemeClr>
                </a:solidFill>
              </a:rPr>
              <a:t>We propose a new subfield, called </a:t>
            </a:r>
            <a:r>
              <a:rPr lang="en-US" sz="1400" b="1" i="1" dirty="0">
                <a:solidFill>
                  <a:schemeClr val="accent2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TXOP Sharing-Traffic Characteristics Indication</a:t>
            </a:r>
            <a:r>
              <a:rPr lang="en-US" sz="1500" b="1" i="1" dirty="0">
                <a:solidFill>
                  <a:schemeClr val="accent2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500" b="1" dirty="0">
                <a:solidFill>
                  <a:schemeClr val="accent2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(TXS-TCI)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tx1"/>
                </a:solidFill>
              </a:rPr>
              <a:t>We propose to use the 5 reserved bits of CAS subfield to encode permissible traffic types</a:t>
            </a:r>
            <a:endParaRPr lang="en-US" sz="15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An alternative approach is to use the 5 bits of CAS plus the 14 remaining bits of A-Control subfield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B4053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Behnam Dezfouli et al., Nokia</a:t>
            </a:r>
          </a:p>
        </p:txBody>
      </p:sp>
    </p:spTree>
    <p:extLst>
      <p:ext uri="{BB962C8B-B14F-4D97-AF65-F5344CB8AC3E}">
        <p14:creationId xmlns:p14="http://schemas.microsoft.com/office/powerpoint/2010/main" val="20085436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F6D0922-5A8E-895F-F11B-C5806359C5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217" y="4419600"/>
            <a:ext cx="8534400" cy="1752600"/>
          </a:xfrm>
        </p:spPr>
        <p:txBody>
          <a:bodyPr/>
          <a:lstStyle/>
          <a:p>
            <a:pPr algn="l"/>
            <a:r>
              <a:rPr lang="en-US" b="0" dirty="0"/>
              <a:t>APPENDIX C</a:t>
            </a:r>
          </a:p>
          <a:p>
            <a:pPr algn="l"/>
            <a:r>
              <a:rPr lang="en-US" dirty="0"/>
              <a:t>More Details about ERD Features and Operation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705F2-4D56-32FE-3649-E2D4FA518EB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z="1200" dirty="0"/>
              <a:t>Behnam Dezfouli et al., Nokia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786A0-D319-F40F-DC18-4AEE2EB83E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DB9693-428C-62BF-462D-72A65165B16F}"/>
              </a:ext>
            </a:extLst>
          </p:cNvPr>
          <p:cNvSpPr txBox="1"/>
          <p:nvPr/>
        </p:nvSpPr>
        <p:spPr>
          <a:xfrm>
            <a:off x="914401" y="278296"/>
            <a:ext cx="2206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February 2025</a:t>
            </a:r>
          </a:p>
        </p:txBody>
      </p:sp>
    </p:spTree>
    <p:extLst>
      <p:ext uri="{BB962C8B-B14F-4D97-AF65-F5344CB8AC3E}">
        <p14:creationId xmlns:p14="http://schemas.microsoft.com/office/powerpoint/2010/main" val="2841759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D4F7F73-2867-E557-2486-FC19E446D5A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28174" y="1905000"/>
          <a:ext cx="10361610" cy="248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161">
                  <a:extLst>
                    <a:ext uri="{9D8B030D-6E8A-4147-A177-3AD203B41FA5}">
                      <a16:colId xmlns:a16="http://schemas.microsoft.com/office/drawing/2014/main" val="203224100"/>
                    </a:ext>
                  </a:extLst>
                </a:gridCol>
                <a:gridCol w="1212265">
                  <a:extLst>
                    <a:ext uri="{9D8B030D-6E8A-4147-A177-3AD203B41FA5}">
                      <a16:colId xmlns:a16="http://schemas.microsoft.com/office/drawing/2014/main" val="349168045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832220858"/>
                    </a:ext>
                  </a:extLst>
                </a:gridCol>
                <a:gridCol w="677018">
                  <a:extLst>
                    <a:ext uri="{9D8B030D-6E8A-4147-A177-3AD203B41FA5}">
                      <a16:colId xmlns:a16="http://schemas.microsoft.com/office/drawing/2014/main" val="1441768931"/>
                    </a:ext>
                  </a:extLst>
                </a:gridCol>
                <a:gridCol w="2241339">
                  <a:extLst>
                    <a:ext uri="{9D8B030D-6E8A-4147-A177-3AD203B41FA5}">
                      <a16:colId xmlns:a16="http://schemas.microsoft.com/office/drawing/2014/main" val="340844204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189654385"/>
                    </a:ext>
                  </a:extLst>
                </a:gridCol>
                <a:gridCol w="3061227">
                  <a:extLst>
                    <a:ext uri="{9D8B030D-6E8A-4147-A177-3AD203B41FA5}">
                      <a16:colId xmlns:a16="http://schemas.microsoft.com/office/drawing/2014/main" val="2393100081"/>
                    </a:ext>
                  </a:extLst>
                </a:gridCol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A-Control (30 bits total)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394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CAS (8 bits total)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8799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4 bits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 bit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 bit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 bit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5 bits (reserved)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4 bits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14 bits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9617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CAS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Control ID value:</a:t>
                      </a:r>
                    </a:p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AC Constraint</a:t>
                      </a:r>
                    </a:p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(*extended encoding)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RDG/More PPDU</a:t>
                      </a:r>
                    </a:p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(*extended encoding)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PSRT PPDU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*TXS-TCI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TXOP Holder: Permissible traffic types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TXOP Responder: Buffer report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*A new Control ID value</a:t>
                      </a:r>
                    </a:p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(between 10 to 14)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*TXS-DU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TXOP Holder: TXOP sharing duration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TXOP Responder: Requested TXOP sharing duration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673843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Behnam Dezfouli et al., Nokia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D2E323-84AE-C77D-5B87-EA85F125FA9B}"/>
              </a:ext>
            </a:extLst>
          </p:cNvPr>
          <p:cNvSpPr txBox="1"/>
          <p:nvPr/>
        </p:nvSpPr>
        <p:spPr>
          <a:xfrm>
            <a:off x="929216" y="4636621"/>
            <a:ext cx="1046056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TXS-TCI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TXOP Sharing-Traffic Characteristics Indication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TXS-DU: TXOP Sharing-Duration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 the AC Constraint and RDG/More PPDU fields, we propose extended bit encodings, in addition to those available in the existing RD protocol (in 802.11ax/be)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CEDA26-EE5E-CC0A-76A1-3F9861763F18}"/>
              </a:ext>
            </a:extLst>
          </p:cNvPr>
          <p:cNvSpPr txBox="1"/>
          <p:nvPr/>
        </p:nvSpPr>
        <p:spPr>
          <a:xfrm>
            <a:off x="959033" y="1318945"/>
            <a:ext cx="60980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/>
            <a:r>
              <a:rPr lang="en-US" sz="16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Items marked with * are the newly introduced subfields</a:t>
            </a:r>
          </a:p>
        </p:txBody>
      </p:sp>
    </p:spTree>
    <p:extLst>
      <p:ext uri="{BB962C8B-B14F-4D97-AF65-F5344CB8AC3E}">
        <p14:creationId xmlns:p14="http://schemas.microsoft.com/office/powerpoint/2010/main" val="16544601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Behnam Dezfouli et al., Nokia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E416FD2-9E64-9E81-C967-754A7135EC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490984"/>
              </p:ext>
            </p:extLst>
          </p:nvPr>
        </p:nvGraphicFramePr>
        <p:xfrm>
          <a:off x="929217" y="1025824"/>
          <a:ext cx="10729382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8983">
                  <a:extLst>
                    <a:ext uri="{9D8B030D-6E8A-4147-A177-3AD203B41FA5}">
                      <a16:colId xmlns:a16="http://schemas.microsoft.com/office/drawing/2014/main" val="252495542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39104605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7885595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16728388"/>
                    </a:ext>
                  </a:extLst>
                </a:gridCol>
                <a:gridCol w="2666999">
                  <a:extLst>
                    <a:ext uri="{9D8B030D-6E8A-4147-A177-3AD203B41FA5}">
                      <a16:colId xmlns:a16="http://schemas.microsoft.com/office/drawing/2014/main" val="18223286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B40537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Frames sent by TXOP Holder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RDG/More PPDU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AC Constraint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*TXS-TCI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*TXS-DU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205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None (Returns TXOP to AP in case of TXS Mode 2)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*Time until next TXOP sharing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*The minimum/exact amount of time before next TXOP sharing instance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940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*TXOP Sharing Offer (TSO): Sharing for communication with 3</a:t>
                      </a:r>
                      <a:r>
                        <a:rPr lang="en-US" sz="1200" b="0" baseline="300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rd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party STAs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*0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*1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*Permissible traffic types during the 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TXOP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sharing period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*TXOP sharing duration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851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Font typeface="Arial"/>
                        <a:buNone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Frame (does not return TXOP to AP in case of using TXS Mode 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*TXOP sharing duration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608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TXOP Sharing Offer (TSO): Sharing with AC constraint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*Permissible traffic types during the 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TXOP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sharing period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*TXOP sharing duration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45613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E240093-3339-8A4B-AFCB-470FE09CE5E7}"/>
              </a:ext>
            </a:extLst>
          </p:cNvPr>
          <p:cNvSpPr txBox="1"/>
          <p:nvPr/>
        </p:nvSpPr>
        <p:spPr>
          <a:xfrm>
            <a:off x="886695" y="604090"/>
            <a:ext cx="67070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/>
            <a:r>
              <a:rPr lang="en-US" sz="16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Items marked with * are the newly proposed features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E41FA4F-3AF6-5E9C-B8AE-4F0BF5E85E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258749"/>
              </p:ext>
            </p:extLst>
          </p:nvPr>
        </p:nvGraphicFramePr>
        <p:xfrm>
          <a:off x="923138" y="3546177"/>
          <a:ext cx="10708956" cy="274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8983">
                  <a:extLst>
                    <a:ext uri="{9D8B030D-6E8A-4147-A177-3AD203B41FA5}">
                      <a16:colId xmlns:a16="http://schemas.microsoft.com/office/drawing/2014/main" val="252495542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39104605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78855950"/>
                    </a:ext>
                  </a:extLst>
                </a:gridCol>
                <a:gridCol w="2341775">
                  <a:extLst>
                    <a:ext uri="{9D8B030D-6E8A-4147-A177-3AD203B41FA5}">
                      <a16:colId xmlns:a16="http://schemas.microsoft.com/office/drawing/2014/main" val="1498912523"/>
                    </a:ext>
                  </a:extLst>
                </a:gridCol>
                <a:gridCol w="2666998">
                  <a:extLst>
                    <a:ext uri="{9D8B030D-6E8A-4147-A177-3AD203B41FA5}">
                      <a16:colId xmlns:a16="http://schemas.microsoft.com/office/drawing/2014/main" val="25265919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B40537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Frames sent by TXOP Responder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RDG/More PPDU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AC Constraint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*TXS-TCI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*TXS-DU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205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None/Offer Rejection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940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*Offer Rejection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*Requesting sharing for communication with 3</a:t>
                      </a:r>
                      <a:r>
                        <a:rPr lang="en-US" sz="1200" b="0" kern="1200" baseline="300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rd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party (communication with the TXOP Holder is allowed)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*0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*1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*Traffic type/amount report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*Requested TXOP sharing duration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851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Accepting TXOP sharing offer</a:t>
                      </a:r>
                    </a:p>
                    <a:p>
                      <a:pPr marL="171450" indent="-1714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While Responder is sending frames to the Holder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608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*Offer Rejection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*Requesting sharing for communication with TXOP Holder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*1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*1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*Traffic type/amount report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*Requested TXOP sharing duration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456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2838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9" name="Rectangle 4118">
            <a:extLst>
              <a:ext uri="{FF2B5EF4-FFF2-40B4-BE49-F238E27FC236}">
                <a16:creationId xmlns:a16="http://schemas.microsoft.com/office/drawing/2014/main" id="{3E6BDCBF-4474-5E2D-2725-E561C1529DF8}"/>
              </a:ext>
            </a:extLst>
          </p:cNvPr>
          <p:cNvSpPr/>
          <p:nvPr/>
        </p:nvSpPr>
        <p:spPr>
          <a:xfrm flipH="1">
            <a:off x="3156573" y="5607902"/>
            <a:ext cx="682727" cy="301655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Sleep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The TXOP Holder may announce in its PPDUs the minimum amount of time before the next TXOP sharing instance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This time difference (</a:t>
            </a:r>
            <a:r>
              <a:rPr lang="en-US" sz="1600" i="1" dirty="0">
                <a:solidFill>
                  <a:schemeClr val="tx1"/>
                </a:solidFill>
              </a:rPr>
              <a:t>next TXOP sharing </a:t>
            </a:r>
            <a:r>
              <a:rPr lang="en-US" sz="1600" dirty="0">
                <a:solidFill>
                  <a:schemeClr val="tx1"/>
                </a:solidFill>
              </a:rPr>
              <a:t>– </a:t>
            </a:r>
            <a:r>
              <a:rPr lang="en-US" sz="1600" i="1" dirty="0">
                <a:solidFill>
                  <a:schemeClr val="tx1"/>
                </a:solidFill>
              </a:rPr>
              <a:t>current time</a:t>
            </a:r>
            <a:r>
              <a:rPr lang="en-US" sz="1600" dirty="0">
                <a:solidFill>
                  <a:schemeClr val="tx1"/>
                </a:solidFill>
              </a:rPr>
              <a:t>) can be announced via the TXS-DU field</a:t>
            </a:r>
          </a:p>
          <a:p>
            <a:pPr marL="685800" lvl="1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Behnam Dezfouli et al., Nokia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5999ECE-1AE1-BAC4-A934-17ECE87C7A00}"/>
              </a:ext>
            </a:extLst>
          </p:cNvPr>
          <p:cNvCxnSpPr>
            <a:cxnSpLocks/>
          </p:cNvCxnSpPr>
          <p:nvPr/>
        </p:nvCxnSpPr>
        <p:spPr bwMode="auto">
          <a:xfrm>
            <a:off x="2743200" y="4362638"/>
            <a:ext cx="82296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A6F283-73A2-D3B3-E038-7931C9B62CF5}"/>
              </a:ext>
            </a:extLst>
          </p:cNvPr>
          <p:cNvCxnSpPr>
            <a:cxnSpLocks/>
          </p:cNvCxnSpPr>
          <p:nvPr/>
        </p:nvCxnSpPr>
        <p:spPr bwMode="auto">
          <a:xfrm>
            <a:off x="2743200" y="5277038"/>
            <a:ext cx="82296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A24AD9A-7CAE-894B-A27D-69AD1EC78710}"/>
              </a:ext>
            </a:extLst>
          </p:cNvPr>
          <p:cNvSpPr txBox="1"/>
          <p:nvPr/>
        </p:nvSpPr>
        <p:spPr>
          <a:xfrm>
            <a:off x="748374" y="4204648"/>
            <a:ext cx="19245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</a:t>
            </a:r>
            <a:r>
              <a:rPr lang="en-US" sz="1400" b="1" baseline="-25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X</a:t>
            </a:r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TXOP Holder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0CF3E8-71B4-8CF4-1D1B-8BEBA0362FAD}"/>
              </a:ext>
            </a:extLst>
          </p:cNvPr>
          <p:cNvSpPr txBox="1"/>
          <p:nvPr/>
        </p:nvSpPr>
        <p:spPr>
          <a:xfrm>
            <a:off x="457209" y="5109914"/>
            <a:ext cx="2507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</a:t>
            </a:r>
            <a:r>
              <a:rPr lang="en-US" sz="1400" b="1" baseline="-25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</a:t>
            </a:r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TXOP Responder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E1D29F-CECE-4827-F32B-04D7D09B2391}"/>
              </a:ext>
            </a:extLst>
          </p:cNvPr>
          <p:cNvSpPr/>
          <p:nvPr/>
        </p:nvSpPr>
        <p:spPr>
          <a:xfrm rot="16200000" flipH="1">
            <a:off x="2939768" y="4146882"/>
            <a:ext cx="178732" cy="241628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AA8952-DE3B-CD77-6CA2-BAAC38056F83}"/>
              </a:ext>
            </a:extLst>
          </p:cNvPr>
          <p:cNvSpPr/>
          <p:nvPr/>
        </p:nvSpPr>
        <p:spPr>
          <a:xfrm rot="16200000" flipH="1">
            <a:off x="3384929" y="4146882"/>
            <a:ext cx="178732" cy="241628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996539-F7C1-B44A-0764-33D811B8A53E}"/>
              </a:ext>
            </a:extLst>
          </p:cNvPr>
          <p:cNvSpPr/>
          <p:nvPr/>
        </p:nvSpPr>
        <p:spPr>
          <a:xfrm rot="16200000" flipH="1">
            <a:off x="3645319" y="4148592"/>
            <a:ext cx="178732" cy="241628"/>
          </a:xfrm>
          <a:prstGeom prst="rect">
            <a:avLst/>
          </a:prstGeom>
          <a:solidFill>
            <a:srgbClr val="C00000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A1AC26-963C-B70B-FEAA-D7352FC3A9AF}"/>
              </a:ext>
            </a:extLst>
          </p:cNvPr>
          <p:cNvCxnSpPr>
            <a:cxnSpLocks/>
          </p:cNvCxnSpPr>
          <p:nvPr/>
        </p:nvCxnSpPr>
        <p:spPr bwMode="auto">
          <a:xfrm>
            <a:off x="3863754" y="3820458"/>
            <a:ext cx="0" cy="2427942"/>
          </a:xfrm>
          <a:prstGeom prst="line">
            <a:avLst/>
          </a:prstGeom>
          <a:solidFill>
            <a:srgbClr val="00B8FF"/>
          </a:solidFill>
          <a:ln w="285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015B4946-2C98-E53D-7D75-DB0CF254B898}"/>
              </a:ext>
            </a:extLst>
          </p:cNvPr>
          <p:cNvSpPr/>
          <p:nvPr/>
        </p:nvSpPr>
        <p:spPr>
          <a:xfrm flipH="1">
            <a:off x="3876824" y="4969677"/>
            <a:ext cx="1456518" cy="301655"/>
          </a:xfrm>
          <a:prstGeom prst="rect">
            <a:avLst/>
          </a:prstGeom>
          <a:solidFill>
            <a:srgbClr val="FFC000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TXOP Sharing Duration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9D87807-944B-52A1-5656-97F7839D8E7D}"/>
              </a:ext>
            </a:extLst>
          </p:cNvPr>
          <p:cNvCxnSpPr>
            <a:cxnSpLocks/>
          </p:cNvCxnSpPr>
          <p:nvPr/>
        </p:nvCxnSpPr>
        <p:spPr bwMode="auto">
          <a:xfrm>
            <a:off x="5344772" y="3820458"/>
            <a:ext cx="24596" cy="2427845"/>
          </a:xfrm>
          <a:prstGeom prst="line">
            <a:avLst/>
          </a:prstGeom>
          <a:solidFill>
            <a:srgbClr val="00B8FF"/>
          </a:solidFill>
          <a:ln w="285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419960D-251E-101A-2DD1-6733BB643B7C}"/>
              </a:ext>
            </a:extLst>
          </p:cNvPr>
          <p:cNvSpPr/>
          <p:nvPr/>
        </p:nvSpPr>
        <p:spPr>
          <a:xfrm rot="16200000" flipH="1">
            <a:off x="5389536" y="4148357"/>
            <a:ext cx="178732" cy="241628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D730B9-7249-9699-8B02-34307677AFC8}"/>
              </a:ext>
            </a:extLst>
          </p:cNvPr>
          <p:cNvSpPr/>
          <p:nvPr/>
        </p:nvSpPr>
        <p:spPr>
          <a:xfrm flipH="1">
            <a:off x="6204661" y="4110382"/>
            <a:ext cx="395750" cy="24162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…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5D3DAF-01FE-A2C1-5AC6-6926404604A6}"/>
              </a:ext>
            </a:extLst>
          </p:cNvPr>
          <p:cNvSpPr/>
          <p:nvPr/>
        </p:nvSpPr>
        <p:spPr>
          <a:xfrm rot="16200000" flipH="1">
            <a:off x="7230160" y="4148062"/>
            <a:ext cx="178732" cy="241628"/>
          </a:xfrm>
          <a:prstGeom prst="rect">
            <a:avLst/>
          </a:prstGeom>
          <a:solidFill>
            <a:srgbClr val="C00000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2B7F30-A38B-9593-0090-BFE13D047217}"/>
              </a:ext>
            </a:extLst>
          </p:cNvPr>
          <p:cNvCxnSpPr>
            <a:cxnSpLocks/>
          </p:cNvCxnSpPr>
          <p:nvPr/>
        </p:nvCxnSpPr>
        <p:spPr bwMode="auto">
          <a:xfrm flipH="1">
            <a:off x="7440340" y="3843318"/>
            <a:ext cx="14582" cy="2405082"/>
          </a:xfrm>
          <a:prstGeom prst="line">
            <a:avLst/>
          </a:prstGeom>
          <a:solidFill>
            <a:srgbClr val="00B8FF"/>
          </a:solidFill>
          <a:ln w="285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84BD16E7-00C5-7C96-A2DC-0AC91F7A57F4}"/>
              </a:ext>
            </a:extLst>
          </p:cNvPr>
          <p:cNvSpPr/>
          <p:nvPr/>
        </p:nvSpPr>
        <p:spPr>
          <a:xfrm flipH="1">
            <a:off x="7467989" y="4969677"/>
            <a:ext cx="2438005" cy="301654"/>
          </a:xfrm>
          <a:prstGeom prst="rect">
            <a:avLst/>
          </a:prstGeom>
          <a:solidFill>
            <a:srgbClr val="FFC000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TXOP Sharing 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Duration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5654148-76B0-BD6F-259A-953219CCC737}"/>
              </a:ext>
            </a:extLst>
          </p:cNvPr>
          <p:cNvCxnSpPr>
            <a:cxnSpLocks/>
          </p:cNvCxnSpPr>
          <p:nvPr/>
        </p:nvCxnSpPr>
        <p:spPr bwMode="auto">
          <a:xfrm>
            <a:off x="9917380" y="3974018"/>
            <a:ext cx="0" cy="2274285"/>
          </a:xfrm>
          <a:prstGeom prst="line">
            <a:avLst/>
          </a:prstGeom>
          <a:solidFill>
            <a:srgbClr val="00B8FF"/>
          </a:solidFill>
          <a:ln w="285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184FD80-DAAF-25ED-F98B-2771F705E242}"/>
              </a:ext>
            </a:extLst>
          </p:cNvPr>
          <p:cNvSpPr/>
          <p:nvPr/>
        </p:nvSpPr>
        <p:spPr>
          <a:xfrm rot="16200000" flipH="1">
            <a:off x="6966061" y="4152072"/>
            <a:ext cx="178732" cy="241628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DA045A1-5142-44F2-FD84-FA9D6220C8EF}"/>
              </a:ext>
            </a:extLst>
          </p:cNvPr>
          <p:cNvCxnSpPr/>
          <p:nvPr/>
        </p:nvCxnSpPr>
        <p:spPr bwMode="auto">
          <a:xfrm>
            <a:off x="3876824" y="4928908"/>
            <a:ext cx="145651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AC169A3-7F39-A437-0A29-B90454A0ACF4}"/>
              </a:ext>
            </a:extLst>
          </p:cNvPr>
          <p:cNvCxnSpPr>
            <a:cxnSpLocks/>
          </p:cNvCxnSpPr>
          <p:nvPr/>
        </p:nvCxnSpPr>
        <p:spPr bwMode="auto">
          <a:xfrm>
            <a:off x="7479375" y="4933122"/>
            <a:ext cx="2438005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BA163A2-7C61-6FAD-4AD3-D4903E67D03F}"/>
              </a:ext>
            </a:extLst>
          </p:cNvPr>
          <p:cNvSpPr txBox="1"/>
          <p:nvPr/>
        </p:nvSpPr>
        <p:spPr>
          <a:xfrm flipH="1">
            <a:off x="609600" y="2594481"/>
            <a:ext cx="2924702" cy="52322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TXOP Sharing Offer (TSO) frame </a:t>
            </a:r>
          </a:p>
          <a:p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TXS-DU = </a:t>
            </a:r>
            <a:r>
              <a:rPr lang="en-US" sz="1400" b="1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</a:t>
            </a:r>
            <a:r>
              <a:rPr lang="en-US" sz="1400" b="1" i="1" baseline="-25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CA60A89D-B5F8-F52B-A162-6DFBF271A302}"/>
              </a:ext>
            </a:extLst>
          </p:cNvPr>
          <p:cNvCxnSpPr>
            <a:cxnSpLocks/>
            <a:stCxn id="25" idx="1"/>
            <a:endCxn id="12" idx="1"/>
          </p:cNvCxnSpPr>
          <p:nvPr/>
        </p:nvCxnSpPr>
        <p:spPr bwMode="auto">
          <a:xfrm>
            <a:off x="3534302" y="2856091"/>
            <a:ext cx="200383" cy="1323949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AC68494-8A8F-EE2A-A746-94FCE0A7CE22}"/>
              </a:ext>
            </a:extLst>
          </p:cNvPr>
          <p:cNvSpPr txBox="1"/>
          <p:nvPr/>
        </p:nvSpPr>
        <p:spPr>
          <a:xfrm>
            <a:off x="3886365" y="4611756"/>
            <a:ext cx="14385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solidFill>
                  <a:srgbClr val="B405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</a:t>
            </a:r>
            <a:r>
              <a:rPr lang="en-US" sz="1400" b="1" i="1" baseline="-25000" dirty="0">
                <a:solidFill>
                  <a:srgbClr val="B405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  <a:endParaRPr lang="en-US" sz="1400" i="1" baseline="-25000" dirty="0">
              <a:solidFill>
                <a:srgbClr val="B40537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A90106-69E6-6B82-4332-CB5F38EFF2F8}"/>
              </a:ext>
            </a:extLst>
          </p:cNvPr>
          <p:cNvSpPr txBox="1"/>
          <p:nvPr/>
        </p:nvSpPr>
        <p:spPr>
          <a:xfrm>
            <a:off x="7719805" y="3418951"/>
            <a:ext cx="3175734" cy="52322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TXOP Sharing Offer (TSO) frame</a:t>
            </a:r>
          </a:p>
          <a:p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TXS-DU field = </a:t>
            </a:r>
            <a:r>
              <a:rPr lang="en-US" sz="1400" b="1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</a:t>
            </a:r>
            <a:r>
              <a:rPr lang="en-US" sz="1400" b="1" i="1" baseline="-25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  <a:endParaRPr lang="en-US" sz="1400" b="1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29" name="Elbow Connector 28">
            <a:extLst>
              <a:ext uri="{FF2B5EF4-FFF2-40B4-BE49-F238E27FC236}">
                <a16:creationId xmlns:a16="http://schemas.microsoft.com/office/drawing/2014/main" id="{6D6ECDC4-AB81-DC31-BF33-414EA27AE915}"/>
              </a:ext>
            </a:extLst>
          </p:cNvPr>
          <p:cNvCxnSpPr>
            <a:cxnSpLocks/>
            <a:stCxn id="28" idx="1"/>
            <a:endCxn id="18" idx="1"/>
          </p:cNvCxnSpPr>
          <p:nvPr/>
        </p:nvCxnSpPr>
        <p:spPr bwMode="auto">
          <a:xfrm rot="10800000" flipV="1">
            <a:off x="7319527" y="3680560"/>
            <a:ext cx="400279" cy="498949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50FFB82-214E-37E4-CFEF-0A24FDFE0EF7}"/>
              </a:ext>
            </a:extLst>
          </p:cNvPr>
          <p:cNvSpPr txBox="1"/>
          <p:nvPr/>
        </p:nvSpPr>
        <p:spPr>
          <a:xfrm>
            <a:off x="7979119" y="4626581"/>
            <a:ext cx="14385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solidFill>
                  <a:srgbClr val="B405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</a:t>
            </a:r>
            <a:r>
              <a:rPr lang="en-US" sz="1400" b="1" i="1" baseline="-25000" dirty="0">
                <a:solidFill>
                  <a:srgbClr val="B405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  <a:endParaRPr lang="en-US" sz="1400" i="1" baseline="-25000" dirty="0">
              <a:solidFill>
                <a:srgbClr val="B40537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84B33C0-A626-4FC6-9463-5839995D3532}"/>
              </a:ext>
            </a:extLst>
          </p:cNvPr>
          <p:cNvSpPr txBox="1"/>
          <p:nvPr/>
        </p:nvSpPr>
        <p:spPr>
          <a:xfrm flipH="1">
            <a:off x="609600" y="3306718"/>
            <a:ext cx="2282728" cy="523220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B405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Time until next TXOP sharing = </a:t>
            </a:r>
            <a:r>
              <a:rPr lang="en-US" sz="1400" b="1" i="1" dirty="0">
                <a:solidFill>
                  <a:srgbClr val="B405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</a:t>
            </a:r>
            <a:r>
              <a:rPr lang="en-US" sz="1400" b="1" i="1" baseline="-25000" dirty="0">
                <a:solidFill>
                  <a:srgbClr val="B405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08AA2F4B-F19C-9BAD-F83E-1D4CB452255B}"/>
              </a:ext>
            </a:extLst>
          </p:cNvPr>
          <p:cNvCxnSpPr>
            <a:cxnSpLocks/>
            <a:stCxn id="31" idx="1"/>
            <a:endCxn id="10" idx="1"/>
          </p:cNvCxnSpPr>
          <p:nvPr/>
        </p:nvCxnSpPr>
        <p:spPr bwMode="auto">
          <a:xfrm>
            <a:off x="2892328" y="3568328"/>
            <a:ext cx="136806" cy="610002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A05343C-67AA-D162-23A3-B703727B5301}"/>
              </a:ext>
            </a:extLst>
          </p:cNvPr>
          <p:cNvCxnSpPr>
            <a:cxnSpLocks/>
          </p:cNvCxnSpPr>
          <p:nvPr/>
        </p:nvCxnSpPr>
        <p:spPr bwMode="auto">
          <a:xfrm>
            <a:off x="3156574" y="4495800"/>
            <a:ext cx="698925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D2A4041-563D-1E85-2802-BFC4E36A5497}"/>
              </a:ext>
            </a:extLst>
          </p:cNvPr>
          <p:cNvCxnSpPr>
            <a:cxnSpLocks/>
          </p:cNvCxnSpPr>
          <p:nvPr/>
        </p:nvCxnSpPr>
        <p:spPr bwMode="auto">
          <a:xfrm>
            <a:off x="3156574" y="3843318"/>
            <a:ext cx="0" cy="2405082"/>
          </a:xfrm>
          <a:prstGeom prst="line">
            <a:avLst/>
          </a:prstGeom>
          <a:solidFill>
            <a:srgbClr val="00B8FF"/>
          </a:solidFill>
          <a:ln w="285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5E0C7116-D8CB-C601-22E6-27A7E4B8583C}"/>
              </a:ext>
            </a:extLst>
          </p:cNvPr>
          <p:cNvSpPr txBox="1"/>
          <p:nvPr/>
        </p:nvSpPr>
        <p:spPr>
          <a:xfrm>
            <a:off x="3221834" y="4439939"/>
            <a:ext cx="5553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solidFill>
                  <a:srgbClr val="B405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</a:t>
            </a:r>
            <a:r>
              <a:rPr lang="en-US" sz="1400" b="1" i="1" baseline="-25000" dirty="0">
                <a:solidFill>
                  <a:srgbClr val="B405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  <a:endParaRPr lang="en-US" sz="1400" i="1" baseline="-25000" dirty="0">
              <a:solidFill>
                <a:srgbClr val="B40537"/>
              </a:solidFill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4DED214-3F9F-9F43-FC86-7410E929EB3F}"/>
              </a:ext>
            </a:extLst>
          </p:cNvPr>
          <p:cNvCxnSpPr>
            <a:cxnSpLocks/>
          </p:cNvCxnSpPr>
          <p:nvPr/>
        </p:nvCxnSpPr>
        <p:spPr bwMode="auto">
          <a:xfrm>
            <a:off x="5609655" y="3820177"/>
            <a:ext cx="7086" cy="2428223"/>
          </a:xfrm>
          <a:prstGeom prst="line">
            <a:avLst/>
          </a:prstGeom>
          <a:solidFill>
            <a:srgbClr val="00B8FF"/>
          </a:solidFill>
          <a:ln w="28575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961D3BC-2D3D-8531-51AA-D48DC9134C48}"/>
              </a:ext>
            </a:extLst>
          </p:cNvPr>
          <p:cNvCxnSpPr>
            <a:cxnSpLocks/>
          </p:cNvCxnSpPr>
          <p:nvPr/>
        </p:nvCxnSpPr>
        <p:spPr bwMode="auto">
          <a:xfrm>
            <a:off x="5609655" y="4495800"/>
            <a:ext cx="1830685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50D683A9-170A-0897-2B50-A7D9C4AFD3B8}"/>
              </a:ext>
            </a:extLst>
          </p:cNvPr>
          <p:cNvSpPr txBox="1"/>
          <p:nvPr/>
        </p:nvSpPr>
        <p:spPr>
          <a:xfrm>
            <a:off x="6247325" y="4432853"/>
            <a:ext cx="5553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i="1" dirty="0">
                <a:solidFill>
                  <a:srgbClr val="B405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</a:t>
            </a:r>
            <a:r>
              <a:rPr lang="en-US" sz="1400" b="1" i="1" baseline="-25000" dirty="0">
                <a:solidFill>
                  <a:srgbClr val="B405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  <a:endParaRPr lang="en-US" sz="1400" i="1" baseline="-25000" dirty="0">
              <a:solidFill>
                <a:srgbClr val="B40537"/>
              </a:solidFill>
            </a:endParaRPr>
          </a:p>
        </p:txBody>
      </p: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712EA2CD-4B8D-EC4A-F4F9-C6504D46D0ED}"/>
              </a:ext>
            </a:extLst>
          </p:cNvPr>
          <p:cNvCxnSpPr>
            <a:cxnSpLocks/>
            <a:stCxn id="53" idx="1"/>
            <a:endCxn id="16" idx="1"/>
          </p:cNvCxnSpPr>
          <p:nvPr/>
        </p:nvCxnSpPr>
        <p:spPr bwMode="auto">
          <a:xfrm rot="10800000" flipV="1">
            <a:off x="5478902" y="3092897"/>
            <a:ext cx="157572" cy="1086907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8E79B68E-2144-661D-4565-D3976C8D8A67}"/>
              </a:ext>
            </a:extLst>
          </p:cNvPr>
          <p:cNvSpPr txBox="1"/>
          <p:nvPr/>
        </p:nvSpPr>
        <p:spPr>
          <a:xfrm>
            <a:off x="5636474" y="2939009"/>
            <a:ext cx="3151888" cy="307777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B405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Time until next TXOP sharing = </a:t>
            </a:r>
            <a:r>
              <a:rPr lang="en-US" sz="1400" b="1" i="1" dirty="0">
                <a:solidFill>
                  <a:srgbClr val="B405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</a:t>
            </a:r>
            <a:r>
              <a:rPr lang="en-US" sz="1400" b="1" i="1" baseline="-25000" dirty="0">
                <a:solidFill>
                  <a:srgbClr val="B405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4104" name="Rectangle 4103">
            <a:extLst>
              <a:ext uri="{FF2B5EF4-FFF2-40B4-BE49-F238E27FC236}">
                <a16:creationId xmlns:a16="http://schemas.microsoft.com/office/drawing/2014/main" id="{8611DF4F-39BE-2D45-C9EC-60B051EDAEB3}"/>
              </a:ext>
            </a:extLst>
          </p:cNvPr>
          <p:cNvSpPr/>
          <p:nvPr/>
        </p:nvSpPr>
        <p:spPr>
          <a:xfrm flipH="1">
            <a:off x="3068548" y="4123879"/>
            <a:ext cx="395750" cy="24162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…</a:t>
            </a:r>
          </a:p>
        </p:txBody>
      </p:sp>
      <p:cxnSp>
        <p:nvCxnSpPr>
          <p:cNvPr id="4105" name="Straight Connector 4104">
            <a:extLst>
              <a:ext uri="{FF2B5EF4-FFF2-40B4-BE49-F238E27FC236}">
                <a16:creationId xmlns:a16="http://schemas.microsoft.com/office/drawing/2014/main" id="{159C5B5A-0035-B1FB-1FFA-4E3E06E44762}"/>
              </a:ext>
            </a:extLst>
          </p:cNvPr>
          <p:cNvCxnSpPr>
            <a:cxnSpLocks/>
          </p:cNvCxnSpPr>
          <p:nvPr/>
        </p:nvCxnSpPr>
        <p:spPr bwMode="auto">
          <a:xfrm>
            <a:off x="2724267" y="5915757"/>
            <a:ext cx="82296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06" name="TextBox 4105">
            <a:extLst>
              <a:ext uri="{FF2B5EF4-FFF2-40B4-BE49-F238E27FC236}">
                <a16:creationId xmlns:a16="http://schemas.microsoft.com/office/drawing/2014/main" id="{CFEF8212-3065-6320-FB51-9427ACCF2E84}"/>
              </a:ext>
            </a:extLst>
          </p:cNvPr>
          <p:cNvSpPr txBox="1"/>
          <p:nvPr/>
        </p:nvSpPr>
        <p:spPr>
          <a:xfrm>
            <a:off x="658854" y="5765820"/>
            <a:ext cx="2104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</a:t>
            </a:r>
            <a:r>
              <a:rPr lang="en-US" sz="1400" b="1" baseline="-25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Z</a:t>
            </a:r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 3</a:t>
            </a:r>
            <a:r>
              <a:rPr lang="en-US" sz="1400" b="1" baseline="30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</a:t>
            </a:r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Party STA</a:t>
            </a:r>
          </a:p>
        </p:txBody>
      </p:sp>
      <p:sp>
        <p:nvSpPr>
          <p:cNvPr id="4120" name="Rectangle 4119">
            <a:extLst>
              <a:ext uri="{FF2B5EF4-FFF2-40B4-BE49-F238E27FC236}">
                <a16:creationId xmlns:a16="http://schemas.microsoft.com/office/drawing/2014/main" id="{6F60A84F-4156-F10A-A28F-F946C133573F}"/>
              </a:ext>
            </a:extLst>
          </p:cNvPr>
          <p:cNvSpPr/>
          <p:nvPr/>
        </p:nvSpPr>
        <p:spPr>
          <a:xfrm flipH="1">
            <a:off x="5624177" y="5620954"/>
            <a:ext cx="1802429" cy="301655"/>
          </a:xfrm>
          <a:prstGeom prst="rect">
            <a:avLst/>
          </a:prstGeom>
          <a:solidFill>
            <a:schemeClr val="tx1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Sleep</a:t>
            </a:r>
          </a:p>
        </p:txBody>
      </p:sp>
    </p:spTree>
    <p:extLst>
      <p:ext uri="{BB962C8B-B14F-4D97-AF65-F5344CB8AC3E}">
        <p14:creationId xmlns:p14="http://schemas.microsoft.com/office/powerpoint/2010/main" val="41143813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Behnam Dezfouli et al., Nokia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2DC5B4D2-5748-F732-CEB0-08BDD94FA40F}"/>
              </a:ext>
            </a:extLst>
          </p:cNvPr>
          <p:cNvCxnSpPr>
            <a:cxnSpLocks/>
          </p:cNvCxnSpPr>
          <p:nvPr/>
        </p:nvCxnSpPr>
        <p:spPr bwMode="auto">
          <a:xfrm flipV="1">
            <a:off x="2079501" y="5382119"/>
            <a:ext cx="9655299" cy="1790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25C75F4-8202-C414-BF92-C93CE7C28537}"/>
              </a:ext>
            </a:extLst>
          </p:cNvPr>
          <p:cNvSpPr txBox="1"/>
          <p:nvPr/>
        </p:nvSpPr>
        <p:spPr>
          <a:xfrm>
            <a:off x="734097" y="5093096"/>
            <a:ext cx="1119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TXOP 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Responder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98ABE6A-F8C0-4245-B0BB-12A908EB8070}"/>
              </a:ext>
            </a:extLst>
          </p:cNvPr>
          <p:cNvCxnSpPr>
            <a:cxnSpLocks/>
          </p:cNvCxnSpPr>
          <p:nvPr/>
        </p:nvCxnSpPr>
        <p:spPr bwMode="auto">
          <a:xfrm>
            <a:off x="1716616" y="3687984"/>
            <a:ext cx="10018184" cy="1002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FBEFD65-75AD-177A-16C1-353A9697C333}"/>
              </a:ext>
            </a:extLst>
          </p:cNvPr>
          <p:cNvSpPr/>
          <p:nvPr/>
        </p:nvSpPr>
        <p:spPr>
          <a:xfrm rot="16200000">
            <a:off x="1798269" y="2228989"/>
            <a:ext cx="1557104" cy="134363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PPDU</a:t>
            </a:r>
          </a:p>
          <a:p>
            <a:pPr algn="ctr"/>
            <a:r>
              <a:rPr lang="en-US" sz="1050" b="1" dirty="0">
                <a:solidFill>
                  <a:srgbClr val="0432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AC_VI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RDG/More PPDU = 0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 Constraint = 0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CED9EF-0BCD-46B0-0EAC-1E6F391AAA62}"/>
              </a:ext>
            </a:extLst>
          </p:cNvPr>
          <p:cNvSpPr txBox="1"/>
          <p:nvPr/>
        </p:nvSpPr>
        <p:spPr>
          <a:xfrm>
            <a:off x="912229" y="3426325"/>
            <a:ext cx="755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TXOP 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Holder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A5517A2-202D-594B-DAD6-9BFA2C35B253}"/>
              </a:ext>
            </a:extLst>
          </p:cNvPr>
          <p:cNvSpPr/>
          <p:nvPr/>
        </p:nvSpPr>
        <p:spPr>
          <a:xfrm rot="16200000">
            <a:off x="2767005" y="4383227"/>
            <a:ext cx="1522594" cy="49139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RDG/More PPDU = 0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AC Constraint = 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8322FC4-B16F-5812-3315-0EBB27101A1A}"/>
              </a:ext>
            </a:extLst>
          </p:cNvPr>
          <p:cNvSpPr/>
          <p:nvPr/>
        </p:nvSpPr>
        <p:spPr>
          <a:xfrm rot="16200000">
            <a:off x="3724165" y="2229238"/>
            <a:ext cx="1557102" cy="134363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PPDU</a:t>
            </a:r>
          </a:p>
          <a:p>
            <a:pPr algn="ctr"/>
            <a:r>
              <a:rPr lang="en-US" sz="1050" b="1" dirty="0">
                <a:solidFill>
                  <a:srgbClr val="0432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AC_VI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RDG/More PPDU = 1 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 Constraint = 1</a:t>
            </a:r>
          </a:p>
          <a:p>
            <a:pPr algn="ctr"/>
            <a:r>
              <a:rPr lang="en-US" sz="1050" b="1" dirty="0">
                <a:solidFill>
                  <a:srgbClr val="0432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TXS-DU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3B1FAC7-597C-DC92-6CD6-8E90325673CF}"/>
              </a:ext>
            </a:extLst>
          </p:cNvPr>
          <p:cNvSpPr/>
          <p:nvPr/>
        </p:nvSpPr>
        <p:spPr>
          <a:xfrm rot="16200000">
            <a:off x="4742205" y="4383226"/>
            <a:ext cx="1522594" cy="49139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RDG/More PPDU = 1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AC Constraint = 0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325679F-03C2-0A74-A210-C33B9ECE921E}"/>
              </a:ext>
            </a:extLst>
          </p:cNvPr>
          <p:cNvSpPr/>
          <p:nvPr/>
        </p:nvSpPr>
        <p:spPr>
          <a:xfrm rot="16200000">
            <a:off x="5579099" y="4076126"/>
            <a:ext cx="1522594" cy="1103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PPDU</a:t>
            </a:r>
          </a:p>
          <a:p>
            <a:pPr algn="ctr"/>
            <a:r>
              <a:rPr lang="en-US" sz="1050" b="1" dirty="0">
                <a:solidFill>
                  <a:srgbClr val="0432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AC_VO</a:t>
            </a:r>
            <a:endParaRPr lang="en-US" sz="1050" b="1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105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RDG/More PPDU = 1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 Constraint = 0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434263A-E14B-40DE-DDBD-E96E01BE31E2}"/>
              </a:ext>
            </a:extLst>
          </p:cNvPr>
          <p:cNvSpPr/>
          <p:nvPr/>
        </p:nvSpPr>
        <p:spPr>
          <a:xfrm rot="16200000">
            <a:off x="7141018" y="4353358"/>
            <a:ext cx="1522594" cy="51162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PPDU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RDG/More PPDU = 0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 Constraint = 0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832FC93-78CE-BD4A-B2E9-BB66AFA47A3A}"/>
              </a:ext>
            </a:extLst>
          </p:cNvPr>
          <p:cNvSpPr/>
          <p:nvPr/>
        </p:nvSpPr>
        <p:spPr>
          <a:xfrm rot="16200000">
            <a:off x="6474886" y="2539320"/>
            <a:ext cx="1562177" cy="728048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RDG/More PPDU = 1 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 Constraint = 1</a:t>
            </a:r>
          </a:p>
          <a:p>
            <a:pPr algn="ctr"/>
            <a:r>
              <a:rPr lang="en-US" sz="1050" b="1" dirty="0">
                <a:solidFill>
                  <a:srgbClr val="0432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TXS-DU</a:t>
            </a:r>
            <a:endParaRPr lang="en-US" sz="1050" b="1" dirty="0">
              <a:solidFill>
                <a:srgbClr val="C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81EB243-2B29-E720-C492-3CC3F124226D}"/>
              </a:ext>
            </a:extLst>
          </p:cNvPr>
          <p:cNvSpPr/>
          <p:nvPr/>
        </p:nvSpPr>
        <p:spPr>
          <a:xfrm rot="16200000">
            <a:off x="8602263" y="2234753"/>
            <a:ext cx="1568635" cy="134363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PPDU</a:t>
            </a:r>
          </a:p>
          <a:p>
            <a:pPr algn="ctr"/>
            <a:r>
              <a:rPr lang="en-US" sz="1050" b="1" dirty="0">
                <a:solidFill>
                  <a:srgbClr val="0432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AC_VI</a:t>
            </a:r>
            <a:endParaRPr lang="en-US" sz="1050" b="1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105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RDG/More PPDU = 0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 Constraint = 0  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30392F2-88E6-4716-060F-C4592632EF49}"/>
              </a:ext>
            </a:extLst>
          </p:cNvPr>
          <p:cNvCxnSpPr>
            <a:cxnSpLocks/>
          </p:cNvCxnSpPr>
          <p:nvPr/>
        </p:nvCxnSpPr>
        <p:spPr bwMode="auto">
          <a:xfrm>
            <a:off x="1667564" y="857982"/>
            <a:ext cx="9305236" cy="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25049F6C-A7C0-D22F-1A08-2A8FAF177EB2}"/>
              </a:ext>
            </a:extLst>
          </p:cNvPr>
          <p:cNvSpPr txBox="1"/>
          <p:nvPr/>
        </p:nvSpPr>
        <p:spPr>
          <a:xfrm>
            <a:off x="5645369" y="682823"/>
            <a:ext cx="150874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TXOP Duration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29A5204-8556-8AEB-27C3-9D0512426F97}"/>
              </a:ext>
            </a:extLst>
          </p:cNvPr>
          <p:cNvCxnSpPr>
            <a:cxnSpLocks/>
            <a:stCxn id="10" idx="1"/>
          </p:cNvCxnSpPr>
          <p:nvPr/>
        </p:nvCxnSpPr>
        <p:spPr bwMode="auto">
          <a:xfrm flipH="1">
            <a:off x="2576821" y="3679361"/>
            <a:ext cx="1" cy="169782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EA6FC4D-C7A9-8959-EC48-930E59B50125}"/>
              </a:ext>
            </a:extLst>
          </p:cNvPr>
          <p:cNvCxnSpPr>
            <a:cxnSpLocks/>
            <a:stCxn id="31" idx="3"/>
          </p:cNvCxnSpPr>
          <p:nvPr/>
        </p:nvCxnSpPr>
        <p:spPr bwMode="auto">
          <a:xfrm flipV="1">
            <a:off x="3528302" y="3679361"/>
            <a:ext cx="0" cy="18826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D4FF3FF-93F0-5FF2-45DC-25EA94B9574C}"/>
              </a:ext>
            </a:extLst>
          </p:cNvPr>
          <p:cNvCxnSpPr>
            <a:cxnSpLocks/>
            <a:stCxn id="33" idx="3"/>
          </p:cNvCxnSpPr>
          <p:nvPr/>
        </p:nvCxnSpPr>
        <p:spPr bwMode="auto">
          <a:xfrm flipV="1">
            <a:off x="5503503" y="3686354"/>
            <a:ext cx="0" cy="18127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B51F8A3-4D59-6EBE-9A36-1856FBF9DC25}"/>
              </a:ext>
            </a:extLst>
          </p:cNvPr>
          <p:cNvCxnSpPr>
            <a:cxnSpLocks/>
            <a:stCxn id="34" idx="3"/>
          </p:cNvCxnSpPr>
          <p:nvPr/>
        </p:nvCxnSpPr>
        <p:spPr bwMode="auto">
          <a:xfrm flipV="1">
            <a:off x="6340397" y="3687605"/>
            <a:ext cx="0" cy="17877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337AF24-2B61-6E30-C5AC-6AA4661ABFB0}"/>
              </a:ext>
            </a:extLst>
          </p:cNvPr>
          <p:cNvCxnSpPr>
            <a:cxnSpLocks/>
            <a:stCxn id="36" idx="3"/>
          </p:cNvCxnSpPr>
          <p:nvPr/>
        </p:nvCxnSpPr>
        <p:spPr bwMode="auto">
          <a:xfrm flipH="1" flipV="1">
            <a:off x="7902315" y="3679361"/>
            <a:ext cx="1" cy="16851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01" name="Straight Arrow Connector 4100">
            <a:extLst>
              <a:ext uri="{FF2B5EF4-FFF2-40B4-BE49-F238E27FC236}">
                <a16:creationId xmlns:a16="http://schemas.microsoft.com/office/drawing/2014/main" id="{46EB32EC-2D75-8420-60AC-BBB345776FE8}"/>
              </a:ext>
            </a:extLst>
          </p:cNvPr>
          <p:cNvCxnSpPr>
            <a:cxnSpLocks/>
            <a:stCxn id="37" idx="1"/>
          </p:cNvCxnSpPr>
          <p:nvPr/>
        </p:nvCxnSpPr>
        <p:spPr bwMode="auto">
          <a:xfrm>
            <a:off x="7255975" y="3684433"/>
            <a:ext cx="0" cy="170454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05" name="Straight Arrow Connector 4104">
            <a:extLst>
              <a:ext uri="{FF2B5EF4-FFF2-40B4-BE49-F238E27FC236}">
                <a16:creationId xmlns:a16="http://schemas.microsoft.com/office/drawing/2014/main" id="{DCFBAD50-38EF-EA0A-837F-888FCA5AF170}"/>
              </a:ext>
            </a:extLst>
          </p:cNvPr>
          <p:cNvCxnSpPr>
            <a:cxnSpLocks/>
            <a:stCxn id="38" idx="1"/>
          </p:cNvCxnSpPr>
          <p:nvPr/>
        </p:nvCxnSpPr>
        <p:spPr bwMode="auto">
          <a:xfrm>
            <a:off x="9386581" y="3690890"/>
            <a:ext cx="0" cy="170951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34D9EF1-62EF-4964-E437-1B9F99D30075}"/>
              </a:ext>
            </a:extLst>
          </p:cNvPr>
          <p:cNvSpPr txBox="1"/>
          <p:nvPr/>
        </p:nvSpPr>
        <p:spPr>
          <a:xfrm>
            <a:off x="696629" y="1527185"/>
            <a:ext cx="2499763" cy="49244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TXOP Sharing Offer (TSO)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rgbClr val="B405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TXS-DU field = </a:t>
            </a:r>
            <a:r>
              <a:rPr lang="en-US" sz="1300" b="1" i="1" dirty="0">
                <a:solidFill>
                  <a:srgbClr val="B405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</a:t>
            </a:r>
            <a:r>
              <a:rPr lang="en-US" sz="1300" b="1" baseline="-25000" dirty="0">
                <a:solidFill>
                  <a:srgbClr val="B405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09973440-85E6-0C87-22A3-F03AEA939C39}"/>
              </a:ext>
            </a:extLst>
          </p:cNvPr>
          <p:cNvCxnSpPr>
            <a:cxnSpLocks/>
            <a:stCxn id="13" idx="3"/>
            <a:endCxn id="32" idx="3"/>
          </p:cNvCxnSpPr>
          <p:nvPr/>
        </p:nvCxnSpPr>
        <p:spPr bwMode="auto">
          <a:xfrm>
            <a:off x="3196392" y="1773407"/>
            <a:ext cx="1306325" cy="349100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8C9D5479-F794-9D4F-E5C8-E8C31B7CDB2E}"/>
              </a:ext>
            </a:extLst>
          </p:cNvPr>
          <p:cNvSpPr/>
          <p:nvPr/>
        </p:nvSpPr>
        <p:spPr>
          <a:xfrm flipH="1">
            <a:off x="5174532" y="1123123"/>
            <a:ext cx="4252523" cy="226672"/>
          </a:xfrm>
          <a:prstGeom prst="rect">
            <a:avLst/>
          </a:prstGeom>
          <a:solidFill>
            <a:srgbClr val="FFC000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Initial</a:t>
            </a:r>
            <a:r>
              <a:rPr lang="en-US" sz="105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TXOP Sharing Duration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D5DD017-EA3E-1A08-F235-79E9094FF358}"/>
              </a:ext>
            </a:extLst>
          </p:cNvPr>
          <p:cNvCxnSpPr>
            <a:cxnSpLocks/>
          </p:cNvCxnSpPr>
          <p:nvPr/>
        </p:nvCxnSpPr>
        <p:spPr bwMode="auto">
          <a:xfrm>
            <a:off x="5174535" y="1056563"/>
            <a:ext cx="4252520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FECE72A-2CE2-E7A0-589D-B2428F5AA218}"/>
              </a:ext>
            </a:extLst>
          </p:cNvPr>
          <p:cNvSpPr txBox="1"/>
          <p:nvPr/>
        </p:nvSpPr>
        <p:spPr>
          <a:xfrm>
            <a:off x="7204221" y="836874"/>
            <a:ext cx="36530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</a:t>
            </a:r>
            <a:r>
              <a:rPr lang="en-US" sz="1100" b="1" i="1" baseline="-25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  <a:endParaRPr lang="en-US" sz="1100" i="1" baseline="-25000" dirty="0">
              <a:solidFill>
                <a:schemeClr val="tx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4C0319F-FD06-8B72-892F-60B7C91400D8}"/>
              </a:ext>
            </a:extLst>
          </p:cNvPr>
          <p:cNvSpPr/>
          <p:nvPr/>
        </p:nvSpPr>
        <p:spPr>
          <a:xfrm rot="16200000">
            <a:off x="7649883" y="2673922"/>
            <a:ext cx="1564099" cy="46665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RDG/More PPDU = 0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 Constraint = 0 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F0CBB93-1617-7A54-2904-4A206C0F6206}"/>
              </a:ext>
            </a:extLst>
          </p:cNvPr>
          <p:cNvCxnSpPr>
            <a:cxnSpLocks/>
            <a:stCxn id="45" idx="1"/>
          </p:cNvCxnSpPr>
          <p:nvPr/>
        </p:nvCxnSpPr>
        <p:spPr bwMode="auto">
          <a:xfrm>
            <a:off x="8431933" y="3689300"/>
            <a:ext cx="0" cy="169753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1B1C073A-FF3F-9AA7-1D69-F67C9811CC6F}"/>
              </a:ext>
            </a:extLst>
          </p:cNvPr>
          <p:cNvCxnSpPr>
            <a:cxnSpLocks/>
            <a:stCxn id="16" idx="1"/>
            <a:endCxn id="34" idx="1"/>
          </p:cNvCxnSpPr>
          <p:nvPr/>
        </p:nvCxnSpPr>
        <p:spPr bwMode="auto">
          <a:xfrm flipV="1">
            <a:off x="6095999" y="5388977"/>
            <a:ext cx="244398" cy="652649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B4B0745-80F0-0745-14B4-793A377FCD1E}"/>
              </a:ext>
            </a:extLst>
          </p:cNvPr>
          <p:cNvSpPr txBox="1"/>
          <p:nvPr/>
        </p:nvSpPr>
        <p:spPr>
          <a:xfrm flipH="1">
            <a:off x="1051076" y="5687683"/>
            <a:ext cx="5044923" cy="707886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rgbClr val="B405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This PPDU is ACK/BA soliciting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rgbClr val="B405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Responder does not return the TXOP to the Holder as long as </a:t>
            </a:r>
            <a:r>
              <a:rPr lang="en-US" sz="1400" b="1" dirty="0">
                <a:solidFill>
                  <a:srgbClr val="B405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RDG/More PPDU = 1 and AC Constraint = 0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6644D8-8FD2-FE99-8DCE-9E8D479E0929}"/>
              </a:ext>
            </a:extLst>
          </p:cNvPr>
          <p:cNvSpPr txBox="1"/>
          <p:nvPr/>
        </p:nvSpPr>
        <p:spPr>
          <a:xfrm flipH="1">
            <a:off x="8253958" y="5687683"/>
            <a:ext cx="2329114" cy="49244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rgbClr val="B405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Responder returns the TXOP to the Holder</a:t>
            </a:r>
            <a:endParaRPr lang="en-US" sz="1400" b="1" dirty="0">
              <a:solidFill>
                <a:srgbClr val="B40537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7C9DB3EB-199B-36F4-1D5C-8964A7CB1560}"/>
              </a:ext>
            </a:extLst>
          </p:cNvPr>
          <p:cNvCxnSpPr>
            <a:cxnSpLocks/>
            <a:stCxn id="25" idx="3"/>
            <a:endCxn id="36" idx="1"/>
          </p:cNvCxnSpPr>
          <p:nvPr/>
        </p:nvCxnSpPr>
        <p:spPr bwMode="auto">
          <a:xfrm rot="10800000">
            <a:off x="7902316" y="5370467"/>
            <a:ext cx="351642" cy="563439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37047E8-10B4-E4B6-8962-420178896C32}"/>
              </a:ext>
            </a:extLst>
          </p:cNvPr>
          <p:cNvSpPr txBox="1"/>
          <p:nvPr/>
        </p:nvSpPr>
        <p:spPr>
          <a:xfrm flipH="1">
            <a:off x="4913805" y="1386668"/>
            <a:ext cx="1920953" cy="69249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u="sng" dirty="0">
                <a:solidFill>
                  <a:srgbClr val="B405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Updated</a:t>
            </a:r>
            <a:r>
              <a:rPr lang="en-US" sz="1300" b="1" dirty="0">
                <a:solidFill>
                  <a:srgbClr val="B405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TXOP sharing duration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rgbClr val="B405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TXS-DU</a:t>
            </a:r>
            <a:r>
              <a:rPr lang="en-US" sz="1200" b="1" dirty="0">
                <a:solidFill>
                  <a:srgbClr val="B405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US" sz="1300" b="1" dirty="0">
                <a:solidFill>
                  <a:srgbClr val="B405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field = </a:t>
            </a:r>
            <a:r>
              <a:rPr lang="en-US" sz="1300" b="1" i="1" dirty="0">
                <a:solidFill>
                  <a:srgbClr val="B405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</a:t>
            </a:r>
            <a:r>
              <a:rPr lang="en-US" sz="1300" b="1" i="1" baseline="-25000" dirty="0">
                <a:solidFill>
                  <a:srgbClr val="B405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64CD4479-8E2B-321A-F06D-636190D8A310}"/>
              </a:ext>
            </a:extLst>
          </p:cNvPr>
          <p:cNvCxnSpPr>
            <a:cxnSpLocks/>
            <a:stCxn id="3" idx="1"/>
            <a:endCxn id="37" idx="3"/>
          </p:cNvCxnSpPr>
          <p:nvPr/>
        </p:nvCxnSpPr>
        <p:spPr bwMode="auto">
          <a:xfrm>
            <a:off x="6834758" y="1732917"/>
            <a:ext cx="421217" cy="389339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4096" name="Rectangle 4095">
            <a:extLst>
              <a:ext uri="{FF2B5EF4-FFF2-40B4-BE49-F238E27FC236}">
                <a16:creationId xmlns:a16="http://schemas.microsoft.com/office/drawing/2014/main" id="{39A94D69-A6CB-A4F5-EDB8-DF06C4D3282B}"/>
              </a:ext>
            </a:extLst>
          </p:cNvPr>
          <p:cNvSpPr/>
          <p:nvPr/>
        </p:nvSpPr>
        <p:spPr>
          <a:xfrm flipH="1">
            <a:off x="7619997" y="1580322"/>
            <a:ext cx="1398301" cy="372872"/>
          </a:xfrm>
          <a:prstGeom prst="rect">
            <a:avLst/>
          </a:prstGeom>
          <a:solidFill>
            <a:srgbClr val="FFC000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Updated TXOP </a:t>
            </a:r>
          </a:p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Sharing Duration</a:t>
            </a:r>
          </a:p>
        </p:txBody>
      </p:sp>
      <p:cxnSp>
        <p:nvCxnSpPr>
          <p:cNvPr id="4097" name="Straight Arrow Connector 4096">
            <a:extLst>
              <a:ext uri="{FF2B5EF4-FFF2-40B4-BE49-F238E27FC236}">
                <a16:creationId xmlns:a16="http://schemas.microsoft.com/office/drawing/2014/main" id="{4110B0B3-300B-B4C2-9205-8BF333433CFE}"/>
              </a:ext>
            </a:extLst>
          </p:cNvPr>
          <p:cNvCxnSpPr>
            <a:cxnSpLocks/>
          </p:cNvCxnSpPr>
          <p:nvPr/>
        </p:nvCxnSpPr>
        <p:spPr bwMode="auto">
          <a:xfrm>
            <a:off x="7619998" y="1542018"/>
            <a:ext cx="1398301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4107" name="TextBox 4106">
            <a:extLst>
              <a:ext uri="{FF2B5EF4-FFF2-40B4-BE49-F238E27FC236}">
                <a16:creationId xmlns:a16="http://schemas.microsoft.com/office/drawing/2014/main" id="{51DA94BC-56E1-3DD3-B3DC-40CAA0EA2752}"/>
              </a:ext>
            </a:extLst>
          </p:cNvPr>
          <p:cNvSpPr txBox="1"/>
          <p:nvPr/>
        </p:nvSpPr>
        <p:spPr>
          <a:xfrm>
            <a:off x="8158126" y="1310132"/>
            <a:ext cx="36530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00" b="1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</a:t>
            </a:r>
            <a:r>
              <a:rPr lang="en-US" sz="1100" b="1" i="1" baseline="-25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  <a:endParaRPr lang="en-US" sz="1100" i="1" baseline="-25000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D42EF8D-1F89-1D5C-DD9E-6B0DD17E9A06}"/>
              </a:ext>
            </a:extLst>
          </p:cNvPr>
          <p:cNvCxnSpPr>
            <a:cxnSpLocks/>
          </p:cNvCxnSpPr>
          <p:nvPr/>
        </p:nvCxnSpPr>
        <p:spPr bwMode="auto">
          <a:xfrm>
            <a:off x="8675200" y="1973072"/>
            <a:ext cx="0" cy="3627076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CEF8833A-A31F-80F1-72A3-766428044328}"/>
              </a:ext>
            </a:extLst>
          </p:cNvPr>
          <p:cNvSpPr txBox="1"/>
          <p:nvPr/>
        </p:nvSpPr>
        <p:spPr>
          <a:xfrm>
            <a:off x="10101958" y="1715869"/>
            <a:ext cx="157980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B405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Early termination of TXOP sharing period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D7A282A-AD22-CFC4-0C90-2D10A74F91A8}"/>
              </a:ext>
            </a:extLst>
          </p:cNvPr>
          <p:cNvCxnSpPr>
            <a:cxnSpLocks/>
            <a:stCxn id="28" idx="1"/>
          </p:cNvCxnSpPr>
          <p:nvPr/>
        </p:nvCxnSpPr>
        <p:spPr bwMode="auto">
          <a:xfrm flipH="1">
            <a:off x="8703669" y="2039035"/>
            <a:ext cx="1398289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524826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B2AE7B-62E6-C97D-509F-9A385704C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Related Contributions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600" b="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The </a:t>
            </a:r>
            <a:r>
              <a:rPr lang="en-US" sz="1800" dirty="0">
                <a:solidFill>
                  <a:schemeClr val="tx1"/>
                </a:solidFill>
              </a:rPr>
              <a:t>Reverse Direction (RD) </a:t>
            </a:r>
            <a:r>
              <a:rPr lang="en-US" sz="1800" b="0" dirty="0">
                <a:solidFill>
                  <a:schemeClr val="tx1"/>
                </a:solidFill>
              </a:rPr>
              <a:t>protocol is specified in Section 10.29 of IEEE Std 802.11-2020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800" b="0" dirty="0">
              <a:solidFill>
                <a:schemeClr val="tx1"/>
              </a:solidFill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Some contributions show the </a:t>
            </a:r>
            <a:r>
              <a:rPr lang="en-US" sz="1800" dirty="0">
                <a:solidFill>
                  <a:schemeClr val="tx1"/>
                </a:solidFill>
              </a:rPr>
              <a:t>effectiveness of using RD </a:t>
            </a:r>
            <a:r>
              <a:rPr lang="en-US" sz="1800" b="0" dirty="0">
                <a:solidFill>
                  <a:schemeClr val="tx1"/>
                </a:solidFill>
              </a:rPr>
              <a:t>for </a:t>
            </a:r>
            <a:r>
              <a:rPr lang="en-US" sz="1800" dirty="0">
                <a:solidFill>
                  <a:schemeClr val="tx1"/>
                </a:solidFill>
              </a:rPr>
              <a:t>interactive </a:t>
            </a:r>
            <a:r>
              <a:rPr lang="en-US" sz="1800" b="0" dirty="0">
                <a:solidFill>
                  <a:schemeClr val="tx1"/>
                </a:solidFill>
              </a:rPr>
              <a:t>and</a:t>
            </a:r>
            <a:r>
              <a:rPr lang="en-US" sz="1800" dirty="0">
                <a:solidFill>
                  <a:schemeClr val="tx1"/>
                </a:solidFill>
              </a:rPr>
              <a:t> Low-Latency (LL) traffic exchanges </a:t>
            </a:r>
            <a:r>
              <a:rPr lang="en-US" sz="1800" b="0" dirty="0"/>
              <a:t>[11-23/1387r0] [11-23/1874r0] </a:t>
            </a:r>
            <a:r>
              <a:rPr lang="en-US" sz="1800" b="0" dirty="0">
                <a:effectLst/>
              </a:rPr>
              <a:t>[11-24/0668r1] (please see Appendix A)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We need to support more operational modes for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bidirectional data exchange</a:t>
            </a:r>
            <a:r>
              <a:rPr lang="en-US" sz="1800" dirty="0"/>
              <a:t>,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P2P communication</a:t>
            </a:r>
            <a:r>
              <a:rPr lang="en-US" sz="1800" dirty="0"/>
              <a:t> and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relaying operation </a:t>
            </a:r>
            <a:r>
              <a:rPr lang="en-US" sz="1800" b="0" dirty="0">
                <a:solidFill>
                  <a:schemeClr val="tx1"/>
                </a:solidFill>
              </a:rPr>
              <a:t>[11-24/0073r0] [11-23/1958r0][11-23/1885r1] </a:t>
            </a:r>
            <a:r>
              <a:rPr lang="en-US" sz="1800" b="0" dirty="0">
                <a:solidFill>
                  <a:schemeClr val="tx1"/>
                </a:solidFill>
                <a:latin typeface="Helvetica Neue"/>
              </a:rPr>
              <a:t>[11-23/1874r0] [11-23/1387r0] [11-24/0668r1]</a:t>
            </a:r>
            <a:r>
              <a:rPr lang="en-US" sz="1800" b="0" dirty="0">
                <a:solidFill>
                  <a:schemeClr val="tx1"/>
                </a:solidFill>
              </a:rPr>
              <a:t> [11-24/392r1] [11-24/0105r0]</a:t>
            </a:r>
            <a:endParaRPr lang="en-US" sz="1800" b="0" dirty="0">
              <a:solidFill>
                <a:schemeClr val="tx1"/>
              </a:solidFill>
              <a:effectLst/>
              <a:latin typeface="Helvetica Neue" panose="02000503000000020004" pitchFamily="2" charset="0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800" b="0" dirty="0">
              <a:solidFill>
                <a:schemeClr val="tx1"/>
              </a:solidFill>
            </a:endParaRPr>
          </a:p>
          <a:p>
            <a:pPr marL="0" indent="0">
              <a:spcBef>
                <a:spcPts val="300"/>
              </a:spcBef>
            </a:pPr>
            <a:endParaRPr lang="en-US" sz="1800" b="0" dirty="0"/>
          </a:p>
          <a:p>
            <a:pPr marL="285750" marR="0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</a:tabLst>
            </a:pPr>
            <a:endParaRPr lang="en-US" sz="1700" b="0" dirty="0">
              <a:solidFill>
                <a:schemeClr val="tx1"/>
              </a:solidFill>
              <a:effectLst/>
              <a:latin typeface="Helvetica Neue"/>
            </a:endParaRPr>
          </a:p>
          <a:p>
            <a:pPr marL="285750" marR="0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</a:tabLst>
            </a:pPr>
            <a:r>
              <a:rPr lang="en-US" sz="1700" b="0" dirty="0">
                <a:solidFill>
                  <a:schemeClr val="tx1"/>
                </a:solidFill>
                <a:effectLst/>
                <a:latin typeface="Helvetica Neue"/>
              </a:rPr>
              <a:t>The RD protocol </a:t>
            </a:r>
            <a:r>
              <a:rPr lang="en-US" sz="1700" b="0" dirty="0">
                <a:solidFill>
                  <a:schemeClr val="tx1"/>
                </a:solidFill>
                <a:latin typeface="Helvetica Neue"/>
              </a:rPr>
              <a:t>utilizes</a:t>
            </a:r>
            <a:r>
              <a:rPr lang="en-US" sz="1700" b="0" dirty="0">
                <a:solidFill>
                  <a:schemeClr val="tx1"/>
                </a:solidFill>
                <a:effectLst/>
                <a:latin typeface="Helvetica Neue"/>
              </a:rPr>
              <a:t> two bits</a:t>
            </a:r>
            <a:endParaRPr lang="en-US" sz="1700" b="0" dirty="0">
              <a:solidFill>
                <a:schemeClr val="tx1"/>
              </a:solidFill>
              <a:latin typeface="Helvetica Neue"/>
            </a:endParaRPr>
          </a:p>
          <a:p>
            <a:pPr lvl="1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  <a:tab pos="914400" algn="l"/>
              </a:tabLst>
            </a:pPr>
            <a:r>
              <a:rPr lang="en-US" sz="1700" b="1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Reverse Direction Grant (RDG)/More PPDU </a:t>
            </a:r>
          </a:p>
          <a:p>
            <a:pPr lvl="1" indent="-342900">
              <a:spcAft>
                <a:spcPts val="0"/>
              </a:spcAft>
              <a:buFont typeface="+mj-lt"/>
              <a:buAutoNum type="arabicPeriod"/>
              <a:tabLst>
                <a:tab pos="457200" algn="l"/>
                <a:tab pos="914400" algn="l"/>
              </a:tabLst>
            </a:pPr>
            <a:r>
              <a:rPr lang="en-US" sz="1700" b="1" dirty="0"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AC Constraint </a:t>
            </a:r>
          </a:p>
          <a:p>
            <a:pPr marL="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</a:tabLst>
            </a:pPr>
            <a:r>
              <a:rPr lang="en-US" sz="1700" b="0" dirty="0">
                <a:solidFill>
                  <a:schemeClr val="tx1"/>
                </a:solidFill>
                <a:latin typeface="Helvetica Neue"/>
              </a:rPr>
              <a:t>Both </a:t>
            </a:r>
            <a:r>
              <a:rPr lang="en-US" sz="1700" dirty="0">
                <a:solidFill>
                  <a:schemeClr val="tx1"/>
                </a:solidFill>
                <a:latin typeface="Helvetica Neue"/>
              </a:rPr>
              <a:t>fields </a:t>
            </a:r>
            <a:r>
              <a:rPr lang="en-US" sz="1700" b="0" dirty="0">
                <a:solidFill>
                  <a:schemeClr val="tx1"/>
                </a:solidFill>
                <a:latin typeface="Helvetica Neue"/>
              </a:rPr>
              <a:t>are located </a:t>
            </a:r>
            <a:r>
              <a:rPr lang="en-US" sz="1700" b="0" dirty="0">
                <a:solidFill>
                  <a:schemeClr val="tx1"/>
                </a:solidFill>
                <a:effectLst/>
                <a:latin typeface="Helvetica Neue"/>
              </a:rPr>
              <a:t>in the Command and Status (CAS) subfield, which is in the A-control subfield</a:t>
            </a:r>
            <a:endParaRPr lang="en-US" sz="1700" dirty="0">
              <a:solidFill>
                <a:schemeClr val="accent2">
                  <a:lumMod val="75000"/>
                </a:schemeClr>
              </a:solidFill>
              <a:latin typeface="Helvetica Neue"/>
            </a:endParaRP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600" b="0" dirty="0">
              <a:solidFill>
                <a:schemeClr val="tx1"/>
              </a:solidFill>
            </a:endParaRPr>
          </a:p>
          <a:p>
            <a:pPr marL="1085850" lvl="2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1085850" lvl="2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685800" lvl="1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600" b="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1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600" dirty="0">
              <a:effectLst/>
              <a:latin typeface="Helvetica Neue" panose="02000503000000020004" pitchFamily="2" charset="0"/>
            </a:endParaRP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Behnam Dezfouli et al., Nokia</a:t>
            </a:r>
          </a:p>
        </p:txBody>
      </p:sp>
    </p:spTree>
    <p:extLst>
      <p:ext uri="{BB962C8B-B14F-4D97-AF65-F5344CB8AC3E}">
        <p14:creationId xmlns:p14="http://schemas.microsoft.com/office/powerpoint/2010/main" val="20820376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30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Behnam Dezfouli et al., Nokia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2DC5B4D2-5748-F732-CEB0-08BDD94FA40F}"/>
              </a:ext>
            </a:extLst>
          </p:cNvPr>
          <p:cNvCxnSpPr>
            <a:cxnSpLocks/>
          </p:cNvCxnSpPr>
          <p:nvPr/>
        </p:nvCxnSpPr>
        <p:spPr bwMode="auto">
          <a:xfrm flipV="1">
            <a:off x="1774701" y="5574260"/>
            <a:ext cx="9655299" cy="1790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25C75F4-8202-C414-BF92-C93CE7C28537}"/>
              </a:ext>
            </a:extLst>
          </p:cNvPr>
          <p:cNvSpPr txBox="1"/>
          <p:nvPr/>
        </p:nvSpPr>
        <p:spPr>
          <a:xfrm>
            <a:off x="427508" y="5307721"/>
            <a:ext cx="1119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TXOP 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Responder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98ABE6A-F8C0-4245-B0BB-12A908EB8070}"/>
              </a:ext>
            </a:extLst>
          </p:cNvPr>
          <p:cNvCxnSpPr>
            <a:cxnSpLocks/>
          </p:cNvCxnSpPr>
          <p:nvPr/>
        </p:nvCxnSpPr>
        <p:spPr bwMode="auto">
          <a:xfrm>
            <a:off x="1411816" y="3880125"/>
            <a:ext cx="10018184" cy="1002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FBEFD65-75AD-177A-16C1-353A9697C333}"/>
              </a:ext>
            </a:extLst>
          </p:cNvPr>
          <p:cNvSpPr/>
          <p:nvPr/>
        </p:nvSpPr>
        <p:spPr>
          <a:xfrm rot="16200000">
            <a:off x="3781255" y="2424469"/>
            <a:ext cx="1572502" cy="134363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PPDU</a:t>
            </a:r>
          </a:p>
          <a:p>
            <a:pPr algn="ctr"/>
            <a:r>
              <a:rPr lang="en-US" sz="1050" b="1" dirty="0">
                <a:solidFill>
                  <a:srgbClr val="0432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AC_VI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RDG/More PPDU = 0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 Constraint = 0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CED9EF-0BCD-46B0-0EAC-1E6F391AAA62}"/>
              </a:ext>
            </a:extLst>
          </p:cNvPr>
          <p:cNvSpPr txBox="1"/>
          <p:nvPr/>
        </p:nvSpPr>
        <p:spPr>
          <a:xfrm>
            <a:off x="607429" y="3618466"/>
            <a:ext cx="755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TXOP 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Holder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A5517A2-202D-594B-DAD6-9BFA2C35B253}"/>
              </a:ext>
            </a:extLst>
          </p:cNvPr>
          <p:cNvSpPr/>
          <p:nvPr/>
        </p:nvSpPr>
        <p:spPr>
          <a:xfrm rot="16200000">
            <a:off x="4804513" y="4543368"/>
            <a:ext cx="1522594" cy="5306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RDG/More PPDU = 0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 Constraint = 0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8322FC4-B16F-5812-3315-0EBB27101A1A}"/>
              </a:ext>
            </a:extLst>
          </p:cNvPr>
          <p:cNvSpPr/>
          <p:nvPr/>
        </p:nvSpPr>
        <p:spPr>
          <a:xfrm rot="16200000">
            <a:off x="5740147" y="2423238"/>
            <a:ext cx="1570037" cy="134363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PPDU</a:t>
            </a:r>
          </a:p>
          <a:p>
            <a:pPr algn="ctr"/>
            <a:r>
              <a:rPr lang="en-US" sz="1050" b="1" dirty="0">
                <a:solidFill>
                  <a:srgbClr val="0432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AC_VO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RDG/More PPDU = 0 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 Constraint = 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3B1FAC7-597C-DC92-6CD6-8E90325673CF}"/>
              </a:ext>
            </a:extLst>
          </p:cNvPr>
          <p:cNvSpPr/>
          <p:nvPr/>
        </p:nvSpPr>
        <p:spPr>
          <a:xfrm rot="16200000">
            <a:off x="8154865" y="4506468"/>
            <a:ext cx="1522594" cy="60806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RDG/More PPDU = 1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 Constraint = </a:t>
            </a:r>
            <a:r>
              <a:rPr lang="en-US" sz="1050" b="1" dirty="0">
                <a:solidFill>
                  <a:srgbClr val="B405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0 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29A5204-8556-8AEB-27C3-9D0512426F97}"/>
              </a:ext>
            </a:extLst>
          </p:cNvPr>
          <p:cNvCxnSpPr>
            <a:cxnSpLocks/>
            <a:stCxn id="10" idx="1"/>
          </p:cNvCxnSpPr>
          <p:nvPr/>
        </p:nvCxnSpPr>
        <p:spPr bwMode="auto">
          <a:xfrm flipH="1">
            <a:off x="4567506" y="3882540"/>
            <a:ext cx="1" cy="169782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EA6FC4D-C7A9-8959-EC48-930E59B50125}"/>
              </a:ext>
            </a:extLst>
          </p:cNvPr>
          <p:cNvCxnSpPr>
            <a:cxnSpLocks/>
            <a:stCxn id="31" idx="3"/>
          </p:cNvCxnSpPr>
          <p:nvPr/>
        </p:nvCxnSpPr>
        <p:spPr bwMode="auto">
          <a:xfrm flipV="1">
            <a:off x="5565810" y="3859618"/>
            <a:ext cx="0" cy="18779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D4FF3FF-93F0-5FF2-45DC-25EA94B9574C}"/>
              </a:ext>
            </a:extLst>
          </p:cNvPr>
          <p:cNvCxnSpPr>
            <a:cxnSpLocks/>
            <a:stCxn id="33" idx="3"/>
          </p:cNvCxnSpPr>
          <p:nvPr/>
        </p:nvCxnSpPr>
        <p:spPr bwMode="auto">
          <a:xfrm flipV="1">
            <a:off x="8916163" y="3880231"/>
            <a:ext cx="1926" cy="16897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A5C0E650-F540-5AB2-9C1B-9BF63621FE58}"/>
              </a:ext>
            </a:extLst>
          </p:cNvPr>
          <p:cNvSpPr/>
          <p:nvPr/>
        </p:nvSpPr>
        <p:spPr>
          <a:xfrm rot="16200000">
            <a:off x="2389012" y="2422005"/>
            <a:ext cx="1572503" cy="134363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PPDU</a:t>
            </a:r>
          </a:p>
          <a:p>
            <a:pPr algn="ctr"/>
            <a:r>
              <a:rPr lang="en-US" sz="1050" b="1" dirty="0">
                <a:solidFill>
                  <a:srgbClr val="0432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AC_VI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RDG/More PPDU = 0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 Constraint = 0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19523B-51BB-CF2C-6EDD-6F23D8E55CFB}"/>
              </a:ext>
            </a:extLst>
          </p:cNvPr>
          <p:cNvSpPr txBox="1"/>
          <p:nvPr/>
        </p:nvSpPr>
        <p:spPr>
          <a:xfrm>
            <a:off x="1160190" y="1599481"/>
            <a:ext cx="2015073" cy="492443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Last AC_VI frame sent by the TXOP Holder</a:t>
            </a: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AB3F83C4-9E31-4D36-3D18-61A442B919AD}"/>
              </a:ext>
            </a:extLst>
          </p:cNvPr>
          <p:cNvCxnSpPr>
            <a:cxnSpLocks/>
            <a:stCxn id="8" idx="3"/>
            <a:endCxn id="10" idx="3"/>
          </p:cNvCxnSpPr>
          <p:nvPr/>
        </p:nvCxnSpPr>
        <p:spPr bwMode="auto">
          <a:xfrm>
            <a:off x="3175263" y="1845703"/>
            <a:ext cx="1392244" cy="464335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379138C-E296-5944-A19C-DBB531146565}"/>
              </a:ext>
            </a:extLst>
          </p:cNvPr>
          <p:cNvSpPr/>
          <p:nvPr/>
        </p:nvSpPr>
        <p:spPr>
          <a:xfrm rot="16200000">
            <a:off x="7132840" y="2423238"/>
            <a:ext cx="1570036" cy="134363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PPDU</a:t>
            </a:r>
          </a:p>
          <a:p>
            <a:pPr algn="ctr"/>
            <a:r>
              <a:rPr lang="en-US" sz="1050" b="1" dirty="0">
                <a:solidFill>
                  <a:srgbClr val="0432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AC_VO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RDG/More PPDU = 1 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 Constraint = 1</a:t>
            </a:r>
          </a:p>
          <a:p>
            <a:pPr algn="ctr"/>
            <a:r>
              <a:rPr lang="en-US" sz="1050" b="1" dirty="0">
                <a:solidFill>
                  <a:srgbClr val="0432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TXS-TCI and TXS-DU</a:t>
            </a:r>
          </a:p>
        </p:txBody>
      </p: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1D40600E-1655-3B71-3606-A339A908362E}"/>
              </a:ext>
            </a:extLst>
          </p:cNvPr>
          <p:cNvCxnSpPr>
            <a:cxnSpLocks/>
            <a:stCxn id="24" idx="3"/>
            <a:endCxn id="32" idx="3"/>
          </p:cNvCxnSpPr>
          <p:nvPr/>
        </p:nvCxnSpPr>
        <p:spPr bwMode="auto">
          <a:xfrm>
            <a:off x="6101269" y="1379205"/>
            <a:ext cx="423897" cy="930834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CE23241-0FC8-5DCD-7D34-3A0E94FA48F6}"/>
              </a:ext>
            </a:extLst>
          </p:cNvPr>
          <p:cNvSpPr txBox="1"/>
          <p:nvPr/>
        </p:nvSpPr>
        <p:spPr>
          <a:xfrm>
            <a:off x="3706782" y="1132983"/>
            <a:ext cx="2394487" cy="492443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TXOP Holder switches to sending AC_VO frames</a:t>
            </a:r>
          </a:p>
        </p:txBody>
      </p: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13D3CC0C-3788-7228-E487-C838BFAA3006}"/>
              </a:ext>
            </a:extLst>
          </p:cNvPr>
          <p:cNvCxnSpPr>
            <a:cxnSpLocks/>
            <a:stCxn id="35" idx="1"/>
            <a:endCxn id="15" idx="3"/>
          </p:cNvCxnSpPr>
          <p:nvPr/>
        </p:nvCxnSpPr>
        <p:spPr bwMode="auto">
          <a:xfrm rot="10800000" flipV="1">
            <a:off x="7917860" y="1484530"/>
            <a:ext cx="235541" cy="825509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7568358-BE41-84A0-B9F8-158A38E3C3E7}"/>
              </a:ext>
            </a:extLst>
          </p:cNvPr>
          <p:cNvSpPr txBox="1"/>
          <p:nvPr/>
        </p:nvSpPr>
        <p:spPr>
          <a:xfrm>
            <a:off x="8153400" y="838200"/>
            <a:ext cx="3503086" cy="1292662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TXOP Holder offers TXOP sharing to the TXOP Responder, </a:t>
            </a:r>
            <a:r>
              <a:rPr lang="en-US" sz="1300" b="1" dirty="0">
                <a:solidFill>
                  <a:srgbClr val="B405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where the permissible traffic types are AC_VO and AC_VI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b="1" dirty="0">
                <a:solidFill>
                  <a:srgbClr val="B405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TXS-TCI field is included to convey the permissible traffic types</a:t>
            </a:r>
          </a:p>
        </p:txBody>
      </p:sp>
      <p:cxnSp>
        <p:nvCxnSpPr>
          <p:cNvPr id="58" name="Elbow Connector 57">
            <a:extLst>
              <a:ext uri="{FF2B5EF4-FFF2-40B4-BE49-F238E27FC236}">
                <a16:creationId xmlns:a16="http://schemas.microsoft.com/office/drawing/2014/main" id="{D4552C6F-97E4-736C-99FF-B7ECB3558461}"/>
              </a:ext>
            </a:extLst>
          </p:cNvPr>
          <p:cNvCxnSpPr>
            <a:cxnSpLocks/>
            <a:stCxn id="62" idx="3"/>
            <a:endCxn id="33" idx="1"/>
          </p:cNvCxnSpPr>
          <p:nvPr/>
        </p:nvCxnSpPr>
        <p:spPr bwMode="auto">
          <a:xfrm flipV="1">
            <a:off x="8463917" y="5571796"/>
            <a:ext cx="452246" cy="499752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84DE2274-778E-E369-9888-A5EF68E4202D}"/>
              </a:ext>
            </a:extLst>
          </p:cNvPr>
          <p:cNvSpPr txBox="1"/>
          <p:nvPr/>
        </p:nvSpPr>
        <p:spPr>
          <a:xfrm>
            <a:off x="5300470" y="5825326"/>
            <a:ext cx="3163447" cy="492443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TXOP Responder </a:t>
            </a:r>
            <a:r>
              <a:rPr lang="en-US" sz="1300" b="1" u="sng" dirty="0">
                <a:solidFill>
                  <a:srgbClr val="B405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accepts</a:t>
            </a:r>
            <a:r>
              <a:rPr lang="en-US" sz="13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the offer because it has AC_VI traffic to send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B7BBD0-E905-364D-B839-B690367C9406}"/>
              </a:ext>
            </a:extLst>
          </p:cNvPr>
          <p:cNvSpPr/>
          <p:nvPr/>
        </p:nvSpPr>
        <p:spPr>
          <a:xfrm flipH="1">
            <a:off x="8587029" y="2996989"/>
            <a:ext cx="2837186" cy="352022"/>
          </a:xfrm>
          <a:prstGeom prst="rect">
            <a:avLst/>
          </a:prstGeom>
          <a:solidFill>
            <a:srgbClr val="FFC000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TXOP Sharing Duration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7794B7-92F0-ABB8-4D46-FEB7EBE6ACC5}"/>
              </a:ext>
            </a:extLst>
          </p:cNvPr>
          <p:cNvSpPr/>
          <p:nvPr/>
        </p:nvSpPr>
        <p:spPr>
          <a:xfrm rot="16200000">
            <a:off x="9166919" y="4134794"/>
            <a:ext cx="1522594" cy="13436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PPDU</a:t>
            </a:r>
          </a:p>
          <a:p>
            <a:pPr algn="ctr"/>
            <a:r>
              <a:rPr lang="en-US" sz="1050" b="1" dirty="0">
                <a:solidFill>
                  <a:srgbClr val="0432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AC_VI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RDG/More PPDU = 1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 Constraint = 0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7D5217E-174C-7317-B0A6-C3C6D95013C1}"/>
              </a:ext>
            </a:extLst>
          </p:cNvPr>
          <p:cNvCxnSpPr>
            <a:cxnSpLocks/>
          </p:cNvCxnSpPr>
          <p:nvPr/>
        </p:nvCxnSpPr>
        <p:spPr bwMode="auto">
          <a:xfrm flipV="1">
            <a:off x="9955558" y="3868492"/>
            <a:ext cx="1926" cy="16897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2CF48A0-ACEB-90D1-1EA1-7B07A7AB2AA0}"/>
              </a:ext>
            </a:extLst>
          </p:cNvPr>
          <p:cNvCxnSpPr>
            <a:cxnSpLocks/>
          </p:cNvCxnSpPr>
          <p:nvPr/>
        </p:nvCxnSpPr>
        <p:spPr bwMode="auto">
          <a:xfrm>
            <a:off x="3200400" y="3894338"/>
            <a:ext cx="0" cy="169782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C1E8DCA-C534-DEC8-5F44-EDB804E359A7}"/>
              </a:ext>
            </a:extLst>
          </p:cNvPr>
          <p:cNvCxnSpPr>
            <a:cxnSpLocks/>
          </p:cNvCxnSpPr>
          <p:nvPr/>
        </p:nvCxnSpPr>
        <p:spPr bwMode="auto">
          <a:xfrm>
            <a:off x="6533924" y="3894338"/>
            <a:ext cx="0" cy="169782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EE96995-8A12-3651-924E-161C8B3BB336}"/>
              </a:ext>
            </a:extLst>
          </p:cNvPr>
          <p:cNvCxnSpPr>
            <a:cxnSpLocks/>
          </p:cNvCxnSpPr>
          <p:nvPr/>
        </p:nvCxnSpPr>
        <p:spPr bwMode="auto">
          <a:xfrm>
            <a:off x="7917858" y="3894338"/>
            <a:ext cx="0" cy="169782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0676612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B2AE7B-62E6-C97D-509F-9A385704C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Requesting for TXOP Sharing</a:t>
            </a:r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The TXOP Responder may request the Holder to share its TXOP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A Responder can send a request frame to the Holder if the Holder is currently expecting to receive at least one frame (e.g., ACK/BA, data frame) from the Responder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The Responder can send two types of requests: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Request for sharing TXOP to communicate with the Holder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Request for sharing TXOP to communicate with 3</a:t>
            </a:r>
            <a:r>
              <a:rPr lang="en-US" sz="1600" baseline="30000" dirty="0">
                <a:solidFill>
                  <a:schemeClr val="tx1"/>
                </a:solidFill>
              </a:rPr>
              <a:t>rd</a:t>
            </a:r>
            <a:r>
              <a:rPr lang="en-US" sz="1600" dirty="0">
                <a:solidFill>
                  <a:schemeClr val="tx1"/>
                </a:solidFill>
              </a:rPr>
              <a:t> party STAs and potentially the Holder too</a:t>
            </a:r>
          </a:p>
          <a:p>
            <a:pPr marL="685800" lvl="1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When sending a TXOP sharing request, the Responder can use the proposed TXS-TCI field to indicate the type and/or the amount of its buffered data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The Responder can use use the following two types of requests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To request for TXOP sharing to communicate with 3</a:t>
            </a:r>
            <a:r>
              <a:rPr lang="en-US" sz="1600" b="1" baseline="30000" dirty="0">
                <a:solidFill>
                  <a:schemeClr val="accent2">
                    <a:lumMod val="75000"/>
                  </a:schemeClr>
                </a:solidFill>
              </a:rPr>
              <a:t>rd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 party STAs:</a:t>
            </a: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RDG/More PPDU = 0 and AC Constraint = 1</a:t>
            </a: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en-US" sz="1400" b="1" kern="1200" dirty="0">
                <a:solidFill>
                  <a:schemeClr val="tx1"/>
                </a:solidFill>
              </a:rPr>
              <a:t>The </a:t>
            </a:r>
            <a:r>
              <a:rPr lang="en-US" sz="1400" b="1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TXS-DU field </a:t>
            </a:r>
            <a:r>
              <a:rPr lang="en-US" sz="1400" b="1" kern="1200" dirty="0">
                <a:solidFill>
                  <a:schemeClr val="tx1"/>
                </a:solidFill>
              </a:rPr>
              <a:t>of this frame conveys the minimum requested duration of sharing</a:t>
            </a:r>
            <a:endParaRPr lang="en-US" sz="1600" b="1" kern="12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To request for TXOP sharing to communicate with the TXOP Holder</a:t>
            </a: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en-US" sz="1400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RDG/More PPDU = 1 and AC Constraint = 1</a:t>
            </a:r>
          </a:p>
          <a:p>
            <a:pPr marL="1085850" lvl="2">
              <a:buFont typeface="Arial" panose="020B0604020202020204" pitchFamily="34" charset="0"/>
              <a:buChar char="•"/>
            </a:pPr>
            <a:r>
              <a:rPr lang="en-US" sz="1400" b="1" kern="1200" dirty="0">
                <a:solidFill>
                  <a:schemeClr val="tx1"/>
                </a:solidFill>
              </a:rPr>
              <a:t>The </a:t>
            </a:r>
            <a:r>
              <a:rPr lang="en-US" sz="1400" b="1" kern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TXS-DU field </a:t>
            </a:r>
            <a:r>
              <a:rPr lang="en-US" sz="1400" b="1" kern="1200" dirty="0">
                <a:solidFill>
                  <a:schemeClr val="tx1"/>
                </a:solidFill>
              </a:rPr>
              <a:t>of this frame conveys the minimum requested duration of sharing</a:t>
            </a:r>
            <a:endParaRPr lang="en-US" sz="1600" b="1" kern="12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685800" lvl="1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31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Behnam Dezfouli et al., Nokia</a:t>
            </a:r>
          </a:p>
        </p:txBody>
      </p:sp>
    </p:spTree>
    <p:extLst>
      <p:ext uri="{BB962C8B-B14F-4D97-AF65-F5344CB8AC3E}">
        <p14:creationId xmlns:p14="http://schemas.microsoft.com/office/powerpoint/2010/main" val="42192341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400050" lvl="1" indent="0"/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Case 1: No ongoing sharing 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Whenever the Holder is expecting an ACK/BA from the Responder, the Responder can use the ACK/BA frame to make the request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Note: Any frame, such as BA, using the Control Wrapper can include the A-Control subfield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See the next slide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</a:rPr>
              <a:t>Note: A Responder </a:t>
            </a:r>
            <a:r>
              <a:rPr lang="en-US" sz="1400" b="0" u="sng" dirty="0">
                <a:solidFill>
                  <a:schemeClr val="tx1"/>
                </a:solidFill>
              </a:rPr>
              <a:t>cannot</a:t>
            </a:r>
            <a:r>
              <a:rPr lang="en-US" sz="1400" b="0" dirty="0">
                <a:solidFill>
                  <a:schemeClr val="tx1"/>
                </a:solidFill>
              </a:rPr>
              <a:t> use random-access for sending such request frames; the Responder can only send such requests when allowed by the Holder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32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Behnam Dezfouli et al., Nokia</a:t>
            </a:r>
          </a:p>
        </p:txBody>
      </p:sp>
    </p:spTree>
    <p:extLst>
      <p:ext uri="{BB962C8B-B14F-4D97-AF65-F5344CB8AC3E}">
        <p14:creationId xmlns:p14="http://schemas.microsoft.com/office/powerpoint/2010/main" val="31432043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E245F4A-0C7B-3F83-57FB-21449E069E3F}"/>
              </a:ext>
            </a:extLst>
          </p:cNvPr>
          <p:cNvSpPr/>
          <p:nvPr/>
        </p:nvSpPr>
        <p:spPr>
          <a:xfrm flipH="1">
            <a:off x="4994633" y="2176442"/>
            <a:ext cx="3918732" cy="301655"/>
          </a:xfrm>
          <a:prstGeom prst="rect">
            <a:avLst/>
          </a:prstGeom>
          <a:solidFill>
            <a:srgbClr val="FFC000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TXOP Sharing Duration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33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Behnam Dezfouli et al., Nokia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2DC5B4D2-5748-F732-CEB0-08BDD94FA40F}"/>
              </a:ext>
            </a:extLst>
          </p:cNvPr>
          <p:cNvCxnSpPr>
            <a:cxnSpLocks/>
          </p:cNvCxnSpPr>
          <p:nvPr/>
        </p:nvCxnSpPr>
        <p:spPr bwMode="auto">
          <a:xfrm>
            <a:off x="1517777" y="4583284"/>
            <a:ext cx="9759823" cy="1206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25C75F4-8202-C414-BF92-C93CE7C28537}"/>
              </a:ext>
            </a:extLst>
          </p:cNvPr>
          <p:cNvSpPr txBox="1"/>
          <p:nvPr/>
        </p:nvSpPr>
        <p:spPr>
          <a:xfrm rot="16200000">
            <a:off x="372682" y="4263928"/>
            <a:ext cx="1718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TXOP Responder (non-AP STA)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98ABE6A-F8C0-4245-B0BB-12A908EB8070}"/>
              </a:ext>
            </a:extLst>
          </p:cNvPr>
          <p:cNvCxnSpPr>
            <a:cxnSpLocks/>
            <a:stCxn id="11" idx="2"/>
          </p:cNvCxnSpPr>
          <p:nvPr/>
        </p:nvCxnSpPr>
        <p:spPr bwMode="auto">
          <a:xfrm>
            <a:off x="1493366" y="2896960"/>
            <a:ext cx="978423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FBEFD65-75AD-177A-16C1-353A9697C333}"/>
              </a:ext>
            </a:extLst>
          </p:cNvPr>
          <p:cNvSpPr/>
          <p:nvPr/>
        </p:nvSpPr>
        <p:spPr>
          <a:xfrm rot="16200000">
            <a:off x="1362115" y="1382024"/>
            <a:ext cx="1663340" cy="134363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PPDU</a:t>
            </a:r>
          </a:p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RDG/More PPDU = 0 </a:t>
            </a:r>
          </a:p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 Constraint = 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CED9EF-0BCD-46B0-0EAC-1E6F391AAA62}"/>
              </a:ext>
            </a:extLst>
          </p:cNvPr>
          <p:cNvSpPr txBox="1"/>
          <p:nvPr/>
        </p:nvSpPr>
        <p:spPr>
          <a:xfrm rot="16200000">
            <a:off x="510326" y="2635350"/>
            <a:ext cx="1442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TXOP Holder (AP)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A5517A2-202D-594B-DAD6-9BFA2C35B253}"/>
              </a:ext>
            </a:extLst>
          </p:cNvPr>
          <p:cNvSpPr/>
          <p:nvPr/>
        </p:nvSpPr>
        <p:spPr>
          <a:xfrm rot="16200000">
            <a:off x="2465116" y="3459853"/>
            <a:ext cx="1522594" cy="7058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RDG/More PPDU = 0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 Constraint = 1</a:t>
            </a:r>
          </a:p>
          <a:p>
            <a:pPr algn="ctr"/>
            <a:r>
              <a:rPr lang="en-US" sz="1050" b="1" dirty="0">
                <a:solidFill>
                  <a:srgbClr val="0432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TXS-TCI and TXS-DU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8322FC4-B16F-5812-3315-0EBB27101A1A}"/>
              </a:ext>
            </a:extLst>
          </p:cNvPr>
          <p:cNvSpPr/>
          <p:nvPr/>
        </p:nvSpPr>
        <p:spPr>
          <a:xfrm rot="16200000">
            <a:off x="3495712" y="1381722"/>
            <a:ext cx="1663345" cy="134363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PPDU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RDG/More PPDU = 0 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 Constraint = 1</a:t>
            </a:r>
          </a:p>
          <a:p>
            <a:pPr algn="ctr"/>
            <a:r>
              <a:rPr lang="en-US" sz="1050" b="1" dirty="0">
                <a:solidFill>
                  <a:srgbClr val="0432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TXS-TCI and TXS-DU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E051CAE-BF6A-3E83-2E32-2CDDADA1C3BD}"/>
              </a:ext>
            </a:extLst>
          </p:cNvPr>
          <p:cNvCxnSpPr>
            <a:cxnSpLocks/>
          </p:cNvCxnSpPr>
          <p:nvPr/>
        </p:nvCxnSpPr>
        <p:spPr bwMode="auto">
          <a:xfrm>
            <a:off x="2163422" y="5457358"/>
            <a:ext cx="911417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9442887-E5FC-FFC0-48A2-BCC2CF864EB0}"/>
              </a:ext>
            </a:extLst>
          </p:cNvPr>
          <p:cNvCxnSpPr>
            <a:cxnSpLocks/>
            <a:stCxn id="10" idx="1"/>
          </p:cNvCxnSpPr>
          <p:nvPr/>
        </p:nvCxnSpPr>
        <p:spPr bwMode="auto">
          <a:xfrm flipH="1">
            <a:off x="2193785" y="2885514"/>
            <a:ext cx="1" cy="168858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50A1A16-C045-1BE1-4BA7-653B93FD6C34}"/>
              </a:ext>
            </a:extLst>
          </p:cNvPr>
          <p:cNvCxnSpPr>
            <a:cxnSpLocks/>
            <a:stCxn id="31" idx="3"/>
          </p:cNvCxnSpPr>
          <p:nvPr/>
        </p:nvCxnSpPr>
        <p:spPr bwMode="auto">
          <a:xfrm flipV="1">
            <a:off x="3226413" y="2896960"/>
            <a:ext cx="0" cy="15454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F1FACF8-681A-0BC1-8337-319426125395}"/>
              </a:ext>
            </a:extLst>
          </p:cNvPr>
          <p:cNvCxnSpPr>
            <a:cxnSpLocks/>
            <a:stCxn id="32" idx="1"/>
          </p:cNvCxnSpPr>
          <p:nvPr/>
        </p:nvCxnSpPr>
        <p:spPr bwMode="auto">
          <a:xfrm>
            <a:off x="4327385" y="2885214"/>
            <a:ext cx="0" cy="171061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B378CF2-EFD7-A090-41FD-F8F004812A10}"/>
              </a:ext>
            </a:extLst>
          </p:cNvPr>
          <p:cNvSpPr/>
          <p:nvPr/>
        </p:nvSpPr>
        <p:spPr>
          <a:xfrm rot="16200000">
            <a:off x="8753508" y="1376623"/>
            <a:ext cx="1663353" cy="134363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PPDU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RDG/More PPDU = 0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 Constraint = 0 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4EC1CF5-C1E9-DB55-EA28-9A8D4ABDDAF7}"/>
              </a:ext>
            </a:extLst>
          </p:cNvPr>
          <p:cNvCxnSpPr>
            <a:cxnSpLocks/>
            <a:stCxn id="19" idx="1"/>
          </p:cNvCxnSpPr>
          <p:nvPr/>
        </p:nvCxnSpPr>
        <p:spPr bwMode="auto">
          <a:xfrm>
            <a:off x="9585185" y="2880119"/>
            <a:ext cx="0" cy="171814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760E6A94-EFFA-0948-B45D-9B848DE7C4BF}"/>
              </a:ext>
            </a:extLst>
          </p:cNvPr>
          <p:cNvSpPr txBox="1"/>
          <p:nvPr/>
        </p:nvSpPr>
        <p:spPr>
          <a:xfrm rot="16200000">
            <a:off x="1234022" y="5303470"/>
            <a:ext cx="1283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  <a:r>
              <a:rPr lang="en-US" sz="1400" b="1" baseline="30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</a:t>
            </a:r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Party STA</a:t>
            </a:r>
            <a:endParaRPr lang="en-US" sz="1400" b="1" baseline="-25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C4B7ECD-B25B-0490-5497-01A081262550}"/>
              </a:ext>
            </a:extLst>
          </p:cNvPr>
          <p:cNvSpPr/>
          <p:nvPr/>
        </p:nvSpPr>
        <p:spPr>
          <a:xfrm rot="16200000">
            <a:off x="4618037" y="3464306"/>
            <a:ext cx="1522594" cy="7093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RDG/More PPDU = 1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 Constraint = 0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E734728-802B-D63D-C2FE-7C193766B9AD}"/>
              </a:ext>
            </a:extLst>
          </p:cNvPr>
          <p:cNvCxnSpPr>
            <a:cxnSpLocks/>
            <a:stCxn id="39" idx="3"/>
          </p:cNvCxnSpPr>
          <p:nvPr/>
        </p:nvCxnSpPr>
        <p:spPr bwMode="auto">
          <a:xfrm flipV="1">
            <a:off x="5379334" y="2902535"/>
            <a:ext cx="0" cy="15515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DB7F8225-180F-DC41-C30C-702A6503FE18}"/>
              </a:ext>
            </a:extLst>
          </p:cNvPr>
          <p:cNvSpPr/>
          <p:nvPr/>
        </p:nvSpPr>
        <p:spPr>
          <a:xfrm>
            <a:off x="5757217" y="3842185"/>
            <a:ext cx="2381253" cy="74259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STA may communicate with 3</a:t>
            </a:r>
            <a:r>
              <a:rPr lang="en-US" sz="1050" b="1" baseline="30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</a:t>
            </a:r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party STAs and the AP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149F691B-360D-636C-9C7E-45281E66AF2B}"/>
              </a:ext>
            </a:extLst>
          </p:cNvPr>
          <p:cNvCxnSpPr>
            <a:cxnSpLocks/>
            <a:stCxn id="30" idx="0"/>
          </p:cNvCxnSpPr>
          <p:nvPr/>
        </p:nvCxnSpPr>
        <p:spPr bwMode="auto">
          <a:xfrm flipV="1">
            <a:off x="6947844" y="2895385"/>
            <a:ext cx="5647" cy="946800"/>
          </a:xfrm>
          <a:prstGeom prst="straightConnector1">
            <a:avLst/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5CEF4B3-EF30-06ED-C91D-E2B9B94CAA54}"/>
              </a:ext>
            </a:extLst>
          </p:cNvPr>
          <p:cNvCxnSpPr>
            <a:cxnSpLocks/>
            <a:endCxn id="30" idx="2"/>
          </p:cNvCxnSpPr>
          <p:nvPr/>
        </p:nvCxnSpPr>
        <p:spPr bwMode="auto">
          <a:xfrm flipV="1">
            <a:off x="6947844" y="4584779"/>
            <a:ext cx="0" cy="872578"/>
          </a:xfrm>
          <a:prstGeom prst="straightConnector1">
            <a:avLst/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CFF80712-DE9E-4A43-A768-30CF53712986}"/>
              </a:ext>
            </a:extLst>
          </p:cNvPr>
          <p:cNvSpPr txBox="1"/>
          <p:nvPr/>
        </p:nvSpPr>
        <p:spPr>
          <a:xfrm>
            <a:off x="4906795" y="4541809"/>
            <a:ext cx="945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Accepting offer</a:t>
            </a:r>
            <a:endParaRPr lang="en-US" sz="1200" baseline="-25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C4072870-D705-F7EF-82E1-A08931612EB1}"/>
              </a:ext>
            </a:extLst>
          </p:cNvPr>
          <p:cNvSpPr/>
          <p:nvPr/>
        </p:nvSpPr>
        <p:spPr>
          <a:xfrm rot="16200000">
            <a:off x="7762333" y="3464957"/>
            <a:ext cx="1522594" cy="7093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PPDU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RDG/More PPDU = 0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 Constraint = 0</a:t>
            </a:r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8C1D6906-B552-51F9-7A10-06810F36F95D}"/>
              </a:ext>
            </a:extLst>
          </p:cNvPr>
          <p:cNvCxnSpPr>
            <a:cxnSpLocks/>
            <a:stCxn id="103" idx="3"/>
          </p:cNvCxnSpPr>
          <p:nvPr/>
        </p:nvCxnSpPr>
        <p:spPr bwMode="auto">
          <a:xfrm flipV="1">
            <a:off x="8523630" y="2903186"/>
            <a:ext cx="0" cy="15515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5797A49-7E24-AE6F-52F2-A2FD56AD2FCE}"/>
              </a:ext>
            </a:extLst>
          </p:cNvPr>
          <p:cNvSpPr txBox="1"/>
          <p:nvPr/>
        </p:nvSpPr>
        <p:spPr>
          <a:xfrm>
            <a:off x="6919679" y="4749837"/>
            <a:ext cx="1507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P2P </a:t>
            </a:r>
          </a:p>
          <a:p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communication</a:t>
            </a:r>
            <a:endParaRPr lang="en-US" sz="1400" b="1" baseline="-25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9F8B7E2-CF91-CBB7-D309-3D10B4EFD892}"/>
              </a:ext>
            </a:extLst>
          </p:cNvPr>
          <p:cNvCxnSpPr>
            <a:cxnSpLocks/>
          </p:cNvCxnSpPr>
          <p:nvPr/>
        </p:nvCxnSpPr>
        <p:spPr bwMode="auto">
          <a:xfrm>
            <a:off x="1191561" y="1081937"/>
            <a:ext cx="9894456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BA38AF6-D52A-BEE2-C8A8-ACD59455C7FE}"/>
              </a:ext>
            </a:extLst>
          </p:cNvPr>
          <p:cNvSpPr txBox="1"/>
          <p:nvPr/>
        </p:nvSpPr>
        <p:spPr>
          <a:xfrm>
            <a:off x="5097499" y="914400"/>
            <a:ext cx="150874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TXOP Duration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DB64AF-2B4C-EA06-FBC9-D816F0719ECF}"/>
              </a:ext>
            </a:extLst>
          </p:cNvPr>
          <p:cNvSpPr txBox="1"/>
          <p:nvPr/>
        </p:nvSpPr>
        <p:spPr>
          <a:xfrm>
            <a:off x="3408433" y="5499029"/>
            <a:ext cx="5115197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Request for TXOP sharing for communication with  3</a:t>
            </a:r>
            <a:r>
              <a:rPr lang="en-US" sz="1200" b="1" baseline="30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</a:t>
            </a:r>
            <a:r>
              <a:rPr lang="en-US" sz="12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party STAs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Uses TXS-TCI to indicate its traffic type/size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Used TXS-DU to indicate its requested sharing duration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E9E0AC5F-AFA6-55E6-8099-36D1AACAF7FE}"/>
              </a:ext>
            </a:extLst>
          </p:cNvPr>
          <p:cNvCxnSpPr>
            <a:cxnSpLocks/>
            <a:stCxn id="14" idx="1"/>
            <a:endCxn id="31" idx="1"/>
          </p:cNvCxnSpPr>
          <p:nvPr/>
        </p:nvCxnSpPr>
        <p:spPr bwMode="auto">
          <a:xfrm rot="10800000">
            <a:off x="3226413" y="4574095"/>
            <a:ext cx="182020" cy="1248101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C0324AB-02B5-CE80-B8BC-81DA0480C635}"/>
              </a:ext>
            </a:extLst>
          </p:cNvPr>
          <p:cNvSpPr txBox="1"/>
          <p:nvPr/>
        </p:nvSpPr>
        <p:spPr>
          <a:xfrm>
            <a:off x="5681300" y="1369670"/>
            <a:ext cx="30817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TXOP sharing offer for communication with 3</a:t>
            </a:r>
            <a:r>
              <a:rPr lang="en-US" sz="1200" b="1" baseline="30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</a:t>
            </a:r>
            <a:r>
              <a:rPr lang="en-US" sz="12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party STAs</a:t>
            </a:r>
            <a:endParaRPr lang="en-US" sz="1200" b="1" baseline="-25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326B9E79-4F15-7AD7-533C-38FCA47676C9}"/>
              </a:ext>
            </a:extLst>
          </p:cNvPr>
          <p:cNvCxnSpPr>
            <a:cxnSpLocks/>
            <a:stCxn id="25" idx="1"/>
          </p:cNvCxnSpPr>
          <p:nvPr/>
        </p:nvCxnSpPr>
        <p:spPr bwMode="auto">
          <a:xfrm rot="10800000">
            <a:off x="4994632" y="1600503"/>
            <a:ext cx="686669" cy="1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2503864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685800" lvl="1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Case 2: An ongoing sharing period where: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The TXOP has already been shared with the TXOP Responder to communicate with the Holder, and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The Responder needs to communicate with 3</a:t>
            </a:r>
            <a:r>
              <a:rPr lang="en-US" sz="1600" b="1" baseline="30000" dirty="0">
                <a:solidFill>
                  <a:schemeClr val="tx1"/>
                </a:solidFill>
              </a:rPr>
              <a:t>rd</a:t>
            </a:r>
            <a:r>
              <a:rPr lang="en-US" sz="1600" b="1" dirty="0">
                <a:solidFill>
                  <a:schemeClr val="tx1"/>
                </a:solidFill>
              </a:rPr>
              <a:t> party STAs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The Responder must use combination </a:t>
            </a:r>
            <a:r>
              <a:rPr lang="en-US" sz="1600" dirty="0">
                <a:effectLst/>
              </a:rPr>
              <a:t>RDG/More PPDU = 1 and AC Constraint = 0 in all of its frames, except the last 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Therefore, </a:t>
            </a:r>
            <a:r>
              <a:rPr lang="en-US" sz="1600" dirty="0">
                <a:solidFill>
                  <a:schemeClr val="tx1"/>
                </a:solidFill>
              </a:rPr>
              <a:t>to request a new type of sharing</a:t>
            </a:r>
            <a:r>
              <a:rPr lang="en-US" sz="1600" b="0" dirty="0">
                <a:solidFill>
                  <a:schemeClr val="tx1"/>
                </a:solidFill>
              </a:rPr>
              <a:t>, the </a:t>
            </a:r>
            <a:r>
              <a:rPr lang="en-US" sz="1600" dirty="0">
                <a:solidFill>
                  <a:schemeClr val="tx1"/>
                </a:solidFill>
              </a:rPr>
              <a:t>Responder needs to end the current sharing while also making a new request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  <a:effectLst/>
              </a:rPr>
              <a:t>This can be achieved by using either of the frame types used for requesting TXOP Sharing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See next slide</a:t>
            </a:r>
            <a:endParaRPr lang="en-US" sz="1600" b="0" dirty="0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34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Behnam Dezfouli et al., Nokia</a:t>
            </a:r>
          </a:p>
        </p:txBody>
      </p:sp>
    </p:spTree>
    <p:extLst>
      <p:ext uri="{BB962C8B-B14F-4D97-AF65-F5344CB8AC3E}">
        <p14:creationId xmlns:p14="http://schemas.microsoft.com/office/powerpoint/2010/main" val="34510073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E245F4A-0C7B-3F83-57FB-21449E069E3F}"/>
              </a:ext>
            </a:extLst>
          </p:cNvPr>
          <p:cNvSpPr/>
          <p:nvPr/>
        </p:nvSpPr>
        <p:spPr>
          <a:xfrm flipH="1">
            <a:off x="7045006" y="2014843"/>
            <a:ext cx="3918732" cy="301655"/>
          </a:xfrm>
          <a:prstGeom prst="rect">
            <a:avLst/>
          </a:prstGeom>
          <a:solidFill>
            <a:srgbClr val="FFC000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TXOP Sharing Duration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35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Behnam Dezfouli et al., Nokia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2DC5B4D2-5748-F732-CEB0-08BDD94FA40F}"/>
              </a:ext>
            </a:extLst>
          </p:cNvPr>
          <p:cNvCxnSpPr>
            <a:cxnSpLocks/>
          </p:cNvCxnSpPr>
          <p:nvPr/>
        </p:nvCxnSpPr>
        <p:spPr bwMode="auto">
          <a:xfrm>
            <a:off x="1517777" y="4659484"/>
            <a:ext cx="9759823" cy="1206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25C75F4-8202-C414-BF92-C93CE7C28537}"/>
              </a:ext>
            </a:extLst>
          </p:cNvPr>
          <p:cNvSpPr txBox="1"/>
          <p:nvPr/>
        </p:nvSpPr>
        <p:spPr>
          <a:xfrm rot="16200000">
            <a:off x="372682" y="4340128"/>
            <a:ext cx="1718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TXOP Responder (non-AP STA)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98ABE6A-F8C0-4245-B0BB-12A908EB8070}"/>
              </a:ext>
            </a:extLst>
          </p:cNvPr>
          <p:cNvCxnSpPr>
            <a:cxnSpLocks/>
            <a:stCxn id="11" idx="2"/>
          </p:cNvCxnSpPr>
          <p:nvPr/>
        </p:nvCxnSpPr>
        <p:spPr bwMode="auto">
          <a:xfrm>
            <a:off x="1493366" y="2911036"/>
            <a:ext cx="978423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FBEFD65-75AD-177A-16C1-353A9697C333}"/>
              </a:ext>
            </a:extLst>
          </p:cNvPr>
          <p:cNvSpPr/>
          <p:nvPr/>
        </p:nvSpPr>
        <p:spPr>
          <a:xfrm rot="16200000">
            <a:off x="1393177" y="1427163"/>
            <a:ext cx="1601215" cy="134363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PPDU</a:t>
            </a:r>
          </a:p>
          <a:p>
            <a:pPr algn="ctr"/>
            <a:r>
              <a:rPr lang="en-US" sz="1050" b="1" dirty="0">
                <a:solidFill>
                  <a:srgbClr val="B405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RDG/More PPDU = 1 </a:t>
            </a:r>
          </a:p>
          <a:p>
            <a:pPr algn="ctr"/>
            <a:r>
              <a:rPr lang="en-US" sz="1050" b="1" dirty="0">
                <a:solidFill>
                  <a:srgbClr val="B405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 Constraint = 1</a:t>
            </a:r>
          </a:p>
          <a:p>
            <a:pPr algn="ctr"/>
            <a:r>
              <a:rPr lang="en-US" sz="1050" b="1" dirty="0">
                <a:solidFill>
                  <a:srgbClr val="0432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TXS-TCI and TXS-DU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CED9EF-0BCD-46B0-0EAC-1E6F391AAA62}"/>
              </a:ext>
            </a:extLst>
          </p:cNvPr>
          <p:cNvSpPr txBox="1"/>
          <p:nvPr/>
        </p:nvSpPr>
        <p:spPr>
          <a:xfrm rot="16200000">
            <a:off x="510326" y="2649426"/>
            <a:ext cx="1442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TXOP Holder (AP)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A5517A2-202D-594B-DAD6-9BFA2C35B253}"/>
              </a:ext>
            </a:extLst>
          </p:cNvPr>
          <p:cNvSpPr/>
          <p:nvPr/>
        </p:nvSpPr>
        <p:spPr>
          <a:xfrm rot="16200000">
            <a:off x="2434668" y="3505606"/>
            <a:ext cx="1583489" cy="7058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RDG/More PPDU = 1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 Constraint = 0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E051CAE-BF6A-3E83-2E32-2CDDADA1C3BD}"/>
              </a:ext>
            </a:extLst>
          </p:cNvPr>
          <p:cNvCxnSpPr>
            <a:cxnSpLocks/>
          </p:cNvCxnSpPr>
          <p:nvPr/>
        </p:nvCxnSpPr>
        <p:spPr bwMode="auto">
          <a:xfrm>
            <a:off x="2163422" y="5533558"/>
            <a:ext cx="911417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9442887-E5FC-FFC0-48A2-BCC2CF864EB0}"/>
              </a:ext>
            </a:extLst>
          </p:cNvPr>
          <p:cNvCxnSpPr>
            <a:cxnSpLocks/>
            <a:stCxn id="10" idx="1"/>
          </p:cNvCxnSpPr>
          <p:nvPr/>
        </p:nvCxnSpPr>
        <p:spPr bwMode="auto">
          <a:xfrm>
            <a:off x="2193785" y="2899590"/>
            <a:ext cx="0" cy="175070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F1FACF8-681A-0BC1-8337-319426125395}"/>
              </a:ext>
            </a:extLst>
          </p:cNvPr>
          <p:cNvCxnSpPr>
            <a:cxnSpLocks/>
            <a:stCxn id="31" idx="3"/>
          </p:cNvCxnSpPr>
          <p:nvPr/>
        </p:nvCxnSpPr>
        <p:spPr bwMode="auto">
          <a:xfrm flipV="1">
            <a:off x="3226412" y="2894195"/>
            <a:ext cx="0" cy="17261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760E6A94-EFFA-0948-B45D-9B848DE7C4BF}"/>
              </a:ext>
            </a:extLst>
          </p:cNvPr>
          <p:cNvSpPr txBox="1"/>
          <p:nvPr/>
        </p:nvSpPr>
        <p:spPr>
          <a:xfrm rot="16200000">
            <a:off x="1234022" y="5379670"/>
            <a:ext cx="1283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  <a:r>
              <a:rPr lang="en-US" sz="1400" b="1" baseline="30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</a:t>
            </a:r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Party STA</a:t>
            </a:r>
            <a:endParaRPr lang="en-US" sz="1400" b="1" baseline="-25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B7F8225-180F-DC41-C30C-702A6503FE18}"/>
              </a:ext>
            </a:extLst>
          </p:cNvPr>
          <p:cNvSpPr/>
          <p:nvPr/>
        </p:nvSpPr>
        <p:spPr>
          <a:xfrm>
            <a:off x="7809736" y="3912898"/>
            <a:ext cx="2381253" cy="74259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STA may communicate with</a:t>
            </a:r>
          </a:p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  <a:r>
              <a:rPr lang="en-US" sz="1050" b="1" baseline="30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</a:t>
            </a:r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party STAs and the AP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149F691B-360D-636C-9C7E-45281E66AF2B}"/>
              </a:ext>
            </a:extLst>
          </p:cNvPr>
          <p:cNvCxnSpPr>
            <a:cxnSpLocks/>
            <a:stCxn id="30" idx="0"/>
          </p:cNvCxnSpPr>
          <p:nvPr/>
        </p:nvCxnSpPr>
        <p:spPr bwMode="auto">
          <a:xfrm flipV="1">
            <a:off x="9000363" y="2966098"/>
            <a:ext cx="5647" cy="946800"/>
          </a:xfrm>
          <a:prstGeom prst="straightConnector1">
            <a:avLst/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5CEF4B3-EF30-06ED-C91D-E2B9B94CAA54}"/>
              </a:ext>
            </a:extLst>
          </p:cNvPr>
          <p:cNvCxnSpPr>
            <a:cxnSpLocks/>
            <a:endCxn id="30" idx="2"/>
          </p:cNvCxnSpPr>
          <p:nvPr/>
        </p:nvCxnSpPr>
        <p:spPr bwMode="auto">
          <a:xfrm flipV="1">
            <a:off x="9000363" y="4655492"/>
            <a:ext cx="0" cy="872578"/>
          </a:xfrm>
          <a:prstGeom prst="straightConnector1">
            <a:avLst/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5797A49-7E24-AE6F-52F2-A2FD56AD2FCE}"/>
              </a:ext>
            </a:extLst>
          </p:cNvPr>
          <p:cNvSpPr txBox="1"/>
          <p:nvPr/>
        </p:nvSpPr>
        <p:spPr>
          <a:xfrm>
            <a:off x="9006288" y="4853436"/>
            <a:ext cx="1507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P2P </a:t>
            </a:r>
          </a:p>
          <a:p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communication</a:t>
            </a:r>
            <a:endParaRPr lang="en-US" sz="1400" b="1" baseline="-25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9F8B7E2-CF91-CBB7-D309-3D10B4EFD892}"/>
              </a:ext>
            </a:extLst>
          </p:cNvPr>
          <p:cNvCxnSpPr>
            <a:cxnSpLocks/>
          </p:cNvCxnSpPr>
          <p:nvPr/>
        </p:nvCxnSpPr>
        <p:spPr bwMode="auto">
          <a:xfrm>
            <a:off x="1191561" y="1158137"/>
            <a:ext cx="9894456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BA38AF6-D52A-BEE2-C8A8-ACD59455C7FE}"/>
              </a:ext>
            </a:extLst>
          </p:cNvPr>
          <p:cNvSpPr txBox="1"/>
          <p:nvPr/>
        </p:nvSpPr>
        <p:spPr>
          <a:xfrm>
            <a:off x="5097499" y="990600"/>
            <a:ext cx="150874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TXOP Duration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DB64AF-2B4C-EA06-FBC9-D816F0719ECF}"/>
              </a:ext>
            </a:extLst>
          </p:cNvPr>
          <p:cNvSpPr txBox="1"/>
          <p:nvPr/>
        </p:nvSpPr>
        <p:spPr>
          <a:xfrm>
            <a:off x="5792524" y="5605121"/>
            <a:ext cx="5115197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Request for TXOP sharing for communication with  3</a:t>
            </a:r>
            <a:r>
              <a:rPr lang="en-US" sz="1200" b="1" baseline="30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</a:t>
            </a:r>
            <a:r>
              <a:rPr lang="en-US" sz="12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party STAs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Uses TXS-TCI to indicate its traffic type/size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Used TXS-DU to indicate its requested sharing duration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E9E0AC5F-AFA6-55E6-8099-36D1AACAF7FE}"/>
              </a:ext>
            </a:extLst>
          </p:cNvPr>
          <p:cNvCxnSpPr>
            <a:cxnSpLocks/>
            <a:stCxn id="14" idx="1"/>
            <a:endCxn id="22" idx="1"/>
          </p:cNvCxnSpPr>
          <p:nvPr/>
        </p:nvCxnSpPr>
        <p:spPr bwMode="auto">
          <a:xfrm rot="10800000">
            <a:off x="5646600" y="4650295"/>
            <a:ext cx="145924" cy="1277993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62BC8A6-0CDD-A80F-F533-415D6948B140}"/>
              </a:ext>
            </a:extLst>
          </p:cNvPr>
          <p:cNvSpPr/>
          <p:nvPr/>
        </p:nvSpPr>
        <p:spPr>
          <a:xfrm rot="16200000">
            <a:off x="3489912" y="3183061"/>
            <a:ext cx="1583489" cy="13436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PPDU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RDG/More PPDU = 1 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 Constraint = 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0A92B1B-AE9F-3BF4-C8D9-374562760E7E}"/>
              </a:ext>
            </a:extLst>
          </p:cNvPr>
          <p:cNvSpPr/>
          <p:nvPr/>
        </p:nvSpPr>
        <p:spPr>
          <a:xfrm rot="16200000">
            <a:off x="4857990" y="3189865"/>
            <a:ext cx="1577218" cy="13436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PPDU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RDG/More PPDU = 0 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 Constraint = 1</a:t>
            </a:r>
          </a:p>
          <a:p>
            <a:pPr algn="ctr"/>
            <a:r>
              <a:rPr lang="en-US" sz="1050" b="1" dirty="0">
                <a:solidFill>
                  <a:srgbClr val="0432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TXS-TCI and TXS-DU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9AD0CAD-836B-D92E-DC3A-F2A5C1600BCD}"/>
              </a:ext>
            </a:extLst>
          </p:cNvPr>
          <p:cNvCxnSpPr>
            <a:cxnSpLocks/>
          </p:cNvCxnSpPr>
          <p:nvPr/>
        </p:nvCxnSpPr>
        <p:spPr bwMode="auto">
          <a:xfrm flipV="1">
            <a:off x="4267200" y="2895600"/>
            <a:ext cx="0" cy="17261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D106163-4D8D-F817-B9EC-EB802CE86C2F}"/>
              </a:ext>
            </a:extLst>
          </p:cNvPr>
          <p:cNvCxnSpPr>
            <a:cxnSpLocks/>
          </p:cNvCxnSpPr>
          <p:nvPr/>
        </p:nvCxnSpPr>
        <p:spPr bwMode="auto">
          <a:xfrm flipV="1">
            <a:off x="5638800" y="2895600"/>
            <a:ext cx="0" cy="17261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A7BC1660-53A5-590A-E307-0CDE8DBEE706}"/>
              </a:ext>
            </a:extLst>
          </p:cNvPr>
          <p:cNvSpPr/>
          <p:nvPr/>
        </p:nvSpPr>
        <p:spPr>
          <a:xfrm rot="16200000">
            <a:off x="5889941" y="1747550"/>
            <a:ext cx="1604241" cy="705888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RDG/More PPDU = 0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 Constraint = 1</a:t>
            </a:r>
          </a:p>
          <a:p>
            <a:pPr algn="ctr"/>
            <a:r>
              <a:rPr lang="en-US" sz="1050" b="1" dirty="0">
                <a:solidFill>
                  <a:srgbClr val="0432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TXS-TCI and TXS-DU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A22C394-57FE-B786-59B6-2AD4B8224628}"/>
              </a:ext>
            </a:extLst>
          </p:cNvPr>
          <p:cNvSpPr/>
          <p:nvPr/>
        </p:nvSpPr>
        <p:spPr>
          <a:xfrm rot="16200000">
            <a:off x="6627355" y="3510199"/>
            <a:ext cx="1583489" cy="7058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PPDU (e.g., NDP)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RDG/More PPDU = 1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 Constraint = 0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F2C841B-C560-839F-D6FA-629AEAF311FC}"/>
              </a:ext>
            </a:extLst>
          </p:cNvPr>
          <p:cNvCxnSpPr>
            <a:cxnSpLocks/>
          </p:cNvCxnSpPr>
          <p:nvPr/>
        </p:nvCxnSpPr>
        <p:spPr bwMode="auto">
          <a:xfrm flipV="1">
            <a:off x="7415786" y="2890525"/>
            <a:ext cx="0" cy="17261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144690C3-EC7F-1AE9-BDC5-4AB082AB3C28}"/>
              </a:ext>
            </a:extLst>
          </p:cNvPr>
          <p:cNvSpPr/>
          <p:nvPr/>
        </p:nvSpPr>
        <p:spPr>
          <a:xfrm rot="16200000">
            <a:off x="9774988" y="3508954"/>
            <a:ext cx="1600997" cy="7093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PPDU (e.g., NDP)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RDG/More PPDU = 0</a:t>
            </a:r>
          </a:p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 Constraint = 0</a:t>
            </a:r>
            <a:endParaRPr lang="en-US" sz="1050" b="1" dirty="0">
              <a:solidFill>
                <a:srgbClr val="C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0235ACD-DED1-016C-94DE-1BBA8CB0830E}"/>
              </a:ext>
            </a:extLst>
          </p:cNvPr>
          <p:cNvCxnSpPr>
            <a:cxnSpLocks/>
          </p:cNvCxnSpPr>
          <p:nvPr/>
        </p:nvCxnSpPr>
        <p:spPr bwMode="auto">
          <a:xfrm flipV="1">
            <a:off x="10591800" y="2890525"/>
            <a:ext cx="0" cy="17261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3548ACF-81E4-7F9F-F0D6-C64F888BC7B9}"/>
              </a:ext>
            </a:extLst>
          </p:cNvPr>
          <p:cNvCxnSpPr>
            <a:cxnSpLocks/>
          </p:cNvCxnSpPr>
          <p:nvPr/>
        </p:nvCxnSpPr>
        <p:spPr bwMode="auto">
          <a:xfrm>
            <a:off x="6720511" y="2904184"/>
            <a:ext cx="0" cy="175070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D9EF8DDC-4322-939C-02D7-DB659AA16676}"/>
              </a:ext>
            </a:extLst>
          </p:cNvPr>
          <p:cNvSpPr/>
          <p:nvPr/>
        </p:nvSpPr>
        <p:spPr>
          <a:xfrm flipH="1">
            <a:off x="2873467" y="2009559"/>
            <a:ext cx="3465648" cy="301655"/>
          </a:xfrm>
          <a:prstGeom prst="rect">
            <a:avLst/>
          </a:prstGeom>
          <a:solidFill>
            <a:srgbClr val="FFC000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TXOP Sharing Duration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B068517-72F2-DDB4-6B0A-F12533F00A21}"/>
              </a:ext>
            </a:extLst>
          </p:cNvPr>
          <p:cNvSpPr txBox="1"/>
          <p:nvPr/>
        </p:nvSpPr>
        <p:spPr>
          <a:xfrm>
            <a:off x="7387316" y="1272249"/>
            <a:ext cx="3204484" cy="46166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marL="171450" indent="-171450">
              <a:buFont typeface="Arial" panose="020B0604020202020204" pitchFamily="34" charset="0"/>
              <a:buChar char="•"/>
              <a:defRPr sz="1200" b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marL="0" indent="0">
              <a:buNone/>
            </a:pPr>
            <a:r>
              <a:rPr lang="en-US" dirty="0"/>
              <a:t>TXOP sharing offer for communication with 3rd party STAs</a:t>
            </a:r>
          </a:p>
        </p:txBody>
      </p: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DCB424BB-21D7-507F-0B5F-46EA91040D0F}"/>
              </a:ext>
            </a:extLst>
          </p:cNvPr>
          <p:cNvCxnSpPr>
            <a:cxnSpLocks/>
            <a:stCxn id="57" idx="1"/>
          </p:cNvCxnSpPr>
          <p:nvPr/>
        </p:nvCxnSpPr>
        <p:spPr bwMode="auto">
          <a:xfrm rot="10800000" flipV="1">
            <a:off x="7045006" y="1503082"/>
            <a:ext cx="342310" cy="230832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E21C85F3-3114-9A40-2C26-6FD6C0886E37}"/>
              </a:ext>
            </a:extLst>
          </p:cNvPr>
          <p:cNvSpPr txBox="1"/>
          <p:nvPr/>
        </p:nvSpPr>
        <p:spPr>
          <a:xfrm>
            <a:off x="3219287" y="1296544"/>
            <a:ext cx="2749049" cy="46166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marL="171450" indent="-171450">
              <a:buFont typeface="Arial" panose="020B0604020202020204" pitchFamily="34" charset="0"/>
              <a:buChar char="•"/>
              <a:defRPr sz="1200" b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marL="0" indent="0">
              <a:buNone/>
            </a:pPr>
            <a:r>
              <a:rPr lang="en-US" dirty="0"/>
              <a:t>TXOP sharing offer for communication with TXOP Holder</a:t>
            </a:r>
          </a:p>
        </p:txBody>
      </p:sp>
      <p:cxnSp>
        <p:nvCxnSpPr>
          <p:cNvPr id="69" name="Elbow Connector 68">
            <a:extLst>
              <a:ext uri="{FF2B5EF4-FFF2-40B4-BE49-F238E27FC236}">
                <a16:creationId xmlns:a16="http://schemas.microsoft.com/office/drawing/2014/main" id="{1EA85239-7C4C-86E4-0CDE-E3DA9B607A8E}"/>
              </a:ext>
            </a:extLst>
          </p:cNvPr>
          <p:cNvCxnSpPr>
            <a:cxnSpLocks/>
            <a:stCxn id="68" idx="1"/>
          </p:cNvCxnSpPr>
          <p:nvPr/>
        </p:nvCxnSpPr>
        <p:spPr bwMode="auto">
          <a:xfrm rot="10800000" flipV="1">
            <a:off x="2848507" y="1527377"/>
            <a:ext cx="370781" cy="230832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281954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685800" lvl="1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Case 3 (not required): 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The TXOP has already been shared with the TXOP Responder to communicate 3</a:t>
            </a:r>
            <a:r>
              <a:rPr lang="en-US" sz="1600" b="1" baseline="30000" dirty="0">
                <a:solidFill>
                  <a:schemeClr val="tx1"/>
                </a:solidFill>
              </a:rPr>
              <a:t>rd</a:t>
            </a:r>
            <a:r>
              <a:rPr lang="en-US" sz="1600" b="1" dirty="0">
                <a:solidFill>
                  <a:schemeClr val="tx1"/>
                </a:solidFill>
              </a:rPr>
              <a:t> party STAs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The Responder needs to communicate with the Holder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The Responder is allowed to communicate with the Holder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  <a:effectLst/>
              </a:rPr>
              <a:t>Therefore, this c</a:t>
            </a:r>
            <a:r>
              <a:rPr lang="en-US" sz="1600" b="0" dirty="0">
                <a:solidFill>
                  <a:schemeClr val="tx1"/>
                </a:solidFill>
              </a:rPr>
              <a:t>ase does not require any additional request for sharing</a:t>
            </a:r>
            <a:endParaRPr lang="en-US" sz="1600" b="0" dirty="0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36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Behnam Dezfouli et al., Nokia</a:t>
            </a:r>
          </a:p>
        </p:txBody>
      </p:sp>
    </p:spTree>
    <p:extLst>
      <p:ext uri="{BB962C8B-B14F-4D97-AF65-F5344CB8AC3E}">
        <p14:creationId xmlns:p14="http://schemas.microsoft.com/office/powerpoint/2010/main" val="32693619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When a Responder receives an offer, if the offer does not align with its needs,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it can send another request using the same frame that is used to decline the previous offer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The counteroffer may be sent via BA or other types of PPDUs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37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Behnam Dezfouli et al., Nokia</a:t>
            </a:r>
          </a:p>
        </p:txBody>
      </p:sp>
    </p:spTree>
    <p:extLst>
      <p:ext uri="{BB962C8B-B14F-4D97-AF65-F5344CB8AC3E}">
        <p14:creationId xmlns:p14="http://schemas.microsoft.com/office/powerpoint/2010/main" val="23883505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E245F4A-0C7B-3F83-57FB-21449E069E3F}"/>
              </a:ext>
            </a:extLst>
          </p:cNvPr>
          <p:cNvSpPr/>
          <p:nvPr/>
        </p:nvSpPr>
        <p:spPr>
          <a:xfrm flipH="1">
            <a:off x="4918427" y="1902937"/>
            <a:ext cx="3918732" cy="301655"/>
          </a:xfrm>
          <a:prstGeom prst="rect">
            <a:avLst/>
          </a:prstGeom>
          <a:solidFill>
            <a:srgbClr val="FFC000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TXOP Sharing Duration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38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Behnam Dezfouli et al., Nokia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2DC5B4D2-5748-F732-CEB0-08BDD94FA40F}"/>
              </a:ext>
            </a:extLst>
          </p:cNvPr>
          <p:cNvCxnSpPr>
            <a:cxnSpLocks/>
          </p:cNvCxnSpPr>
          <p:nvPr/>
        </p:nvCxnSpPr>
        <p:spPr bwMode="auto">
          <a:xfrm>
            <a:off x="1441577" y="4507084"/>
            <a:ext cx="9988423" cy="1234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25C75F4-8202-C414-BF92-C93CE7C28537}"/>
              </a:ext>
            </a:extLst>
          </p:cNvPr>
          <p:cNvSpPr txBox="1"/>
          <p:nvPr/>
        </p:nvSpPr>
        <p:spPr>
          <a:xfrm rot="16200000">
            <a:off x="296482" y="4187728"/>
            <a:ext cx="1718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TXOP Responder (non-AP STA)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98ABE6A-F8C0-4245-B0BB-12A908EB8070}"/>
              </a:ext>
            </a:extLst>
          </p:cNvPr>
          <p:cNvCxnSpPr>
            <a:cxnSpLocks/>
            <a:stCxn id="11" idx="2"/>
          </p:cNvCxnSpPr>
          <p:nvPr/>
        </p:nvCxnSpPr>
        <p:spPr bwMode="auto">
          <a:xfrm>
            <a:off x="1417166" y="2820760"/>
            <a:ext cx="1008903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FBEFD65-75AD-177A-16C1-353A9697C333}"/>
              </a:ext>
            </a:extLst>
          </p:cNvPr>
          <p:cNvSpPr/>
          <p:nvPr/>
        </p:nvSpPr>
        <p:spPr>
          <a:xfrm rot="16200000">
            <a:off x="1285914" y="1305823"/>
            <a:ext cx="1663342" cy="134363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PPDU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RDG/More PPDU = 0 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 Constraint = 1</a:t>
            </a:r>
          </a:p>
          <a:p>
            <a:pPr algn="ctr"/>
            <a:r>
              <a:rPr lang="en-US" sz="1050" b="1" dirty="0">
                <a:solidFill>
                  <a:srgbClr val="0432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TXS-TCI and TXS-DU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CED9EF-0BCD-46B0-0EAC-1E6F391AAA62}"/>
              </a:ext>
            </a:extLst>
          </p:cNvPr>
          <p:cNvSpPr txBox="1"/>
          <p:nvPr/>
        </p:nvSpPr>
        <p:spPr>
          <a:xfrm rot="16200000">
            <a:off x="434126" y="2559150"/>
            <a:ext cx="1442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TXOP Holder (AP)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A5517A2-202D-594B-DAD6-9BFA2C35B253}"/>
              </a:ext>
            </a:extLst>
          </p:cNvPr>
          <p:cNvSpPr/>
          <p:nvPr/>
        </p:nvSpPr>
        <p:spPr>
          <a:xfrm rot="16200000">
            <a:off x="2388916" y="3383653"/>
            <a:ext cx="1522594" cy="7058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RDG/More PPDU = 0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 Constraint = 1</a:t>
            </a:r>
          </a:p>
          <a:p>
            <a:pPr algn="ctr"/>
            <a:r>
              <a:rPr lang="en-US" sz="1050" b="1" dirty="0">
                <a:solidFill>
                  <a:srgbClr val="0432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TXS-TCI and TXS-DU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8322FC4-B16F-5812-3315-0EBB27101A1A}"/>
              </a:ext>
            </a:extLst>
          </p:cNvPr>
          <p:cNvSpPr/>
          <p:nvPr/>
        </p:nvSpPr>
        <p:spPr>
          <a:xfrm rot="16200000">
            <a:off x="3419511" y="1305520"/>
            <a:ext cx="1663348" cy="134363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PPDU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RDG/More PPDU = 0 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 Constraint = 1</a:t>
            </a:r>
          </a:p>
          <a:p>
            <a:pPr algn="ctr"/>
            <a:r>
              <a:rPr lang="en-US" sz="1050" b="1" dirty="0">
                <a:solidFill>
                  <a:srgbClr val="0432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TXS-TCI and TXS-DU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E051CAE-BF6A-3E83-2E32-2CDDADA1C3BD}"/>
              </a:ext>
            </a:extLst>
          </p:cNvPr>
          <p:cNvCxnSpPr>
            <a:cxnSpLocks/>
          </p:cNvCxnSpPr>
          <p:nvPr/>
        </p:nvCxnSpPr>
        <p:spPr bwMode="auto">
          <a:xfrm>
            <a:off x="2087222" y="5381158"/>
            <a:ext cx="941897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9442887-E5FC-FFC0-48A2-BCC2CF864EB0}"/>
              </a:ext>
            </a:extLst>
          </p:cNvPr>
          <p:cNvCxnSpPr>
            <a:cxnSpLocks/>
            <a:stCxn id="10" idx="1"/>
          </p:cNvCxnSpPr>
          <p:nvPr/>
        </p:nvCxnSpPr>
        <p:spPr bwMode="auto">
          <a:xfrm flipH="1">
            <a:off x="2117585" y="2809314"/>
            <a:ext cx="1" cy="168858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50A1A16-C045-1BE1-4BA7-653B93FD6C34}"/>
              </a:ext>
            </a:extLst>
          </p:cNvPr>
          <p:cNvCxnSpPr>
            <a:cxnSpLocks/>
            <a:stCxn id="31" idx="3"/>
          </p:cNvCxnSpPr>
          <p:nvPr/>
        </p:nvCxnSpPr>
        <p:spPr bwMode="auto">
          <a:xfrm flipV="1">
            <a:off x="3150213" y="2820760"/>
            <a:ext cx="0" cy="15454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F1FACF8-681A-0BC1-8337-319426125395}"/>
              </a:ext>
            </a:extLst>
          </p:cNvPr>
          <p:cNvCxnSpPr>
            <a:cxnSpLocks/>
            <a:stCxn id="32" idx="1"/>
          </p:cNvCxnSpPr>
          <p:nvPr/>
        </p:nvCxnSpPr>
        <p:spPr bwMode="auto">
          <a:xfrm flipH="1">
            <a:off x="4251185" y="2809014"/>
            <a:ext cx="1" cy="171061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B378CF2-EFD7-A090-41FD-F8F004812A10}"/>
              </a:ext>
            </a:extLst>
          </p:cNvPr>
          <p:cNvSpPr/>
          <p:nvPr/>
        </p:nvSpPr>
        <p:spPr>
          <a:xfrm rot="16200000">
            <a:off x="8677308" y="1300422"/>
            <a:ext cx="1663354" cy="134363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PPDU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RDG/More PPDU = 0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 Constraint = 0 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4EC1CF5-C1E9-DB55-EA28-9A8D4ABDDAF7}"/>
              </a:ext>
            </a:extLst>
          </p:cNvPr>
          <p:cNvCxnSpPr>
            <a:cxnSpLocks/>
            <a:stCxn id="19" idx="1"/>
          </p:cNvCxnSpPr>
          <p:nvPr/>
        </p:nvCxnSpPr>
        <p:spPr bwMode="auto">
          <a:xfrm flipH="1">
            <a:off x="9508985" y="2803919"/>
            <a:ext cx="1" cy="171814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760E6A94-EFFA-0948-B45D-9B848DE7C4BF}"/>
              </a:ext>
            </a:extLst>
          </p:cNvPr>
          <p:cNvSpPr txBox="1"/>
          <p:nvPr/>
        </p:nvSpPr>
        <p:spPr>
          <a:xfrm rot="16200000">
            <a:off x="1157822" y="5227270"/>
            <a:ext cx="1283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  <a:r>
              <a:rPr lang="en-US" sz="1400" b="1" baseline="30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</a:t>
            </a:r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Party STA</a:t>
            </a:r>
            <a:endParaRPr lang="en-US" sz="1400" b="1" baseline="-25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C4B7ECD-B25B-0490-5497-01A081262550}"/>
              </a:ext>
            </a:extLst>
          </p:cNvPr>
          <p:cNvSpPr/>
          <p:nvPr/>
        </p:nvSpPr>
        <p:spPr>
          <a:xfrm rot="16200000">
            <a:off x="4541837" y="3388106"/>
            <a:ext cx="1522594" cy="7093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RDAC Constraint = 1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G/More PPDU = 0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E734728-802B-D63D-C2FE-7C193766B9AD}"/>
              </a:ext>
            </a:extLst>
          </p:cNvPr>
          <p:cNvCxnSpPr>
            <a:cxnSpLocks/>
            <a:stCxn id="39" idx="3"/>
          </p:cNvCxnSpPr>
          <p:nvPr/>
        </p:nvCxnSpPr>
        <p:spPr bwMode="auto">
          <a:xfrm flipV="1">
            <a:off x="5303134" y="2826335"/>
            <a:ext cx="0" cy="15515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DB7F8225-180F-DC41-C30C-702A6503FE18}"/>
              </a:ext>
            </a:extLst>
          </p:cNvPr>
          <p:cNvSpPr/>
          <p:nvPr/>
        </p:nvSpPr>
        <p:spPr>
          <a:xfrm>
            <a:off x="5681017" y="3765985"/>
            <a:ext cx="2381253" cy="74259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STA may communicate with</a:t>
            </a:r>
          </a:p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  <a:r>
              <a:rPr lang="en-US" sz="1050" b="1" baseline="30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</a:t>
            </a:r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party STAs and </a:t>
            </a:r>
          </a:p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AP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149F691B-360D-636C-9C7E-45281E66AF2B}"/>
              </a:ext>
            </a:extLst>
          </p:cNvPr>
          <p:cNvCxnSpPr>
            <a:cxnSpLocks/>
            <a:stCxn id="30" idx="0"/>
          </p:cNvCxnSpPr>
          <p:nvPr/>
        </p:nvCxnSpPr>
        <p:spPr bwMode="auto">
          <a:xfrm flipV="1">
            <a:off x="6871644" y="2819185"/>
            <a:ext cx="5647" cy="946800"/>
          </a:xfrm>
          <a:prstGeom prst="straightConnector1">
            <a:avLst/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5CEF4B3-EF30-06ED-C91D-E2B9B94CAA54}"/>
              </a:ext>
            </a:extLst>
          </p:cNvPr>
          <p:cNvCxnSpPr>
            <a:cxnSpLocks/>
            <a:endCxn id="30" idx="2"/>
          </p:cNvCxnSpPr>
          <p:nvPr/>
        </p:nvCxnSpPr>
        <p:spPr bwMode="auto">
          <a:xfrm flipV="1">
            <a:off x="6871644" y="4508579"/>
            <a:ext cx="0" cy="872578"/>
          </a:xfrm>
          <a:prstGeom prst="straightConnector1">
            <a:avLst/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CFF80712-DE9E-4A43-A768-30CF53712986}"/>
              </a:ext>
            </a:extLst>
          </p:cNvPr>
          <p:cNvSpPr txBox="1"/>
          <p:nvPr/>
        </p:nvSpPr>
        <p:spPr>
          <a:xfrm>
            <a:off x="4830595" y="4465609"/>
            <a:ext cx="945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Accepting offer</a:t>
            </a:r>
            <a:endParaRPr lang="en-US" sz="1200" b="1" baseline="-25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C4072870-D705-F7EF-82E1-A08931612EB1}"/>
              </a:ext>
            </a:extLst>
          </p:cNvPr>
          <p:cNvSpPr/>
          <p:nvPr/>
        </p:nvSpPr>
        <p:spPr>
          <a:xfrm rot="16200000">
            <a:off x="7686133" y="3388757"/>
            <a:ext cx="1522594" cy="7093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PPDU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RDG/More PPDU = 0</a:t>
            </a:r>
          </a:p>
          <a:p>
            <a:pPr algn="ctr"/>
            <a:r>
              <a:rPr lang="en-US" sz="1050" b="1" dirty="0">
                <a:solidFill>
                  <a:srgbClr val="B405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 Constraint = 0</a:t>
            </a:r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8C1D6906-B552-51F9-7A10-06810F36F95D}"/>
              </a:ext>
            </a:extLst>
          </p:cNvPr>
          <p:cNvCxnSpPr>
            <a:cxnSpLocks/>
            <a:stCxn id="103" idx="3"/>
          </p:cNvCxnSpPr>
          <p:nvPr/>
        </p:nvCxnSpPr>
        <p:spPr bwMode="auto">
          <a:xfrm flipV="1">
            <a:off x="8447430" y="2826986"/>
            <a:ext cx="0" cy="15515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5797A49-7E24-AE6F-52F2-A2FD56AD2FCE}"/>
              </a:ext>
            </a:extLst>
          </p:cNvPr>
          <p:cNvSpPr txBox="1"/>
          <p:nvPr/>
        </p:nvSpPr>
        <p:spPr>
          <a:xfrm>
            <a:off x="6843479" y="4673637"/>
            <a:ext cx="1507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P2P </a:t>
            </a:r>
          </a:p>
          <a:p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communication</a:t>
            </a:r>
            <a:endParaRPr lang="en-US" sz="1400" b="1" baseline="-25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9F8B7E2-CF91-CBB7-D309-3D10B4EFD892}"/>
              </a:ext>
            </a:extLst>
          </p:cNvPr>
          <p:cNvCxnSpPr>
            <a:cxnSpLocks/>
          </p:cNvCxnSpPr>
          <p:nvPr/>
        </p:nvCxnSpPr>
        <p:spPr bwMode="auto">
          <a:xfrm>
            <a:off x="1115361" y="853337"/>
            <a:ext cx="9894456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BA38AF6-D52A-BEE2-C8A8-ACD59455C7FE}"/>
              </a:ext>
            </a:extLst>
          </p:cNvPr>
          <p:cNvSpPr txBox="1"/>
          <p:nvPr/>
        </p:nvSpPr>
        <p:spPr>
          <a:xfrm>
            <a:off x="5021299" y="685800"/>
            <a:ext cx="150874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TXOP Duration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DB64AF-2B4C-EA06-FBC9-D816F0719ECF}"/>
              </a:ext>
            </a:extLst>
          </p:cNvPr>
          <p:cNvSpPr txBox="1"/>
          <p:nvPr/>
        </p:nvSpPr>
        <p:spPr>
          <a:xfrm>
            <a:off x="3332233" y="5422829"/>
            <a:ext cx="4440167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B405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Decline the offer and </a:t>
            </a:r>
            <a:r>
              <a:rPr lang="en-US" sz="1200" b="1" u="sng" dirty="0">
                <a:solidFill>
                  <a:srgbClr val="B405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make a new request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Uses TXS-TCI to indicate its traffic type/size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Used TXS-DU to indicate its requested sharing duration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E9E0AC5F-AFA6-55E6-8099-36D1AACAF7FE}"/>
              </a:ext>
            </a:extLst>
          </p:cNvPr>
          <p:cNvCxnSpPr>
            <a:cxnSpLocks/>
            <a:stCxn id="14" idx="1"/>
            <a:endCxn id="31" idx="1"/>
          </p:cNvCxnSpPr>
          <p:nvPr/>
        </p:nvCxnSpPr>
        <p:spPr bwMode="auto">
          <a:xfrm rot="10800000">
            <a:off x="3150213" y="4497895"/>
            <a:ext cx="182020" cy="1248101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637685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F6D0922-5A8E-895F-F11B-C5806359C5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9217" y="4419600"/>
            <a:ext cx="8534400" cy="1752600"/>
          </a:xfrm>
        </p:spPr>
        <p:txBody>
          <a:bodyPr/>
          <a:lstStyle/>
          <a:p>
            <a:pPr algn="l"/>
            <a:r>
              <a:rPr lang="en-US" b="0" dirty="0"/>
              <a:t>APPENDIX D</a:t>
            </a:r>
          </a:p>
          <a:p>
            <a:pPr algn="l"/>
            <a:r>
              <a:rPr lang="en-US" dirty="0"/>
              <a:t>RD Encoding within the HT Control Field</a:t>
            </a:r>
          </a:p>
          <a:p>
            <a:pPr algn="l"/>
            <a:r>
              <a:rPr lang="en-US" sz="1800" b="0" dirty="0"/>
              <a:t>Reference: 802.11ax-2021 standard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705F2-4D56-32FE-3649-E2D4FA518EB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z="1200" dirty="0"/>
              <a:t>Behnam Dezfouli et al., Nokia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786A0-D319-F40F-DC18-4AEE2EB83E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39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B64FE4-6FA2-177C-ADD7-3EBE2CC1C6E4}"/>
              </a:ext>
            </a:extLst>
          </p:cNvPr>
          <p:cNvSpPr txBox="1"/>
          <p:nvPr/>
        </p:nvSpPr>
        <p:spPr>
          <a:xfrm>
            <a:off x="914401" y="278296"/>
            <a:ext cx="2206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February 2025</a:t>
            </a:r>
          </a:p>
        </p:txBody>
      </p:sp>
    </p:spTree>
    <p:extLst>
      <p:ext uri="{BB962C8B-B14F-4D97-AF65-F5344CB8AC3E}">
        <p14:creationId xmlns:p14="http://schemas.microsoft.com/office/powerpoint/2010/main" val="2245553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B2AE7B-62E6-C97D-509F-9A385704C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Helvetica Neue"/>
              </a:rPr>
              <a:t>Overview of the existing Reverse Direction (RD) Protocol (</a:t>
            </a:r>
            <a:r>
              <a:rPr lang="en-US" sz="1600" b="0" dirty="0">
                <a:solidFill>
                  <a:schemeClr val="tx1"/>
                </a:solidFill>
              </a:rPr>
              <a:t>Section 10.29 of 802.11-2020 standard</a:t>
            </a:r>
            <a:r>
              <a:rPr lang="en-US" dirty="0">
                <a:solidFill>
                  <a:schemeClr val="tx1"/>
                </a:solidFill>
                <a:latin typeface="Helvetica Neue"/>
              </a:rPr>
              <a:t>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The </a:t>
            </a:r>
            <a:r>
              <a:rPr lang="en-US" sz="1600" dirty="0">
                <a:solidFill>
                  <a:schemeClr val="tx1"/>
                </a:solidFill>
              </a:rPr>
              <a:t>Reverse Direction (RD) protocol </a:t>
            </a:r>
            <a:r>
              <a:rPr lang="en-US" sz="1600" b="0" dirty="0">
                <a:solidFill>
                  <a:schemeClr val="tx1"/>
                </a:solidFill>
              </a:rPr>
              <a:t>allows for </a:t>
            </a:r>
            <a:r>
              <a:rPr lang="en-US" sz="1600" dirty="0">
                <a:solidFill>
                  <a:schemeClr val="tx1"/>
                </a:solidFill>
              </a:rPr>
              <a:t>bidirectional frame exchange </a:t>
            </a:r>
            <a:r>
              <a:rPr lang="en-US" sz="1600" b="0" dirty="0">
                <a:solidFill>
                  <a:schemeClr val="tx1"/>
                </a:solidFill>
              </a:rPr>
              <a:t>during TXOPs</a:t>
            </a:r>
            <a:endParaRPr lang="en-US" sz="1500" b="0" dirty="0">
              <a:solidFill>
                <a:schemeClr val="tx1"/>
              </a:solidFill>
            </a:endParaRP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500" b="0" dirty="0">
                <a:solidFill>
                  <a:schemeClr val="tx1"/>
                </a:solidFill>
              </a:rPr>
              <a:t>The TXOP Holder exchanges bidirectional traffic with the TXOP Responder</a:t>
            </a: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Behnam Dezfouli et al., Nokia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2DC5B4D2-5748-F732-CEB0-08BDD94FA40F}"/>
              </a:ext>
            </a:extLst>
          </p:cNvPr>
          <p:cNvCxnSpPr>
            <a:cxnSpLocks/>
          </p:cNvCxnSpPr>
          <p:nvPr/>
        </p:nvCxnSpPr>
        <p:spPr bwMode="auto">
          <a:xfrm flipV="1">
            <a:off x="1837439" y="5549222"/>
            <a:ext cx="9655299" cy="1790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25C75F4-8202-C414-BF92-C93CE7C28537}"/>
              </a:ext>
            </a:extLst>
          </p:cNvPr>
          <p:cNvSpPr txBox="1"/>
          <p:nvPr/>
        </p:nvSpPr>
        <p:spPr>
          <a:xfrm>
            <a:off x="430992" y="5261043"/>
            <a:ext cx="1119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AP: TXOP </a:t>
            </a:r>
          </a:p>
          <a:p>
            <a:pPr algn="ctr"/>
            <a:r>
              <a:rPr lang="en-US" sz="1400" b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Responder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98ABE6A-F8C0-4245-B0BB-12A908EB8070}"/>
              </a:ext>
            </a:extLst>
          </p:cNvPr>
          <p:cNvCxnSpPr>
            <a:cxnSpLocks/>
          </p:cNvCxnSpPr>
          <p:nvPr/>
        </p:nvCxnSpPr>
        <p:spPr bwMode="auto">
          <a:xfrm>
            <a:off x="1474554" y="3855087"/>
            <a:ext cx="10018184" cy="1002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FBEFD65-75AD-177A-16C1-353A9697C333}"/>
              </a:ext>
            </a:extLst>
          </p:cNvPr>
          <p:cNvSpPr/>
          <p:nvPr/>
        </p:nvSpPr>
        <p:spPr>
          <a:xfrm rot="16200000">
            <a:off x="2081764" y="2404054"/>
            <a:ext cx="1522594" cy="134363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PPDU</a:t>
            </a:r>
          </a:p>
          <a:p>
            <a:pPr algn="ctr"/>
            <a:r>
              <a:rPr lang="en-US" sz="1050" b="1" dirty="0">
                <a:solidFill>
                  <a:srgbClr val="0432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AC_VO</a:t>
            </a:r>
            <a:endParaRPr lang="en-US" sz="1050" b="1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105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RDG/More PPDU = 0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 Constraint = 0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CED9EF-0BCD-46B0-0EAC-1E6F391AAA62}"/>
              </a:ext>
            </a:extLst>
          </p:cNvPr>
          <p:cNvSpPr txBox="1"/>
          <p:nvPr/>
        </p:nvSpPr>
        <p:spPr>
          <a:xfrm>
            <a:off x="115479" y="3603502"/>
            <a:ext cx="1527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Non-AP STA: TXOP Holder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A5517A2-202D-594B-DAD6-9BFA2C35B253}"/>
              </a:ext>
            </a:extLst>
          </p:cNvPr>
          <p:cNvSpPr/>
          <p:nvPr/>
        </p:nvSpPr>
        <p:spPr>
          <a:xfrm rot="16200000">
            <a:off x="2944185" y="4626478"/>
            <a:ext cx="1522594" cy="3205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8322FC4-B16F-5812-3315-0EBB27101A1A}"/>
              </a:ext>
            </a:extLst>
          </p:cNvPr>
          <p:cNvSpPr/>
          <p:nvPr/>
        </p:nvSpPr>
        <p:spPr>
          <a:xfrm rot="16200000">
            <a:off x="3833158" y="2404302"/>
            <a:ext cx="1522594" cy="134363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PPDU</a:t>
            </a:r>
          </a:p>
          <a:p>
            <a:pPr algn="ctr"/>
            <a:r>
              <a:rPr lang="en-US" sz="1050" b="1" dirty="0">
                <a:solidFill>
                  <a:srgbClr val="0432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AC_VO</a:t>
            </a:r>
            <a:endParaRPr lang="en-US" sz="1050" b="1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1050" b="1" dirty="0">
                <a:solidFill>
                  <a:srgbClr val="B405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RDG/</a:t>
            </a:r>
            <a:r>
              <a:rPr lang="en-US" sz="1050" dirty="0">
                <a:solidFill>
                  <a:srgbClr val="B405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More PPDU </a:t>
            </a:r>
            <a:r>
              <a:rPr lang="en-US" sz="1050" b="1" dirty="0">
                <a:solidFill>
                  <a:srgbClr val="B405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= 1</a:t>
            </a:r>
          </a:p>
          <a:p>
            <a:pPr algn="ctr"/>
            <a:r>
              <a:rPr lang="en-US" sz="1050" b="1" dirty="0">
                <a:solidFill>
                  <a:srgbClr val="B405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 Constraint = 1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3B1FAC7-597C-DC92-6CD6-8E90325673CF}"/>
              </a:ext>
            </a:extLst>
          </p:cNvPr>
          <p:cNvSpPr/>
          <p:nvPr/>
        </p:nvSpPr>
        <p:spPr>
          <a:xfrm rot="16200000">
            <a:off x="4733035" y="4626477"/>
            <a:ext cx="1522594" cy="3205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</a:t>
            </a:r>
          </a:p>
          <a:p>
            <a:pPr algn="ctr"/>
            <a:r>
              <a:rPr lang="en-US" sz="1050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RDG</a:t>
            </a:r>
            <a:r>
              <a:rPr lang="en-US" sz="105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/More PPDU = 1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325679F-03C2-0A74-A210-C33B9ECE921E}"/>
              </a:ext>
            </a:extLst>
          </p:cNvPr>
          <p:cNvSpPr/>
          <p:nvPr/>
        </p:nvSpPr>
        <p:spPr>
          <a:xfrm rot="16200000">
            <a:off x="5604753" y="4113670"/>
            <a:ext cx="1522594" cy="13436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PPDU</a:t>
            </a:r>
          </a:p>
          <a:p>
            <a:pPr algn="ctr"/>
            <a:r>
              <a:rPr lang="en-US" sz="1050" b="1" dirty="0">
                <a:solidFill>
                  <a:srgbClr val="0432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AC_VO</a:t>
            </a:r>
            <a:endParaRPr lang="en-US" sz="1050" b="1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1050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RDG</a:t>
            </a:r>
            <a:r>
              <a:rPr lang="en-US" sz="105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/More PPDU = 1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434263A-E14B-40DE-DDBD-E96E01BE31E2}"/>
              </a:ext>
            </a:extLst>
          </p:cNvPr>
          <p:cNvSpPr/>
          <p:nvPr/>
        </p:nvSpPr>
        <p:spPr>
          <a:xfrm rot="16200000">
            <a:off x="6983989" y="4113670"/>
            <a:ext cx="1522594" cy="13436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PPDU</a:t>
            </a:r>
          </a:p>
          <a:p>
            <a:pPr algn="ctr"/>
            <a:r>
              <a:rPr lang="en-US" sz="1050" b="1" dirty="0">
                <a:solidFill>
                  <a:srgbClr val="0432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AC_VO</a:t>
            </a:r>
            <a:endParaRPr lang="en-US" sz="1050" b="1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ctr"/>
            <a:r>
              <a:rPr lang="en-US" sz="1050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RDG</a:t>
            </a:r>
            <a:r>
              <a:rPr lang="en-US" sz="105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/More PPDU = 0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832FC93-78CE-BD4A-B2E9-BB66AFA47A3A}"/>
              </a:ext>
            </a:extLst>
          </p:cNvPr>
          <p:cNvSpPr/>
          <p:nvPr/>
        </p:nvSpPr>
        <p:spPr>
          <a:xfrm rot="16200000">
            <a:off x="7851743" y="2924327"/>
            <a:ext cx="1522594" cy="320512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</a:t>
            </a:r>
          </a:p>
          <a:p>
            <a:pPr algn="ctr"/>
            <a:r>
              <a:rPr lang="en-US" sz="105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RDG/More PPDU = 0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81EB243-2B29-E720-C492-3CC3F124226D}"/>
              </a:ext>
            </a:extLst>
          </p:cNvPr>
          <p:cNvSpPr/>
          <p:nvPr/>
        </p:nvSpPr>
        <p:spPr>
          <a:xfrm rot="16200000">
            <a:off x="8732870" y="2415583"/>
            <a:ext cx="1522594" cy="134363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PPDU</a:t>
            </a:r>
          </a:p>
          <a:p>
            <a:pPr algn="ctr"/>
            <a:r>
              <a:rPr lang="en-US" sz="105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RDG/More PPDU = 0 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30392F2-88E6-4716-060F-C4592632EF49}"/>
              </a:ext>
            </a:extLst>
          </p:cNvPr>
          <p:cNvCxnSpPr>
            <a:cxnSpLocks/>
          </p:cNvCxnSpPr>
          <p:nvPr/>
        </p:nvCxnSpPr>
        <p:spPr bwMode="auto">
          <a:xfrm>
            <a:off x="1740032" y="2084358"/>
            <a:ext cx="9364724" cy="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E9BCF244-BAF0-B381-5CE0-FB64EF4BC8DA}"/>
              </a:ext>
            </a:extLst>
          </p:cNvPr>
          <p:cNvSpPr/>
          <p:nvPr/>
        </p:nvSpPr>
        <p:spPr>
          <a:xfrm rot="16200000">
            <a:off x="9587170" y="4625233"/>
            <a:ext cx="1522594" cy="3205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5049F6C-A7C0-D22F-1A08-2A8FAF177EB2}"/>
              </a:ext>
            </a:extLst>
          </p:cNvPr>
          <p:cNvSpPr txBox="1"/>
          <p:nvPr/>
        </p:nvSpPr>
        <p:spPr>
          <a:xfrm>
            <a:off x="5611676" y="1930469"/>
            <a:ext cx="150874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TXOP Duration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29A5204-8556-8AEB-27C3-9D0512426F97}"/>
              </a:ext>
            </a:extLst>
          </p:cNvPr>
          <p:cNvCxnSpPr>
            <a:cxnSpLocks/>
          </p:cNvCxnSpPr>
          <p:nvPr/>
        </p:nvCxnSpPr>
        <p:spPr bwMode="auto">
          <a:xfrm>
            <a:off x="2843062" y="3837171"/>
            <a:ext cx="0" cy="169782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EA6FC4D-C7A9-8959-EC48-930E59B50125}"/>
              </a:ext>
            </a:extLst>
          </p:cNvPr>
          <p:cNvCxnSpPr>
            <a:cxnSpLocks/>
          </p:cNvCxnSpPr>
          <p:nvPr/>
        </p:nvCxnSpPr>
        <p:spPr bwMode="auto">
          <a:xfrm flipV="1">
            <a:off x="3705482" y="3837171"/>
            <a:ext cx="0" cy="18826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D4FF3FF-93F0-5FF2-45DC-25EA94B9574C}"/>
              </a:ext>
            </a:extLst>
          </p:cNvPr>
          <p:cNvCxnSpPr>
            <a:cxnSpLocks/>
          </p:cNvCxnSpPr>
          <p:nvPr/>
        </p:nvCxnSpPr>
        <p:spPr bwMode="auto">
          <a:xfrm flipV="1">
            <a:off x="5494332" y="3859439"/>
            <a:ext cx="0" cy="16599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B51F8A3-4D59-6EBE-9A36-1856FBF9DC25}"/>
              </a:ext>
            </a:extLst>
          </p:cNvPr>
          <p:cNvCxnSpPr>
            <a:cxnSpLocks/>
          </p:cNvCxnSpPr>
          <p:nvPr/>
        </p:nvCxnSpPr>
        <p:spPr bwMode="auto">
          <a:xfrm flipV="1">
            <a:off x="6366051" y="3847331"/>
            <a:ext cx="0" cy="17686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337AF24-2B61-6E30-C5AC-6AA4661ABFB0}"/>
              </a:ext>
            </a:extLst>
          </p:cNvPr>
          <p:cNvCxnSpPr>
            <a:cxnSpLocks/>
          </p:cNvCxnSpPr>
          <p:nvPr/>
        </p:nvCxnSpPr>
        <p:spPr bwMode="auto">
          <a:xfrm flipV="1">
            <a:off x="7745287" y="3859439"/>
            <a:ext cx="0" cy="16475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96" name="Straight Arrow Connector 4095">
            <a:extLst>
              <a:ext uri="{FF2B5EF4-FFF2-40B4-BE49-F238E27FC236}">
                <a16:creationId xmlns:a16="http://schemas.microsoft.com/office/drawing/2014/main" id="{C645A882-A678-3638-92E6-933386F19584}"/>
              </a:ext>
            </a:extLst>
          </p:cNvPr>
          <p:cNvCxnSpPr>
            <a:cxnSpLocks/>
          </p:cNvCxnSpPr>
          <p:nvPr/>
        </p:nvCxnSpPr>
        <p:spPr bwMode="auto">
          <a:xfrm flipV="1">
            <a:off x="10348467" y="3848957"/>
            <a:ext cx="0" cy="17523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01" name="Straight Arrow Connector 4100">
            <a:extLst>
              <a:ext uri="{FF2B5EF4-FFF2-40B4-BE49-F238E27FC236}">
                <a16:creationId xmlns:a16="http://schemas.microsoft.com/office/drawing/2014/main" id="{46EB32EC-2D75-8420-60AC-BBB345776FE8}"/>
              </a:ext>
            </a:extLst>
          </p:cNvPr>
          <p:cNvCxnSpPr>
            <a:cxnSpLocks/>
          </p:cNvCxnSpPr>
          <p:nvPr/>
        </p:nvCxnSpPr>
        <p:spPr bwMode="auto">
          <a:xfrm>
            <a:off x="8613040" y="3845880"/>
            <a:ext cx="0" cy="169945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05" name="Straight Arrow Connector 4104">
            <a:extLst>
              <a:ext uri="{FF2B5EF4-FFF2-40B4-BE49-F238E27FC236}">
                <a16:creationId xmlns:a16="http://schemas.microsoft.com/office/drawing/2014/main" id="{DCFBAD50-38EF-EA0A-837F-888FCA5AF170}"/>
              </a:ext>
            </a:extLst>
          </p:cNvPr>
          <p:cNvCxnSpPr>
            <a:cxnSpLocks/>
          </p:cNvCxnSpPr>
          <p:nvPr/>
        </p:nvCxnSpPr>
        <p:spPr bwMode="auto">
          <a:xfrm>
            <a:off x="9494168" y="3848700"/>
            <a:ext cx="0" cy="170951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Right Brace 7">
            <a:extLst>
              <a:ext uri="{FF2B5EF4-FFF2-40B4-BE49-F238E27FC236}">
                <a16:creationId xmlns:a16="http://schemas.microsoft.com/office/drawing/2014/main" id="{9A5FED4C-6CC1-93B5-830D-2CFA791F87A0}"/>
              </a:ext>
            </a:extLst>
          </p:cNvPr>
          <p:cNvSpPr/>
          <p:nvPr/>
        </p:nvSpPr>
        <p:spPr bwMode="auto">
          <a:xfrm rot="5400000">
            <a:off x="6780564" y="4211868"/>
            <a:ext cx="190054" cy="308303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10BCA9-7585-CC45-346F-DDBBEA3262D2}"/>
              </a:ext>
            </a:extLst>
          </p:cNvPr>
          <p:cNvSpPr txBox="1"/>
          <p:nvPr/>
        </p:nvSpPr>
        <p:spPr>
          <a:xfrm>
            <a:off x="4817597" y="5868287"/>
            <a:ext cx="4115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One burst of PPDUs from TXOP Responder</a:t>
            </a:r>
          </a:p>
          <a:p>
            <a:pPr algn="ctr"/>
            <a:r>
              <a:rPr lang="en-US" sz="1400" b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(no ACK between these PPDUs)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5E95143-7DE0-B77D-AB72-8B02E9987624}"/>
              </a:ext>
            </a:extLst>
          </p:cNvPr>
          <p:cNvCxnSpPr>
            <a:cxnSpLocks/>
          </p:cNvCxnSpPr>
          <p:nvPr/>
        </p:nvCxnSpPr>
        <p:spPr bwMode="auto">
          <a:xfrm>
            <a:off x="4561504" y="3855087"/>
            <a:ext cx="0" cy="169782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6884717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B2AE7B-62E6-C97D-509F-9A385704C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RD Encoding within the HT Control Field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0" indent="0" algn="l">
              <a:buNone/>
            </a:pP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40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Behnam Dezfouli et al., Nokia</a:t>
            </a:r>
          </a:p>
        </p:txBody>
      </p:sp>
      <p:pic>
        <p:nvPicPr>
          <p:cNvPr id="18" name="Picture 17" descr="A close-up of a text&#10;&#10;Description automatically generated">
            <a:extLst>
              <a:ext uri="{FF2B5EF4-FFF2-40B4-BE49-F238E27FC236}">
                <a16:creationId xmlns:a16="http://schemas.microsoft.com/office/drawing/2014/main" id="{A5C9B27E-6FB4-438E-3180-C2C77FE9C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118" y="3979537"/>
            <a:ext cx="7772400" cy="2114878"/>
          </a:xfrm>
          <a:prstGeom prst="rect">
            <a:avLst/>
          </a:prstGeom>
        </p:spPr>
      </p:pic>
      <p:pic>
        <p:nvPicPr>
          <p:cNvPr id="20" name="Picture 19" descr="A close-up of a field form&#10;&#10;Description automatically generated">
            <a:extLst>
              <a:ext uri="{FF2B5EF4-FFF2-40B4-BE49-F238E27FC236}">
                <a16:creationId xmlns:a16="http://schemas.microsoft.com/office/drawing/2014/main" id="{01C79D65-B521-6BB8-9074-D3B4BCE78C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368423"/>
            <a:ext cx="7772400" cy="2308047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1226AA5F-D254-85B4-D357-B139E4839FEE}"/>
              </a:ext>
            </a:extLst>
          </p:cNvPr>
          <p:cNvSpPr/>
          <p:nvPr/>
        </p:nvSpPr>
        <p:spPr bwMode="auto">
          <a:xfrm>
            <a:off x="3505200" y="5360505"/>
            <a:ext cx="3657600" cy="3048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93025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B2AE7B-62E6-C97D-509F-9A385704C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RD Encoding within the HT Control Field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0" indent="0" algn="l">
              <a:buNone/>
            </a:pP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41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Behnam Dezfouli et al., Nokia</a:t>
            </a:r>
          </a:p>
        </p:txBody>
      </p:sp>
      <p:pic>
        <p:nvPicPr>
          <p:cNvPr id="7" name="Picture 6" descr="A white paper with black text&#10;&#10;Description automatically generated">
            <a:extLst>
              <a:ext uri="{FF2B5EF4-FFF2-40B4-BE49-F238E27FC236}">
                <a16:creationId xmlns:a16="http://schemas.microsoft.com/office/drawing/2014/main" id="{094EB7A1-A7E9-2917-7E9D-9899B7D01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402" y="1132827"/>
            <a:ext cx="6451830" cy="19331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table of information&#10;&#10;Description automatically generated">
            <a:extLst>
              <a:ext uri="{FF2B5EF4-FFF2-40B4-BE49-F238E27FC236}">
                <a16:creationId xmlns:a16="http://schemas.microsoft.com/office/drawing/2014/main" id="{E70316DA-17BB-CE31-CC12-D1A1740316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47" y="3228815"/>
            <a:ext cx="6080471" cy="3167223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446034D2-02FF-6842-9F85-C0C8371536A4}"/>
              </a:ext>
            </a:extLst>
          </p:cNvPr>
          <p:cNvSpPr/>
          <p:nvPr/>
        </p:nvSpPr>
        <p:spPr bwMode="auto">
          <a:xfrm>
            <a:off x="461847" y="5572772"/>
            <a:ext cx="381000" cy="228600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2" name="Picture 1" descr="A diagram of a subfield format&#10;&#10;Description automatically generated">
            <a:extLst>
              <a:ext uri="{FF2B5EF4-FFF2-40B4-BE49-F238E27FC236}">
                <a16:creationId xmlns:a16="http://schemas.microsoft.com/office/drawing/2014/main" id="{BA4B2AB6-3B1B-43E2-1D26-C3D4ED7EFE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7" y="4375264"/>
            <a:ext cx="4610097" cy="119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933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D0D43-DBBD-B29E-97F9-B9AAC2512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Shortcomings of RD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</a:tabLst>
            </a:pPr>
            <a:r>
              <a:rPr lang="en-US" sz="1700" dirty="0">
                <a:solidFill>
                  <a:schemeClr val="tx1"/>
                </a:solidFill>
                <a:highlight>
                  <a:srgbClr val="FFFFFF"/>
                </a:highlight>
                <a:latin typeface="Helvetica Neue"/>
              </a:rPr>
              <a:t>RD does not allow the Responder to ‘request’ for TXOP sharing</a:t>
            </a:r>
          </a:p>
          <a:p>
            <a:pPr marL="685800" lvl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</a:tabLst>
            </a:pPr>
            <a:r>
              <a:rPr lang="en-US" sz="1700" dirty="0">
                <a:solidFill>
                  <a:schemeClr val="tx1"/>
                </a:solidFill>
                <a:highlight>
                  <a:srgbClr val="FFFFFF"/>
                </a:highlight>
                <a:latin typeface="Helvetica Neue"/>
              </a:rPr>
              <a:t>If the Responder has LL traffic, it cannot notify the Holder</a:t>
            </a:r>
            <a:endParaRPr lang="en-US" sz="1700" b="0" dirty="0">
              <a:solidFill>
                <a:schemeClr val="tx1"/>
              </a:solidFill>
              <a:highlight>
                <a:srgbClr val="FFFFFF"/>
              </a:highlight>
              <a:latin typeface="Helvetica Neue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</a:tabLst>
            </a:pPr>
            <a:r>
              <a:rPr lang="en-US" sz="1700" dirty="0">
                <a:solidFill>
                  <a:schemeClr val="tx1"/>
                </a:solidFill>
                <a:highlight>
                  <a:srgbClr val="FFFFFF"/>
                </a:highlight>
                <a:latin typeface="Helvetica Neue"/>
              </a:rPr>
              <a:t>RD does not allow the Responder to communicate with any STA other than the Holder</a:t>
            </a:r>
          </a:p>
          <a:p>
            <a:pPr marL="685800" lvl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</a:tabLst>
            </a:pPr>
            <a:r>
              <a:rPr lang="en-US" sz="1700" dirty="0">
                <a:solidFill>
                  <a:schemeClr val="tx1"/>
                </a:solidFill>
                <a:highlight>
                  <a:srgbClr val="FFFFFF"/>
                </a:highlight>
                <a:latin typeface="Helvetica Neue"/>
              </a:rPr>
              <a:t>LL traffic from Responder to other STAs (not the Holder) cannot be sent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</a:tabLst>
            </a:pPr>
            <a:r>
              <a:rPr lang="en-US" sz="1700" dirty="0">
                <a:solidFill>
                  <a:schemeClr val="tx1"/>
                </a:solidFill>
                <a:latin typeface="Helvetica Neue"/>
              </a:rPr>
              <a:t>RD is unable to specify the TXOP sharing duration</a:t>
            </a:r>
          </a:p>
          <a:p>
            <a:pPr marL="685800" lvl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</a:tabLst>
            </a:pPr>
            <a:r>
              <a:rPr lang="en-US" sz="1700" dirty="0">
                <a:solidFill>
                  <a:schemeClr val="tx1"/>
                </a:solidFill>
                <a:latin typeface="Helvetica Neue"/>
              </a:rPr>
              <a:t>There is no guarantee on the return time of shared TXOP; the Responder may use the entire remaining TXOP duration</a:t>
            </a:r>
            <a:endParaRPr lang="en-US" sz="1700" b="0" dirty="0">
              <a:solidFill>
                <a:schemeClr val="tx1"/>
              </a:solidFill>
              <a:latin typeface="Helvetica Neue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</a:tabLst>
            </a:pPr>
            <a:r>
              <a:rPr lang="en-US" sz="1700" dirty="0">
                <a:solidFill>
                  <a:schemeClr val="tx1"/>
                </a:solidFill>
                <a:highlight>
                  <a:srgbClr val="FFFFFF"/>
                </a:highlight>
                <a:latin typeface="Helvetica Neue"/>
              </a:rPr>
              <a:t>RD is unable to specify the permissible traffic types that can be sent during a shared TXOP</a:t>
            </a:r>
          </a:p>
          <a:p>
            <a:pPr marL="685800" lvl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</a:tabLst>
            </a:pPr>
            <a:r>
              <a:rPr lang="en-US" sz="1700" dirty="0">
                <a:solidFill>
                  <a:schemeClr val="tx1"/>
                </a:solidFill>
                <a:highlight>
                  <a:srgbClr val="FFFFFF"/>
                </a:highlight>
                <a:latin typeface="Helvetica Neue"/>
              </a:rPr>
              <a:t>Simply relying on the Access Category (AC) of the last PPDU may prevent the transmission of LL traffic</a:t>
            </a:r>
          </a:p>
          <a:p>
            <a:pPr marL="685800" lvl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</a:tabLst>
            </a:pPr>
            <a:endParaRPr lang="en-US" sz="1700" b="0" dirty="0">
              <a:solidFill>
                <a:schemeClr val="tx1"/>
              </a:solidFill>
              <a:highlight>
                <a:srgbClr val="FFFFFF"/>
              </a:highlight>
              <a:latin typeface="Helvetica Neue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</a:tabLst>
            </a:pPr>
            <a:endParaRPr lang="en-US" sz="1700" b="0" dirty="0">
              <a:solidFill>
                <a:schemeClr val="tx1"/>
              </a:solidFill>
              <a:highlight>
                <a:srgbClr val="FFFFFF"/>
              </a:highlight>
              <a:latin typeface="Helvetica Neue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</a:tabLst>
            </a:pPr>
            <a:r>
              <a:rPr lang="en-US" sz="1700" b="0" dirty="0">
                <a:solidFill>
                  <a:schemeClr val="tx1"/>
                </a:solidFill>
                <a:highlight>
                  <a:srgbClr val="FFFFFF"/>
                </a:highlight>
                <a:latin typeface="Helvetica Neue"/>
              </a:rPr>
              <a:t>Further </a:t>
            </a:r>
            <a:r>
              <a:rPr lang="en-US" sz="1700" dirty="0">
                <a:solidFill>
                  <a:schemeClr val="tx1"/>
                </a:solidFill>
                <a:highlight>
                  <a:srgbClr val="FFFFFF"/>
                </a:highlight>
                <a:latin typeface="Helvetica Neue"/>
              </a:rPr>
              <a:t>enhancement of throughput </a:t>
            </a:r>
            <a:r>
              <a:rPr lang="en-US" sz="1700" b="0" dirty="0">
                <a:solidFill>
                  <a:schemeClr val="tx1"/>
                </a:solidFill>
                <a:highlight>
                  <a:srgbClr val="FFFFFF"/>
                </a:highlight>
                <a:latin typeface="Helvetica Neue"/>
              </a:rPr>
              <a:t>and </a:t>
            </a:r>
            <a:r>
              <a:rPr lang="en-US" sz="1700" dirty="0">
                <a:solidFill>
                  <a:schemeClr val="tx1"/>
                </a:solidFill>
                <a:highlight>
                  <a:srgbClr val="FFFFFF"/>
                </a:highlight>
                <a:latin typeface="Helvetica Neue"/>
              </a:rPr>
              <a:t>reduction of tail latency </a:t>
            </a:r>
            <a:r>
              <a:rPr lang="en-US" sz="1700" b="0" dirty="0">
                <a:solidFill>
                  <a:schemeClr val="tx1"/>
                </a:solidFill>
                <a:highlight>
                  <a:srgbClr val="FFFFFF"/>
                </a:highlight>
                <a:latin typeface="Helvetica Neue"/>
              </a:rPr>
              <a:t>can be achieved by overcoming the above shortcomings</a:t>
            </a:r>
            <a:endParaRPr lang="en-US" sz="1700" dirty="0">
              <a:solidFill>
                <a:schemeClr val="tx1"/>
              </a:solidFill>
              <a:highlight>
                <a:srgbClr val="FFFFFF"/>
              </a:highlight>
            </a:endParaRPr>
          </a:p>
          <a:p>
            <a:pPr marL="400050" lvl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</a:tabLst>
            </a:pPr>
            <a:endParaRPr lang="en-US" sz="1700" b="0" dirty="0">
              <a:solidFill>
                <a:schemeClr val="tx1"/>
              </a:solidFill>
              <a:highlight>
                <a:srgbClr val="FFFFFF"/>
              </a:highligh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Behnam Dezfouli et al., Nokia</a:t>
            </a:r>
          </a:p>
        </p:txBody>
      </p:sp>
    </p:spTree>
    <p:extLst>
      <p:ext uri="{BB962C8B-B14F-4D97-AF65-F5344CB8AC3E}">
        <p14:creationId xmlns:p14="http://schemas.microsoft.com/office/powerpoint/2010/main" val="13155764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Behnam Dezfouli et al., Nokia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2DC5B4D2-5748-F732-CEB0-08BDD94FA40F}"/>
              </a:ext>
            </a:extLst>
          </p:cNvPr>
          <p:cNvCxnSpPr>
            <a:cxnSpLocks/>
          </p:cNvCxnSpPr>
          <p:nvPr/>
        </p:nvCxnSpPr>
        <p:spPr bwMode="auto">
          <a:xfrm flipV="1">
            <a:off x="1927101" y="5527073"/>
            <a:ext cx="9655299" cy="1790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25C75F4-8202-C414-BF92-C93CE7C28537}"/>
              </a:ext>
            </a:extLst>
          </p:cNvPr>
          <p:cNvSpPr txBox="1"/>
          <p:nvPr/>
        </p:nvSpPr>
        <p:spPr>
          <a:xfrm>
            <a:off x="579908" y="5260534"/>
            <a:ext cx="1119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TXOP 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Responder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98ABE6A-F8C0-4245-B0BB-12A908EB8070}"/>
              </a:ext>
            </a:extLst>
          </p:cNvPr>
          <p:cNvCxnSpPr>
            <a:cxnSpLocks/>
          </p:cNvCxnSpPr>
          <p:nvPr/>
        </p:nvCxnSpPr>
        <p:spPr bwMode="auto">
          <a:xfrm>
            <a:off x="1564216" y="3832938"/>
            <a:ext cx="10018184" cy="1002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FBEFD65-75AD-177A-16C1-353A9697C333}"/>
              </a:ext>
            </a:extLst>
          </p:cNvPr>
          <p:cNvSpPr/>
          <p:nvPr/>
        </p:nvSpPr>
        <p:spPr>
          <a:xfrm rot="16200000">
            <a:off x="3958608" y="2402236"/>
            <a:ext cx="1522594" cy="134363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PPDU</a:t>
            </a:r>
          </a:p>
          <a:p>
            <a:pPr algn="ctr"/>
            <a:r>
              <a:rPr lang="en-US" sz="1050" b="1" dirty="0">
                <a:solidFill>
                  <a:srgbClr val="0432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AC_VI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RDG/More PPDU = 0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 Constraint = 0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CED9EF-0BCD-46B0-0EAC-1E6F391AAA62}"/>
              </a:ext>
            </a:extLst>
          </p:cNvPr>
          <p:cNvSpPr txBox="1"/>
          <p:nvPr/>
        </p:nvSpPr>
        <p:spPr>
          <a:xfrm>
            <a:off x="759829" y="3571279"/>
            <a:ext cx="7553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TXOP 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Holder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A5517A2-202D-594B-DAD6-9BFA2C35B253}"/>
              </a:ext>
            </a:extLst>
          </p:cNvPr>
          <p:cNvSpPr/>
          <p:nvPr/>
        </p:nvSpPr>
        <p:spPr>
          <a:xfrm rot="16200000">
            <a:off x="4956913" y="4508538"/>
            <a:ext cx="1522594" cy="5306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RDG/More PPDU = 0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 Constraint = 0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8322FC4-B16F-5812-3315-0EBB27101A1A}"/>
              </a:ext>
            </a:extLst>
          </p:cNvPr>
          <p:cNvSpPr/>
          <p:nvPr/>
        </p:nvSpPr>
        <p:spPr>
          <a:xfrm rot="16200000">
            <a:off x="5916268" y="2399772"/>
            <a:ext cx="1522594" cy="134363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PPDU</a:t>
            </a:r>
          </a:p>
          <a:p>
            <a:pPr algn="ctr"/>
            <a:r>
              <a:rPr lang="en-US" sz="1050" b="1" dirty="0">
                <a:solidFill>
                  <a:srgbClr val="0432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AC_VO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RDG/More PPDU = 0 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 Constraint = 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3B1FAC7-597C-DC92-6CD6-8E90325673CF}"/>
              </a:ext>
            </a:extLst>
          </p:cNvPr>
          <p:cNvSpPr/>
          <p:nvPr/>
        </p:nvSpPr>
        <p:spPr>
          <a:xfrm rot="16200000">
            <a:off x="8307265" y="4459281"/>
            <a:ext cx="1522594" cy="60806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RDG/More PPDU = 0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 Constraint = 0 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29A5204-8556-8AEB-27C3-9D0512426F97}"/>
              </a:ext>
            </a:extLst>
          </p:cNvPr>
          <p:cNvCxnSpPr>
            <a:cxnSpLocks/>
            <a:stCxn id="10" idx="1"/>
          </p:cNvCxnSpPr>
          <p:nvPr/>
        </p:nvCxnSpPr>
        <p:spPr bwMode="auto">
          <a:xfrm>
            <a:off x="4719906" y="3835353"/>
            <a:ext cx="0" cy="169782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EA6FC4D-C7A9-8959-EC48-930E59B50125}"/>
              </a:ext>
            </a:extLst>
          </p:cNvPr>
          <p:cNvCxnSpPr>
            <a:cxnSpLocks/>
            <a:stCxn id="31" idx="3"/>
          </p:cNvCxnSpPr>
          <p:nvPr/>
        </p:nvCxnSpPr>
        <p:spPr bwMode="auto">
          <a:xfrm flipV="1">
            <a:off x="5718210" y="3824788"/>
            <a:ext cx="0" cy="18779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AD4FF3FF-93F0-5FF2-45DC-25EA94B9574C}"/>
              </a:ext>
            </a:extLst>
          </p:cNvPr>
          <p:cNvCxnSpPr>
            <a:cxnSpLocks/>
            <a:stCxn id="33" idx="3"/>
          </p:cNvCxnSpPr>
          <p:nvPr/>
        </p:nvCxnSpPr>
        <p:spPr bwMode="auto">
          <a:xfrm flipV="1">
            <a:off x="9068563" y="3833044"/>
            <a:ext cx="1926" cy="16897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A5C0E650-F540-5AB2-9C1B-9BF63621FE58}"/>
              </a:ext>
            </a:extLst>
          </p:cNvPr>
          <p:cNvSpPr/>
          <p:nvPr/>
        </p:nvSpPr>
        <p:spPr>
          <a:xfrm rot="16200000">
            <a:off x="2566366" y="2399772"/>
            <a:ext cx="1522594" cy="134363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PPDU</a:t>
            </a:r>
          </a:p>
          <a:p>
            <a:pPr algn="ctr"/>
            <a:r>
              <a:rPr lang="en-US" sz="1050" b="1" dirty="0">
                <a:solidFill>
                  <a:srgbClr val="0432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AC_VI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RDG/More PPDU = 0 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 Constraint = 0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19523B-51BB-CF2C-6EDD-6F23D8E55CFB}"/>
              </a:ext>
            </a:extLst>
          </p:cNvPr>
          <p:cNvSpPr txBox="1"/>
          <p:nvPr/>
        </p:nvSpPr>
        <p:spPr>
          <a:xfrm>
            <a:off x="850976" y="1707418"/>
            <a:ext cx="2015073" cy="492443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Last AC_VI frame sent by the TXOP Holder</a:t>
            </a: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AB3F83C4-9E31-4D36-3D18-61A442B919AD}"/>
              </a:ext>
            </a:extLst>
          </p:cNvPr>
          <p:cNvCxnSpPr>
            <a:cxnSpLocks/>
            <a:stCxn id="8" idx="3"/>
            <a:endCxn id="10" idx="3"/>
          </p:cNvCxnSpPr>
          <p:nvPr/>
        </p:nvCxnSpPr>
        <p:spPr bwMode="auto">
          <a:xfrm>
            <a:off x="2866049" y="1953640"/>
            <a:ext cx="1853857" cy="359119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379138C-E296-5944-A19C-DBB531146565}"/>
              </a:ext>
            </a:extLst>
          </p:cNvPr>
          <p:cNvSpPr/>
          <p:nvPr/>
        </p:nvSpPr>
        <p:spPr>
          <a:xfrm rot="16200000">
            <a:off x="7308960" y="2399772"/>
            <a:ext cx="1522594" cy="134363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PPDU</a:t>
            </a:r>
          </a:p>
          <a:p>
            <a:pPr algn="ctr"/>
            <a:r>
              <a:rPr lang="en-US" sz="1050" b="1" dirty="0">
                <a:solidFill>
                  <a:srgbClr val="0432F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AC_VO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RDG/More PPDU = 1 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 Constraint = 1</a:t>
            </a:r>
          </a:p>
        </p:txBody>
      </p: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1D40600E-1655-3B71-3606-A339A908362E}"/>
              </a:ext>
            </a:extLst>
          </p:cNvPr>
          <p:cNvCxnSpPr>
            <a:cxnSpLocks/>
            <a:stCxn id="24" idx="3"/>
            <a:endCxn id="32" idx="3"/>
          </p:cNvCxnSpPr>
          <p:nvPr/>
        </p:nvCxnSpPr>
        <p:spPr bwMode="auto">
          <a:xfrm>
            <a:off x="6216401" y="1437775"/>
            <a:ext cx="461165" cy="872520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CE23241-0FC8-5DCD-7D34-3A0E94FA48F6}"/>
              </a:ext>
            </a:extLst>
          </p:cNvPr>
          <p:cNvSpPr txBox="1"/>
          <p:nvPr/>
        </p:nvSpPr>
        <p:spPr>
          <a:xfrm>
            <a:off x="3821914" y="1091526"/>
            <a:ext cx="2394487" cy="692497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TXOP Holder switches to sending AC_VO frames</a:t>
            </a:r>
          </a:p>
          <a:p>
            <a:pPr algn="r"/>
            <a:r>
              <a:rPr lang="en-US" sz="13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(higher-priority traffic)</a:t>
            </a:r>
          </a:p>
        </p:txBody>
      </p: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13D3CC0C-3788-7228-E487-C838BFAA3006}"/>
              </a:ext>
            </a:extLst>
          </p:cNvPr>
          <p:cNvCxnSpPr>
            <a:cxnSpLocks/>
            <a:stCxn id="35" idx="1"/>
            <a:endCxn id="15" idx="3"/>
          </p:cNvCxnSpPr>
          <p:nvPr/>
        </p:nvCxnSpPr>
        <p:spPr bwMode="auto">
          <a:xfrm rot="10800000" flipV="1">
            <a:off x="8070258" y="1533927"/>
            <a:ext cx="235542" cy="776368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7568358-BE41-84A0-B9F8-158A38E3C3E7}"/>
              </a:ext>
            </a:extLst>
          </p:cNvPr>
          <p:cNvSpPr txBox="1"/>
          <p:nvPr/>
        </p:nvSpPr>
        <p:spPr>
          <a:xfrm>
            <a:off x="8305800" y="1187678"/>
            <a:ext cx="3018352" cy="692497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TXOP Holder offers TXOP sharing to the TXOP Responder, </a:t>
            </a:r>
            <a:r>
              <a:rPr lang="en-US" sz="1300" b="1" dirty="0">
                <a:solidFill>
                  <a:srgbClr val="B405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where the permissible traffic type is AC_VO</a:t>
            </a:r>
          </a:p>
        </p:txBody>
      </p:sp>
      <p:cxnSp>
        <p:nvCxnSpPr>
          <p:cNvPr id="58" name="Elbow Connector 57">
            <a:extLst>
              <a:ext uri="{FF2B5EF4-FFF2-40B4-BE49-F238E27FC236}">
                <a16:creationId xmlns:a16="http://schemas.microsoft.com/office/drawing/2014/main" id="{D4552C6F-97E4-736C-99FF-B7ECB3558461}"/>
              </a:ext>
            </a:extLst>
          </p:cNvPr>
          <p:cNvCxnSpPr>
            <a:cxnSpLocks/>
            <a:stCxn id="62" idx="3"/>
            <a:endCxn id="33" idx="1"/>
          </p:cNvCxnSpPr>
          <p:nvPr/>
        </p:nvCxnSpPr>
        <p:spPr bwMode="auto">
          <a:xfrm flipV="1">
            <a:off x="8742077" y="5524609"/>
            <a:ext cx="326486" cy="533065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84DE2274-778E-E369-9888-A5EF68E4202D}"/>
              </a:ext>
            </a:extLst>
          </p:cNvPr>
          <p:cNvSpPr txBox="1"/>
          <p:nvPr/>
        </p:nvSpPr>
        <p:spPr>
          <a:xfrm>
            <a:off x="5718210" y="5711425"/>
            <a:ext cx="3023867" cy="692497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3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TXOP Responder </a:t>
            </a:r>
            <a:r>
              <a:rPr lang="en-US" sz="1300" b="1" u="sng" dirty="0">
                <a:solidFill>
                  <a:srgbClr val="B405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declines</a:t>
            </a:r>
            <a:r>
              <a:rPr lang="en-US" sz="13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the offer because it only has high-priority AC_VI traffic to send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1063DC9-CCCA-0DDF-D899-D1F1C30A8422}"/>
              </a:ext>
            </a:extLst>
          </p:cNvPr>
          <p:cNvCxnSpPr>
            <a:cxnSpLocks/>
          </p:cNvCxnSpPr>
          <p:nvPr/>
        </p:nvCxnSpPr>
        <p:spPr bwMode="auto">
          <a:xfrm>
            <a:off x="3352800" y="3847151"/>
            <a:ext cx="0" cy="169782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D0C5D24-39F9-6E55-E034-8621EAF05ACA}"/>
              </a:ext>
            </a:extLst>
          </p:cNvPr>
          <p:cNvCxnSpPr>
            <a:cxnSpLocks/>
          </p:cNvCxnSpPr>
          <p:nvPr/>
        </p:nvCxnSpPr>
        <p:spPr bwMode="auto">
          <a:xfrm>
            <a:off x="6650567" y="3847151"/>
            <a:ext cx="0" cy="169782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DA771F0-4F1A-8C6C-BD01-F416D177AECE}"/>
              </a:ext>
            </a:extLst>
          </p:cNvPr>
          <p:cNvCxnSpPr>
            <a:cxnSpLocks/>
          </p:cNvCxnSpPr>
          <p:nvPr/>
        </p:nvCxnSpPr>
        <p:spPr bwMode="auto">
          <a:xfrm>
            <a:off x="8081486" y="3847151"/>
            <a:ext cx="0" cy="169782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9938806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D0D43-DBBD-B29E-97F9-B9AAC2512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Enhanced Reverse Direction (ERD)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</a:tabLst>
            </a:pPr>
            <a:r>
              <a:rPr lang="en-US" sz="1700" b="0" dirty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We propose using 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an extended encoding of RD’s two bits </a:t>
            </a:r>
            <a:r>
              <a:rPr lang="en-US" sz="1700" b="0" dirty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to support 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latin typeface="Helvetica Neue"/>
              </a:rPr>
              <a:t>additional operational modes</a:t>
            </a:r>
          </a:p>
          <a:p>
            <a:pPr marL="685800" lvl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</a:tabLst>
            </a:pPr>
            <a:r>
              <a:rPr lang="en-US" sz="1700" b="1" dirty="0">
                <a:solidFill>
                  <a:srgbClr val="B40537"/>
                </a:solidFill>
                <a:highlight>
                  <a:srgbClr val="FFFFFF"/>
                </a:highlight>
                <a:latin typeface="Helvetica Neue"/>
              </a:rPr>
              <a:t>A TXOP Responder (AP or non-AP) can request for TXOP sharing</a:t>
            </a:r>
          </a:p>
          <a:p>
            <a:pPr marL="685800" lvl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</a:tabLst>
            </a:pPr>
            <a:r>
              <a:rPr lang="en-US" sz="1700" b="1" dirty="0">
                <a:solidFill>
                  <a:srgbClr val="B40537"/>
                </a:solidFill>
                <a:highlight>
                  <a:srgbClr val="FFFFFF"/>
                </a:highlight>
                <a:latin typeface="Helvetica Neue"/>
              </a:rPr>
              <a:t>A TXOP Responder (AP or non-AP) can request for TXOP sharing to communicate with 3</a:t>
            </a:r>
            <a:r>
              <a:rPr lang="en-US" sz="1700" b="1" baseline="30000" dirty="0">
                <a:solidFill>
                  <a:srgbClr val="B40537"/>
                </a:solidFill>
                <a:highlight>
                  <a:srgbClr val="FFFFFF"/>
                </a:highlight>
                <a:latin typeface="Helvetica Neue"/>
              </a:rPr>
              <a:t>rd</a:t>
            </a:r>
            <a:r>
              <a:rPr lang="en-US" sz="1700" b="1" dirty="0">
                <a:solidFill>
                  <a:srgbClr val="B40537"/>
                </a:solidFill>
                <a:highlight>
                  <a:srgbClr val="FFFFFF"/>
                </a:highlight>
                <a:latin typeface="Helvetica Neue"/>
              </a:rPr>
              <a:t> party STAs (i.e., STAs other than the TXOP Holder)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</a:tabLst>
            </a:pPr>
            <a:r>
              <a:rPr lang="en-US" sz="1700" b="0" dirty="0">
                <a:solidFill>
                  <a:schemeClr val="tx1"/>
                </a:solidFill>
                <a:highlight>
                  <a:srgbClr val="FFFFFF"/>
                </a:highlight>
                <a:latin typeface="Helvetica Neue"/>
              </a:rPr>
              <a:t>ERD </a:t>
            </a:r>
            <a:r>
              <a:rPr lang="en-US" sz="1700" dirty="0">
                <a:solidFill>
                  <a:schemeClr val="tx1"/>
                </a:solidFill>
                <a:highlight>
                  <a:srgbClr val="FFFFFF"/>
                </a:highlight>
                <a:latin typeface="Helvetica Neue"/>
              </a:rPr>
              <a:t>does not require exchanging additional control frames </a:t>
            </a:r>
            <a:r>
              <a:rPr lang="en-US" sz="1700" b="0" dirty="0">
                <a:solidFill>
                  <a:schemeClr val="tx1"/>
                </a:solidFill>
                <a:highlight>
                  <a:srgbClr val="FFFFFF"/>
                </a:highlight>
                <a:latin typeface="Helvetica Neue"/>
              </a:rPr>
              <a:t>to enable these additional operational modes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</a:tabLst>
            </a:pPr>
            <a:endParaRPr lang="en-US" sz="1700" b="0" i="0" u="none" strike="noStrike" dirty="0">
              <a:solidFill>
                <a:schemeClr val="tx1"/>
              </a:solidFill>
              <a:effectLst/>
              <a:highlight>
                <a:srgbClr val="FFFFFF"/>
              </a:highlight>
              <a:latin typeface="Helvetica Neue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</a:tabLst>
            </a:pPr>
            <a:r>
              <a:rPr lang="en-US" sz="1700" b="0" dirty="0"/>
              <a:t>Also, </a:t>
            </a:r>
            <a:r>
              <a:rPr lang="en-US" sz="1700" b="0" i="0" u="none" strike="noStrike" dirty="0">
                <a:solidFill>
                  <a:srgbClr val="000000"/>
                </a:solidFill>
                <a:effectLst/>
              </a:rPr>
              <a:t>the reserved bits in the </a:t>
            </a:r>
            <a:r>
              <a:rPr lang="en-US" sz="1700" i="0" u="none" strike="noStrike" dirty="0">
                <a:solidFill>
                  <a:srgbClr val="000000"/>
                </a:solidFill>
                <a:effectLst/>
              </a:rPr>
              <a:t>CAS subfield </a:t>
            </a:r>
            <a:r>
              <a:rPr lang="en-US" sz="1700" b="0" i="0" u="none" strike="noStrike" dirty="0">
                <a:solidFill>
                  <a:srgbClr val="000000"/>
                </a:solidFill>
                <a:effectLst/>
              </a:rPr>
              <a:t>and the remaining bits in the </a:t>
            </a:r>
            <a:r>
              <a:rPr lang="en-US" sz="1700" i="0" u="none" strike="noStrike" dirty="0">
                <a:solidFill>
                  <a:srgbClr val="000000"/>
                </a:solidFill>
                <a:effectLst/>
              </a:rPr>
              <a:t>A-Control subfield </a:t>
            </a:r>
            <a:r>
              <a:rPr lang="en-US" sz="1700" b="0" i="0" u="none" strike="noStrike" dirty="0">
                <a:solidFill>
                  <a:srgbClr val="000000"/>
                </a:solidFill>
                <a:effectLst/>
              </a:rPr>
              <a:t>can be leveraged to enhance RD and </a:t>
            </a:r>
            <a:r>
              <a:rPr lang="en-US" sz="1700" i="0" u="none" strike="noStrike" dirty="0">
                <a:solidFill>
                  <a:srgbClr val="000000"/>
                </a:solidFill>
                <a:effectLst/>
              </a:rPr>
              <a:t>convey additional information such as the following:</a:t>
            </a:r>
          </a:p>
          <a:p>
            <a:pPr marL="857250" lvl="2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</a:tabLst>
            </a:pPr>
            <a:r>
              <a:rPr lang="en-US" sz="1700" b="1" dirty="0">
                <a:solidFill>
                  <a:schemeClr val="accent2">
                    <a:lumMod val="75000"/>
                  </a:schemeClr>
                </a:solidFill>
                <a:highlight>
                  <a:srgbClr val="FFFFFF"/>
                </a:highlight>
                <a:latin typeface="Helvetica Neue"/>
              </a:rPr>
              <a:t>TXOP Holder can announce the permissible traffic types during the shared TXOP</a:t>
            </a:r>
          </a:p>
          <a:p>
            <a:pPr marL="857250" lvl="2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</a:tabLst>
            </a:pPr>
            <a:r>
              <a:rPr lang="en-US" sz="1700" b="1" dirty="0">
                <a:solidFill>
                  <a:schemeClr val="accent2">
                    <a:lumMod val="75000"/>
                  </a:schemeClr>
                </a:solidFill>
                <a:highlight>
                  <a:srgbClr val="FFFFFF"/>
                </a:highlight>
                <a:latin typeface="Helvetica Neue"/>
              </a:rPr>
              <a:t>TXOP Holder can enforce the duration of the shared TXOP duration</a:t>
            </a:r>
          </a:p>
          <a:p>
            <a:pPr marL="857250" lvl="2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</a:tabLst>
            </a:pPr>
            <a:r>
              <a:rPr lang="en-US" sz="1700" b="1" dirty="0">
                <a:solidFill>
                  <a:schemeClr val="accent2">
                    <a:lumMod val="75000"/>
                  </a:schemeClr>
                </a:solidFill>
                <a:highlight>
                  <a:srgbClr val="FFFFFF"/>
                </a:highlight>
                <a:latin typeface="Helvetica Neue"/>
              </a:rPr>
              <a:t>TXOP Responder can convey the type, amount and destination of traffic in its buffer</a:t>
            </a:r>
          </a:p>
          <a:p>
            <a:pPr marL="857250" lvl="2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</a:tabLst>
            </a:pPr>
            <a:r>
              <a:rPr lang="en-US" sz="1700" b="1" dirty="0">
                <a:solidFill>
                  <a:schemeClr val="accent2">
                    <a:lumMod val="75000"/>
                  </a:schemeClr>
                </a:solidFill>
                <a:highlight>
                  <a:srgbClr val="FFFFFF"/>
                </a:highlight>
                <a:latin typeface="Helvetica Neue"/>
              </a:rPr>
              <a:t>TXOP Responder can request for a certain/minimum TXOP sharing duration</a:t>
            </a:r>
          </a:p>
          <a:p>
            <a:pPr marL="857250" lvl="2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</a:tabLst>
            </a:pPr>
            <a:endParaRPr lang="en-US" sz="1700" b="1" dirty="0">
              <a:solidFill>
                <a:schemeClr val="accent2">
                  <a:lumMod val="75000"/>
                </a:schemeClr>
              </a:solidFill>
              <a:highlight>
                <a:srgbClr val="FFFFFF"/>
              </a:highlight>
              <a:latin typeface="Helvetica Neue"/>
            </a:endParaRPr>
          </a:p>
          <a:p>
            <a:pPr marL="800100" lvl="2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</a:tabLst>
            </a:pPr>
            <a:endParaRPr lang="en-US" sz="1700" dirty="0">
              <a:solidFill>
                <a:schemeClr val="tx1"/>
              </a:solidFill>
              <a:highlight>
                <a:srgbClr val="FFFFFF"/>
              </a:highlight>
            </a:endParaRPr>
          </a:p>
          <a:p>
            <a:pPr marL="400050" lvl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  <a:tab pos="914400" algn="l"/>
              </a:tabLst>
            </a:pPr>
            <a:endParaRPr lang="en-US" sz="1700" b="0" dirty="0">
              <a:solidFill>
                <a:schemeClr val="tx1"/>
              </a:solidFill>
              <a:highlight>
                <a:srgbClr val="FFFFFF"/>
              </a:highligh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Behnam Dezfouli et al., Nokia</a:t>
            </a:r>
          </a:p>
        </p:txBody>
      </p:sp>
    </p:spTree>
    <p:extLst>
      <p:ext uri="{BB962C8B-B14F-4D97-AF65-F5344CB8AC3E}">
        <p14:creationId xmlns:p14="http://schemas.microsoft.com/office/powerpoint/2010/main" val="35151556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Behnam Dezfouli et al., Nokia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E416FD2-9E64-9E81-C967-754A7135EC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528846"/>
              </p:ext>
            </p:extLst>
          </p:nvPr>
        </p:nvGraphicFramePr>
        <p:xfrm>
          <a:off x="914582" y="1229360"/>
          <a:ext cx="10729382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8983">
                  <a:extLst>
                    <a:ext uri="{9D8B030D-6E8A-4147-A177-3AD203B41FA5}">
                      <a16:colId xmlns:a16="http://schemas.microsoft.com/office/drawing/2014/main" val="252495542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39104605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78855950"/>
                    </a:ext>
                  </a:extLst>
                </a:gridCol>
                <a:gridCol w="5029199">
                  <a:extLst>
                    <a:ext uri="{9D8B030D-6E8A-4147-A177-3AD203B41FA5}">
                      <a16:colId xmlns:a16="http://schemas.microsoft.com/office/drawing/2014/main" val="167283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solidFill>
                            <a:srgbClr val="B40537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Frames sent by TXOP Holder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RDG/More PPDU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AC Constraint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Unused bits in CAS and A-Control subfields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205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None (Returns TXOP to AP in case of TXS Mode 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Additional information TBD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(sample encoding in Appendix C)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940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Font typeface="Arial"/>
                        <a:buNone/>
                      </a:pPr>
                      <a:r>
                        <a:rPr lang="en-US" sz="1200" b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*TXOP Sharing Offer (TSO): Sharing for communication with 3</a:t>
                      </a:r>
                      <a:r>
                        <a:rPr lang="en-US" sz="1200" b="0" baseline="3000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rd</a:t>
                      </a:r>
                      <a:r>
                        <a:rPr lang="en-US" sz="1200" b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party STAs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*0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*1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851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Font typeface="Arial"/>
                        <a:buNone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Frame (does not return TXOP to AP in case of using TXS Mode 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200" b="0">
                        <a:solidFill>
                          <a:schemeClr val="tx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608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>
                        <a:buFont typeface="Arial"/>
                        <a:buNone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TXOP Sharing Offer (TSO): Sharing with AC constraint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45613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E240093-3339-8A4B-AFCB-470FE09CE5E7}"/>
              </a:ext>
            </a:extLst>
          </p:cNvPr>
          <p:cNvSpPr txBox="1"/>
          <p:nvPr/>
        </p:nvSpPr>
        <p:spPr>
          <a:xfrm>
            <a:off x="886695" y="604090"/>
            <a:ext cx="67070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/>
            <a:r>
              <a:rPr lang="en-US" sz="1600" b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Items marked with * are the newly proposed features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E41FA4F-3AF6-5E9C-B8AE-4F0BF5E85E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079969"/>
              </p:ext>
            </p:extLst>
          </p:nvPr>
        </p:nvGraphicFramePr>
        <p:xfrm>
          <a:off x="924795" y="3860009"/>
          <a:ext cx="10708956" cy="229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8983">
                  <a:extLst>
                    <a:ext uri="{9D8B030D-6E8A-4147-A177-3AD203B41FA5}">
                      <a16:colId xmlns:a16="http://schemas.microsoft.com/office/drawing/2014/main" val="252495542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39104605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78855950"/>
                    </a:ext>
                  </a:extLst>
                </a:gridCol>
                <a:gridCol w="5008773">
                  <a:extLst>
                    <a:ext uri="{9D8B030D-6E8A-4147-A177-3AD203B41FA5}">
                      <a16:colId xmlns:a16="http://schemas.microsoft.com/office/drawing/2014/main" val="14989125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>
                          <a:solidFill>
                            <a:srgbClr val="B40537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Frames sent by TXOP Responder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RDG/More PPDU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AC Constraint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Unused bits in CAS and A-Control subfields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205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/>
                        <a:buNone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None/Offer Rejection/Returning TXOP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Additional information TBD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(sample encoding in Appendix C)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940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*Requesting sharing for communication with 3</a:t>
                      </a:r>
                      <a:r>
                        <a:rPr lang="en-US" sz="1200" b="0" kern="1200" baseline="300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rd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 party STAs (communication with the TXOP Holder is allowed)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*0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*1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851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200" b="0" kern="120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Accepting TXOP sharing offer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>
                        <a:solidFill>
                          <a:schemeClr val="tx1"/>
                        </a:solidFill>
                        <a:latin typeface="Helvetica Neue" panose="02000503000000020004" pitchFamily="2" charset="0"/>
                        <a:ea typeface="Helvetica Neue" panose="02000503000000020004" pitchFamily="2" charset="0"/>
                        <a:cs typeface="Helvetica Neue" panose="02000503000000020004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608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*Requesting sharing for communication with the TXOP Holder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*1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Helvetica Neue" panose="02000503000000020004" pitchFamily="2" charset="0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*1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45613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AAC18B2-B5C1-5B73-46DC-1257296BDF88}"/>
              </a:ext>
            </a:extLst>
          </p:cNvPr>
          <p:cNvSpPr txBox="1"/>
          <p:nvPr/>
        </p:nvSpPr>
        <p:spPr>
          <a:xfrm>
            <a:off x="914401" y="278296"/>
            <a:ext cx="2206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February 2025</a:t>
            </a:r>
          </a:p>
        </p:txBody>
      </p:sp>
    </p:spTree>
    <p:extLst>
      <p:ext uri="{BB962C8B-B14F-4D97-AF65-F5344CB8AC3E}">
        <p14:creationId xmlns:p14="http://schemas.microsoft.com/office/powerpoint/2010/main" val="23911341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Behnam Dezfouli et al., Nokia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2DC5B4D2-5748-F732-CEB0-08BDD94FA40F}"/>
              </a:ext>
            </a:extLst>
          </p:cNvPr>
          <p:cNvCxnSpPr>
            <a:cxnSpLocks/>
          </p:cNvCxnSpPr>
          <p:nvPr/>
        </p:nvCxnSpPr>
        <p:spPr bwMode="auto">
          <a:xfrm>
            <a:off x="1441577" y="5118283"/>
            <a:ext cx="9988423" cy="1234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25C75F4-8202-C414-BF92-C93CE7C28537}"/>
              </a:ext>
            </a:extLst>
          </p:cNvPr>
          <p:cNvSpPr txBox="1"/>
          <p:nvPr/>
        </p:nvSpPr>
        <p:spPr>
          <a:xfrm rot="16200000">
            <a:off x="296482" y="4798927"/>
            <a:ext cx="1718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TXOP Responder (non-AP STA)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98ABE6A-F8C0-4245-B0BB-12A908EB8070}"/>
              </a:ext>
            </a:extLst>
          </p:cNvPr>
          <p:cNvCxnSpPr>
            <a:cxnSpLocks/>
            <a:stCxn id="11" idx="2"/>
          </p:cNvCxnSpPr>
          <p:nvPr/>
        </p:nvCxnSpPr>
        <p:spPr bwMode="auto">
          <a:xfrm>
            <a:off x="1417166" y="3431959"/>
            <a:ext cx="1008903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BFBEFD65-75AD-177A-16C1-353A9697C333}"/>
              </a:ext>
            </a:extLst>
          </p:cNvPr>
          <p:cNvSpPr/>
          <p:nvPr/>
        </p:nvSpPr>
        <p:spPr>
          <a:xfrm rot="16200000">
            <a:off x="1285914" y="1917022"/>
            <a:ext cx="1663342" cy="134363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PPDU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CED9EF-0BCD-46B0-0EAC-1E6F391AAA62}"/>
              </a:ext>
            </a:extLst>
          </p:cNvPr>
          <p:cNvSpPr txBox="1"/>
          <p:nvPr/>
        </p:nvSpPr>
        <p:spPr>
          <a:xfrm rot="16200000">
            <a:off x="434126" y="3278071"/>
            <a:ext cx="1442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TXOP Holder (AP)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A5517A2-202D-594B-DAD6-9BFA2C35B253}"/>
              </a:ext>
            </a:extLst>
          </p:cNvPr>
          <p:cNvSpPr/>
          <p:nvPr/>
        </p:nvSpPr>
        <p:spPr>
          <a:xfrm rot="16200000">
            <a:off x="2388916" y="3994852"/>
            <a:ext cx="1522594" cy="7058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</a:t>
            </a:r>
          </a:p>
          <a:p>
            <a:pPr algn="ctr"/>
            <a:r>
              <a:rPr lang="en-US" sz="1050" b="1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RDG/More PPDU = 0</a:t>
            </a:r>
          </a:p>
          <a:p>
            <a:pPr algn="ctr"/>
            <a:r>
              <a:rPr lang="en-US" sz="1050" b="1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 Constraint = 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8322FC4-B16F-5812-3315-0EBB27101A1A}"/>
              </a:ext>
            </a:extLst>
          </p:cNvPr>
          <p:cNvSpPr/>
          <p:nvPr/>
        </p:nvSpPr>
        <p:spPr>
          <a:xfrm rot="16200000">
            <a:off x="3419511" y="1916719"/>
            <a:ext cx="1663348" cy="134363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PPDU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RDG/More PPDU = 0 </a:t>
            </a:r>
          </a:p>
          <a:p>
            <a:pPr algn="ctr"/>
            <a:r>
              <a:rPr lang="en-US" sz="1050" b="1" dirty="0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 Constraint = 1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E051CAE-BF6A-3E83-2E32-2CDDADA1C3BD}"/>
              </a:ext>
            </a:extLst>
          </p:cNvPr>
          <p:cNvCxnSpPr>
            <a:cxnSpLocks/>
          </p:cNvCxnSpPr>
          <p:nvPr/>
        </p:nvCxnSpPr>
        <p:spPr bwMode="auto">
          <a:xfrm>
            <a:off x="2087222" y="5992357"/>
            <a:ext cx="9418978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9442887-E5FC-FFC0-48A2-BCC2CF864EB0}"/>
              </a:ext>
            </a:extLst>
          </p:cNvPr>
          <p:cNvCxnSpPr>
            <a:cxnSpLocks/>
            <a:stCxn id="10" idx="1"/>
          </p:cNvCxnSpPr>
          <p:nvPr/>
        </p:nvCxnSpPr>
        <p:spPr bwMode="auto">
          <a:xfrm flipH="1">
            <a:off x="2117585" y="3420513"/>
            <a:ext cx="1" cy="168858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50A1A16-C045-1BE1-4BA7-653B93FD6C34}"/>
              </a:ext>
            </a:extLst>
          </p:cNvPr>
          <p:cNvCxnSpPr>
            <a:cxnSpLocks/>
            <a:stCxn id="31" idx="3"/>
          </p:cNvCxnSpPr>
          <p:nvPr/>
        </p:nvCxnSpPr>
        <p:spPr bwMode="auto">
          <a:xfrm flipV="1">
            <a:off x="3150213" y="3431959"/>
            <a:ext cx="0" cy="15454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F1FACF8-681A-0BC1-8337-319426125395}"/>
              </a:ext>
            </a:extLst>
          </p:cNvPr>
          <p:cNvCxnSpPr>
            <a:cxnSpLocks/>
            <a:stCxn id="32" idx="1"/>
          </p:cNvCxnSpPr>
          <p:nvPr/>
        </p:nvCxnSpPr>
        <p:spPr bwMode="auto">
          <a:xfrm flipH="1">
            <a:off x="4251185" y="3420213"/>
            <a:ext cx="1" cy="171061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B378CF2-EFD7-A090-41FD-F8F004812A10}"/>
              </a:ext>
            </a:extLst>
          </p:cNvPr>
          <p:cNvSpPr/>
          <p:nvPr/>
        </p:nvSpPr>
        <p:spPr>
          <a:xfrm rot="16200000">
            <a:off x="8677308" y="1911621"/>
            <a:ext cx="1663354" cy="134363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PPDU</a:t>
            </a:r>
          </a:p>
          <a:p>
            <a:pPr algn="ctr"/>
            <a:r>
              <a:rPr lang="en-US" sz="105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RDG/More PPDU = 0</a:t>
            </a:r>
          </a:p>
          <a:p>
            <a:pPr algn="ctr"/>
            <a:r>
              <a:rPr lang="en-US" sz="105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 Constraint = 0 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4EC1CF5-C1E9-DB55-EA28-9A8D4ABDDAF7}"/>
              </a:ext>
            </a:extLst>
          </p:cNvPr>
          <p:cNvCxnSpPr>
            <a:cxnSpLocks/>
            <a:stCxn id="19" idx="1"/>
          </p:cNvCxnSpPr>
          <p:nvPr/>
        </p:nvCxnSpPr>
        <p:spPr bwMode="auto">
          <a:xfrm flipH="1">
            <a:off x="9508985" y="3415118"/>
            <a:ext cx="1" cy="1718149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760E6A94-EFFA-0948-B45D-9B848DE7C4BF}"/>
              </a:ext>
            </a:extLst>
          </p:cNvPr>
          <p:cNvSpPr txBox="1"/>
          <p:nvPr/>
        </p:nvSpPr>
        <p:spPr>
          <a:xfrm rot="16200000">
            <a:off x="1349124" y="5730748"/>
            <a:ext cx="900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  <a:r>
              <a:rPr lang="en-US" sz="1400" b="1" baseline="30000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</a:t>
            </a:r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Party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STA</a:t>
            </a:r>
            <a:endParaRPr lang="en-US" sz="1400" b="1" baseline="-25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C4B7ECD-B25B-0490-5497-01A081262550}"/>
              </a:ext>
            </a:extLst>
          </p:cNvPr>
          <p:cNvSpPr/>
          <p:nvPr/>
        </p:nvSpPr>
        <p:spPr>
          <a:xfrm rot="16200000">
            <a:off x="4541837" y="3999305"/>
            <a:ext cx="1522594" cy="7093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BA</a:t>
            </a:r>
          </a:p>
          <a:p>
            <a:pPr algn="ctr"/>
            <a:r>
              <a:rPr lang="en-US" sz="1050" b="1">
                <a:solidFill>
                  <a:srgbClr val="C0000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RDG/More PPDU = 1</a:t>
            </a:r>
          </a:p>
          <a:p>
            <a:pPr algn="ctr"/>
            <a:r>
              <a:rPr lang="en-US" sz="1050" b="1">
                <a:solidFill>
                  <a:srgbClr val="C00000"/>
                </a:solidFill>
                <a:latin typeface="Helvetica Neue"/>
                <a:ea typeface="Helvetica Neue" panose="02000503000000020004" pitchFamily="2" charset="0"/>
                <a:cs typeface="Helvetica Neue" panose="02000503000000020004" pitchFamily="2" charset="0"/>
              </a:rPr>
              <a:t>AC Constraint = 0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E734728-802B-D63D-C2FE-7C193766B9AD}"/>
              </a:ext>
            </a:extLst>
          </p:cNvPr>
          <p:cNvCxnSpPr>
            <a:cxnSpLocks/>
            <a:stCxn id="39" idx="3"/>
          </p:cNvCxnSpPr>
          <p:nvPr/>
        </p:nvCxnSpPr>
        <p:spPr bwMode="auto">
          <a:xfrm flipV="1">
            <a:off x="5303134" y="3437534"/>
            <a:ext cx="0" cy="15515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DB7F8225-180F-DC41-C30C-702A6503FE18}"/>
              </a:ext>
            </a:extLst>
          </p:cNvPr>
          <p:cNvSpPr/>
          <p:nvPr/>
        </p:nvSpPr>
        <p:spPr>
          <a:xfrm>
            <a:off x="5681017" y="4365609"/>
            <a:ext cx="2381253" cy="74259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non-AP STA performs peer-to-peer communication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35CEF4B3-EF30-06ED-C91D-E2B9B94CAA54}"/>
              </a:ext>
            </a:extLst>
          </p:cNvPr>
          <p:cNvCxnSpPr>
            <a:cxnSpLocks/>
            <a:endCxn id="30" idx="2"/>
          </p:cNvCxnSpPr>
          <p:nvPr/>
        </p:nvCxnSpPr>
        <p:spPr bwMode="auto">
          <a:xfrm flipV="1">
            <a:off x="6871644" y="5108203"/>
            <a:ext cx="0" cy="872578"/>
          </a:xfrm>
          <a:prstGeom prst="straightConnector1">
            <a:avLst/>
          </a:prstGeom>
          <a:solidFill>
            <a:srgbClr val="00B8FF"/>
          </a:solidFill>
          <a:ln w="222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CFF80712-DE9E-4A43-A768-30CF53712986}"/>
              </a:ext>
            </a:extLst>
          </p:cNvPr>
          <p:cNvSpPr txBox="1"/>
          <p:nvPr/>
        </p:nvSpPr>
        <p:spPr>
          <a:xfrm>
            <a:off x="4830595" y="5076808"/>
            <a:ext cx="945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Accepting offer</a:t>
            </a:r>
            <a:endParaRPr lang="en-US" sz="1200" b="1" baseline="-25000" dirty="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C4072870-D705-F7EF-82E1-A08931612EB1}"/>
              </a:ext>
            </a:extLst>
          </p:cNvPr>
          <p:cNvSpPr/>
          <p:nvPr/>
        </p:nvSpPr>
        <p:spPr>
          <a:xfrm rot="16200000">
            <a:off x="7686133" y="3999956"/>
            <a:ext cx="1522594" cy="7093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PPDU</a:t>
            </a:r>
          </a:p>
          <a:p>
            <a:pPr algn="ctr"/>
            <a:r>
              <a:rPr lang="en-US" sz="1050" b="1">
                <a:solidFill>
                  <a:srgbClr val="C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RDG/More PPDU = 0</a:t>
            </a:r>
          </a:p>
          <a:p>
            <a:pPr algn="ctr"/>
            <a:r>
              <a:rPr lang="en-US" sz="1050" b="1">
                <a:solidFill>
                  <a:srgbClr val="B405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 Constraint = 0</a:t>
            </a:r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8C1D6906-B552-51F9-7A10-06810F36F95D}"/>
              </a:ext>
            </a:extLst>
          </p:cNvPr>
          <p:cNvCxnSpPr>
            <a:cxnSpLocks/>
            <a:stCxn id="103" idx="3"/>
          </p:cNvCxnSpPr>
          <p:nvPr/>
        </p:nvCxnSpPr>
        <p:spPr bwMode="auto">
          <a:xfrm flipV="1">
            <a:off x="8447430" y="3438185"/>
            <a:ext cx="0" cy="15515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5797A49-7E24-AE6F-52F2-A2FD56AD2FCE}"/>
              </a:ext>
            </a:extLst>
          </p:cNvPr>
          <p:cNvSpPr txBox="1"/>
          <p:nvPr/>
        </p:nvSpPr>
        <p:spPr>
          <a:xfrm>
            <a:off x="6843479" y="5284836"/>
            <a:ext cx="1507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P2P </a:t>
            </a:r>
          </a:p>
          <a:p>
            <a:r>
              <a:rPr lang="en-US" sz="1400" b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communication</a:t>
            </a:r>
            <a:endParaRPr lang="en-US" sz="1400" b="1" baseline="-25000">
              <a:solidFill>
                <a:schemeClr val="tx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9F8B7E2-CF91-CBB7-D309-3D10B4EFD892}"/>
              </a:ext>
            </a:extLst>
          </p:cNvPr>
          <p:cNvCxnSpPr>
            <a:cxnSpLocks/>
          </p:cNvCxnSpPr>
          <p:nvPr/>
        </p:nvCxnSpPr>
        <p:spPr bwMode="auto">
          <a:xfrm>
            <a:off x="1115361" y="1615011"/>
            <a:ext cx="9894456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BA38AF6-D52A-BEE2-C8A8-ACD59455C7FE}"/>
              </a:ext>
            </a:extLst>
          </p:cNvPr>
          <p:cNvSpPr txBox="1"/>
          <p:nvPr/>
        </p:nvSpPr>
        <p:spPr>
          <a:xfrm>
            <a:off x="5021299" y="1447474"/>
            <a:ext cx="150874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TXOP Duration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DB64AF-2B4C-EA06-FBC9-D816F0719ECF}"/>
              </a:ext>
            </a:extLst>
          </p:cNvPr>
          <p:cNvSpPr txBox="1"/>
          <p:nvPr/>
        </p:nvSpPr>
        <p:spPr>
          <a:xfrm>
            <a:off x="3315763" y="5492173"/>
            <a:ext cx="323156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B405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Make a TXOP sharing request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Indicate its peer-to-peer traffic type/size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Indicate the requested sharing duration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E9E0AC5F-AFA6-55E6-8099-36D1AACAF7FE}"/>
              </a:ext>
            </a:extLst>
          </p:cNvPr>
          <p:cNvCxnSpPr>
            <a:cxnSpLocks/>
            <a:stCxn id="14" idx="1"/>
            <a:endCxn id="31" idx="1"/>
          </p:cNvCxnSpPr>
          <p:nvPr/>
        </p:nvCxnSpPr>
        <p:spPr bwMode="auto">
          <a:xfrm rot="10800000">
            <a:off x="3150213" y="5109094"/>
            <a:ext cx="165550" cy="798579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9D33FD2-C2AB-9562-CA6C-3647E6ABF0DE}"/>
              </a:ext>
            </a:extLst>
          </p:cNvPr>
          <p:cNvSpPr txBox="1"/>
          <p:nvPr/>
        </p:nvSpPr>
        <p:spPr>
          <a:xfrm flipH="1">
            <a:off x="5487651" y="1852102"/>
            <a:ext cx="164871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B405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TXOP sharing offer for peer-to-peer communication</a:t>
            </a:r>
            <a:endParaRPr lang="en-US" sz="1200" b="1" baseline="-25000">
              <a:solidFill>
                <a:srgbClr val="B40537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AA28553A-3DBD-6F8C-007E-C07255D92C95}"/>
              </a:ext>
            </a:extLst>
          </p:cNvPr>
          <p:cNvCxnSpPr>
            <a:cxnSpLocks/>
            <a:stCxn id="17" idx="3"/>
            <a:endCxn id="32" idx="2"/>
          </p:cNvCxnSpPr>
          <p:nvPr/>
        </p:nvCxnSpPr>
        <p:spPr bwMode="auto">
          <a:xfrm rot="10800000" flipV="1">
            <a:off x="4923005" y="2175268"/>
            <a:ext cx="564646" cy="413270"/>
          </a:xfrm>
          <a:prstGeom prst="bentConnector3">
            <a:avLst>
              <a:gd name="adj1" fmla="val 5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8590C00C-1494-871D-0CC6-250663890641}"/>
              </a:ext>
            </a:extLst>
          </p:cNvPr>
          <p:cNvSpPr/>
          <p:nvPr/>
        </p:nvSpPr>
        <p:spPr>
          <a:xfrm flipH="1">
            <a:off x="4935214" y="2858570"/>
            <a:ext cx="3901951" cy="352022"/>
          </a:xfrm>
          <a:prstGeom prst="rect">
            <a:avLst/>
          </a:prstGeom>
          <a:solidFill>
            <a:srgbClr val="FFC000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TXOP Sharing Duration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CA6BE2-AA55-717F-2B73-10D84BF64763}"/>
              </a:ext>
            </a:extLst>
          </p:cNvPr>
          <p:cNvSpPr txBox="1"/>
          <p:nvPr/>
        </p:nvSpPr>
        <p:spPr>
          <a:xfrm>
            <a:off x="914401" y="278296"/>
            <a:ext cx="2206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February 2025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EAA0030-8DD6-0AB7-F7D7-4F158F604EFF}"/>
              </a:ext>
            </a:extLst>
          </p:cNvPr>
          <p:cNvSpPr txBox="1"/>
          <p:nvPr/>
        </p:nvSpPr>
        <p:spPr>
          <a:xfrm>
            <a:off x="933580" y="672612"/>
            <a:ext cx="485973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 shares its TXOP with a non-AP STA to communicate with other non-AP STAs (P2P) </a:t>
            </a:r>
          </a:p>
        </p:txBody>
      </p:sp>
    </p:spTree>
    <p:extLst>
      <p:ext uri="{BB962C8B-B14F-4D97-AF65-F5344CB8AC3E}">
        <p14:creationId xmlns:p14="http://schemas.microsoft.com/office/powerpoint/2010/main" val="3524866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Them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34c87397-5fc1-491e-85e7-d6110dbe9cbd" ContentTypeId="0x0101" PreviousValue="false"/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ideFromDelve xmlns="71c5aaf6-e6ce-465b-b873-5148d2a4c105">false</HideFromDelve>
  </documentManagement>
</p:properti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B77BD6E7512047A33E10170DD9B502" ma:contentTypeVersion="9" ma:contentTypeDescription="Create a new document." ma:contentTypeScope="" ma:versionID="4d5cbf71e02af222af3b6307b08f7188">
  <xsd:schema xmlns:xsd="http://www.w3.org/2001/XMLSchema" xmlns:xs="http://www.w3.org/2001/XMLSchema" xmlns:p="http://schemas.microsoft.com/office/2006/metadata/properties" xmlns:ns2="71c5aaf6-e6ce-465b-b873-5148d2a4c105" xmlns:ns3="2414ebc4-bdb1-4c0a-bae0-d1994832959e" xmlns:ns4="96d9372c-c30d-4a13-8faf-5ed990fd219f" targetNamespace="http://schemas.microsoft.com/office/2006/metadata/properties" ma:root="true" ma:fieldsID="9c833bba164137b64564560c89354361" ns2:_="" ns3:_="" ns4:_="">
    <xsd:import namespace="71c5aaf6-e6ce-465b-b873-5148d2a4c105"/>
    <xsd:import namespace="2414ebc4-bdb1-4c0a-bae0-d1994832959e"/>
    <xsd:import namespace="96d9372c-c30d-4a13-8faf-5ed990fd219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HideFromDelve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c5aaf6-e6ce-465b-b873-5148d2a4c10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HideFromDelve" ma:index="11" nillable="true" ma:displayName="HideFromDelve" ma:default="0" ma:internalName="HideFromDelv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14ebc4-bdb1-4c0a-bae0-d199483295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9372c-c30d-4a13-8faf-5ed990fd219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7D9659-1E65-4C67-B932-F0194287B4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A5C925-DC92-4134-A66E-9688CFDF6BDF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C881BAB3-B6C7-4EC7-88B7-DC7AAEF34B6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0D71081-1BA8-400B-9708-CE0880EE3C29}">
  <ds:schemaRefs>
    <ds:schemaRef ds:uri="71c5aaf6-e6ce-465b-b873-5148d2a4c105"/>
    <ds:schemaRef ds:uri="http://schemas.microsoft.com/office/2006/metadata/properties"/>
    <ds:schemaRef ds:uri="http://schemas.microsoft.com/office/infopath/2007/PartnerControls"/>
  </ds:schemaRefs>
</ds:datastoreItem>
</file>

<file path=customXml/itemProps5.xml><?xml version="1.0" encoding="utf-8"?>
<ds:datastoreItem xmlns:ds="http://schemas.openxmlformats.org/officeDocument/2006/customXml" ds:itemID="{A93FAFD0-567E-45D2-959B-A75AAEB0B666}">
  <ds:schemaRefs>
    <ds:schemaRef ds:uri="2414ebc4-bdb1-4c0a-bae0-d1994832959e"/>
    <ds:schemaRef ds:uri="71c5aaf6-e6ce-465b-b873-5148d2a4c105"/>
    <ds:schemaRef ds:uri="96d9372c-c30d-4a13-8faf-5ed990fd219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6711</TotalTime>
  <Words>5525</Words>
  <Application>Microsoft Macintosh PowerPoint</Application>
  <PresentationFormat>Widescreen</PresentationFormat>
  <Paragraphs>970</Paragraphs>
  <Slides>41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 Unicode MS</vt:lpstr>
      <vt:lpstr>Arial</vt:lpstr>
      <vt:lpstr>Courier New</vt:lpstr>
      <vt:lpstr>Helvetica Neue</vt:lpstr>
      <vt:lpstr>Times New Roman</vt:lpstr>
      <vt:lpstr>Wingdings</vt:lpstr>
      <vt:lpstr>Office Theme</vt:lpstr>
      <vt:lpstr>Document</vt:lpstr>
      <vt:lpstr>Enhanced Reverse Direction Protocol to  Support TXOP Sharing and Low-Latency Traffic Exchange</vt:lpstr>
      <vt:lpstr>Problem Statement</vt:lpstr>
      <vt:lpstr>Related Contributions</vt:lpstr>
      <vt:lpstr>Overview of the existing Reverse Direction (RD) Protocol (Section 10.29 of 802.11-2020 standard)</vt:lpstr>
      <vt:lpstr>Shortcomings of RD</vt:lpstr>
      <vt:lpstr>PowerPoint Presentation</vt:lpstr>
      <vt:lpstr>Enhanced Reverse Direction (ERD)</vt:lpstr>
      <vt:lpstr>PowerPoint Presentation</vt:lpstr>
      <vt:lpstr>PowerPoint Presentation</vt:lpstr>
      <vt:lpstr>PowerPoint Presentation</vt:lpstr>
      <vt:lpstr>PowerPoint Presentation</vt:lpstr>
      <vt:lpstr>Simulation Results</vt:lpstr>
      <vt:lpstr>Simulation Results</vt:lpstr>
      <vt:lpstr>Simulation Results</vt:lpstr>
      <vt:lpstr>Simulation Results</vt:lpstr>
      <vt:lpstr>Simulation Results</vt:lpstr>
      <vt:lpstr>Summary</vt:lpstr>
      <vt:lpstr>Straw Polls</vt:lpstr>
      <vt:lpstr>PowerPoint Presentation</vt:lpstr>
      <vt:lpstr>Related Contributions</vt:lpstr>
      <vt:lpstr>Related Straw Polls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Requesting for TXOP Sharing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RD Encoding within the HT Control Field</vt:lpstr>
      <vt:lpstr>RD Encoding within the HT Control Field</vt:lpstr>
    </vt:vector>
  </TitlesOfParts>
  <Manager/>
  <Company>Nokia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Channel Access Mechanism for TXOP Preemption</dc:title>
  <dc:subject/>
  <dc:creator>Behnam Dezfouli (Nokia)</dc:creator>
  <cp:keywords/>
  <dc:description/>
  <cp:lastModifiedBy>Behnam Dezfouli (Nokia)</cp:lastModifiedBy>
  <cp:revision>370</cp:revision>
  <cp:lastPrinted>1601-01-01T00:00:00Z</cp:lastPrinted>
  <dcterms:created xsi:type="dcterms:W3CDTF">2024-07-15T18:29:00Z</dcterms:created>
  <dcterms:modified xsi:type="dcterms:W3CDTF">2025-03-01T01:44:11Z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0x01010083B77BD6E7512047A33E10170DD9B502</vt:lpwstr>
  </property>
</Properties>
</file>