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42"/>
  </p:notesMasterIdLst>
  <p:handoutMasterIdLst>
    <p:handoutMasterId r:id="rId43"/>
  </p:handoutMasterIdLst>
  <p:sldIdLst>
    <p:sldId id="256" r:id="rId7"/>
    <p:sldId id="472" r:id="rId8"/>
    <p:sldId id="405" r:id="rId9"/>
    <p:sldId id="459" r:id="rId10"/>
    <p:sldId id="477" r:id="rId11"/>
    <p:sldId id="367" r:id="rId12"/>
    <p:sldId id="337" r:id="rId13"/>
    <p:sldId id="462" r:id="rId14"/>
    <p:sldId id="464" r:id="rId15"/>
    <p:sldId id="463" r:id="rId16"/>
    <p:sldId id="471" r:id="rId17"/>
    <p:sldId id="465" r:id="rId18"/>
    <p:sldId id="470" r:id="rId19"/>
    <p:sldId id="469" r:id="rId20"/>
    <p:sldId id="466" r:id="rId21"/>
    <p:sldId id="474" r:id="rId22"/>
    <p:sldId id="365" r:id="rId23"/>
    <p:sldId id="366" r:id="rId24"/>
    <p:sldId id="476" r:id="rId25"/>
    <p:sldId id="475" r:id="rId26"/>
    <p:sldId id="361" r:id="rId27"/>
    <p:sldId id="398" r:id="rId28"/>
    <p:sldId id="404" r:id="rId29"/>
    <p:sldId id="369" r:id="rId30"/>
    <p:sldId id="373" r:id="rId31"/>
    <p:sldId id="374" r:id="rId32"/>
    <p:sldId id="375" r:id="rId33"/>
    <p:sldId id="399" r:id="rId34"/>
    <p:sldId id="400" r:id="rId35"/>
    <p:sldId id="401" r:id="rId36"/>
    <p:sldId id="396" r:id="rId37"/>
    <p:sldId id="397" r:id="rId38"/>
    <p:sldId id="473" r:id="rId39"/>
    <p:sldId id="388" r:id="rId40"/>
    <p:sldId id="390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9DC4A-5CE6-EB30-FB41-F3A8529092FA}" name="Davis Robertson (Nokia)" initials="D(" userId="S::davis.robertson@nokia.com::a877cfe5-15d8-4fb2-8b70-746d8bf0d9c0" providerId="AD"/>
  <p188:author id="{D001D04E-A3B9-BD00-37F9-2A3A96ED40D9}" name="Juhyung Lee (Nokia)" initials="J(" userId="S::juhyung.lee@nokia.com::b0281fcc-c80c-426e-bc7c-0eecd382c0d8" providerId="AD"/>
  <p188:author id="{DFE74950-C9CF-CF4F-53A9-0BE7565AF276}" name="Behnam Dezfouli (Nokia)" initials="" userId="S::behnam.dezfouli@nokia.com::463d4194-30ce-44cf-9114-44c5e30c700a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537"/>
    <a:srgbClr val="0432FF"/>
    <a:srgbClr val="FF7E79"/>
    <a:srgbClr val="941100"/>
    <a:srgbClr val="008F00"/>
    <a:srgbClr val="9420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1"/>
    <p:restoredTop sz="94694"/>
  </p:normalViewPr>
  <p:slideViewPr>
    <p:cSldViewPr snapToGrid="0">
      <p:cViewPr varScale="1">
        <p:scale>
          <a:sx n="121" d="100"/>
          <a:sy n="121" d="100"/>
        </p:scale>
        <p:origin x="9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microsoft.com/office/2018/10/relationships/authors" Target="author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2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1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8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46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66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9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16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1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6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08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55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80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29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4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595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9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364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232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1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48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660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92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0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69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3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4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1623"/>
          </a:xfrm>
        </p:spPr>
        <p:txBody>
          <a:bodyPr/>
          <a:lstStyle>
            <a:lvl1pPr marL="285750" indent="-285750" algn="l">
              <a:buFont typeface="Wingdings" pitchFamily="2" charset="2"/>
              <a:buChar char="q"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87424"/>
            <a:ext cx="10361084" cy="51069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762000"/>
            <a:ext cx="10361084" cy="53324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531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379541"/>
            <a:ext cx="10361084" cy="4714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hf hdr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4142" y="321936"/>
            <a:ext cx="10363200" cy="1470025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ERD: Enhanced Reverse Direction Protocol to </a:t>
            </a:r>
            <a:br>
              <a:rPr lang="en-US" dirty="0"/>
            </a:br>
            <a:r>
              <a:rPr lang="en-US" dirty="0"/>
              <a:t>Support TXOP Sharing and Low-Latency Traffic Exchange</a:t>
            </a:r>
            <a:endParaRPr lang="en-US" sz="2400" b="1" dirty="0"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321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</a:t>
            </a:r>
            <a:r>
              <a:rPr lang="en-GB" sz="2000" b="0" baseline="30000" dirty="0"/>
              <a:t>th</a:t>
            </a:r>
            <a:r>
              <a:rPr lang="en-GB" sz="2000" b="0" dirty="0"/>
              <a:t>, 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45620" y="16318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DEF9953-E551-6C58-8A11-D44728EF9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48135"/>
              </p:ext>
            </p:extLst>
          </p:nvPr>
        </p:nvGraphicFramePr>
        <p:xfrm>
          <a:off x="945620" y="1993538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620" y="1993538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64371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32435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95739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44245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80350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52028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44215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51778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94594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95739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94564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43705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94054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36390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52473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96296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0261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non-AP STA performs peer-to-peer communication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64520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0223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52538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96361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81026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98996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82243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699230"/>
            <a:ext cx="351124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its peer-to-peer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the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634524"/>
            <a:ext cx="182021" cy="138787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487651" y="1377533"/>
            <a:ext cx="16487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peer-to-peer communication</a:t>
            </a:r>
            <a:endParaRPr lang="en-US" sz="1200" b="1" baseline="-2500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5" y="1700699"/>
            <a:ext cx="564646" cy="41327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90C00C-1494-871D-0CC6-250663890641}"/>
              </a:ext>
            </a:extLst>
          </p:cNvPr>
          <p:cNvSpPr/>
          <p:nvPr/>
        </p:nvSpPr>
        <p:spPr>
          <a:xfrm flipH="1">
            <a:off x="4935214" y="2384001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352486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The RD protocol is an </a:t>
            </a:r>
            <a:r>
              <a:rPr lang="en-US" sz="1700" dirty="0">
                <a:solidFill>
                  <a:schemeClr val="tx1"/>
                </a:solidFill>
              </a:rPr>
              <a:t>efficient</a:t>
            </a:r>
            <a:r>
              <a:rPr lang="en-US" sz="1700" b="0" dirty="0">
                <a:solidFill>
                  <a:schemeClr val="tx1"/>
                </a:solidFill>
              </a:rPr>
              <a:t> way to allow a TXOP holder to share its TXOP with the TXOP 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Using RD, </a:t>
            </a:r>
            <a:r>
              <a:rPr lang="en-US" sz="1700" b="1" dirty="0">
                <a:solidFill>
                  <a:schemeClr val="tx1"/>
                </a:solidFill>
              </a:rPr>
              <a:t>no control frames are required to perform sharing </a:t>
            </a:r>
            <a:r>
              <a:rPr lang="en-US" sz="1700" b="0" dirty="0">
                <a:solidFill>
                  <a:schemeClr val="tx1"/>
                </a:solidFill>
              </a:rPr>
              <a:t>(i.e., minimal overhead of TXOP sharing)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This contribution proposed enhancements to the RD protocol: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(AP or non-AP STA) can request TXOP sharing from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can request for TXOP sharing to perform communication with a 3</a:t>
            </a:r>
            <a:r>
              <a:rPr lang="en-US" sz="1700" b="1" baseline="30000" dirty="0">
                <a:solidFill>
                  <a:schemeClr val="tx1"/>
                </a:solidFill>
              </a:rPr>
              <a:t>rd</a:t>
            </a:r>
            <a:r>
              <a:rPr lang="en-US" sz="1700" b="1" dirty="0">
                <a:solidFill>
                  <a:schemeClr val="tx1"/>
                </a:solidFill>
              </a:rPr>
              <a:t> party STA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TXOP Holder and Responder can negotiate via exchanging information such as the TXOP sharing duration and traffic types that are allowed/need to be exchanged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None of these negotiations require the exchange of additional control frames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7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29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agree that 11bn should </a:t>
            </a:r>
            <a:r>
              <a:rPr lang="en-US" sz="1600" dirty="0">
                <a:solidFill>
                  <a:schemeClr val="tx1"/>
                </a:solidFill>
              </a:rPr>
              <a:t>enhance the RD protocol to </a:t>
            </a:r>
            <a:r>
              <a:rPr lang="en-US" sz="1600" b="1" dirty="0">
                <a:solidFill>
                  <a:schemeClr val="tx1"/>
                </a:solidFill>
              </a:rPr>
              <a:t>allow non-AP STAs to share their TXOPs with the associated AP?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 you agree that the 11bn standard should enhance the RD protocol to enable a non-AP STA to request a portion of its associated AP's TXOP for P2P communication?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0" indent="0"/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A</a:t>
            </a:r>
          </a:p>
          <a:p>
            <a:pPr algn="l"/>
            <a:r>
              <a:rPr lang="en-US" dirty="0"/>
              <a:t>Related Contributions and 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1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benefits of </a:t>
            </a:r>
            <a:r>
              <a:rPr lang="en-US" sz="1500" dirty="0">
                <a:solidFill>
                  <a:schemeClr val="tx1"/>
                </a:solidFill>
              </a:rPr>
              <a:t>enabling non-AP STAs to share their TXOP with the AP </a:t>
            </a:r>
            <a:r>
              <a:rPr lang="en-US" sz="1500" b="0" dirty="0">
                <a:solidFill>
                  <a:schemeClr val="tx1"/>
                </a:solidFill>
              </a:rPr>
              <a:t>have been demonstrated in various works and several solutions have been proposed </a:t>
            </a:r>
            <a:r>
              <a:rPr lang="en-US" sz="1500" b="0" dirty="0"/>
              <a:t>[11-24/1224r2] [11-24/068r0] [11-23/1886r3] [11-24/0168r0] [11-24/0389r0] [11-23/581r0]</a:t>
            </a:r>
            <a:endParaRPr lang="en-US" sz="1500" b="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works, however, </a:t>
            </a:r>
            <a:r>
              <a:rPr lang="en-US" sz="1500" b="1" dirty="0">
                <a:solidFill>
                  <a:schemeClr val="tx1"/>
                </a:solidFill>
              </a:rPr>
              <a:t>only allow a non-AP STA to share the unused portion of its TXOP with the AP  </a:t>
            </a:r>
            <a:r>
              <a:rPr lang="en-US" sz="1500" b="0" dirty="0"/>
              <a:t>[11-23/1874r0] [US9655136B2]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  <a:latin typeface="Helvetica Neue" panose="02000503000000020004" pitchFamily="2" charset="0"/>
              </a:rPr>
              <a:t>allows sharing any part of the TXOP at any time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is a fully in-band method that does not require the exchange of any additional control frames for sharing</a:t>
            </a:r>
            <a:endParaRPr lang="en-US" sz="1500" b="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 present their contribution within the context of </a:t>
            </a:r>
            <a:r>
              <a:rPr lang="en-US" sz="1500" dirty="0">
                <a:solidFill>
                  <a:schemeClr val="tx1"/>
                </a:solidFill>
              </a:rPr>
              <a:t>facilitating low-latency traffic exchange </a:t>
            </a:r>
            <a:r>
              <a:rPr lang="en-US" sz="1500" b="0" dirty="0"/>
              <a:t>[11-23/1886r3] [11-24/0168r0] </a:t>
            </a:r>
            <a:r>
              <a:rPr lang="en-US" sz="15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500" b="0" dirty="0"/>
              <a:t>[11-24/0389r0]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There exist contributions related to the priority of channel access during TXOPs </a:t>
            </a:r>
            <a:r>
              <a:rPr lang="en-US" sz="1500" dirty="0"/>
              <a:t>[11-24/1257r0] 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[11-24/416r1</a:t>
            </a:r>
            <a:r>
              <a:rPr lang="en-US" sz="1500" dirty="0"/>
              <a:t>]</a:t>
            </a: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Another category of works show how </a:t>
            </a:r>
            <a:r>
              <a:rPr lang="en-US" sz="1500" dirty="0">
                <a:solidFill>
                  <a:schemeClr val="tx1"/>
                </a:solidFill>
              </a:rPr>
              <a:t>TXOP sharing can be leveraged to enhance relaying performance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This is particularly useful for XR applications </a:t>
            </a:r>
            <a:r>
              <a:rPr lang="en-US" sz="1500" dirty="0"/>
              <a:t>[11-24/0105r0] </a:t>
            </a:r>
            <a:r>
              <a:rPr lang="en-US" sz="1500" dirty="0">
                <a:effectLst/>
              </a:rPr>
              <a:t>[11-24/0668r1]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There exist contributions related to the negotiation process of such communication </a:t>
            </a:r>
            <a:r>
              <a:rPr lang="en-US" sz="1500" dirty="0">
                <a:effectLst/>
              </a:rPr>
              <a:t>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11-23/1958r0</a:t>
            </a:r>
            <a:r>
              <a:rPr lang="en-US" sz="1500" dirty="0">
                <a:effectLst/>
              </a:rPr>
              <a:t>] </a:t>
            </a:r>
            <a:r>
              <a:rPr lang="en-US" sz="1500" dirty="0"/>
              <a:t>[11-24/0073r0]</a:t>
            </a:r>
            <a:r>
              <a:rPr lang="en-US" sz="1500" dirty="0">
                <a:effectLst/>
              </a:rPr>
              <a:t> 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11-24/1885r1]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</a:rPr>
              <a:t>can also be used with SCS to inform the AP to whom the packet must be forwarded</a:t>
            </a:r>
            <a:endParaRPr lang="en-US" sz="1500" dirty="0">
              <a:solidFill>
                <a:schemeClr val="accent2">
                  <a:lumMod val="75000"/>
                </a:schemeClr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Allow non-AP STAs to share their TXOPs with the associated AP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11-24/068r0</a:t>
            </a:r>
            <a:r>
              <a:rPr lang="en-US" sz="1400" b="0" dirty="0">
                <a:solidFill>
                  <a:schemeClr val="tx1"/>
                </a:solidFill>
              </a:rPr>
              <a:t>] 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11-23/581r0 and 11-23/1847r0</a:t>
            </a:r>
            <a:r>
              <a:rPr lang="en-US" sz="1400" b="0" dirty="0">
                <a:solidFill>
                  <a:schemeClr val="tx1"/>
                </a:solidFill>
              </a:rPr>
              <a:t>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[11-23/1387r0] [11-23/1874r0] [11-24/1224r2] </a:t>
            </a:r>
            <a:r>
              <a:rPr lang="en-US" sz="1400" b="0" dirty="0">
                <a:effectLst/>
              </a:rPr>
              <a:t>[11-24/0668r1] </a:t>
            </a:r>
            <a:r>
              <a:rPr lang="en-US" sz="1400" b="0" dirty="0"/>
              <a:t>[11-23/1886r3] [11-24/0168r0]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400" b="0" dirty="0"/>
              <a:t>[11-24/0389r0] </a:t>
            </a:r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0" indent="0"/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 transmissions with its associated AP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/>
              <a:t>[11-24/0168r0] [11-23/1886r3] [11-24/0389r0]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downlink/uplink transmissions with its associated AP and P2P transmissions with its peer STA(s) in the same TXOP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>
                <a:effectLst/>
              </a:rPr>
              <a:t>[11-24/0668r1] </a:t>
            </a:r>
            <a:endParaRPr lang="en-US" sz="1400" b="0" dirty="0"/>
          </a:p>
          <a:p>
            <a:pPr marL="0" indent="0"/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support enhancing relaying operation for AP-STA1-STA2 communication?</a:t>
            </a:r>
          </a:p>
          <a:p>
            <a:pPr marL="0" indent="0"/>
            <a:r>
              <a:rPr lang="en-US" sz="1400" b="0" dirty="0"/>
              <a:t>[11-24/0105r0] [11-24/0668r1] [11-23/1958r0] [11-24/1885r1] </a:t>
            </a:r>
          </a:p>
          <a:p>
            <a:pPr marL="914400" lvl="2" indent="0">
              <a:spcBef>
                <a:spcPts val="300"/>
              </a:spcBef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1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B</a:t>
            </a:r>
          </a:p>
          <a:p>
            <a:pPr algn="l"/>
            <a:r>
              <a:rPr lang="en-US" dirty="0"/>
              <a:t>Shortcoming of RD with Specifying Reverse Direction Traffic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8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existing method used by RD (Section 10.29 of 802.11-2020) for constraining the traffic types that can be sent during the shared TXOPs may impose some limitations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Picture 8" descr="A close-up of a document&#10;&#10;Description automatically generated">
            <a:extLst>
              <a:ext uri="{FF2B5EF4-FFF2-40B4-BE49-F238E27FC236}">
                <a16:creationId xmlns:a16="http://schemas.microsoft.com/office/drawing/2014/main" id="{953B031A-F313-4743-D3CB-D042E34B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51" y="1660197"/>
            <a:ext cx="8825898" cy="237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7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instance, consider </a:t>
            </a:r>
            <a:r>
              <a:rPr lang="en-US" sz="1600" dirty="0">
                <a:solidFill>
                  <a:schemeClr val="tx1"/>
                </a:solidFill>
              </a:rPr>
              <a:t>the following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case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acquires the TXOP and 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sends frames belonging to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TXOP Holder then sends </a:t>
            </a:r>
            <a:r>
              <a:rPr lang="en-US" sz="1600" b="1" dirty="0">
                <a:solidFill>
                  <a:schemeClr val="tx1"/>
                </a:solidFill>
              </a:rPr>
              <a:t>its high-priority traffic belonging to AC_VO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Since the AC of the </a:t>
            </a:r>
            <a:r>
              <a:rPr lang="en-US" sz="1600" dirty="0">
                <a:solidFill>
                  <a:schemeClr val="tx1"/>
                </a:solidFill>
              </a:rPr>
              <a:t>PPDU is AC_VO, the AC Constraint field of the frame sent by the TXOP Holder </a:t>
            </a:r>
            <a:r>
              <a:rPr lang="en-US" sz="1600" b="1" dirty="0">
                <a:solidFill>
                  <a:schemeClr val="tx1"/>
                </a:solidFill>
              </a:rPr>
              <a:t>informs the TXOP Responder that only traffic belonging to AC_VO can be sent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Responder declines the offer because its buffered traffic type is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However, the TXOP Holder wanted to allow both AC_VO and AC_VI to be sent by the TXOP Responder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is especially important when the TXOP Responder </a:t>
            </a:r>
            <a:r>
              <a:rPr lang="en-US" sz="1600" b="1" dirty="0">
                <a:solidFill>
                  <a:schemeClr val="tx1"/>
                </a:solidFill>
              </a:rPr>
              <a:t>needs to reply back to the Holder with frames that belong to the same traffic stream (e.g., same TCP/UDP connection)</a:t>
            </a:r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40537"/>
                </a:solidFill>
              </a:rPr>
              <a:t>Therefore, simply relying on the AC Constraint field sent by the TXOP Holder may not provide the specific granularity needed to control permissible traffic types during shared TXOPs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An enhanced and flexible method proposed by ERD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We propose a new subfield, called </a:t>
            </a: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  <a:r>
              <a:rPr lang="en-US" sz="15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(TXS-TCI)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</a:rPr>
              <a:t>We propose to use the 5 reserved bits of CAS subfield to encode permissible traffic types</a:t>
            </a:r>
            <a:endParaRPr lang="en-US" sz="15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An alternative approach is to use the 5 bits of CAS plus the 14 remaining bits of A-Control subfield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B4053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543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C</a:t>
            </a:r>
          </a:p>
          <a:p>
            <a:pPr algn="l"/>
            <a:r>
              <a:rPr lang="en-US" dirty="0"/>
              <a:t>More Details about ERD Features and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5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AP is the TXOP holder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can send DL traffic to one or more STAs during its acquired TXOP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To send UL traffic, a non-AP STA can use BSR to request resources</a:t>
            </a:r>
            <a:endParaRPr lang="en-US" sz="1600" b="1" dirty="0">
              <a:solidFill>
                <a:schemeClr val="tx1"/>
              </a:solidFill>
            </a:endParaRP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802.11ax </a:t>
            </a:r>
            <a:r>
              <a:rPr lang="en-US" sz="1600" dirty="0">
                <a:solidFill>
                  <a:schemeClr val="tx1"/>
                </a:solidFill>
                <a:latin typeface="Helvetica Neue"/>
              </a:rPr>
              <a:t>uses Trigger-based resource allocations to enable non-AP STAs to send UL traffic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1 enables non-AP STA to send SU UL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2 enables non-AP STA to perform Peer-to-Peer (P2P) transmissions with other non-AP STAs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</a:rPr>
              <a:t>Shortcomings: (1) These sharing methods require sending control frames, and (2) if a non-AP STA needs to send peer-to-peer traffic, it cannot request for resources from the AP </a:t>
            </a:r>
            <a:r>
              <a:rPr lang="en-US" sz="1600" dirty="0">
                <a:solidFill>
                  <a:srgbClr val="B40537"/>
                </a:solidFill>
              </a:rPr>
              <a:t>(e.g., when relaying operation is required)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 non-AP STA is the TXOP holder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Solutions have been proposed to share TXOP with AP using control frames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Shortcomings: </a:t>
            </a:r>
            <a:r>
              <a:rPr lang="en-US" sz="1600" b="1" dirty="0">
                <a:solidFill>
                  <a:srgbClr val="B40537"/>
                </a:solidFill>
              </a:rPr>
              <a:t>(1) These sharing methods require sending control frames, and (2) </a:t>
            </a: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the current proposals do not allow the AP to request TXOP sharing from non-AP STAs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this contribution, we propose enhancements to the Reverse Direction (RD) protocol to address the above shortcomings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28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4F7F73-2867-E557-2486-FC19E446D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8174" y="1905000"/>
          <a:ext cx="1036161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161">
                  <a:extLst>
                    <a:ext uri="{9D8B030D-6E8A-4147-A177-3AD203B41FA5}">
                      <a16:colId xmlns:a16="http://schemas.microsoft.com/office/drawing/2014/main" val="203224100"/>
                    </a:ext>
                  </a:extLst>
                </a:gridCol>
                <a:gridCol w="1212265">
                  <a:extLst>
                    <a:ext uri="{9D8B030D-6E8A-4147-A177-3AD203B41FA5}">
                      <a16:colId xmlns:a16="http://schemas.microsoft.com/office/drawing/2014/main" val="3491680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32220858"/>
                    </a:ext>
                  </a:extLst>
                </a:gridCol>
                <a:gridCol w="677018">
                  <a:extLst>
                    <a:ext uri="{9D8B030D-6E8A-4147-A177-3AD203B41FA5}">
                      <a16:colId xmlns:a16="http://schemas.microsoft.com/office/drawing/2014/main" val="1441768931"/>
                    </a:ext>
                  </a:extLst>
                </a:gridCol>
                <a:gridCol w="2241339">
                  <a:extLst>
                    <a:ext uri="{9D8B030D-6E8A-4147-A177-3AD203B41FA5}">
                      <a16:colId xmlns:a16="http://schemas.microsoft.com/office/drawing/2014/main" val="3408442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9654385"/>
                    </a:ext>
                  </a:extLst>
                </a:gridCol>
                <a:gridCol w="3061227">
                  <a:extLst>
                    <a:ext uri="{9D8B030D-6E8A-4147-A177-3AD203B41FA5}">
                      <a16:colId xmlns:a16="http://schemas.microsoft.com/office/drawing/2014/main" val="239310008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A-Control (30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 (8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79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 bits (reserved)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 bits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Control ID value: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PSRT PPDU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Permissible traffic types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Buffer report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*A new Control ID value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(between 10 to 14)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TXOP sharing 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Requested TXOP sharing duration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7384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2E323-84AE-C77D-5B87-EA85F125FA9B}"/>
              </a:ext>
            </a:extLst>
          </p:cNvPr>
          <p:cNvSpPr txBox="1"/>
          <p:nvPr/>
        </p:nvSpPr>
        <p:spPr>
          <a:xfrm>
            <a:off x="929216" y="4636621"/>
            <a:ext cx="104605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TXS-DU: TXOP Sharing-Duration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the AC Constraint and RDG/More PPDU fields, we propose extended bit encodings, in addition to those available in the existing RD protocol (in 802.11ax/be)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DA26-EE5E-CC0A-76A1-3F9861763F18}"/>
              </a:ext>
            </a:extLst>
          </p:cNvPr>
          <p:cNvSpPr txBox="1"/>
          <p:nvPr/>
        </p:nvSpPr>
        <p:spPr>
          <a:xfrm>
            <a:off x="959033" y="1318945"/>
            <a:ext cx="60980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introduced subfields</a:t>
            </a:r>
          </a:p>
        </p:txBody>
      </p:sp>
    </p:spTree>
    <p:extLst>
      <p:ext uri="{BB962C8B-B14F-4D97-AF65-F5344CB8AC3E}">
        <p14:creationId xmlns:p14="http://schemas.microsoft.com/office/powerpoint/2010/main" val="16544601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/>
        </p:nvGraphicFramePr>
        <p:xfrm>
          <a:off x="929217" y="1025824"/>
          <a:ext cx="1072938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  <a:gridCol w="2666999">
                  <a:extLst>
                    <a:ext uri="{9D8B030D-6E8A-4147-A177-3AD203B41FA5}">
                      <a16:colId xmlns:a16="http://schemas.microsoft.com/office/drawing/2014/main" val="1822328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*Time until next TXOP sharing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*The minimum/exact amount of time before next TXOP sharing instance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58749"/>
              </p:ext>
            </p:extLst>
          </p:nvPr>
        </p:nvGraphicFramePr>
        <p:xfrm>
          <a:off x="923138" y="3546177"/>
          <a:ext cx="1070895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41775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  <a:gridCol w="2666998">
                  <a:extLst>
                    <a:ext uri="{9D8B030D-6E8A-4147-A177-3AD203B41FA5}">
                      <a16:colId xmlns:a16="http://schemas.microsoft.com/office/drawing/2014/main" val="252659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While Responder is sending frames to the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83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Rectangle 4118">
            <a:extLst>
              <a:ext uri="{FF2B5EF4-FFF2-40B4-BE49-F238E27FC236}">
                <a16:creationId xmlns:a16="http://schemas.microsoft.com/office/drawing/2014/main" id="{3E6BDCBF-4474-5E2D-2725-E561C1529DF8}"/>
              </a:ext>
            </a:extLst>
          </p:cNvPr>
          <p:cNvSpPr/>
          <p:nvPr/>
        </p:nvSpPr>
        <p:spPr>
          <a:xfrm flipH="1">
            <a:off x="3156573" y="5607902"/>
            <a:ext cx="682727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Holder may announce in its PPDUs the minimum amount of time before the next TXOP sharing instance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time difference (</a:t>
            </a:r>
            <a:r>
              <a:rPr lang="en-US" sz="1600" i="1" dirty="0">
                <a:solidFill>
                  <a:schemeClr val="tx1"/>
                </a:solidFill>
              </a:rPr>
              <a:t>next TXOP sharing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i="1" dirty="0">
                <a:solidFill>
                  <a:schemeClr val="tx1"/>
                </a:solidFill>
              </a:rPr>
              <a:t>current time</a:t>
            </a:r>
            <a:r>
              <a:rPr lang="en-US" sz="1600" dirty="0">
                <a:solidFill>
                  <a:schemeClr val="tx1"/>
                </a:solidFill>
              </a:rPr>
              <a:t>) can be announced via the TXS-DU field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5999ECE-1AE1-BAC4-A934-17ECE87C7A0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3626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A6F283-73A2-D3B3-E038-7931C9B62CF5}"/>
              </a:ext>
            </a:extLst>
          </p:cNvPr>
          <p:cNvCxnSpPr>
            <a:cxnSpLocks/>
          </p:cNvCxnSpPr>
          <p:nvPr/>
        </p:nvCxnSpPr>
        <p:spPr bwMode="auto">
          <a:xfrm>
            <a:off x="2743200" y="52770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A24AD9A-7CAE-894B-A27D-69AD1EC78710}"/>
              </a:ext>
            </a:extLst>
          </p:cNvPr>
          <p:cNvSpPr txBox="1"/>
          <p:nvPr/>
        </p:nvSpPr>
        <p:spPr>
          <a:xfrm>
            <a:off x="748374" y="4204648"/>
            <a:ext cx="1924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Holder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0CF3E8-71B4-8CF4-1D1B-8BEBA0362FAD}"/>
              </a:ext>
            </a:extLst>
          </p:cNvPr>
          <p:cNvSpPr txBox="1"/>
          <p:nvPr/>
        </p:nvSpPr>
        <p:spPr>
          <a:xfrm>
            <a:off x="457209" y="5109914"/>
            <a:ext cx="2507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Responder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E1D29F-CECE-4827-F32B-04D7D09B2391}"/>
              </a:ext>
            </a:extLst>
          </p:cNvPr>
          <p:cNvSpPr/>
          <p:nvPr/>
        </p:nvSpPr>
        <p:spPr>
          <a:xfrm rot="16200000" flipH="1">
            <a:off x="2939768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AA8952-DE3B-CD77-6CA2-BAAC38056F83}"/>
              </a:ext>
            </a:extLst>
          </p:cNvPr>
          <p:cNvSpPr/>
          <p:nvPr/>
        </p:nvSpPr>
        <p:spPr>
          <a:xfrm rot="16200000" flipH="1">
            <a:off x="3384929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996539-F7C1-B44A-0764-33D811B8A53E}"/>
              </a:ext>
            </a:extLst>
          </p:cNvPr>
          <p:cNvSpPr/>
          <p:nvPr/>
        </p:nvSpPr>
        <p:spPr>
          <a:xfrm rot="16200000" flipH="1">
            <a:off x="3645319" y="414859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A1AC26-963C-B70B-FEAA-D7352FC3A9AF}"/>
              </a:ext>
            </a:extLst>
          </p:cNvPr>
          <p:cNvCxnSpPr>
            <a:cxnSpLocks/>
          </p:cNvCxnSpPr>
          <p:nvPr/>
        </p:nvCxnSpPr>
        <p:spPr bwMode="auto">
          <a:xfrm>
            <a:off x="3863754" y="3820458"/>
            <a:ext cx="0" cy="242794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15B4946-2C98-E53D-7D75-DB0CF254B898}"/>
              </a:ext>
            </a:extLst>
          </p:cNvPr>
          <p:cNvSpPr/>
          <p:nvPr/>
        </p:nvSpPr>
        <p:spPr>
          <a:xfrm flipH="1">
            <a:off x="3876824" y="4969677"/>
            <a:ext cx="145651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9D87807-944B-52A1-5656-97F7839D8E7D}"/>
              </a:ext>
            </a:extLst>
          </p:cNvPr>
          <p:cNvCxnSpPr>
            <a:cxnSpLocks/>
          </p:cNvCxnSpPr>
          <p:nvPr/>
        </p:nvCxnSpPr>
        <p:spPr bwMode="auto">
          <a:xfrm>
            <a:off x="5344772" y="3820458"/>
            <a:ext cx="24596" cy="242784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419960D-251E-101A-2DD1-6733BB643B7C}"/>
              </a:ext>
            </a:extLst>
          </p:cNvPr>
          <p:cNvSpPr/>
          <p:nvPr/>
        </p:nvSpPr>
        <p:spPr>
          <a:xfrm rot="16200000" flipH="1">
            <a:off x="5389536" y="4148357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D730B9-7249-9699-8B02-34307677AFC8}"/>
              </a:ext>
            </a:extLst>
          </p:cNvPr>
          <p:cNvSpPr/>
          <p:nvPr/>
        </p:nvSpPr>
        <p:spPr>
          <a:xfrm flipH="1">
            <a:off x="6204661" y="4110382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5D3DAF-01FE-A2C1-5AC6-6926404604A6}"/>
              </a:ext>
            </a:extLst>
          </p:cNvPr>
          <p:cNvSpPr/>
          <p:nvPr/>
        </p:nvSpPr>
        <p:spPr>
          <a:xfrm rot="16200000" flipH="1">
            <a:off x="7230160" y="414806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2B7F30-A38B-9593-0090-BFE13D04721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0340" y="3843318"/>
            <a:ext cx="14582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4BD16E7-00C5-7C96-A2DC-0AC91F7A57F4}"/>
              </a:ext>
            </a:extLst>
          </p:cNvPr>
          <p:cNvSpPr/>
          <p:nvPr/>
        </p:nvSpPr>
        <p:spPr>
          <a:xfrm flipH="1">
            <a:off x="7467989" y="4969677"/>
            <a:ext cx="2438005" cy="301654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Duration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654148-76B0-BD6F-259A-953219CCC737}"/>
              </a:ext>
            </a:extLst>
          </p:cNvPr>
          <p:cNvCxnSpPr>
            <a:cxnSpLocks/>
          </p:cNvCxnSpPr>
          <p:nvPr/>
        </p:nvCxnSpPr>
        <p:spPr bwMode="auto">
          <a:xfrm>
            <a:off x="9917380" y="3974018"/>
            <a:ext cx="0" cy="227428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184FD80-DAAF-25ED-F98B-2771F705E242}"/>
              </a:ext>
            </a:extLst>
          </p:cNvPr>
          <p:cNvSpPr/>
          <p:nvPr/>
        </p:nvSpPr>
        <p:spPr>
          <a:xfrm rot="16200000" flipH="1">
            <a:off x="6966061" y="415207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A045A1-5142-44F2-FD84-FA9D6220C8EF}"/>
              </a:ext>
            </a:extLst>
          </p:cNvPr>
          <p:cNvCxnSpPr/>
          <p:nvPr/>
        </p:nvCxnSpPr>
        <p:spPr bwMode="auto">
          <a:xfrm>
            <a:off x="3876824" y="4928908"/>
            <a:ext cx="1456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AC169A3-7F39-A437-0A29-B90454A0ACF4}"/>
              </a:ext>
            </a:extLst>
          </p:cNvPr>
          <p:cNvCxnSpPr>
            <a:cxnSpLocks/>
          </p:cNvCxnSpPr>
          <p:nvPr/>
        </p:nvCxnSpPr>
        <p:spPr bwMode="auto">
          <a:xfrm>
            <a:off x="7479375" y="4933122"/>
            <a:ext cx="24380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BA163A2-7C61-6FAD-4AD3-D4903E67D03F}"/>
              </a:ext>
            </a:extLst>
          </p:cNvPr>
          <p:cNvSpPr txBox="1"/>
          <p:nvPr/>
        </p:nvSpPr>
        <p:spPr>
          <a:xfrm flipH="1">
            <a:off x="609600" y="2594481"/>
            <a:ext cx="2924702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CA60A89D-B5F8-F52B-A162-6DFBF271A302}"/>
              </a:ext>
            </a:extLst>
          </p:cNvPr>
          <p:cNvCxnSpPr>
            <a:cxnSpLocks/>
            <a:stCxn id="25" idx="1"/>
            <a:endCxn id="12" idx="1"/>
          </p:cNvCxnSpPr>
          <p:nvPr/>
        </p:nvCxnSpPr>
        <p:spPr bwMode="auto">
          <a:xfrm>
            <a:off x="3534302" y="2856091"/>
            <a:ext cx="200383" cy="1323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AC68494-8A8F-EE2A-A746-94FCE0A7CE22}"/>
              </a:ext>
            </a:extLst>
          </p:cNvPr>
          <p:cNvSpPr txBox="1"/>
          <p:nvPr/>
        </p:nvSpPr>
        <p:spPr>
          <a:xfrm>
            <a:off x="3886365" y="4611756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A90106-69E6-6B82-4332-CB5F38EFF2F8}"/>
              </a:ext>
            </a:extLst>
          </p:cNvPr>
          <p:cNvSpPr txBox="1"/>
          <p:nvPr/>
        </p:nvSpPr>
        <p:spPr>
          <a:xfrm>
            <a:off x="7719805" y="3418951"/>
            <a:ext cx="3175734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6D6ECDC4-AB81-DC31-BF33-414EA27AE915}"/>
              </a:ext>
            </a:extLst>
          </p:cNvPr>
          <p:cNvCxnSpPr>
            <a:cxnSpLocks/>
            <a:stCxn id="28" idx="1"/>
            <a:endCxn id="18" idx="1"/>
          </p:cNvCxnSpPr>
          <p:nvPr/>
        </p:nvCxnSpPr>
        <p:spPr bwMode="auto">
          <a:xfrm rot="10800000" flipV="1">
            <a:off x="7319527" y="3680560"/>
            <a:ext cx="400279" cy="498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50FFB82-214E-37E4-CFEF-0A24FDFE0EF7}"/>
              </a:ext>
            </a:extLst>
          </p:cNvPr>
          <p:cNvSpPr txBox="1"/>
          <p:nvPr/>
        </p:nvSpPr>
        <p:spPr>
          <a:xfrm>
            <a:off x="7979119" y="4626581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4B33C0-A626-4FC6-9463-5839995D3532}"/>
              </a:ext>
            </a:extLst>
          </p:cNvPr>
          <p:cNvSpPr txBox="1"/>
          <p:nvPr/>
        </p:nvSpPr>
        <p:spPr>
          <a:xfrm flipH="1">
            <a:off x="609600" y="3306718"/>
            <a:ext cx="2282728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08AA2F4B-F19C-9BAD-F83E-1D4CB452255B}"/>
              </a:ext>
            </a:extLst>
          </p:cNvPr>
          <p:cNvCxnSpPr>
            <a:cxnSpLocks/>
            <a:stCxn id="31" idx="1"/>
            <a:endCxn id="10" idx="1"/>
          </p:cNvCxnSpPr>
          <p:nvPr/>
        </p:nvCxnSpPr>
        <p:spPr bwMode="auto">
          <a:xfrm>
            <a:off x="2892328" y="3568328"/>
            <a:ext cx="136806" cy="61000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05343C-67AA-D162-23A3-B703727B5301}"/>
              </a:ext>
            </a:extLst>
          </p:cNvPr>
          <p:cNvCxnSpPr>
            <a:cxnSpLocks/>
          </p:cNvCxnSpPr>
          <p:nvPr/>
        </p:nvCxnSpPr>
        <p:spPr bwMode="auto">
          <a:xfrm>
            <a:off x="3156574" y="4495800"/>
            <a:ext cx="6989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D2A4041-563D-1E85-2802-BFC4E36A5497}"/>
              </a:ext>
            </a:extLst>
          </p:cNvPr>
          <p:cNvCxnSpPr>
            <a:cxnSpLocks/>
          </p:cNvCxnSpPr>
          <p:nvPr/>
        </p:nvCxnSpPr>
        <p:spPr bwMode="auto">
          <a:xfrm>
            <a:off x="3156574" y="3843318"/>
            <a:ext cx="0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E0C7116-D8CB-C601-22E6-27A7E4B8583C}"/>
              </a:ext>
            </a:extLst>
          </p:cNvPr>
          <p:cNvSpPr txBox="1"/>
          <p:nvPr/>
        </p:nvSpPr>
        <p:spPr>
          <a:xfrm>
            <a:off x="3221834" y="4439939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4DED214-3F9F-9F43-FC86-7410E929EB3F}"/>
              </a:ext>
            </a:extLst>
          </p:cNvPr>
          <p:cNvCxnSpPr>
            <a:cxnSpLocks/>
          </p:cNvCxnSpPr>
          <p:nvPr/>
        </p:nvCxnSpPr>
        <p:spPr bwMode="auto">
          <a:xfrm>
            <a:off x="5609655" y="3820177"/>
            <a:ext cx="7086" cy="2428223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61D3BC-2D3D-8531-51AA-D48DC9134C48}"/>
              </a:ext>
            </a:extLst>
          </p:cNvPr>
          <p:cNvCxnSpPr>
            <a:cxnSpLocks/>
          </p:cNvCxnSpPr>
          <p:nvPr/>
        </p:nvCxnSpPr>
        <p:spPr bwMode="auto">
          <a:xfrm>
            <a:off x="5609655" y="4495800"/>
            <a:ext cx="18306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0D683A9-170A-0897-2B50-A7D9C4AFD3B8}"/>
              </a:ext>
            </a:extLst>
          </p:cNvPr>
          <p:cNvSpPr txBox="1"/>
          <p:nvPr/>
        </p:nvSpPr>
        <p:spPr>
          <a:xfrm>
            <a:off x="6247325" y="4432853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712EA2CD-4B8D-EC4A-F4F9-C6504D46D0ED}"/>
              </a:ext>
            </a:extLst>
          </p:cNvPr>
          <p:cNvCxnSpPr>
            <a:cxnSpLocks/>
            <a:stCxn id="53" idx="1"/>
            <a:endCxn id="16" idx="1"/>
          </p:cNvCxnSpPr>
          <p:nvPr/>
        </p:nvCxnSpPr>
        <p:spPr bwMode="auto">
          <a:xfrm rot="10800000" flipV="1">
            <a:off x="5478902" y="3092897"/>
            <a:ext cx="157572" cy="108690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E79B68E-2144-661D-4565-D3976C8D8A67}"/>
              </a:ext>
            </a:extLst>
          </p:cNvPr>
          <p:cNvSpPr txBox="1"/>
          <p:nvPr/>
        </p:nvSpPr>
        <p:spPr>
          <a:xfrm>
            <a:off x="5636474" y="2939009"/>
            <a:ext cx="3151888" cy="30777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sp>
        <p:nvSpPr>
          <p:cNvPr id="4104" name="Rectangle 4103">
            <a:extLst>
              <a:ext uri="{FF2B5EF4-FFF2-40B4-BE49-F238E27FC236}">
                <a16:creationId xmlns:a16="http://schemas.microsoft.com/office/drawing/2014/main" id="{8611DF4F-39BE-2D45-C9EC-60B051EDAEB3}"/>
              </a:ext>
            </a:extLst>
          </p:cNvPr>
          <p:cNvSpPr/>
          <p:nvPr/>
        </p:nvSpPr>
        <p:spPr>
          <a:xfrm flipH="1">
            <a:off x="3068548" y="4123879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159C5B5A-0035-B1FB-1FFA-4E3E06E44762}"/>
              </a:ext>
            </a:extLst>
          </p:cNvPr>
          <p:cNvCxnSpPr>
            <a:cxnSpLocks/>
          </p:cNvCxnSpPr>
          <p:nvPr/>
        </p:nvCxnSpPr>
        <p:spPr bwMode="auto">
          <a:xfrm>
            <a:off x="2724267" y="5915757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6" name="TextBox 4105">
            <a:extLst>
              <a:ext uri="{FF2B5EF4-FFF2-40B4-BE49-F238E27FC236}">
                <a16:creationId xmlns:a16="http://schemas.microsoft.com/office/drawing/2014/main" id="{CFEF8212-3065-6320-FB51-9427ACCF2E84}"/>
              </a:ext>
            </a:extLst>
          </p:cNvPr>
          <p:cNvSpPr txBox="1"/>
          <p:nvPr/>
        </p:nvSpPr>
        <p:spPr>
          <a:xfrm>
            <a:off x="658854" y="5765820"/>
            <a:ext cx="21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</a:p>
        </p:txBody>
      </p:sp>
      <p:sp>
        <p:nvSpPr>
          <p:cNvPr id="4120" name="Rectangle 4119">
            <a:extLst>
              <a:ext uri="{FF2B5EF4-FFF2-40B4-BE49-F238E27FC236}">
                <a16:creationId xmlns:a16="http://schemas.microsoft.com/office/drawing/2014/main" id="{6F60A84F-4156-F10A-A28F-F946C133573F}"/>
              </a:ext>
            </a:extLst>
          </p:cNvPr>
          <p:cNvSpPr/>
          <p:nvPr/>
        </p:nvSpPr>
        <p:spPr>
          <a:xfrm flipH="1">
            <a:off x="5624177" y="5620954"/>
            <a:ext cx="1802429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4114381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2079501" y="5382119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734097" y="509309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716616" y="3687984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798269" y="2228989"/>
            <a:ext cx="155710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912229" y="3426325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767005" y="4383227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724165" y="2229238"/>
            <a:ext cx="15571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42205" y="4383226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579099" y="4076126"/>
            <a:ext cx="1522594" cy="1103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7141018" y="4353358"/>
            <a:ext cx="1522594" cy="511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6474886" y="2539320"/>
            <a:ext cx="1562177" cy="72804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602263" y="2234753"/>
            <a:ext cx="156863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667564" y="857982"/>
            <a:ext cx="9305236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45369" y="682823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576821" y="3679361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528302" y="367936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5503503" y="3686354"/>
            <a:ext cx="0" cy="1812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  <a:stCxn id="34" idx="3"/>
          </p:cNvCxnSpPr>
          <p:nvPr/>
        </p:nvCxnSpPr>
        <p:spPr bwMode="auto">
          <a:xfrm flipV="1">
            <a:off x="6340397" y="3687605"/>
            <a:ext cx="0" cy="17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  <a:stCxn id="36" idx="3"/>
          </p:cNvCxnSpPr>
          <p:nvPr/>
        </p:nvCxnSpPr>
        <p:spPr bwMode="auto">
          <a:xfrm flipH="1" flipV="1">
            <a:off x="7902315" y="3679361"/>
            <a:ext cx="1" cy="168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  <a:stCxn id="37" idx="1"/>
          </p:cNvCxnSpPr>
          <p:nvPr/>
        </p:nvCxnSpPr>
        <p:spPr bwMode="auto">
          <a:xfrm>
            <a:off x="7255975" y="3684433"/>
            <a:ext cx="0" cy="1704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  <a:stCxn id="38" idx="1"/>
          </p:cNvCxnSpPr>
          <p:nvPr/>
        </p:nvCxnSpPr>
        <p:spPr bwMode="auto">
          <a:xfrm>
            <a:off x="9386581" y="369089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34D9EF1-62EF-4964-E437-1B9F99D30075}"/>
              </a:ext>
            </a:extLst>
          </p:cNvPr>
          <p:cNvSpPr txBox="1"/>
          <p:nvPr/>
        </p:nvSpPr>
        <p:spPr>
          <a:xfrm>
            <a:off x="696629" y="1527185"/>
            <a:ext cx="2499763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09973440-85E6-0C87-22A3-F03AEA939C39}"/>
              </a:ext>
            </a:extLst>
          </p:cNvPr>
          <p:cNvCxnSpPr>
            <a:cxnSpLocks/>
            <a:stCxn id="13" idx="3"/>
            <a:endCxn id="32" idx="3"/>
          </p:cNvCxnSpPr>
          <p:nvPr/>
        </p:nvCxnSpPr>
        <p:spPr bwMode="auto">
          <a:xfrm>
            <a:off x="3196392" y="1773407"/>
            <a:ext cx="1306325" cy="34910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9D5479-F794-9D4F-E5C8-E8C31B7CDB2E}"/>
              </a:ext>
            </a:extLst>
          </p:cNvPr>
          <p:cNvSpPr/>
          <p:nvPr/>
        </p:nvSpPr>
        <p:spPr>
          <a:xfrm flipH="1">
            <a:off x="5174532" y="1123123"/>
            <a:ext cx="4252523" cy="2266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Initial</a:t>
            </a:r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5DD017-EA3E-1A08-F235-79E9094FF358}"/>
              </a:ext>
            </a:extLst>
          </p:cNvPr>
          <p:cNvCxnSpPr>
            <a:cxnSpLocks/>
          </p:cNvCxnSpPr>
          <p:nvPr/>
        </p:nvCxnSpPr>
        <p:spPr bwMode="auto">
          <a:xfrm>
            <a:off x="5174535" y="1056563"/>
            <a:ext cx="42525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FECE72A-2CE2-E7A0-589D-B2428F5AA218}"/>
              </a:ext>
            </a:extLst>
          </p:cNvPr>
          <p:cNvSpPr txBox="1"/>
          <p:nvPr/>
        </p:nvSpPr>
        <p:spPr>
          <a:xfrm>
            <a:off x="7204221" y="836874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4C0319F-FD06-8B72-892F-60B7C91400D8}"/>
              </a:ext>
            </a:extLst>
          </p:cNvPr>
          <p:cNvSpPr/>
          <p:nvPr/>
        </p:nvSpPr>
        <p:spPr>
          <a:xfrm rot="16200000">
            <a:off x="7649883" y="2673922"/>
            <a:ext cx="1564099" cy="46665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F0CBB93-1617-7A54-2904-4A206C0F6206}"/>
              </a:ext>
            </a:extLst>
          </p:cNvPr>
          <p:cNvCxnSpPr>
            <a:cxnSpLocks/>
            <a:stCxn id="45" idx="1"/>
          </p:cNvCxnSpPr>
          <p:nvPr/>
        </p:nvCxnSpPr>
        <p:spPr bwMode="auto">
          <a:xfrm>
            <a:off x="8431933" y="3689300"/>
            <a:ext cx="0" cy="1697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1B1C073A-FF3F-9AA7-1D69-F67C9811CC6F}"/>
              </a:ext>
            </a:extLst>
          </p:cNvPr>
          <p:cNvCxnSpPr>
            <a:cxnSpLocks/>
            <a:stCxn id="16" idx="1"/>
            <a:endCxn id="34" idx="1"/>
          </p:cNvCxnSpPr>
          <p:nvPr/>
        </p:nvCxnSpPr>
        <p:spPr bwMode="auto">
          <a:xfrm flipV="1">
            <a:off x="6095999" y="5388977"/>
            <a:ext cx="244398" cy="652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B4B0745-80F0-0745-14B4-793A377FCD1E}"/>
              </a:ext>
            </a:extLst>
          </p:cNvPr>
          <p:cNvSpPr txBox="1"/>
          <p:nvPr/>
        </p:nvSpPr>
        <p:spPr>
          <a:xfrm flipH="1">
            <a:off x="1051076" y="5687683"/>
            <a:ext cx="5044923" cy="7078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PPDU is ACK/BA soliciting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Responder does not return the TXOP to the Holder as long as </a:t>
            </a:r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0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6644D8-8FD2-FE99-8DCE-9E8D479E0929}"/>
              </a:ext>
            </a:extLst>
          </p:cNvPr>
          <p:cNvSpPr txBox="1"/>
          <p:nvPr/>
        </p:nvSpPr>
        <p:spPr>
          <a:xfrm flipH="1">
            <a:off x="8253958" y="5687683"/>
            <a:ext cx="2329114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 returns the TXOP to the Holder</a:t>
            </a:r>
            <a:endParaRPr lang="en-US" sz="1400" b="1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C9DB3EB-199B-36F4-1D5C-8964A7CB1560}"/>
              </a:ext>
            </a:extLst>
          </p:cNvPr>
          <p:cNvCxnSpPr>
            <a:cxnSpLocks/>
            <a:stCxn id="25" idx="3"/>
            <a:endCxn id="36" idx="1"/>
          </p:cNvCxnSpPr>
          <p:nvPr/>
        </p:nvCxnSpPr>
        <p:spPr bwMode="auto">
          <a:xfrm rot="10800000">
            <a:off x="7902316" y="5370467"/>
            <a:ext cx="351642" cy="5634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37047E8-10B4-E4B6-8962-420178896C32}"/>
              </a:ext>
            </a:extLst>
          </p:cNvPr>
          <p:cNvSpPr txBox="1"/>
          <p:nvPr/>
        </p:nvSpPr>
        <p:spPr>
          <a:xfrm flipH="1">
            <a:off x="4913805" y="1386668"/>
            <a:ext cx="1920953" cy="6924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64CD4479-8E2B-321A-F06D-636190D8A310}"/>
              </a:ext>
            </a:extLst>
          </p:cNvPr>
          <p:cNvCxnSpPr>
            <a:cxnSpLocks/>
            <a:stCxn id="3" idx="1"/>
            <a:endCxn id="37" idx="3"/>
          </p:cNvCxnSpPr>
          <p:nvPr/>
        </p:nvCxnSpPr>
        <p:spPr bwMode="auto">
          <a:xfrm>
            <a:off x="6834758" y="1732917"/>
            <a:ext cx="421217" cy="3893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096" name="Rectangle 4095">
            <a:extLst>
              <a:ext uri="{FF2B5EF4-FFF2-40B4-BE49-F238E27FC236}">
                <a16:creationId xmlns:a16="http://schemas.microsoft.com/office/drawing/2014/main" id="{39A94D69-A6CB-A4F5-EDB8-DF06C4D3282B}"/>
              </a:ext>
            </a:extLst>
          </p:cNvPr>
          <p:cNvSpPr/>
          <p:nvPr/>
        </p:nvSpPr>
        <p:spPr>
          <a:xfrm flipH="1">
            <a:off x="7619997" y="1580322"/>
            <a:ext cx="1398301" cy="3728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 TXOP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Sharing Duration</a:t>
            </a: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4110B0B3-300B-B4C2-9205-8BF333433CFE}"/>
              </a:ext>
            </a:extLst>
          </p:cNvPr>
          <p:cNvCxnSpPr>
            <a:cxnSpLocks/>
          </p:cNvCxnSpPr>
          <p:nvPr/>
        </p:nvCxnSpPr>
        <p:spPr bwMode="auto">
          <a:xfrm>
            <a:off x="7619998" y="1542018"/>
            <a:ext cx="13983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07" name="TextBox 4106">
            <a:extLst>
              <a:ext uri="{FF2B5EF4-FFF2-40B4-BE49-F238E27FC236}">
                <a16:creationId xmlns:a16="http://schemas.microsoft.com/office/drawing/2014/main" id="{51DA94BC-56E1-3DD3-B3DC-40CAA0EA2752}"/>
              </a:ext>
            </a:extLst>
          </p:cNvPr>
          <p:cNvSpPr txBox="1"/>
          <p:nvPr/>
        </p:nvSpPr>
        <p:spPr>
          <a:xfrm>
            <a:off x="8158126" y="1310132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42EF8D-1F89-1D5C-DD9E-6B0DD17E9A06}"/>
              </a:ext>
            </a:extLst>
          </p:cNvPr>
          <p:cNvCxnSpPr>
            <a:cxnSpLocks/>
          </p:cNvCxnSpPr>
          <p:nvPr/>
        </p:nvCxnSpPr>
        <p:spPr bwMode="auto">
          <a:xfrm>
            <a:off x="8675200" y="1973072"/>
            <a:ext cx="0" cy="362707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EF8833A-A31F-80F1-72A3-766428044328}"/>
              </a:ext>
            </a:extLst>
          </p:cNvPr>
          <p:cNvSpPr txBox="1"/>
          <p:nvPr/>
        </p:nvSpPr>
        <p:spPr>
          <a:xfrm>
            <a:off x="10101958" y="1715869"/>
            <a:ext cx="15798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Early termination of TXOP sharing period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D7A282A-AD22-CFC4-0C90-2D10A74F91A8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>
            <a:off x="8703669" y="2039035"/>
            <a:ext cx="1398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5248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74701" y="5574260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27508" y="5307721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11816" y="3880125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781255" y="2424469"/>
            <a:ext cx="15725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607429" y="3618466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804513" y="454336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740147" y="2423238"/>
            <a:ext cx="1570037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154865" y="4506468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4567506" y="3882540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565810" y="385961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8916163" y="3880231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389012" y="2422005"/>
            <a:ext cx="157250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1160190" y="1599481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3175263" y="1845703"/>
            <a:ext cx="1392244" cy="46433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132840" y="2423238"/>
            <a:ext cx="1570036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101269" y="1379205"/>
            <a:ext cx="423897" cy="93083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706782" y="1132983"/>
            <a:ext cx="239448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7917860" y="1484530"/>
            <a:ext cx="235541" cy="82550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153400" y="838200"/>
            <a:ext cx="3503086" cy="129266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types are AC_VO and AC_VI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TXS-TCI field is included to convey the permissible traffic types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463917" y="5571796"/>
            <a:ext cx="452246" cy="49975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300470" y="5825326"/>
            <a:ext cx="316344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has AC_VI traffic to send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B7BBD0-E905-364D-B839-B690367C9406}"/>
              </a:ext>
            </a:extLst>
          </p:cNvPr>
          <p:cNvSpPr/>
          <p:nvPr/>
        </p:nvSpPr>
        <p:spPr>
          <a:xfrm flipH="1">
            <a:off x="8587029" y="2996989"/>
            <a:ext cx="2837186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794B7-92F0-ABB8-4D46-FEB7EBE6ACC5}"/>
              </a:ext>
            </a:extLst>
          </p:cNvPr>
          <p:cNvSpPr/>
          <p:nvPr/>
        </p:nvSpPr>
        <p:spPr>
          <a:xfrm rot="16200000">
            <a:off x="9166919" y="4134794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7D5217E-174C-7317-B0A6-C3C6D95013C1}"/>
              </a:ext>
            </a:extLst>
          </p:cNvPr>
          <p:cNvCxnSpPr>
            <a:cxnSpLocks/>
          </p:cNvCxnSpPr>
          <p:nvPr/>
        </p:nvCxnSpPr>
        <p:spPr bwMode="auto">
          <a:xfrm flipV="1">
            <a:off x="9955558" y="3868492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CF48A0-ACEB-90D1-1EA1-7B07A7AB2AA0}"/>
              </a:ext>
            </a:extLst>
          </p:cNvPr>
          <p:cNvCxnSpPr>
            <a:cxnSpLocks/>
          </p:cNvCxnSpPr>
          <p:nvPr/>
        </p:nvCxnSpPr>
        <p:spPr bwMode="auto">
          <a:xfrm>
            <a:off x="3200400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1E8DCA-C534-DEC8-5F44-EDB804E359A7}"/>
              </a:ext>
            </a:extLst>
          </p:cNvPr>
          <p:cNvCxnSpPr>
            <a:cxnSpLocks/>
          </p:cNvCxnSpPr>
          <p:nvPr/>
        </p:nvCxnSpPr>
        <p:spPr bwMode="auto">
          <a:xfrm>
            <a:off x="6533924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E96995-8A12-3651-924E-161C8B3BB336}"/>
              </a:ext>
            </a:extLst>
          </p:cNvPr>
          <p:cNvCxnSpPr>
            <a:cxnSpLocks/>
          </p:cNvCxnSpPr>
          <p:nvPr/>
        </p:nvCxnSpPr>
        <p:spPr bwMode="auto">
          <a:xfrm>
            <a:off x="7917858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7661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Requesting for TXOP Sharing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Responder may request the Holder to share its TXOP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 Responder can send a request frame to the Holder if the Holder is currently expecting to receive at least one frame (e.g., ACK/BA, data frame) from the Responder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send two types of requests: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3</a:t>
            </a:r>
            <a:r>
              <a:rPr lang="en-US" sz="1600" baseline="30000" dirty="0">
                <a:solidFill>
                  <a:schemeClr val="tx1"/>
                </a:solidFill>
              </a:rPr>
              <a:t>rd</a:t>
            </a:r>
            <a:r>
              <a:rPr lang="en-US" sz="1600" dirty="0">
                <a:solidFill>
                  <a:schemeClr val="tx1"/>
                </a:solidFill>
              </a:rPr>
              <a:t> party STAs and potentially the Holder too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sending a TXOP sharing request, the Responder can use the proposed TXS-TCI field to indicate the type and/or the amount of its buffered data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use use the following two types of requests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3</a:t>
            </a:r>
            <a:r>
              <a:rPr lang="en-US" sz="1600" b="1" baseline="30000" dirty="0">
                <a:solidFill>
                  <a:schemeClr val="accent2">
                    <a:lumMod val="75000"/>
                  </a:schemeClr>
                </a:solidFill>
              </a:rPr>
              <a:t>rd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party STAs: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the TXOP Holder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234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vl="1" indent="0"/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Case 1: No ongoing sharing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Whenever the Holder is expecting an ACK/BA from the Responder, the Responder can use the ACK/BA frame to make the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Any frame, such as BA, using the Control Wrapper can include the A-Control subfield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See the next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 Responder </a:t>
            </a:r>
            <a:r>
              <a:rPr lang="en-US" sz="1400" b="0" u="sng" dirty="0">
                <a:solidFill>
                  <a:schemeClr val="tx1"/>
                </a:solidFill>
              </a:rPr>
              <a:t>cannot</a:t>
            </a:r>
            <a:r>
              <a:rPr lang="en-US" sz="1400" b="0" dirty="0">
                <a:solidFill>
                  <a:schemeClr val="tx1"/>
                </a:solidFill>
              </a:rPr>
              <a:t> use random-access for sending such request frames; the Responder can only send such requests when allowed by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04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94633" y="2176442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5832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2639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896960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62115" y="1382024"/>
            <a:ext cx="1663340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353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65116" y="34598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95712" y="1381722"/>
            <a:ext cx="166334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4573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93785" y="28855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3" y="28969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>
            <a:off x="4327385" y="2885214"/>
            <a:ext cx="0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753508" y="1376623"/>
            <a:ext cx="166335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>
            <a:off x="9585185" y="2880119"/>
            <a:ext cx="0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034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618037" y="34643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79334" y="29025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757217" y="38421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 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947844" y="28953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947844" y="45847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906795" y="45418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762333" y="34649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523630" y="29031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919679" y="47498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0819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144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408433" y="5499029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226413" y="45740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C0324AB-02B5-CE80-B8BC-81DA0480C635}"/>
              </a:ext>
            </a:extLst>
          </p:cNvPr>
          <p:cNvSpPr txBox="1"/>
          <p:nvPr/>
        </p:nvSpPr>
        <p:spPr>
          <a:xfrm>
            <a:off x="5681300" y="1369670"/>
            <a:ext cx="30817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communication with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326B9E79-4F15-7AD7-533C-38FCA47676C9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rot="10800000">
            <a:off x="4994632" y="1600503"/>
            <a:ext cx="686669" cy="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0386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2: An ongoing sharing period where: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with the Holder, and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must use combination </a:t>
            </a:r>
            <a:r>
              <a:rPr lang="en-US" sz="1600" dirty="0">
                <a:effectLst/>
              </a:rPr>
              <a:t>RDG/More PPDU = 1 and AC Constraint = 0 in all of its frames, except the last 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Therefore, </a:t>
            </a:r>
            <a:r>
              <a:rPr lang="en-US" sz="1600" dirty="0">
                <a:solidFill>
                  <a:schemeClr val="tx1"/>
                </a:solidFill>
              </a:rPr>
              <a:t>to request a new type of sharing</a:t>
            </a:r>
            <a:r>
              <a:rPr lang="en-US" sz="1600" b="0" dirty="0">
                <a:solidFill>
                  <a:schemeClr val="tx1"/>
                </a:solidFill>
              </a:rPr>
              <a:t>, the </a:t>
            </a:r>
            <a:r>
              <a:rPr lang="en-US" sz="1600" dirty="0">
                <a:solidFill>
                  <a:schemeClr val="tx1"/>
                </a:solidFill>
              </a:rPr>
              <a:t>Responder needs to end the current sharing while also making a new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This can be achieved by using either of the frame types used for requesting TXOP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See next slide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007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7045006" y="2014843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6594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3401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911036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93177" y="1427163"/>
            <a:ext cx="160121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49426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34668" y="3505606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5335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2193785" y="2899590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2" y="289419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796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7809736" y="3912898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9000363" y="2966098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9000363" y="4655492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9006288" y="4853436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1581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906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5792524" y="5605121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22" idx="1"/>
          </p:cNvCxnSpPr>
          <p:nvPr/>
        </p:nvCxnSpPr>
        <p:spPr bwMode="auto">
          <a:xfrm rot="10800000">
            <a:off x="5646600" y="4650295"/>
            <a:ext cx="145924" cy="127799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62BC8A6-0CDD-A80F-F533-415D6948B140}"/>
              </a:ext>
            </a:extLst>
          </p:cNvPr>
          <p:cNvSpPr/>
          <p:nvPr/>
        </p:nvSpPr>
        <p:spPr>
          <a:xfrm rot="16200000">
            <a:off x="3489912" y="3183061"/>
            <a:ext cx="1583489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A92B1B-AE9F-3BF4-C8D9-374562760E7E}"/>
              </a:ext>
            </a:extLst>
          </p:cNvPr>
          <p:cNvSpPr/>
          <p:nvPr/>
        </p:nvSpPr>
        <p:spPr>
          <a:xfrm rot="16200000">
            <a:off x="4857990" y="3189865"/>
            <a:ext cx="1577218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9AD0CAD-836B-D92E-DC3A-F2A5C1600B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72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D106163-4D8D-F817-B9EC-EB802CE86C2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7BC1660-53A5-590A-E307-0CDE8DBEE706}"/>
              </a:ext>
            </a:extLst>
          </p:cNvPr>
          <p:cNvSpPr/>
          <p:nvPr/>
        </p:nvSpPr>
        <p:spPr>
          <a:xfrm rot="16200000">
            <a:off x="5889941" y="1747550"/>
            <a:ext cx="1604241" cy="7058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22C394-57FE-B786-59B6-2AD4B8224628}"/>
              </a:ext>
            </a:extLst>
          </p:cNvPr>
          <p:cNvSpPr/>
          <p:nvPr/>
        </p:nvSpPr>
        <p:spPr>
          <a:xfrm rot="16200000">
            <a:off x="6627355" y="3510199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F2C841B-C560-839F-D6FA-629AEAF311FC}"/>
              </a:ext>
            </a:extLst>
          </p:cNvPr>
          <p:cNvCxnSpPr>
            <a:cxnSpLocks/>
          </p:cNvCxnSpPr>
          <p:nvPr/>
        </p:nvCxnSpPr>
        <p:spPr bwMode="auto">
          <a:xfrm flipV="1">
            <a:off x="7415786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44690C3-EC7F-1AE9-BDC5-4AB082AB3C28}"/>
              </a:ext>
            </a:extLst>
          </p:cNvPr>
          <p:cNvSpPr/>
          <p:nvPr/>
        </p:nvSpPr>
        <p:spPr>
          <a:xfrm rot="16200000">
            <a:off x="9774988" y="3508954"/>
            <a:ext cx="1600997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0235ACD-DED1-016C-94DE-1BBA8CB0830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91800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3548ACF-81E4-7F9F-F0D6-C64F888BC7B9}"/>
              </a:ext>
            </a:extLst>
          </p:cNvPr>
          <p:cNvCxnSpPr>
            <a:cxnSpLocks/>
          </p:cNvCxnSpPr>
          <p:nvPr/>
        </p:nvCxnSpPr>
        <p:spPr bwMode="auto">
          <a:xfrm>
            <a:off x="6720511" y="2904184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D9EF8DDC-4322-939C-02D7-DB659AA16676}"/>
              </a:ext>
            </a:extLst>
          </p:cNvPr>
          <p:cNvSpPr/>
          <p:nvPr/>
        </p:nvSpPr>
        <p:spPr>
          <a:xfrm flipH="1">
            <a:off x="2873467" y="2009559"/>
            <a:ext cx="346564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B068517-72F2-DDB4-6B0A-F12533F00A21}"/>
              </a:ext>
            </a:extLst>
          </p:cNvPr>
          <p:cNvSpPr txBox="1"/>
          <p:nvPr/>
        </p:nvSpPr>
        <p:spPr>
          <a:xfrm>
            <a:off x="7387316" y="1272249"/>
            <a:ext cx="3204484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3rd party STAs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DCB424BB-21D7-507F-0B5F-46EA91040D0F}"/>
              </a:ext>
            </a:extLst>
          </p:cNvPr>
          <p:cNvCxnSpPr>
            <a:cxnSpLocks/>
            <a:stCxn id="57" idx="1"/>
          </p:cNvCxnSpPr>
          <p:nvPr/>
        </p:nvCxnSpPr>
        <p:spPr bwMode="auto">
          <a:xfrm rot="10800000" flipV="1">
            <a:off x="7045006" y="1503082"/>
            <a:ext cx="342310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21C85F3-3114-9A40-2C26-6FD6C0886E37}"/>
              </a:ext>
            </a:extLst>
          </p:cNvPr>
          <p:cNvSpPr txBox="1"/>
          <p:nvPr/>
        </p:nvSpPr>
        <p:spPr>
          <a:xfrm>
            <a:off x="3219287" y="1296544"/>
            <a:ext cx="2749049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TXOP Holder</a:t>
            </a:r>
          </a:p>
        </p:txBody>
      </p: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1EA85239-7C4C-86E4-0CDE-E3DA9B607A8E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rot="10800000" flipV="1">
            <a:off x="2848507" y="1527377"/>
            <a:ext cx="370781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2819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The Reverse Direction (RD) protocol is specified in Section 10.29 of 802.11-2020 standard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Some contributions show the </a:t>
            </a:r>
            <a:r>
              <a:rPr lang="en-US" sz="1800" dirty="0">
                <a:solidFill>
                  <a:schemeClr val="tx1"/>
                </a:solidFill>
              </a:rPr>
              <a:t>effectiveness of using RD </a:t>
            </a:r>
            <a:r>
              <a:rPr lang="en-US" sz="1800" b="0" dirty="0">
                <a:solidFill>
                  <a:schemeClr val="tx1"/>
                </a:solidFill>
              </a:rPr>
              <a:t>for </a:t>
            </a:r>
            <a:r>
              <a:rPr lang="en-US" sz="1800" dirty="0">
                <a:solidFill>
                  <a:schemeClr val="tx1"/>
                </a:solidFill>
              </a:rPr>
              <a:t>interactive </a:t>
            </a:r>
            <a:r>
              <a:rPr lang="en-US" sz="1800" b="0" dirty="0">
                <a:solidFill>
                  <a:schemeClr val="tx1"/>
                </a:solidFill>
              </a:rPr>
              <a:t>and</a:t>
            </a:r>
            <a:r>
              <a:rPr lang="en-US" sz="1800" dirty="0">
                <a:solidFill>
                  <a:schemeClr val="tx1"/>
                </a:solidFill>
              </a:rPr>
              <a:t> Low-Latency (LL) traffic exchanges </a:t>
            </a:r>
            <a:r>
              <a:rPr lang="en-US" sz="1800" b="0" dirty="0"/>
              <a:t>[11-23/1387r0] [11-23/1874r0] </a:t>
            </a:r>
            <a:r>
              <a:rPr lang="en-US" sz="1800" b="0" dirty="0">
                <a:effectLst/>
              </a:rPr>
              <a:t>[11-24/0668r1] (please see Appendix A)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effectLst/>
              <a:latin typeface="Helvetica Neue"/>
            </a:endParaRPr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The RD protocol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utilizes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two bits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Reverse Direction Grant (RDG)/More PPDU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AC Constraint </a:t>
            </a:r>
          </a:p>
          <a:p>
            <a:pPr marL="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Both </a:t>
            </a:r>
            <a:r>
              <a:rPr lang="en-US" sz="1700" dirty="0">
                <a:solidFill>
                  <a:schemeClr val="tx1"/>
                </a:solidFill>
                <a:latin typeface="Helvetica Neue"/>
              </a:rPr>
              <a:t>fields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are located 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in the Command and Status (CAS) subfield, which is in the A-control subfield</a:t>
            </a: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37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3 (not required):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Responder is allowed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Therefore, this c</a:t>
            </a:r>
            <a:r>
              <a:rPr lang="en-US" sz="1600" b="0" dirty="0">
                <a:solidFill>
                  <a:schemeClr val="tx1"/>
                </a:solidFill>
              </a:rPr>
              <a:t>ase does not require any additional request for sharing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361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a Responder receives an offer, if the offer does not align with its needs,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it can send another request using the same frame that is used to decline the previous offer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counteroffer may be sent via BA or other types of PPDUs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50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18427" y="1902937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RDAC Constraint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G/More PPDU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28191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6736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3" y="5422829"/>
            <a:ext cx="444016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 the offer and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new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3" y="44978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76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D</a:t>
            </a:r>
          </a:p>
          <a:p>
            <a:pPr algn="l"/>
            <a:r>
              <a:rPr lang="en-US" dirty="0"/>
              <a:t>RD Encoding within the HT Control Field</a:t>
            </a:r>
          </a:p>
          <a:p>
            <a:pPr algn="l"/>
            <a:r>
              <a:rPr lang="en-US" sz="1800" b="0" dirty="0"/>
              <a:t>Reference: 802.11 - 2020 standard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53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8" name="Picture 17" descr="A close-up of a text&#10;&#10;Description automatically generated">
            <a:extLst>
              <a:ext uri="{FF2B5EF4-FFF2-40B4-BE49-F238E27FC236}">
                <a16:creationId xmlns:a16="http://schemas.microsoft.com/office/drawing/2014/main" id="{A5C9B27E-6FB4-438E-3180-C2C77FE9C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118" y="3979537"/>
            <a:ext cx="7772400" cy="2114878"/>
          </a:xfrm>
          <a:prstGeom prst="rect">
            <a:avLst/>
          </a:prstGeom>
        </p:spPr>
      </p:pic>
      <p:pic>
        <p:nvPicPr>
          <p:cNvPr id="20" name="Picture 19" descr="A close-up of a field form&#10;&#10;Description automatically generated">
            <a:extLst>
              <a:ext uri="{FF2B5EF4-FFF2-40B4-BE49-F238E27FC236}">
                <a16:creationId xmlns:a16="http://schemas.microsoft.com/office/drawing/2014/main" id="{01C79D65-B521-6BB8-9074-D3B4BCE78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368423"/>
            <a:ext cx="7772400" cy="2308047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226AA5F-D254-85B4-D357-B139E4839FEE}"/>
              </a:ext>
            </a:extLst>
          </p:cNvPr>
          <p:cNvSpPr/>
          <p:nvPr/>
        </p:nvSpPr>
        <p:spPr bwMode="auto">
          <a:xfrm>
            <a:off x="3505200" y="5360505"/>
            <a:ext cx="36576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302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 descr="A white paper with black text&#10;&#10;Description automatically generated">
            <a:extLst>
              <a:ext uri="{FF2B5EF4-FFF2-40B4-BE49-F238E27FC236}">
                <a16:creationId xmlns:a16="http://schemas.microsoft.com/office/drawing/2014/main" id="{094EB7A1-A7E9-2917-7E9D-9899B7D01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402" y="1132827"/>
            <a:ext cx="6451830" cy="19331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table of information&#10;&#10;Description automatically generated">
            <a:extLst>
              <a:ext uri="{FF2B5EF4-FFF2-40B4-BE49-F238E27FC236}">
                <a16:creationId xmlns:a16="http://schemas.microsoft.com/office/drawing/2014/main" id="{E70316DA-17BB-CE31-CC12-D1A174031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47" y="3228815"/>
            <a:ext cx="6080471" cy="3167223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446034D2-02FF-6842-9F85-C0C8371536A4}"/>
              </a:ext>
            </a:extLst>
          </p:cNvPr>
          <p:cNvSpPr/>
          <p:nvPr/>
        </p:nvSpPr>
        <p:spPr bwMode="auto">
          <a:xfrm>
            <a:off x="461847" y="5572772"/>
            <a:ext cx="381000" cy="2286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Picture 1" descr="A diagram of a subfield format&#10;&#10;Description automatically generated">
            <a:extLst>
              <a:ext uri="{FF2B5EF4-FFF2-40B4-BE49-F238E27FC236}">
                <a16:creationId xmlns:a16="http://schemas.microsoft.com/office/drawing/2014/main" id="{BA4B2AB6-3B1B-43E2-1D26-C3D4ED7EFE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4375264"/>
            <a:ext cx="4610097" cy="119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Overview of the existing Reverse Direction (RD) Protocol (</a:t>
            </a:r>
            <a:r>
              <a:rPr lang="en-US" sz="1600" b="0" dirty="0">
                <a:solidFill>
                  <a:schemeClr val="tx1"/>
                </a:solidFill>
              </a:rPr>
              <a:t>Section 10.29 of 802.11-2020 standard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Reverse Direction (RD) protocol </a:t>
            </a:r>
            <a:r>
              <a:rPr lang="en-US" sz="1600" b="0" dirty="0">
                <a:solidFill>
                  <a:schemeClr val="tx1"/>
                </a:solidFill>
              </a:rPr>
              <a:t>allows for </a:t>
            </a:r>
            <a:r>
              <a:rPr lang="en-US" sz="1600" dirty="0">
                <a:solidFill>
                  <a:schemeClr val="tx1"/>
                </a:solidFill>
              </a:rPr>
              <a:t>bidirectional frame exchange </a:t>
            </a:r>
            <a:r>
              <a:rPr lang="en-US" sz="1600" b="0" dirty="0">
                <a:solidFill>
                  <a:schemeClr val="tx1"/>
                </a:solidFill>
              </a:rPr>
              <a:t>during TXOPs</a:t>
            </a:r>
            <a:endParaRPr lang="en-US" sz="15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TXOP Holder exchanges bidirectional traffic with the TXOP Responder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439" y="5549222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30992" y="526104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AP: TXOP 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74554" y="3855087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2081764" y="2404054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115479" y="3603502"/>
            <a:ext cx="152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STA: TXOP 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944185" y="4626478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833158" y="240430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</a:t>
            </a:r>
            <a:r>
              <a:rPr lang="en-US" sz="105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PPDU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= 1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33035" y="4626477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604753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6983989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7851743" y="2924327"/>
            <a:ext cx="1522594" cy="3205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732870" y="2415583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740032" y="2084358"/>
            <a:ext cx="9364724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CF244-BAF0-B381-5CE0-FB64EF4BC8DA}"/>
              </a:ext>
            </a:extLst>
          </p:cNvPr>
          <p:cNvSpPr/>
          <p:nvPr/>
        </p:nvSpPr>
        <p:spPr>
          <a:xfrm rot="16200000">
            <a:off x="9587170" y="4625233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11676" y="1930469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</p:cNvCxnSpPr>
          <p:nvPr/>
        </p:nvCxnSpPr>
        <p:spPr bwMode="auto">
          <a:xfrm>
            <a:off x="2843062" y="383717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82" y="383717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494332" y="3859439"/>
            <a:ext cx="0" cy="165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</p:cNvCxnSpPr>
          <p:nvPr/>
        </p:nvCxnSpPr>
        <p:spPr bwMode="auto">
          <a:xfrm flipV="1">
            <a:off x="6366051" y="3847331"/>
            <a:ext cx="0" cy="1768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5287" y="3859439"/>
            <a:ext cx="0" cy="1647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C645A882-A678-3638-92E6-933386F1958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8467" y="3848957"/>
            <a:ext cx="0" cy="17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</p:cNvCxnSpPr>
          <p:nvPr/>
        </p:nvCxnSpPr>
        <p:spPr bwMode="auto">
          <a:xfrm>
            <a:off x="8613040" y="3845880"/>
            <a:ext cx="0" cy="1699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</p:cNvCxnSpPr>
          <p:nvPr/>
        </p:nvCxnSpPr>
        <p:spPr bwMode="auto">
          <a:xfrm>
            <a:off x="9494168" y="384870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9A5FED4C-6CC1-93B5-830D-2CFA791F87A0}"/>
              </a:ext>
            </a:extLst>
          </p:cNvPr>
          <p:cNvSpPr/>
          <p:nvPr/>
        </p:nvSpPr>
        <p:spPr bwMode="auto">
          <a:xfrm rot="5400000">
            <a:off x="6780564" y="4211868"/>
            <a:ext cx="190054" cy="30830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0BCA9-7585-CC45-346F-DDBBEA3262D2}"/>
              </a:ext>
            </a:extLst>
          </p:cNvPr>
          <p:cNvSpPr txBox="1"/>
          <p:nvPr/>
        </p:nvSpPr>
        <p:spPr>
          <a:xfrm>
            <a:off x="4817597" y="5868287"/>
            <a:ext cx="411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burst of PPDUs from TXOP Responder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ACK between these PPDUs)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E95143-7DE0-B77D-AB72-8B02E9987624}"/>
              </a:ext>
            </a:extLst>
          </p:cNvPr>
          <p:cNvCxnSpPr>
            <a:cxnSpLocks/>
          </p:cNvCxnSpPr>
          <p:nvPr/>
        </p:nvCxnSpPr>
        <p:spPr bwMode="auto">
          <a:xfrm>
            <a:off x="4561504" y="3855087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8847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RD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‘request’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If the Responder has LL traffic, it cannot notify the Holder</a:t>
            </a: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communicate with any STA other than the Holder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LL traffic from Responder to other STAs (not the Holder) cannot be sent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RD is unable to specify the TXOP sharing duration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There is no guarantee on the return time of shared TXOP; the Responder may use the entire remaining TXOP duration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is unable to specify the permissible traffic types that can be sent during a shared TXOP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Simply relying on the Access Category (AC) of the last PPDU may prevent the transmission of LL traffic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Further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enhancement of throughput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and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reduction of tail latency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can be achieved by overcoming the above shortcomings</a:t>
            </a: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76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7101" y="5527073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579908" y="5260534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564216" y="3832938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958608" y="2402236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759829" y="3571279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956913" y="450853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916268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307265" y="4459281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4719906" y="3835353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718210" y="382478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9068563" y="3833044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566366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850976" y="1707418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2866049" y="1953640"/>
            <a:ext cx="1853857" cy="35911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308960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216401" y="1437775"/>
            <a:ext cx="461165" cy="87252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821914" y="1091526"/>
            <a:ext cx="239448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(higher-priority traffic)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8070258" y="1533927"/>
            <a:ext cx="235542" cy="7763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305800" y="1187678"/>
            <a:ext cx="3018352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 is AC_VO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742077" y="5524609"/>
            <a:ext cx="326486" cy="53306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718210" y="5711425"/>
            <a:ext cx="302386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only has high-priority AC_VI traffic to send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063DC9-CCCA-0DDF-D899-D1F1C30A8422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0C5D24-39F9-6E55-E034-8621EAF05ACA}"/>
              </a:ext>
            </a:extLst>
          </p:cNvPr>
          <p:cNvCxnSpPr>
            <a:cxnSpLocks/>
          </p:cNvCxnSpPr>
          <p:nvPr/>
        </p:nvCxnSpPr>
        <p:spPr bwMode="auto">
          <a:xfrm>
            <a:off x="6650567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DA771F0-4F1A-8C6C-BD01-F416D177AECE}"/>
              </a:ext>
            </a:extLst>
          </p:cNvPr>
          <p:cNvCxnSpPr>
            <a:cxnSpLocks/>
          </p:cNvCxnSpPr>
          <p:nvPr/>
        </p:nvCxnSpPr>
        <p:spPr bwMode="auto">
          <a:xfrm>
            <a:off x="8081486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3880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Reverse Direction (ERD)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We propose using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an extended encoding of these two bits </a:t>
            </a: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to support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additional operational modes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 to communicate with 3</a:t>
            </a:r>
            <a:r>
              <a:rPr lang="en-US" sz="1700" b="1" baseline="30000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rd</a:t>
            </a: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 party STAs (i.e., STAs other than the TXOP Holder)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ERD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does not require exchanging control frames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to enable these additional operational modes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i="0" u="none" strike="noStrike" dirty="0">
              <a:solidFill>
                <a:schemeClr val="tx1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In addition to the proposed encoding, the reserved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CAS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and the remaining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A-Control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can be leveraged to enhance RD and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convey additional information such as the following: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announce the permissible traffic types during the shared TXOP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convey the type and amount of traffic in buffer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enforce the duration of the shared TXOP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request for a certain/minimum TXOP sharing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1" dirty="0">
              <a:solidFill>
                <a:schemeClr val="accent2">
                  <a:lumMod val="75000"/>
                </a:schemeClr>
              </a:solidFill>
              <a:highlight>
                <a:srgbClr val="FFFFFF"/>
              </a:highlight>
              <a:latin typeface="Helvetica Neue"/>
            </a:endParaRPr>
          </a:p>
          <a:p>
            <a:pPr marL="800100" lvl="2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5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37518"/>
              </p:ext>
            </p:extLst>
          </p:nvPr>
        </p:nvGraphicFramePr>
        <p:xfrm>
          <a:off x="914582" y="1229360"/>
          <a:ext cx="1072938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29199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(see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97045"/>
              </p:ext>
            </p:extLst>
          </p:nvPr>
        </p:nvGraphicFramePr>
        <p:xfrm>
          <a:off x="924795" y="3860009"/>
          <a:ext cx="1070895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08773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(see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the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4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727801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32961" y="4349278"/>
            <a:ext cx="1356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(AP)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312395" y="3047052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526540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329355" y="278544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(non-AP STA)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604370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526237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601875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3030031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3041477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3029731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521139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3024636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64741" y="5340264"/>
            <a:ext cx="1022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608823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3047052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86702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and/or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TXOP Holder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3039902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729296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86326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609474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3047703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1074054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906517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13396" y="5092635"/>
            <a:ext cx="2901138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TXOP sharing request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718612"/>
            <a:ext cx="163183" cy="60485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319424" y="1375681"/>
            <a:ext cx="277638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offer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(STAs other than the TXOP Holder) and/or the TXOP Holder</a:t>
            </a:r>
            <a:endParaRPr lang="en-US" sz="1200" b="1" baseline="-25000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6" y="1791180"/>
            <a:ext cx="396419" cy="406876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0634A55-AE46-BA4E-ABF5-808F30F0F6E7}"/>
              </a:ext>
            </a:extLst>
          </p:cNvPr>
          <p:cNvSpPr/>
          <p:nvPr/>
        </p:nvSpPr>
        <p:spPr>
          <a:xfrm flipH="1">
            <a:off x="4935214" y="2468088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2462971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20D71081-1BA8-400B-9708-CE0880EE3C29}">
  <ds:schemaRefs>
    <ds:schemaRef ds:uri="71c5aaf6-e6ce-465b-b873-5148d2a4c10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81BAB3-B6C7-4EC7-88B7-DC7AAEF34B6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93FAFD0-567E-45D2-959B-A75AAEB0B66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977D9659-1E65-4C67-B932-F0194287B49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8A5C925-DC92-4134-A66E-9688CFDF6BD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3402</TotalTime>
  <Words>4687</Words>
  <Application>Microsoft Macintosh PowerPoint</Application>
  <PresentationFormat>Widescreen</PresentationFormat>
  <Paragraphs>862</Paragraphs>
  <Slides>35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 Unicode MS</vt:lpstr>
      <vt:lpstr>Arial</vt:lpstr>
      <vt:lpstr>Helvetica Neue</vt:lpstr>
      <vt:lpstr>Times New Roman</vt:lpstr>
      <vt:lpstr>Wingdings</vt:lpstr>
      <vt:lpstr>Office Theme</vt:lpstr>
      <vt:lpstr>Document</vt:lpstr>
      <vt:lpstr>ERD: Enhanced Reverse Direction Protocol to  Support TXOP Sharing and Low-Latency Traffic Exchange</vt:lpstr>
      <vt:lpstr>Problem Statement</vt:lpstr>
      <vt:lpstr>Related Contributions</vt:lpstr>
      <vt:lpstr>Overview of the existing Reverse Direction (RD) Protocol (Section 10.29 of 802.11-2020 standard)</vt:lpstr>
      <vt:lpstr>Shortcomings of RD</vt:lpstr>
      <vt:lpstr>PowerPoint Presentation</vt:lpstr>
      <vt:lpstr>Enhanced Reverse Direction (ERD)</vt:lpstr>
      <vt:lpstr>PowerPoint Presentation</vt:lpstr>
      <vt:lpstr>PowerPoint Presentation</vt:lpstr>
      <vt:lpstr>PowerPoint Presentation</vt:lpstr>
      <vt:lpstr>Summary</vt:lpstr>
      <vt:lpstr>Straw Polls</vt:lpstr>
      <vt:lpstr>PowerPoint Presentation</vt:lpstr>
      <vt:lpstr>Related Contributions</vt:lpstr>
      <vt:lpstr>Related Straw Polls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Requesting for TXOP Sharing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RD Encoding within the HT Control Field</vt:lpstr>
      <vt:lpstr>RD Encoding within the HT Control Field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196</cp:revision>
  <cp:lastPrinted>1601-01-01T00:00:00Z</cp:lastPrinted>
  <dcterms:created xsi:type="dcterms:W3CDTF">2024-07-15T18:29:00Z</dcterms:created>
  <dcterms:modified xsi:type="dcterms:W3CDTF">2025-01-14T03:17:41Z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