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256" r:id="rId2"/>
    <p:sldId id="283" r:id="rId3"/>
    <p:sldId id="385" r:id="rId4"/>
    <p:sldId id="278" r:id="rId5"/>
    <p:sldId id="367" r:id="rId6"/>
    <p:sldId id="339" r:id="rId7"/>
    <p:sldId id="374" r:id="rId8"/>
    <p:sldId id="383" r:id="rId9"/>
    <p:sldId id="406" r:id="rId10"/>
    <p:sldId id="379" r:id="rId11"/>
    <p:sldId id="405" r:id="rId12"/>
    <p:sldId id="402" r:id="rId13"/>
    <p:sldId id="281" r:id="rId14"/>
    <p:sldId id="412" r:id="rId15"/>
    <p:sldId id="284" r:id="rId16"/>
    <p:sldId id="409" r:id="rId17"/>
    <p:sldId id="399" r:id="rId18"/>
    <p:sldId id="411" r:id="rId19"/>
    <p:sldId id="410" r:id="rId20"/>
    <p:sldId id="400" r:id="rId2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86395"/>
  </p:normalViewPr>
  <p:slideViewPr>
    <p:cSldViewPr snapToGrid="0">
      <p:cViewPr varScale="1">
        <p:scale>
          <a:sx n="110" d="100"/>
          <a:sy n="110" d="100"/>
        </p:scale>
        <p:origin x="1168" y="1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1/13/25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3524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5088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6240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162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32501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5943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71831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5989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99860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628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262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66179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9747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2923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291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4054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9374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August 2024</a:t>
            </a:r>
            <a:endParaRPr lang="en-GB" dirty="0"/>
          </a:p>
        </p:txBody>
      </p:sp>
      <p:sp>
        <p:nvSpPr>
          <p:cNvPr id="5" name="Footer Placeholder 4"/>
          <p:cNvSpPr>
            <a:spLocks noGrp="1"/>
          </p:cNvSpPr>
          <p:nvPr>
            <p:ph type="ftr" idx="11"/>
          </p:nvPr>
        </p:nvSpPr>
        <p:spPr/>
        <p:txBody>
          <a:bodyPr/>
          <a:lstStyle>
            <a:lvl1pPr>
              <a:defRPr/>
            </a:lvl1pPr>
          </a:lstStyle>
          <a:p>
            <a:r>
              <a:rPr lang="en-GB" dirty="0"/>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338261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40568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201"/>
          </a:xfrm>
        </p:spPr>
        <p:txBody>
          <a:bodyPr/>
          <a:lstStyle>
            <a:lvl1pPr algn="l">
              <a:defRPr sz="2400"/>
            </a:lvl1pPr>
          </a:lstStyle>
          <a:p>
            <a:r>
              <a:rPr lang="en-US"/>
              <a:t>Click to edit Master title style</a:t>
            </a:r>
            <a:endParaRPr lang="en-GB"/>
          </a:p>
        </p:txBody>
      </p:sp>
      <p:sp>
        <p:nvSpPr>
          <p:cNvPr id="3" name="Content Placeholder 2"/>
          <p:cNvSpPr>
            <a:spLocks noGrp="1"/>
          </p:cNvSpPr>
          <p:nvPr>
            <p:ph idx="1"/>
          </p:nvPr>
        </p:nvSpPr>
        <p:spPr>
          <a:xfrm>
            <a:off x="914401" y="1295400"/>
            <a:ext cx="10361084" cy="4799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Name, Affiliation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extLst>
      <p:ext uri="{BB962C8B-B14F-4D97-AF65-F5344CB8AC3E}">
        <p14:creationId xmlns:p14="http://schemas.microsoft.com/office/powerpoint/2010/main" val="154711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01623"/>
          </a:xfrm>
        </p:spPr>
        <p:txBody>
          <a:bodyPr/>
          <a:lstStyle>
            <a:lvl1pPr marL="285750" indent="-285750" algn="l">
              <a:buFont typeface="Wingdings" pitchFamily="2" charset="2"/>
              <a:buChar char="q"/>
              <a:defRPr sz="1600">
                <a:solidFill>
                  <a:schemeClr val="bg1">
                    <a:lumMod val="50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14401" y="987424"/>
            <a:ext cx="10361084" cy="510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Name, Affiliation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extLst>
      <p:ext uri="{BB962C8B-B14F-4D97-AF65-F5344CB8AC3E}">
        <p14:creationId xmlns:p14="http://schemas.microsoft.com/office/powerpoint/2010/main" val="3307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183373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dirty="0"/>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270565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Name, Affiliation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146337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dirty="0"/>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128720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dirty="0"/>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217391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270403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5318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379541"/>
            <a:ext cx="10361084" cy="471487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August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Behnam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83869" cy="169277"/>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802.11-24/1870r2</a:t>
            </a:r>
          </a:p>
        </p:txBody>
      </p:sp>
    </p:spTree>
    <p:extLst>
      <p:ext uri="{BB962C8B-B14F-4D97-AF65-F5344CB8AC3E}">
        <p14:creationId xmlns:p14="http://schemas.microsoft.com/office/powerpoint/2010/main" val="3508986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449263"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899583" y="333375"/>
            <a:ext cx="10363200" cy="1470025"/>
          </a:xfrm>
          <a:ln/>
        </p:spPr>
        <p:txBody>
          <a:bodyPr/>
          <a:lstStyle/>
          <a:p>
            <a:pPr marL="0" indent="0" algn="ctr">
              <a:buNone/>
            </a:pPr>
            <a:r>
              <a:rPr lang="en-US" dirty="0"/>
              <a:t>On the Scalability and Overhead of Utilizing Polling for Soliciting </a:t>
            </a:r>
            <a:br>
              <a:rPr lang="en-US" dirty="0"/>
            </a:br>
            <a:r>
              <a:rPr lang="en-US" dirty="0"/>
              <a:t>STA’s Needs for Uplink Low-Latency Transmission</a:t>
            </a:r>
            <a:endParaRPr lang="en-US" b="1" dirty="0">
              <a:effectLst/>
            </a:endParaRPr>
          </a:p>
        </p:txBody>
      </p:sp>
      <p:sp>
        <p:nvSpPr>
          <p:cNvPr id="3074" name="Rectangle 2"/>
          <p:cNvSpPr>
            <a:spLocks noGrp="1" noChangeArrowheads="1"/>
          </p:cNvSpPr>
          <p:nvPr>
            <p:ph type="subTitle" idx="1"/>
          </p:nvPr>
        </p:nvSpPr>
        <p:spPr>
          <a:xfrm>
            <a:off x="1813983" y="143210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November 8</a:t>
            </a:r>
            <a:r>
              <a:rPr lang="en-GB" sz="2000" b="0" baseline="30000" dirty="0"/>
              <a:t>th</a:t>
            </a:r>
            <a:r>
              <a:rPr lang="en-GB" sz="2000" b="0" dirty="0"/>
              <a:t>, 2024</a:t>
            </a:r>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p:txBody>
          <a:bodyPr/>
          <a:lstStyle/>
          <a:p>
            <a:r>
              <a:rPr lang="en-GB"/>
              <a:t>Behnam Dezfouli et al., Nokia</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6" name="Rectangle 4"/>
          <p:cNvSpPr>
            <a:spLocks noChangeArrowheads="1"/>
          </p:cNvSpPr>
          <p:nvPr/>
        </p:nvSpPr>
        <p:spPr bwMode="auto">
          <a:xfrm>
            <a:off x="945620" y="158448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 name="Object 3">
            <a:extLst>
              <a:ext uri="{FF2B5EF4-FFF2-40B4-BE49-F238E27FC236}">
                <a16:creationId xmlns:a16="http://schemas.microsoft.com/office/drawing/2014/main" id="{27B85332-C5F1-1894-3AE2-9F3C324E1D89}"/>
              </a:ext>
            </a:extLst>
          </p:cNvPr>
          <p:cNvGraphicFramePr>
            <a:graphicFrameLocks noChangeAspect="1"/>
          </p:cNvGraphicFramePr>
          <p:nvPr>
            <p:extLst>
              <p:ext uri="{D42A27DB-BD31-4B8C-83A1-F6EECF244321}">
                <p14:modId xmlns:p14="http://schemas.microsoft.com/office/powerpoint/2010/main" val="1713958204"/>
              </p:ext>
            </p:extLst>
          </p:nvPr>
        </p:nvGraphicFramePr>
        <p:xfrm>
          <a:off x="945620" y="1953782"/>
          <a:ext cx="10271125" cy="4733925"/>
        </p:xfrm>
        <a:graphic>
          <a:graphicData uri="http://schemas.openxmlformats.org/presentationml/2006/ole">
            <mc:AlternateContent xmlns:mc="http://schemas.openxmlformats.org/markup-compatibility/2006">
              <mc:Choice xmlns:v="urn:schemas-microsoft-com:vml" Requires="v">
                <p:oleObj name="Document" r:id="rId3" imgW="10439400" imgH="4838700" progId="Word.Document.8">
                  <p:embed/>
                </p:oleObj>
              </mc:Choice>
              <mc:Fallback>
                <p:oleObj name="Document" r:id="rId3" imgW="10439400" imgH="4838700" progId="Word.Document.8">
                  <p:embed/>
                  <p:pic>
                    <p:nvPicPr>
                      <p:cNvPr id="3075" name="Object 3"/>
                      <p:cNvPicPr>
                        <a:picLocks noChangeAspect="1" noChangeArrowheads="1"/>
                      </p:cNvPicPr>
                      <p:nvPr/>
                    </p:nvPicPr>
                    <p:blipFill>
                      <a:blip r:embed="rId4"/>
                      <a:srcRect/>
                      <a:stretch>
                        <a:fillRect/>
                      </a:stretch>
                    </p:blipFill>
                    <p:spPr bwMode="auto">
                      <a:xfrm>
                        <a:off x="945620" y="1953782"/>
                        <a:ext cx="10271125" cy="4733925"/>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Summary</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Wingdings" pitchFamily="2" charset="2"/>
              <a:buChar char="§"/>
            </a:pPr>
            <a:r>
              <a:rPr lang="en-US" sz="1700" b="0" dirty="0">
                <a:latin typeface="Helvetica Neue"/>
              </a:rPr>
              <a:t>For aperiodic and LL traffic, the AP needs to have up-to-date information about the demands of STAs</a:t>
            </a:r>
          </a:p>
          <a:p>
            <a:pPr marL="685800" lvl="1">
              <a:buFont typeface="Wingdings" pitchFamily="2" charset="2"/>
              <a:buChar char="§"/>
            </a:pPr>
            <a:r>
              <a:rPr lang="en-US" sz="1700" b="1" dirty="0">
                <a:latin typeface="Helvetica Neue"/>
              </a:rPr>
              <a:t>The AP may rely on polling to solicit BSRs</a:t>
            </a:r>
          </a:p>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latin typeface="Helvetica Neue"/>
              </a:rPr>
              <a:t>The number of STAs that can be polled concurrently depends on the available bandwidth and RU sizes supported by STAs</a:t>
            </a:r>
          </a:p>
          <a:p>
            <a:pPr marL="285750" indent="-285750">
              <a:buFont typeface="Wingdings" pitchFamily="2" charset="2"/>
              <a:buChar char="§"/>
            </a:pPr>
            <a:r>
              <a:rPr lang="en-US" sz="1700" b="0" dirty="0">
                <a:latin typeface="Helvetica Neue"/>
              </a:rPr>
              <a:t>When smaller RUs are assigned to STAs for reporting their BSR, a greater number of STAs can be polled concurrently; although the duration of BSR frames increases, the reduction in the number of BSRP frames is more impactful and results in shorter polling periods</a:t>
            </a:r>
          </a:p>
          <a:p>
            <a:pPr marL="285750" indent="-285750">
              <a:buFont typeface="Wingdings" pitchFamily="2" charset="2"/>
              <a:buChar char="§"/>
            </a:pPr>
            <a:endParaRPr lang="en-US" sz="1700" dirty="0">
              <a:latin typeface="Helvetica Neue"/>
            </a:endParaRPr>
          </a:p>
          <a:p>
            <a:pPr marL="285750" indent="-285750">
              <a:buFont typeface="Wingdings" pitchFamily="2" charset="2"/>
              <a:buChar char="§"/>
            </a:pPr>
            <a:r>
              <a:rPr lang="en-US" sz="1700" dirty="0">
                <a:latin typeface="Helvetica Neue"/>
              </a:rPr>
              <a:t>Overall, the overhead of polling may be unacceptable, especially when the available bandwidth for polling is less than 80 MHz</a:t>
            </a:r>
            <a:endParaRPr lang="en-US" sz="1700" b="0" dirty="0">
              <a:latin typeface="Helvetica Neue"/>
            </a:endParaRPr>
          </a:p>
          <a:p>
            <a:pPr marL="285750" indent="-285750">
              <a:buFont typeface="Wingdings" pitchFamily="2" charset="2"/>
              <a:buChar char="§"/>
            </a:pPr>
            <a:r>
              <a:rPr lang="en-US" sz="1700" b="0" dirty="0">
                <a:solidFill>
                  <a:srgbClr val="B40537"/>
                </a:solidFill>
                <a:latin typeface="Helvetica Neue"/>
              </a:rPr>
              <a:t>Therefore, to identify STAs that need to transmit UL LL traffic, depending on the number of STAs and available bandwidth, </a:t>
            </a:r>
            <a:r>
              <a:rPr lang="en-US" sz="1700" dirty="0">
                <a:solidFill>
                  <a:srgbClr val="B40537"/>
                </a:solidFill>
                <a:latin typeface="Helvetica Neue"/>
              </a:rPr>
              <a:t>more efficient polling </a:t>
            </a:r>
            <a:r>
              <a:rPr lang="en-US" sz="1700" b="0" dirty="0">
                <a:solidFill>
                  <a:srgbClr val="B40537"/>
                </a:solidFill>
                <a:latin typeface="Helvetica Neue"/>
              </a:rPr>
              <a:t>and/or </a:t>
            </a:r>
            <a:r>
              <a:rPr lang="en-US" sz="1700" dirty="0">
                <a:solidFill>
                  <a:srgbClr val="B40537"/>
                </a:solidFill>
                <a:latin typeface="Helvetica Neue"/>
              </a:rPr>
              <a:t>random-access methods </a:t>
            </a:r>
            <a:r>
              <a:rPr lang="en-US" sz="1700" b="0" dirty="0">
                <a:solidFill>
                  <a:srgbClr val="B40537"/>
                </a:solidFill>
                <a:latin typeface="Helvetica Neue"/>
              </a:rPr>
              <a:t>may be required</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3935273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Straw Poll</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Arial" panose="020B0604020202020204" pitchFamily="34" charset="0"/>
              <a:buChar char="•"/>
            </a:pPr>
            <a:r>
              <a:rPr lang="en-US" sz="1600" dirty="0">
                <a:latin typeface="Helvetica Neue"/>
              </a:rPr>
              <a:t>Do you agree that 11bn should introduce new mechanisms to enhance the efficiency of polling STAs or identifying LL STAs?</a:t>
            </a:r>
          </a:p>
          <a:p>
            <a:pPr marL="0" indent="0"/>
            <a:r>
              <a:rPr lang="en-US" sz="1600" b="0" dirty="0">
                <a:latin typeface="Helvetica Neue"/>
              </a:rPr>
              <a:t>	Yes/No/Abstain</a:t>
            </a:r>
          </a:p>
          <a:p>
            <a:pPr marL="0" indent="0"/>
            <a:endParaRPr lang="en-US" sz="1600" b="0" dirty="0">
              <a:latin typeface="Helvetica Neue"/>
            </a:endParaRPr>
          </a:p>
          <a:p>
            <a:pPr marL="0" indent="0"/>
            <a:endParaRPr lang="en-US" sz="1600" dirty="0">
              <a:latin typeface="Helvetica Neue"/>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2634878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B9573-5AFA-2BA3-80F1-F63E4284527B}"/>
              </a:ext>
            </a:extLst>
          </p:cNvPr>
          <p:cNvSpPr>
            <a:spLocks noGrp="1"/>
          </p:cNvSpPr>
          <p:nvPr>
            <p:ph type="body" idx="1"/>
          </p:nvPr>
        </p:nvSpPr>
        <p:spPr/>
        <p:txBody>
          <a:bodyPr/>
          <a:lstStyle/>
          <a:p>
            <a:r>
              <a:rPr lang="en-US" b="0" dirty="0"/>
              <a:t>Appendix A</a:t>
            </a:r>
          </a:p>
          <a:p>
            <a:r>
              <a:rPr lang="en-US" dirty="0"/>
              <a:t>BSRP and BSR Frames</a:t>
            </a:r>
          </a:p>
        </p:txBody>
      </p:sp>
      <p:sp>
        <p:nvSpPr>
          <p:cNvPr id="4" name="Date Placeholder 3">
            <a:extLst>
              <a:ext uri="{FF2B5EF4-FFF2-40B4-BE49-F238E27FC236}">
                <a16:creationId xmlns:a16="http://schemas.microsoft.com/office/drawing/2014/main" id="{C87285F5-094A-E911-3A0A-372A0935BB3D}"/>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AADFFB69-F136-1290-9BBF-ECDE616B2FE6}"/>
              </a:ext>
            </a:extLst>
          </p:cNvPr>
          <p:cNvSpPr>
            <a:spLocks noGrp="1"/>
          </p:cNvSpPr>
          <p:nvPr>
            <p:ph type="ftr" idx="11"/>
          </p:nvPr>
        </p:nvSpPr>
        <p:spPr/>
        <p:txBody>
          <a:bodyPr/>
          <a:lstStyle/>
          <a:p>
            <a:r>
              <a:rPr lang="en-GB" dirty="0"/>
              <a:t>Behnam Dezfouli et al., Nokia</a:t>
            </a:r>
          </a:p>
        </p:txBody>
      </p:sp>
      <p:sp>
        <p:nvSpPr>
          <p:cNvPr id="6" name="Slide Number Placeholder 5">
            <a:extLst>
              <a:ext uri="{FF2B5EF4-FFF2-40B4-BE49-F238E27FC236}">
                <a16:creationId xmlns:a16="http://schemas.microsoft.com/office/drawing/2014/main" id="{9A8BEAF9-822E-3AB4-C406-3B01718678D5}"/>
              </a:ext>
            </a:extLst>
          </p:cNvPr>
          <p:cNvSpPr>
            <a:spLocks noGrp="1"/>
          </p:cNvSpPr>
          <p:nvPr>
            <p:ph type="sldNum" idx="12"/>
          </p:nvPr>
        </p:nvSpPr>
        <p:spPr/>
        <p:txBody>
          <a:bodyPr/>
          <a:lstStyle/>
          <a:p>
            <a:r>
              <a:rPr lang="en-GB"/>
              <a:t>Slide </a:t>
            </a:r>
            <a:fld id="{3ABCC52B-A3F7-440B-BBF2-55191E6E7773}" type="slidenum">
              <a:rPr lang="en-GB" smtClean="0"/>
              <a:pPr/>
              <a:t>12</a:t>
            </a:fld>
            <a:endParaRPr lang="en-GB"/>
          </a:p>
        </p:txBody>
      </p:sp>
    </p:spTree>
    <p:extLst>
      <p:ext uri="{BB962C8B-B14F-4D97-AF65-F5344CB8AC3E}">
        <p14:creationId xmlns:p14="http://schemas.microsoft.com/office/powerpoint/2010/main" val="423042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chemeClr val="tx1"/>
                </a:solidFill>
                <a:effectLst/>
              </a:rPr>
              <a:t>Overhead of Buffer Status Report Poll (BSRP) Frame </a:t>
            </a:r>
            <a:endParaRPr lang="en-GB" sz="1800" dirty="0">
              <a:solidFill>
                <a:schemeClr val="tx1"/>
              </a:solidFill>
            </a:endParaRP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sz="1700" b="1" dirty="0">
                <a:effectLst/>
              </a:rPr>
              <a:t>Buffer Status Report Poll (BSRP): </a:t>
            </a:r>
            <a:r>
              <a:rPr lang="en-US" sz="1700" b="0" dirty="0">
                <a:effectLst/>
              </a:rPr>
              <a:t>This </a:t>
            </a:r>
            <a:r>
              <a:rPr lang="en-US" sz="1700" dirty="0"/>
              <a:t>T</a:t>
            </a:r>
            <a:r>
              <a:rPr lang="en-US" sz="1700" b="1" dirty="0">
                <a:effectLst/>
              </a:rPr>
              <a:t>rigger Frame (TF) </a:t>
            </a:r>
            <a:r>
              <a:rPr lang="en-US" sz="1700" b="0" dirty="0">
                <a:effectLst/>
              </a:rPr>
              <a:t>allows the AP to poll STAs </a:t>
            </a:r>
          </a:p>
          <a:p>
            <a:pPr lvl="1">
              <a:buFont typeface="Arial" panose="020B0604020202020204" pitchFamily="34" charset="0"/>
              <a:buChar char="•"/>
            </a:pPr>
            <a:r>
              <a:rPr lang="en-US" sz="1700" b="0" dirty="0"/>
              <a:t>The minimum size of the </a:t>
            </a:r>
            <a:r>
              <a:rPr lang="en-US" sz="1700" b="1" dirty="0"/>
              <a:t>‘Common Info’ </a:t>
            </a:r>
            <a:r>
              <a:rPr lang="en-US" sz="1700" b="0" dirty="0"/>
              <a:t>field is 8 bytes</a:t>
            </a:r>
          </a:p>
          <a:p>
            <a:pPr lvl="1">
              <a:buFont typeface="Arial" panose="020B0604020202020204" pitchFamily="34" charset="0"/>
              <a:buChar char="•"/>
            </a:pPr>
            <a:r>
              <a:rPr lang="en-US" sz="1700" b="0" dirty="0"/>
              <a:t>The ‘User Info List’ size </a:t>
            </a:r>
            <a:r>
              <a:rPr lang="en-US" sz="1700" b="1" dirty="0"/>
              <a:t>depends on the number of users being polled: 5 bytes per user</a:t>
            </a:r>
          </a:p>
          <a:p>
            <a:pPr>
              <a:buFont typeface="Arial" panose="020B0604020202020204" pitchFamily="34" charset="0"/>
              <a:buChar char="•"/>
            </a:pPr>
            <a:endParaRPr lang="en-US" sz="1800" b="0" dirty="0"/>
          </a:p>
          <a:p>
            <a:pPr marL="0" indent="0"/>
            <a:endParaRPr lang="en-US" sz="1800" b="0" dirty="0"/>
          </a:p>
          <a:p>
            <a:pPr marL="0" indent="0"/>
            <a:endParaRPr lang="en-US" sz="1600" b="0" dirty="0">
              <a:solidFill>
                <a:schemeClr val="tx1"/>
              </a:solidFill>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dirty="0">
              <a:solidFill>
                <a:schemeClr val="tx1"/>
              </a:solidFill>
            </a:endParaRPr>
          </a:p>
          <a:p>
            <a:pPr marL="0" indent="0"/>
            <a:endParaRPr lang="en-US" sz="1800" dirty="0">
              <a:solidFill>
                <a:schemeClr val="tx1"/>
              </a:solidFill>
              <a:effectLst/>
            </a:endParaRPr>
          </a:p>
          <a:p>
            <a:pPr>
              <a:buFont typeface="Arial" panose="020B0604020202020204" pitchFamily="34" charset="0"/>
              <a:buChar char="•"/>
            </a:pPr>
            <a:endParaRPr lang="en-US" sz="1800" b="0" dirty="0"/>
          </a:p>
          <a:p>
            <a:pPr>
              <a:buFont typeface="Arial" panose="020B0604020202020204" pitchFamily="34" charset="0"/>
              <a:buChar char="•"/>
            </a:pPr>
            <a:endParaRPr lang="en-US" sz="180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2" name="Picture 1" descr="A diagram of a number of objects&#10;&#10;Description automatically generated with medium confidence">
            <a:extLst>
              <a:ext uri="{FF2B5EF4-FFF2-40B4-BE49-F238E27FC236}">
                <a16:creationId xmlns:a16="http://schemas.microsoft.com/office/drawing/2014/main" id="{FAB4EFA6-3E9F-1ED8-96CE-FA512EB1F225}"/>
              </a:ext>
            </a:extLst>
          </p:cNvPr>
          <p:cNvPicPr>
            <a:picLocks noChangeAspect="1"/>
          </p:cNvPicPr>
          <p:nvPr/>
        </p:nvPicPr>
        <p:blipFill>
          <a:blip r:embed="rId3"/>
          <a:stretch>
            <a:fillRect/>
          </a:stretch>
        </p:blipFill>
        <p:spPr>
          <a:xfrm>
            <a:off x="1143000" y="4038600"/>
            <a:ext cx="4084946" cy="1014308"/>
          </a:xfrm>
          <a:prstGeom prst="rect">
            <a:avLst/>
          </a:prstGeom>
          <a:ln>
            <a:solidFill>
              <a:schemeClr val="accent1"/>
            </a:solidFill>
          </a:ln>
        </p:spPr>
      </p:pic>
      <p:pic>
        <p:nvPicPr>
          <p:cNvPr id="3" name="Picture 2" descr="A table of information&#10;&#10;Description automatically generated">
            <a:extLst>
              <a:ext uri="{FF2B5EF4-FFF2-40B4-BE49-F238E27FC236}">
                <a16:creationId xmlns:a16="http://schemas.microsoft.com/office/drawing/2014/main" id="{CE0E647B-B5FC-5CF7-D6BB-CCC92FF2820A}"/>
              </a:ext>
            </a:extLst>
          </p:cNvPr>
          <p:cNvPicPr>
            <a:picLocks noChangeAspect="1"/>
          </p:cNvPicPr>
          <p:nvPr/>
        </p:nvPicPr>
        <p:blipFill>
          <a:blip r:embed="rId4"/>
          <a:stretch>
            <a:fillRect/>
          </a:stretch>
        </p:blipFill>
        <p:spPr>
          <a:xfrm>
            <a:off x="6175670" y="2529965"/>
            <a:ext cx="4777283" cy="2536820"/>
          </a:xfrm>
          <a:prstGeom prst="rect">
            <a:avLst/>
          </a:prstGeom>
          <a:ln>
            <a:solidFill>
              <a:schemeClr val="accent1"/>
            </a:solidFill>
          </a:ln>
        </p:spPr>
      </p:pic>
      <p:pic>
        <p:nvPicPr>
          <p:cNvPr id="8" name="Picture 2">
            <a:extLst>
              <a:ext uri="{FF2B5EF4-FFF2-40B4-BE49-F238E27FC236}">
                <a16:creationId xmlns:a16="http://schemas.microsoft.com/office/drawing/2014/main" id="{14A2F9A5-66AA-0400-3CFB-A21AC4078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670" y="5447784"/>
            <a:ext cx="4777283" cy="8752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6B29E1C-5997-9003-E4F0-035EBCB466A9}"/>
              </a:ext>
            </a:extLst>
          </p:cNvPr>
          <p:cNvCxnSpPr/>
          <p:nvPr/>
        </p:nvCxnSpPr>
        <p:spPr bwMode="auto">
          <a:xfrm flipV="1">
            <a:off x="3581400" y="3276600"/>
            <a:ext cx="2594270" cy="1066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41A98AB-B6CF-38AC-9DD0-9195F1B239F6}"/>
              </a:ext>
            </a:extLst>
          </p:cNvPr>
          <p:cNvCxnSpPr>
            <a:cxnSpLocks/>
            <a:endCxn id="8" idx="1"/>
          </p:cNvCxnSpPr>
          <p:nvPr/>
        </p:nvCxnSpPr>
        <p:spPr bwMode="auto">
          <a:xfrm>
            <a:off x="4191000" y="4724400"/>
            <a:ext cx="1984670" cy="11609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92775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effectLst/>
              </a:rPr>
              <a:t>Overhead of Buffer Status Report Poll (BSRP) Frame </a:t>
            </a:r>
            <a:endParaRPr lang="en-GB" sz="1800" dirty="0"/>
          </a:p>
        </p:txBody>
      </p:sp>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ln/>
            </p:spPr>
            <p:txBody>
              <a:bodyPr/>
              <a:lstStyle/>
              <a:p>
                <a:pPr>
                  <a:buFont typeface="Arial" panose="020B0604020202020204" pitchFamily="34" charset="0"/>
                  <a:buChar char="•"/>
                </a:pPr>
                <a:endParaRPr lang="en-US" sz="1800" b="0" dirty="0"/>
              </a:p>
              <a:p>
                <a:pPr marL="0" indent="0"/>
                <a:endParaRPr lang="en-US" sz="1800" b="0" dirty="0"/>
              </a:p>
              <a:p>
                <a:pPr marL="0" indent="0"/>
                <a:endParaRPr lang="en-US" sz="1600" b="0" dirty="0">
                  <a:solidFill>
                    <a:schemeClr val="tx1"/>
                  </a:solidFill>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b="0" dirty="0">
                  <a:solidFill>
                    <a:schemeClr val="tx1"/>
                  </a:solidFill>
                  <a:effectLst/>
                </a:endParaRPr>
              </a:p>
              <a:p>
                <a:pPr marL="0" indent="0"/>
                <a:endParaRPr lang="en-US" sz="1600" b="0" dirty="0">
                  <a:solidFill>
                    <a:schemeClr val="tx1"/>
                  </a:solidFill>
                </a:endParaRPr>
              </a:p>
              <a:p>
                <a:pPr marL="0" indent="0"/>
                <a:r>
                  <a:rPr lang="en-US" sz="1600" b="0" dirty="0">
                    <a:solidFill>
                      <a:schemeClr val="tx1"/>
                    </a:solidFill>
                    <a:effectLst/>
                  </a:rPr>
                  <a:t>Total </a:t>
                </a:r>
                <a:r>
                  <a:rPr lang="en-US" sz="1600" dirty="0">
                    <a:solidFill>
                      <a:schemeClr val="tx1"/>
                    </a:solidFill>
                    <a:effectLst/>
                  </a:rPr>
                  <a:t>BSRP</a:t>
                </a:r>
                <a:r>
                  <a:rPr lang="en-US" sz="1600" b="0" dirty="0">
                    <a:solidFill>
                      <a:schemeClr val="tx1"/>
                    </a:solidFill>
                    <a:effectLst/>
                  </a:rPr>
                  <a:t> Frame = PHY Header + </a:t>
                </a:r>
                <a:r>
                  <a:rPr lang="en-US" sz="1600" b="0" dirty="0">
                    <a:solidFill>
                      <a:schemeClr val="accent2">
                        <a:lumMod val="75000"/>
                      </a:schemeClr>
                    </a:solidFill>
                    <a:effectLst/>
                  </a:rPr>
                  <a:t>MAC Header </a:t>
                </a:r>
                <a:r>
                  <a:rPr lang="en-US" sz="1600" b="0" dirty="0">
                    <a:solidFill>
                      <a:schemeClr val="tx1"/>
                    </a:solidFill>
                    <a:effectLst/>
                  </a:rPr>
                  <a:t>+ </a:t>
                </a:r>
                <a:r>
                  <a:rPr lang="en-US" sz="1600" b="0" dirty="0">
                    <a:solidFill>
                      <a:srgbClr val="0070C0"/>
                    </a:solidFill>
                    <a:effectLst/>
                  </a:rPr>
                  <a:t>Common Info </a:t>
                </a:r>
                <a:r>
                  <a:rPr lang="en-US" sz="1600" b="0" dirty="0">
                    <a:solidFill>
                      <a:schemeClr val="tx1"/>
                    </a:solidFill>
                    <a:effectLst/>
                  </a:rPr>
                  <a:t>+ </a:t>
                </a:r>
                <a:r>
                  <a:rPr lang="en-US" sz="1600" b="0" dirty="0">
                    <a:solidFill>
                      <a:srgbClr val="C00000"/>
                    </a:solidFill>
                    <a:effectLst/>
                  </a:rPr>
                  <a:t>User Info List </a:t>
                </a:r>
                <a:r>
                  <a:rPr lang="en-US" sz="1600" b="0" dirty="0">
                    <a:solidFill>
                      <a:schemeClr val="tx1"/>
                    </a:solidFill>
                    <a:effectLst/>
                  </a:rPr>
                  <a:t>+ FCS</a:t>
                </a:r>
              </a:p>
              <a:p>
                <a:pPr marL="0" indent="0"/>
                <a:r>
                  <a:rPr lang="en-US" sz="1600" b="0" dirty="0">
                    <a:solidFill>
                      <a:schemeClr val="tx1"/>
                    </a:solidFill>
                    <a:effectLst/>
                  </a:rPr>
                  <a:t>                 = PHY header + </a:t>
                </a:r>
                <a:r>
                  <a:rPr lang="en-US" sz="1600" b="0" dirty="0">
                    <a:solidFill>
                      <a:schemeClr val="accent2">
                        <a:lumMod val="75000"/>
                      </a:schemeClr>
                    </a:solidFill>
                    <a:effectLst/>
                  </a:rPr>
                  <a:t>16 bytes </a:t>
                </a:r>
                <a:r>
                  <a:rPr lang="en-US" sz="1600" b="0" dirty="0">
                    <a:solidFill>
                      <a:schemeClr val="tx1"/>
                    </a:solidFill>
                    <a:effectLst/>
                  </a:rPr>
                  <a:t>+ </a:t>
                </a:r>
                <a:r>
                  <a:rPr lang="en-US" sz="1600" b="0" dirty="0">
                    <a:solidFill>
                      <a:srgbClr val="0070C0"/>
                    </a:solidFill>
                    <a:effectLst/>
                  </a:rPr>
                  <a:t>8 bytes </a:t>
                </a:r>
                <a:r>
                  <a:rPr lang="en-US" sz="1600" b="0" dirty="0">
                    <a:solidFill>
                      <a:schemeClr val="tx1"/>
                    </a:solidFill>
                    <a:effectLst/>
                  </a:rPr>
                  <a:t>+ </a:t>
                </a:r>
                <a:r>
                  <a:rPr lang="en-US" sz="1600" dirty="0">
                    <a:solidFill>
                      <a:srgbClr val="C00000"/>
                    </a:solidFill>
                    <a:effectLst/>
                  </a:rPr>
                  <a:t>5 bytes </a:t>
                </a:r>
                <a:r>
                  <a:rPr lang="en-US" sz="1600" b="0" dirty="0">
                    <a:solidFill>
                      <a:srgbClr val="C00000"/>
                    </a:solidFill>
                    <a:effectLst/>
                  </a:rPr>
                  <a:t>x</a:t>
                </a:r>
                <a:r>
                  <a:rPr lang="en-US" sz="1600" dirty="0">
                    <a:solidFill>
                      <a:srgbClr val="C00000"/>
                    </a:solidFill>
                    <a:effectLst/>
                  </a:rPr>
                  <a:t> (#users)</a:t>
                </a:r>
                <a:r>
                  <a:rPr lang="en-US" sz="1600" dirty="0">
                    <a:solidFill>
                      <a:schemeClr val="tx1"/>
                    </a:solidFill>
                    <a:effectLst/>
                  </a:rPr>
                  <a:t> </a:t>
                </a:r>
                <a:r>
                  <a:rPr lang="en-US" sz="1600" b="0" dirty="0">
                    <a:solidFill>
                      <a:schemeClr val="tx1"/>
                    </a:solidFill>
                    <a:effectLst/>
                  </a:rPr>
                  <a:t>+ 4 bytes</a:t>
                </a:r>
              </a:p>
              <a:p>
                <a:pPr marL="285750" indent="-285750">
                  <a:buFont typeface="Arial" panose="020B0604020202020204" pitchFamily="34" charset="0"/>
                  <a:buChar char="•"/>
                </a:pPr>
                <a:r>
                  <a:rPr lang="en-US" sz="1600" dirty="0"/>
                  <a:t>The duration of BSRP frame when polling </a:t>
                </a:r>
                <a14:m>
                  <m:oMath xmlns:m="http://schemas.openxmlformats.org/officeDocument/2006/math">
                    <m:r>
                      <a:rPr lang="en-US" sz="1600" b="1" i="1" dirty="0" smtClean="0">
                        <a:latin typeface="Cambria Math" panose="02040503050406030204" pitchFamily="18" charset="0"/>
                      </a:rPr>
                      <m:t>𝑵</m:t>
                    </m:r>
                  </m:oMath>
                </a14:m>
                <a:r>
                  <a:rPr lang="en-US" sz="1600" dirty="0"/>
                  <a:t> STAs</a:t>
                </a:r>
                <a:r>
                  <a:rPr lang="en-US" sz="1600" dirty="0">
                    <a:solidFill>
                      <a:schemeClr val="tx1"/>
                    </a:solidFill>
                  </a:rPr>
                  <a:t>: PHY duration </a:t>
                </a:r>
                <a14:m>
                  <m:oMath xmlns:m="http://schemas.openxmlformats.org/officeDocument/2006/math">
                    <m:r>
                      <a:rPr lang="en-US" sz="1600" b="1" i="1" smtClean="0">
                        <a:solidFill>
                          <a:schemeClr val="tx1"/>
                        </a:solidFill>
                        <a:latin typeface="Cambria Math" panose="02040503050406030204" pitchFamily="18" charset="0"/>
                      </a:rPr>
                      <m:t>+ </m:t>
                    </m:r>
                    <m:f>
                      <m:fPr>
                        <m:ctrlPr>
                          <a:rPr lang="en-US" sz="1600" b="1" i="1" smtClean="0">
                            <a:solidFill>
                              <a:schemeClr val="tx1"/>
                            </a:solidFill>
                            <a:latin typeface="Cambria Math" panose="02040503050406030204" pitchFamily="18" charset="0"/>
                          </a:rPr>
                        </m:ctrlPr>
                      </m:fPr>
                      <m:num>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𝟏𝟔</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𝟖</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𝟓</m:t>
                        </m:r>
                        <m:r>
                          <a:rPr lang="en-US" sz="1600" b="1" i="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𝑵</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𝟒</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𝟖</m:t>
                        </m:r>
                      </m:num>
                      <m:den>
                        <m:r>
                          <a:rPr lang="en-US" sz="1600" b="1" i="1" smtClean="0">
                            <a:solidFill>
                              <a:schemeClr val="tx1"/>
                            </a:solidFill>
                            <a:latin typeface="Cambria Math" panose="02040503050406030204" pitchFamily="18" charset="0"/>
                          </a:rPr>
                          <m:t>𝑹</m:t>
                        </m:r>
                      </m:den>
                    </m:f>
                  </m:oMath>
                </a14:m>
                <a:endParaRPr lang="en-US" sz="1600" b="0" i="0" u="none" strike="noStrike" dirty="0">
                  <a:solidFill>
                    <a:srgbClr val="000000"/>
                  </a:solidFill>
                  <a:effectLst/>
                </a:endParaRPr>
              </a:p>
              <a:p>
                <a:pPr marL="285750" indent="-285750" algn="l">
                  <a:buFont typeface="Arial" panose="020B0604020202020204" pitchFamily="34" charset="0"/>
                  <a:buChar char="•"/>
                </a:pPr>
                <a:r>
                  <a:rPr lang="en-US" sz="1600" dirty="0">
                    <a:solidFill>
                      <a:schemeClr val="tx1"/>
                    </a:solidFill>
                  </a:rPr>
                  <a:t>Assuming </a:t>
                </a:r>
                <a:r>
                  <a:rPr lang="en-US" sz="1600" i="1" dirty="0">
                    <a:solidFill>
                      <a:schemeClr val="tx1"/>
                    </a:solidFill>
                  </a:rPr>
                  <a:t>R</a:t>
                </a:r>
                <a:r>
                  <a:rPr lang="en-US" sz="1600" dirty="0">
                    <a:solidFill>
                      <a:schemeClr val="tx1"/>
                    </a:solidFill>
                  </a:rPr>
                  <a:t> = </a:t>
                </a:r>
                <a:r>
                  <a:rPr lang="en-US" sz="1600" i="0" u="none" strike="noStrike" dirty="0">
                    <a:solidFill>
                      <a:srgbClr val="000000"/>
                    </a:solidFill>
                    <a:effectLst/>
                  </a:rPr>
                  <a:t>8.6 Mbps, the t</a:t>
                </a:r>
                <a:r>
                  <a:rPr lang="en-US" sz="1600" dirty="0"/>
                  <a:t>otal airtime for polling </a:t>
                </a:r>
                <a:r>
                  <a:rPr lang="en-US" sz="1600" u="sng" dirty="0"/>
                  <a:t>one</a:t>
                </a:r>
                <a:r>
                  <a:rPr lang="en-US" sz="1600" dirty="0"/>
                  <a:t> STA is</a:t>
                </a:r>
              </a:p>
              <a:p>
                <a:pPr lvl="1">
                  <a:buFont typeface="Arial" panose="020B0604020202020204" pitchFamily="34" charset="0"/>
                  <a:buChar char="•"/>
                </a:pPr>
                <a:r>
                  <a:rPr lang="en-US" sz="1600" b="0" dirty="0">
                    <a:solidFill>
                      <a:schemeClr val="accent1">
                        <a:lumMod val="50000"/>
                      </a:schemeClr>
                    </a:solidFill>
                  </a:rPr>
                  <a:t>PHY Header Duration + MPDU = 40 µs + 30.69 µs ≈ 70.69</a:t>
                </a:r>
                <a:r>
                  <a:rPr lang="en-US" sz="1600" dirty="0">
                    <a:solidFill>
                      <a:schemeClr val="accent1">
                        <a:lumMod val="50000"/>
                      </a:schemeClr>
                    </a:solidFill>
                  </a:rPr>
                  <a:t> µs</a:t>
                </a:r>
              </a:p>
              <a:p>
                <a:pPr marL="685800" lvl="1">
                  <a:buFont typeface="Arial" panose="020B0604020202020204" pitchFamily="34" charset="0"/>
                  <a:buChar char="•"/>
                </a:pPr>
                <a:r>
                  <a:rPr lang="en-US" sz="1200" dirty="0"/>
                  <a:t>Additional assumption</a:t>
                </a:r>
              </a:p>
              <a:p>
                <a:pPr marL="1085850" lvl="2">
                  <a:buFont typeface="Arial" panose="020B0604020202020204" pitchFamily="34" charset="0"/>
                  <a:buChar char="•"/>
                </a:pPr>
                <a:r>
                  <a:rPr lang="en-US" sz="1000" dirty="0"/>
                  <a:t>A single PHY stream</a:t>
                </a:r>
              </a:p>
              <a:p>
                <a:pPr marL="1085850" lvl="2">
                  <a:buFont typeface="Arial" panose="020B0604020202020204" pitchFamily="34" charset="0"/>
                  <a:buChar char="•"/>
                </a:pPr>
                <a:r>
                  <a:rPr lang="en-US" sz="1000" dirty="0"/>
                  <a:t>The PHY header includes legacy fields</a:t>
                </a:r>
              </a:p>
              <a:p>
                <a:pPr marL="0" indent="0"/>
                <a:endParaRPr lang="en-US" sz="1600" dirty="0">
                  <a:solidFill>
                    <a:schemeClr val="tx1"/>
                  </a:solidFill>
                </a:endParaRPr>
              </a:p>
              <a:p>
                <a:pPr marL="0" indent="0"/>
                <a:endParaRPr lang="en-US" sz="1800" dirty="0">
                  <a:solidFill>
                    <a:schemeClr val="tx1"/>
                  </a:solidFill>
                  <a:effectLst/>
                </a:endParaRPr>
              </a:p>
              <a:p>
                <a:pPr>
                  <a:buFont typeface="Arial" panose="020B0604020202020204" pitchFamily="34" charset="0"/>
                  <a:buChar char="•"/>
                </a:pPr>
                <a:endParaRPr lang="en-US" sz="1800" b="0" dirty="0"/>
              </a:p>
              <a:p>
                <a:pPr>
                  <a:buFont typeface="Arial" panose="020B0604020202020204" pitchFamily="34" charset="0"/>
                  <a:buChar char="•"/>
                </a:pPr>
                <a:endParaRPr lang="en-US" sz="1800" dirty="0"/>
              </a:p>
              <a:p>
                <a:pPr marL="285750" indent="-285750">
                  <a:buFont typeface="Arial" panose="020B0604020202020204" pitchFamily="34" charset="0"/>
                  <a:buChar char="•"/>
                </a:pPr>
                <a:endParaRPr lang="en-US" sz="1800" b="0" dirty="0"/>
              </a:p>
            </p:txBody>
          </p:sp>
        </mc:Choice>
        <mc:Fallback xmlns="">
          <p:sp>
            <p:nvSpPr>
              <p:cNvPr id="4098" name="Rectangle 2"/>
              <p:cNvSpPr>
                <a:spLocks noGrp="1" noRot="1" noChangeAspect="1" noMove="1" noResize="1" noEditPoints="1" noAdjustHandles="1" noChangeArrowheads="1" noChangeShapeType="1" noTextEdit="1"/>
              </p:cNvSpPr>
              <p:nvPr>
                <p:ph idx="1"/>
              </p:nvPr>
            </p:nvSpPr>
            <p:spPr>
              <a:blipFill>
                <a:blip r:embed="rId3"/>
                <a:stretch>
                  <a:fillRect l="-367"/>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7" name="Picture 6" descr="A diagram of a number of objects&#10;&#10;Description automatically generated with medium confidence">
            <a:extLst>
              <a:ext uri="{FF2B5EF4-FFF2-40B4-BE49-F238E27FC236}">
                <a16:creationId xmlns:a16="http://schemas.microsoft.com/office/drawing/2014/main" id="{4A99CDB5-45D0-AC03-4CAA-50888F399D6A}"/>
              </a:ext>
            </a:extLst>
          </p:cNvPr>
          <p:cNvPicPr>
            <a:picLocks noChangeAspect="1"/>
          </p:cNvPicPr>
          <p:nvPr/>
        </p:nvPicPr>
        <p:blipFill>
          <a:blip r:embed="rId4"/>
          <a:stretch>
            <a:fillRect/>
          </a:stretch>
        </p:blipFill>
        <p:spPr>
          <a:xfrm>
            <a:off x="3024508" y="1524001"/>
            <a:ext cx="5537620" cy="1375013"/>
          </a:xfrm>
          <a:prstGeom prst="rect">
            <a:avLst/>
          </a:prstGeom>
          <a:ln>
            <a:solidFill>
              <a:schemeClr val="accent1"/>
            </a:solidFill>
          </a:ln>
        </p:spPr>
      </p:pic>
    </p:spTree>
    <p:extLst>
      <p:ext uri="{BB962C8B-B14F-4D97-AF65-F5344CB8AC3E}">
        <p14:creationId xmlns:p14="http://schemas.microsoft.com/office/powerpoint/2010/main" val="22965008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chemeClr val="tx1"/>
                </a:solidFill>
                <a:effectLst/>
              </a:rPr>
              <a:t>Overhead of Buffer Status Report (BSR) Frame </a:t>
            </a:r>
            <a:endParaRPr lang="en-GB" sz="1800" dirty="0">
              <a:solidFill>
                <a:schemeClr val="tx1"/>
              </a:solidFill>
            </a:endParaRP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sz="1600" b="1" dirty="0">
                <a:solidFill>
                  <a:schemeClr val="tx1"/>
                </a:solidFill>
                <a:effectLst/>
              </a:rPr>
              <a:t>Buffer Status Report (BSR): </a:t>
            </a:r>
            <a:r>
              <a:rPr lang="en-US" sz="1600" b="0" i="0" u="none" strike="noStrike" dirty="0">
                <a:solidFill>
                  <a:srgbClr val="000000"/>
                </a:solidFill>
                <a:effectLst/>
              </a:rPr>
              <a:t>Included in QoS Data frames, QoS Null frames, and/or Management frames</a:t>
            </a:r>
            <a:endParaRPr lang="en-US" sz="1600" b="0" dirty="0"/>
          </a:p>
          <a:p>
            <a:pPr marL="0" indent="0"/>
            <a:endParaRPr lang="en-US" sz="1600" b="0" dirty="0"/>
          </a:p>
          <a:p>
            <a:pPr marL="285750" indent="-285750">
              <a:buFont typeface="Arial" panose="020B0604020202020204" pitchFamily="34" charset="0"/>
              <a:buChar char="•"/>
            </a:pPr>
            <a:r>
              <a:rPr lang="en-US" sz="1600" b="0" dirty="0"/>
              <a:t>For BSR frames, we assume</a:t>
            </a:r>
          </a:p>
          <a:p>
            <a:pPr marL="685800" lvl="1">
              <a:buFont typeface="Arial" panose="020B0604020202020204" pitchFamily="34" charset="0"/>
              <a:buChar char="•"/>
            </a:pPr>
            <a:r>
              <a:rPr lang="en-US" sz="1600" b="1" dirty="0"/>
              <a:t>MAC header carries two addresses</a:t>
            </a:r>
          </a:p>
          <a:p>
            <a:pPr marL="685800" lvl="1">
              <a:buFont typeface="Arial" panose="020B0604020202020204" pitchFamily="34" charset="0"/>
              <a:buChar char="•"/>
            </a:pPr>
            <a:r>
              <a:rPr lang="en-US" sz="1600" b="1" dirty="0"/>
              <a:t>BSR is included in the A-Control subfield </a:t>
            </a:r>
            <a:r>
              <a:rPr lang="en-US" sz="1600" dirty="0"/>
              <a:t>(A-Control is included in the HT-Control field)</a:t>
            </a:r>
          </a:p>
          <a:p>
            <a:pPr marL="1085850" lvl="2">
              <a:buFont typeface="Arial" panose="020B0604020202020204" pitchFamily="34" charset="0"/>
              <a:buChar char="•"/>
            </a:pPr>
            <a:r>
              <a:rPr lang="en-US" sz="1400" dirty="0"/>
              <a:t>QoS Control field is not needed</a:t>
            </a:r>
          </a:p>
          <a:p>
            <a:pPr marL="0" indent="0"/>
            <a:endParaRPr lang="en-US" sz="1600" b="0" dirty="0"/>
          </a:p>
          <a:p>
            <a:pPr marL="0" indent="0"/>
            <a:r>
              <a:rPr lang="en-US" sz="1600" b="0" dirty="0"/>
              <a:t>Total </a:t>
            </a:r>
            <a:r>
              <a:rPr lang="en-US" sz="1600" dirty="0"/>
              <a:t>NDP/BSR</a:t>
            </a:r>
            <a:r>
              <a:rPr lang="en-US" sz="1600" b="0" dirty="0"/>
              <a:t> Frame Size = PHY Header + MAC Header + HT Control Field + FCS</a:t>
            </a:r>
          </a:p>
          <a:p>
            <a:pPr marL="0" indent="0"/>
            <a:r>
              <a:rPr lang="en-US" sz="1600" b="0" dirty="0"/>
              <a:t>                 = PHY header + 18 bytes + 4 bytes + 4 bytes</a:t>
            </a:r>
          </a:p>
          <a:p>
            <a:pPr marL="0" indent="0"/>
            <a:r>
              <a:rPr lang="en-US" sz="1600" dirty="0"/>
              <a:t>                 = PHY header + 26 bytes</a:t>
            </a:r>
          </a:p>
          <a:p>
            <a:pPr marL="285750" indent="-285750">
              <a:buFont typeface="Arial" panose="020B0604020202020204" pitchFamily="34" charset="0"/>
              <a:buChar char="•"/>
            </a:pPr>
            <a:endParaRPr lang="en-US" sz="1600" b="0" i="0" u="none" strike="noStrike" dirty="0">
              <a:solidFill>
                <a:srgbClr val="000000"/>
              </a:solidFill>
              <a:effectLst/>
            </a:endParaRPr>
          </a:p>
          <a:p>
            <a:pPr marL="285750" indent="-285750">
              <a:buFont typeface="Arial" panose="020B0604020202020204" pitchFamily="34" charset="0"/>
              <a:buChar char="•"/>
            </a:pPr>
            <a:r>
              <a:rPr lang="en-US" sz="1600" b="0" i="0" u="none" strike="noStrike" dirty="0">
                <a:solidFill>
                  <a:srgbClr val="000000"/>
                </a:solidFill>
                <a:effectLst/>
              </a:rPr>
              <a:t>Assuming a data rate of </a:t>
            </a:r>
            <a:r>
              <a:rPr lang="en-US" sz="1600" b="0" i="1" u="none" strike="noStrike" dirty="0">
                <a:solidFill>
                  <a:srgbClr val="000000"/>
                </a:solidFill>
                <a:effectLst/>
              </a:rPr>
              <a:t>R</a:t>
            </a:r>
            <a:r>
              <a:rPr lang="en-US" sz="1600" b="0" i="0" u="none" strike="noStrike" dirty="0">
                <a:solidFill>
                  <a:srgbClr val="000000"/>
                </a:solidFill>
                <a:effectLst/>
              </a:rPr>
              <a:t> = </a:t>
            </a:r>
            <a:r>
              <a:rPr lang="en-US" sz="1600" i="0" u="none" strike="noStrike" dirty="0">
                <a:solidFill>
                  <a:srgbClr val="000000"/>
                </a:solidFill>
                <a:effectLst/>
              </a:rPr>
              <a:t>8.6 Mbps </a:t>
            </a:r>
            <a:r>
              <a:rPr lang="en-US" sz="1600" b="0" i="0" u="none" strike="noStrike" dirty="0">
                <a:solidFill>
                  <a:srgbClr val="000000"/>
                </a:solidFill>
                <a:effectLst/>
              </a:rPr>
              <a:t>(802.11ax, MCS 0, BPSK ½, 20 MHz, 0.8 us GI)</a:t>
            </a:r>
          </a:p>
          <a:p>
            <a:pPr marL="285750" indent="-285750">
              <a:buFont typeface="Arial" panose="020B0604020202020204" pitchFamily="34" charset="0"/>
              <a:buChar char="•"/>
            </a:pPr>
            <a:r>
              <a:rPr lang="en-US" sz="1600" dirty="0"/>
              <a:t>Total airtime of one BSR frame:</a:t>
            </a:r>
            <a:endParaRPr lang="en-US" sz="1600" b="0" dirty="0"/>
          </a:p>
          <a:p>
            <a:pPr lvl="1">
              <a:buFont typeface="Arial" panose="020B0604020202020204" pitchFamily="34" charset="0"/>
              <a:buChar char="•"/>
            </a:pPr>
            <a:r>
              <a:rPr lang="en-US" sz="1600" dirty="0">
                <a:solidFill>
                  <a:schemeClr val="accent1">
                    <a:lumMod val="50000"/>
                  </a:schemeClr>
                </a:solidFill>
              </a:rPr>
              <a:t>PHY Header Duration + MPDU= 40 µs + 24.18 µs ≈ 64.18 µs</a:t>
            </a:r>
          </a:p>
          <a:p>
            <a:pPr marL="685800" lvl="1">
              <a:buFont typeface="Arial" panose="020B0604020202020204" pitchFamily="34" charset="0"/>
              <a:buChar char="•"/>
            </a:pPr>
            <a:r>
              <a:rPr lang="en-US" sz="1200" dirty="0"/>
              <a:t>Additional assumption</a:t>
            </a:r>
          </a:p>
          <a:p>
            <a:pPr marL="1085850" lvl="2">
              <a:buFont typeface="Arial" panose="020B0604020202020204" pitchFamily="34" charset="0"/>
              <a:buChar char="•"/>
            </a:pPr>
            <a:r>
              <a:rPr lang="en-US" sz="1000" dirty="0"/>
              <a:t>A single PHY stream</a:t>
            </a:r>
          </a:p>
          <a:p>
            <a:pPr marL="1085850" lvl="2">
              <a:buFont typeface="Arial" panose="020B0604020202020204" pitchFamily="34" charset="0"/>
              <a:buChar char="•"/>
            </a:pPr>
            <a:r>
              <a:rPr lang="en-US" sz="1000" dirty="0"/>
              <a:t>The PHY header includes legacy fields</a:t>
            </a:r>
          </a:p>
          <a:p>
            <a:pPr marL="0" indent="0"/>
            <a:endParaRPr lang="en-US" sz="1600" dirty="0"/>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88633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B9573-5AFA-2BA3-80F1-F63E4284527B}"/>
              </a:ext>
            </a:extLst>
          </p:cNvPr>
          <p:cNvSpPr>
            <a:spLocks noGrp="1"/>
          </p:cNvSpPr>
          <p:nvPr>
            <p:ph type="body" idx="1"/>
          </p:nvPr>
        </p:nvSpPr>
        <p:spPr/>
        <p:txBody>
          <a:bodyPr/>
          <a:lstStyle/>
          <a:p>
            <a:r>
              <a:rPr lang="en-US" b="0" dirty="0"/>
              <a:t>Appendix B</a:t>
            </a:r>
          </a:p>
          <a:p>
            <a:r>
              <a:rPr lang="en-US" dirty="0"/>
              <a:t>Additional Results</a:t>
            </a:r>
          </a:p>
        </p:txBody>
      </p:sp>
      <p:sp>
        <p:nvSpPr>
          <p:cNvPr id="4" name="Date Placeholder 3">
            <a:extLst>
              <a:ext uri="{FF2B5EF4-FFF2-40B4-BE49-F238E27FC236}">
                <a16:creationId xmlns:a16="http://schemas.microsoft.com/office/drawing/2014/main" id="{C87285F5-094A-E911-3A0A-372A0935BB3D}"/>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AADFFB69-F136-1290-9BBF-ECDE616B2FE6}"/>
              </a:ext>
            </a:extLst>
          </p:cNvPr>
          <p:cNvSpPr>
            <a:spLocks noGrp="1"/>
          </p:cNvSpPr>
          <p:nvPr>
            <p:ph type="ftr" idx="11"/>
          </p:nvPr>
        </p:nvSpPr>
        <p:spPr/>
        <p:txBody>
          <a:bodyPr/>
          <a:lstStyle/>
          <a:p>
            <a:r>
              <a:rPr lang="en-GB" dirty="0"/>
              <a:t>Behnam Dezfouli et al., Nokia</a:t>
            </a:r>
          </a:p>
        </p:txBody>
      </p:sp>
      <p:sp>
        <p:nvSpPr>
          <p:cNvPr id="6" name="Slide Number Placeholder 5">
            <a:extLst>
              <a:ext uri="{FF2B5EF4-FFF2-40B4-BE49-F238E27FC236}">
                <a16:creationId xmlns:a16="http://schemas.microsoft.com/office/drawing/2014/main" id="{9A8BEAF9-822E-3AB4-C406-3B01718678D5}"/>
              </a:ext>
            </a:extLst>
          </p:cNvPr>
          <p:cNvSpPr>
            <a:spLocks noGrp="1"/>
          </p:cNvSpPr>
          <p:nvPr>
            <p:ph type="sldNum" idx="12"/>
          </p:nvPr>
        </p:nvSpPr>
        <p:spPr/>
        <p:txBody>
          <a:bodyPr/>
          <a:lstStyle/>
          <a:p>
            <a:r>
              <a:rPr lang="en-GB"/>
              <a:t>Slide </a:t>
            </a:r>
            <a:fld id="{3ABCC52B-A3F7-440B-BBF2-55191E6E7773}" type="slidenum">
              <a:rPr lang="en-GB" smtClean="0"/>
              <a:pPr/>
              <a:t>16</a:t>
            </a:fld>
            <a:endParaRPr lang="en-GB"/>
          </a:p>
        </p:txBody>
      </p:sp>
    </p:spTree>
    <p:extLst>
      <p:ext uri="{BB962C8B-B14F-4D97-AF65-F5344CB8AC3E}">
        <p14:creationId xmlns:p14="http://schemas.microsoft.com/office/powerpoint/2010/main" val="387558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xfrm>
                <a:off x="914401" y="987424"/>
                <a:ext cx="10475383" cy="5106991"/>
              </a:xfrm>
              <a:ln/>
            </p:spPr>
            <p:txBody>
              <a:bodyPr/>
              <a:lstStyle/>
              <a:p>
                <a:pPr marL="0" indent="0"/>
                <a:r>
                  <a:rPr lang="en-US" sz="1600" i="0" u="none" strike="noStrike" dirty="0">
                    <a:solidFill>
                      <a:srgbClr val="000000"/>
                    </a:solidFill>
                    <a:effectLst/>
                  </a:rPr>
                  <a:t>Evaluation Case</a:t>
                </a:r>
              </a:p>
              <a:p>
                <a:pPr marL="0" indent="0"/>
                <a:endParaRPr lang="en-US" sz="1600" b="0" i="0" u="none" strike="noStrike" dirty="0">
                  <a:solidFill>
                    <a:srgbClr val="000000"/>
                  </a:solidFill>
                  <a:effectLst/>
                </a:endParaRPr>
              </a:p>
              <a:p>
                <a:pPr marL="285750" indent="-285750">
                  <a:buFont typeface="Arial" panose="020B0604020202020204" pitchFamily="34" charset="0"/>
                  <a:buChar char="•"/>
                </a:pPr>
                <a:r>
                  <a:rPr lang="en-US" sz="1600" dirty="0">
                    <a:solidFill>
                      <a:schemeClr val="tx1"/>
                    </a:solidFill>
                  </a:rPr>
                  <a:t>We change the number of tones assigned to STAs reporting BSR </a:t>
                </a:r>
              </a:p>
              <a:p>
                <a:pPr marL="285750" indent="-285750">
                  <a:buFont typeface="Arial" panose="020B0604020202020204" pitchFamily="34" charset="0"/>
                  <a:buChar char="•"/>
                </a:pPr>
                <a:r>
                  <a:rPr lang="en-US" sz="1600" dirty="0">
                    <a:solidFill>
                      <a:schemeClr val="accent2">
                        <a:lumMod val="75000"/>
                      </a:schemeClr>
                    </a:solidFill>
                  </a:rPr>
                  <a:t>RU allocation algorithm: </a:t>
                </a:r>
                <a:r>
                  <a:rPr lang="en-US" sz="1600" b="0" dirty="0"/>
                  <a:t>For a given available bandwidth, if assigning the minimum-size RU to each STA results in unused bandwidth, the RU assignment algorithm will attempt to allocate the next possible size of RU to each STA, while striving to minimize the number of polling rounds required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b="0" dirty="0"/>
                  <a:t>PHY: OFDMA (802.11ax), 0.8us GI, one SS</a:t>
                </a:r>
              </a:p>
              <a:p>
                <a:pPr marL="285750" indent="-285750">
                  <a:buFont typeface="Arial" panose="020B0604020202020204" pitchFamily="34" charset="0"/>
                  <a:buChar char="•"/>
                </a:pPr>
                <a:r>
                  <a:rPr lang="en-US" sz="1600" b="0" dirty="0"/>
                  <a:t>The PHY header of all frames include legacy fields</a:t>
                </a:r>
              </a:p>
              <a:p>
                <a:pPr marL="0" indent="0"/>
                <a:endParaRPr lang="en-US" sz="1800" dirty="0"/>
              </a:p>
              <a:p>
                <a:pPr marL="285750">
                  <a:buFont typeface="Arial" panose="020B0604020202020204" pitchFamily="34" charset="0"/>
                  <a:buChar char="•"/>
                </a:pPr>
                <a:r>
                  <a:rPr lang="en-US" sz="1600" b="0" dirty="0"/>
                  <a:t>When presenting results, we show two horizontal lines</a:t>
                </a:r>
              </a:p>
              <a:p>
                <a:pPr marL="685800" lvl="1">
                  <a:buFont typeface="Arial" panose="020B0604020202020204" pitchFamily="34" charset="0"/>
                  <a:buChar char="•"/>
                </a:pPr>
                <a:r>
                  <a:rPr lang="en-US" sz="1600" b="1" dirty="0">
                    <a:solidFill>
                      <a:srgbClr val="C00000"/>
                    </a:solidFill>
                  </a:rPr>
                  <a:t>Red</a:t>
                </a:r>
                <a:r>
                  <a:rPr lang="en-US" sz="1600" b="0" dirty="0"/>
                  <a:t> line: </a:t>
                </a:r>
                <a:r>
                  <a:rPr lang="en-US" sz="1600" b="1" dirty="0"/>
                  <a:t>300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 3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𝑚𝑠</m:t>
                    </m:r>
                  </m:oMath>
                </a14:m>
                <a:r>
                  <a:rPr lang="en-US" sz="1600" b="0" dirty="0"/>
                  <a:t> TXOP)</a:t>
                </a:r>
              </a:p>
              <a:p>
                <a:pPr marL="685800" lvl="1">
                  <a:buFont typeface="Arial" panose="020B0604020202020204" pitchFamily="34" charset="0"/>
                  <a:buChar char="•"/>
                </a:pPr>
                <a:r>
                  <a:rPr lang="en-US" sz="1600" b="1" dirty="0">
                    <a:solidFill>
                      <a:schemeClr val="accent2">
                        <a:lumMod val="75000"/>
                      </a:schemeClr>
                    </a:solidFill>
                  </a:rPr>
                  <a:t>Blue</a:t>
                </a:r>
                <a:r>
                  <a:rPr lang="en-US" sz="1600" b="0" dirty="0"/>
                  <a:t> line: </a:t>
                </a:r>
                <a:r>
                  <a:rPr lang="en-US" sz="1600" b="1" dirty="0"/>
                  <a:t>800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an 8 </a:t>
                </a:r>
                <a14:m>
                  <m:oMath xmlns:m="http://schemas.openxmlformats.org/officeDocument/2006/math">
                    <m:r>
                      <a:rPr lang="en-US" sz="1600" i="1" dirty="0">
                        <a:latin typeface="Cambria Math" panose="02040503050406030204" pitchFamily="18" charset="0"/>
                        <a:ea typeface="Cambria Math" panose="02040503050406030204" pitchFamily="18" charset="0"/>
                      </a:rPr>
                      <m:t>𝑚𝑠</m:t>
                    </m:r>
                  </m:oMath>
                </a14:m>
                <a:r>
                  <a:rPr lang="en-US" sz="1600" b="0" dirty="0"/>
                  <a:t> TXOP)</a:t>
                </a:r>
                <a:endParaRPr lang="en-US" sz="1600" b="1" dirty="0"/>
              </a:p>
              <a:p>
                <a:pPr marL="685800" lvl="1">
                  <a:buFont typeface="Arial" panose="020B0604020202020204" pitchFamily="34" charset="0"/>
                  <a:buChar char="•"/>
                </a:pPr>
                <a:endParaRPr lang="en-US" sz="1800" b="0" dirty="0"/>
              </a:p>
              <a:p>
                <a:pPr marL="685800" lvl="1">
                  <a:buFont typeface="Arial" panose="020B0604020202020204" pitchFamily="34" charset="0"/>
                  <a:buChar char="•"/>
                </a:pPr>
                <a:endParaRPr lang="en-US" sz="1800" b="0" dirty="0"/>
              </a:p>
            </p:txBody>
          </p:sp>
        </mc:Choice>
        <mc:Fallback xmlns="">
          <p:sp>
            <p:nvSpPr>
              <p:cNvPr id="4098" name="Rectangle 2"/>
              <p:cNvSpPr>
                <a:spLocks noGrp="1" noRot="1" noChangeAspect="1" noMove="1" noResize="1" noEditPoints="1" noAdjustHandles="1" noChangeArrowheads="1" noChangeShapeType="1" noTextEdit="1"/>
              </p:cNvSpPr>
              <p:nvPr>
                <p:ph idx="1"/>
              </p:nvPr>
            </p:nvSpPr>
            <p:spPr>
              <a:xfrm>
                <a:off x="914401" y="987424"/>
                <a:ext cx="10475383" cy="5106991"/>
              </a:xfrm>
              <a:blipFill>
                <a:blip r:embed="rId3"/>
                <a:stretch>
                  <a:fillRect l="-364" t="-248"/>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17</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112024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18</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7A47B89-01A1-1908-C70F-08C58A67A0F3}"/>
              </a:ext>
            </a:extLst>
          </p:cNvPr>
          <p:cNvPicPr>
            <a:picLocks noChangeAspect="1"/>
          </p:cNvPicPr>
          <p:nvPr/>
        </p:nvPicPr>
        <p:blipFill>
          <a:blip r:embed="rId3"/>
          <a:stretch>
            <a:fillRect/>
          </a:stretch>
        </p:blipFill>
        <p:spPr>
          <a:xfrm>
            <a:off x="609599" y="1600200"/>
            <a:ext cx="10972801" cy="3657600"/>
          </a:xfrm>
          <a:prstGeom prst="rect">
            <a:avLst/>
          </a:prstGeom>
        </p:spPr>
      </p:pic>
    </p:spTree>
    <p:extLst>
      <p:ext uri="{BB962C8B-B14F-4D97-AF65-F5344CB8AC3E}">
        <p14:creationId xmlns:p14="http://schemas.microsoft.com/office/powerpoint/2010/main" val="692999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19</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9" name="Picture 8">
            <a:extLst>
              <a:ext uri="{FF2B5EF4-FFF2-40B4-BE49-F238E27FC236}">
                <a16:creationId xmlns:a16="http://schemas.microsoft.com/office/drawing/2014/main" id="{DCE4437F-D92A-AA96-F75A-73A10216B41A}"/>
              </a:ext>
            </a:extLst>
          </p:cNvPr>
          <p:cNvPicPr>
            <a:picLocks noChangeAspect="1"/>
          </p:cNvPicPr>
          <p:nvPr/>
        </p:nvPicPr>
        <p:blipFill>
          <a:blip r:embed="rId3"/>
          <a:stretch>
            <a:fillRect/>
          </a:stretch>
        </p:blipFill>
        <p:spPr>
          <a:xfrm>
            <a:off x="609600" y="1600200"/>
            <a:ext cx="10972800" cy="3657600"/>
          </a:xfrm>
          <a:prstGeom prst="rect">
            <a:avLst/>
          </a:prstGeom>
        </p:spPr>
      </p:pic>
    </p:spTree>
    <p:extLst>
      <p:ext uri="{BB962C8B-B14F-4D97-AF65-F5344CB8AC3E}">
        <p14:creationId xmlns:p14="http://schemas.microsoft.com/office/powerpoint/2010/main" val="4012708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Wingdings" pitchFamily="2" charset="2"/>
              <a:buChar char="§"/>
            </a:pPr>
            <a:r>
              <a:rPr lang="en-US" sz="1700" b="0" dirty="0">
                <a:latin typeface="Helvetica Neue"/>
              </a:rPr>
              <a:t>UHR aims to provide more predictable delays and reduce tail latency</a:t>
            </a:r>
          </a:p>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latin typeface="Helvetica Neue"/>
              </a:rPr>
              <a:t>For </a:t>
            </a:r>
            <a:r>
              <a:rPr lang="en-US" sz="1700" dirty="0">
                <a:latin typeface="Helvetica Neue"/>
              </a:rPr>
              <a:t>aperiodic</a:t>
            </a:r>
            <a:r>
              <a:rPr lang="en-US" sz="1700" b="0" dirty="0">
                <a:latin typeface="Helvetica Neue"/>
              </a:rPr>
              <a:t> </a:t>
            </a:r>
            <a:r>
              <a:rPr lang="en-US" sz="1700" dirty="0">
                <a:latin typeface="Helvetica Neue"/>
              </a:rPr>
              <a:t>low-latency (LL)</a:t>
            </a:r>
            <a:r>
              <a:rPr lang="en-US" sz="1700" b="0" dirty="0">
                <a:latin typeface="Helvetica Neue"/>
              </a:rPr>
              <a:t> traffic, </a:t>
            </a:r>
            <a:r>
              <a:rPr lang="en-US" sz="1700" dirty="0">
                <a:latin typeface="Helvetica Neue"/>
              </a:rPr>
              <a:t>the AP must have up-to-date information regarding the current needs of STAs </a:t>
            </a:r>
            <a:r>
              <a:rPr lang="en-US" sz="1700" b="0" dirty="0">
                <a:latin typeface="Helvetica Neue"/>
              </a:rPr>
              <a:t>to effectively allocate communication resources</a:t>
            </a:r>
          </a:p>
          <a:p>
            <a:pPr marL="285750" indent="-285750">
              <a:buFont typeface="Wingdings" pitchFamily="2" charset="2"/>
              <a:buChar char="§"/>
            </a:pPr>
            <a:r>
              <a:rPr lang="en-US" sz="1700" dirty="0">
                <a:latin typeface="Helvetica Neue"/>
              </a:rPr>
              <a:t>The AP can utilize polling mechanisms to actively request Buffer Status Reports (BSRs) from STAs</a:t>
            </a:r>
            <a:endParaRPr lang="en-US" sz="1700" b="0" dirty="0">
              <a:latin typeface="Helvetica Neue"/>
            </a:endParaRPr>
          </a:p>
          <a:p>
            <a:pPr marL="285750" indent="-285750">
              <a:buFont typeface="Wingdings" pitchFamily="2" charset="2"/>
              <a:buChar char="§"/>
            </a:pPr>
            <a:endParaRPr lang="en-US" sz="1700" dirty="0">
              <a:latin typeface="Helvetica Neue"/>
            </a:endParaRPr>
          </a:p>
          <a:p>
            <a:pPr marL="285750" indent="-285750">
              <a:buFont typeface="Wingdings" pitchFamily="2" charset="2"/>
              <a:buChar char="§"/>
            </a:pPr>
            <a:r>
              <a:rPr lang="en-US" sz="1700" dirty="0">
                <a:latin typeface="Helvetica Neue"/>
              </a:rPr>
              <a:t>In this contribution, we study the overhead of polling STAs based on BSRP and BSR frames</a:t>
            </a:r>
          </a:p>
          <a:p>
            <a:pPr marL="285750" indent="-285750">
              <a:buFont typeface="Wingdings" pitchFamily="2" charset="2"/>
              <a:buChar char="§"/>
            </a:pPr>
            <a:r>
              <a:rPr lang="en-US" sz="1700" b="0" dirty="0">
                <a:latin typeface="Helvetica Neue"/>
              </a:rPr>
              <a:t>We show the impact of the number of STAs, available bandwidth and MCS on polling overhead</a:t>
            </a:r>
          </a:p>
          <a:p>
            <a:pPr marL="685800" lvl="1">
              <a:buFont typeface="Courier New" panose="020B0604020202020204" pitchFamily="34" charset="0"/>
              <a:buChar char="o"/>
            </a:pPr>
            <a:endParaRPr lang="en-US" sz="1700" b="0" dirty="0"/>
          </a:p>
          <a:p>
            <a:pPr marL="0" indent="0"/>
            <a:endParaRPr lang="en-US" sz="1700" b="0" dirty="0"/>
          </a:p>
          <a:p>
            <a:pPr marL="285750" indent="-285750">
              <a:buFont typeface="Arial" panose="020B0604020202020204" pitchFamily="34" charset="0"/>
              <a:buChar char="•"/>
            </a:pPr>
            <a:endParaRPr lang="en-US" sz="17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2527091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20</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13" name="Picture 12">
            <a:extLst>
              <a:ext uri="{FF2B5EF4-FFF2-40B4-BE49-F238E27FC236}">
                <a16:creationId xmlns:a16="http://schemas.microsoft.com/office/drawing/2014/main" id="{B327B105-2627-8CC3-4392-C1F2DB22AD5B}"/>
              </a:ext>
            </a:extLst>
          </p:cNvPr>
          <p:cNvPicPr>
            <a:picLocks noChangeAspect="1"/>
          </p:cNvPicPr>
          <p:nvPr/>
        </p:nvPicPr>
        <p:blipFill>
          <a:blip r:embed="rId3"/>
          <a:stretch>
            <a:fillRect/>
          </a:stretch>
        </p:blipFill>
        <p:spPr>
          <a:xfrm>
            <a:off x="609600" y="1600200"/>
            <a:ext cx="10972800" cy="3657600"/>
          </a:xfrm>
          <a:prstGeom prst="rect">
            <a:avLst/>
          </a:prstGeom>
        </p:spPr>
      </p:pic>
    </p:spTree>
    <p:extLst>
      <p:ext uri="{BB962C8B-B14F-4D97-AF65-F5344CB8AC3E}">
        <p14:creationId xmlns:p14="http://schemas.microsoft.com/office/powerpoint/2010/main" val="3329552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4098" name="Rectangle 2"/>
          <p:cNvSpPr>
            <a:spLocks noGrp="1" noChangeArrowheads="1"/>
          </p:cNvSpPr>
          <p:nvPr>
            <p:ph idx="1"/>
          </p:nvPr>
        </p:nvSpPr>
        <p:spPr>
          <a:xfrm>
            <a:off x="914401" y="1350984"/>
            <a:ext cx="10361084" cy="4113213"/>
          </a:xfrm>
          <a:ln/>
        </p:spPr>
        <p:txBody>
          <a:bodyPr/>
          <a:lstStyle/>
          <a:p>
            <a:pPr marL="285750" indent="-285750">
              <a:buFont typeface="Wingdings" pitchFamily="2" charset="2"/>
              <a:buChar char="§"/>
            </a:pPr>
            <a:r>
              <a:rPr lang="en-US" sz="1700" b="0" dirty="0">
                <a:latin typeface="Helvetica Neue"/>
              </a:rPr>
              <a:t>A sample application of using polling is during TXOPs</a:t>
            </a:r>
          </a:p>
          <a:p>
            <a:pPr marL="685800" lvl="1">
              <a:buFont typeface="Wingdings" pitchFamily="2" charset="2"/>
              <a:buChar char="§"/>
            </a:pPr>
            <a:r>
              <a:rPr lang="en-US" sz="1800" b="1" i="0" u="none" strike="noStrike" dirty="0">
                <a:solidFill>
                  <a:schemeClr val="accent1">
                    <a:lumMod val="50000"/>
                  </a:schemeClr>
                </a:solidFill>
                <a:effectLst/>
                <a:latin typeface="Helvetica Neue" panose="02000503000000020004" pitchFamily="2" charset="0"/>
              </a:rPr>
              <a:t>If the TXOP holder is the AP</a:t>
            </a:r>
            <a:r>
              <a:rPr lang="en-US" sz="1800" b="1" i="0" u="none" strike="noStrike" dirty="0">
                <a:solidFill>
                  <a:srgbClr val="000000"/>
                </a:solidFill>
                <a:effectLst/>
                <a:latin typeface="Helvetica Neue" panose="02000503000000020004" pitchFamily="2" charset="0"/>
              </a:rPr>
              <a:t>, it can use a portion of its acquired TXOP to poll non-AP STAs about their needs to send UL LL traffic</a:t>
            </a:r>
            <a:endParaRPr lang="en-US" sz="1600" b="1" i="0" u="none" strike="noStrike" dirty="0">
              <a:solidFill>
                <a:srgbClr val="000000"/>
              </a:solidFill>
              <a:effectLst/>
              <a:latin typeface="Arial" panose="020B0604020202020204" pitchFamily="34" charset="0"/>
            </a:endParaRPr>
          </a:p>
          <a:p>
            <a:pPr marL="685800" lvl="1">
              <a:buFont typeface="Wingdings" pitchFamily="2" charset="2"/>
              <a:buChar char="§"/>
            </a:pPr>
            <a:r>
              <a:rPr lang="en-US" sz="1800" b="1" i="0" u="none" strike="noStrike" dirty="0">
                <a:solidFill>
                  <a:schemeClr val="accent1">
                    <a:lumMod val="50000"/>
                  </a:schemeClr>
                </a:solidFill>
                <a:effectLst/>
                <a:latin typeface="Helvetica Neue" panose="02000503000000020004" pitchFamily="2" charset="0"/>
              </a:rPr>
              <a:t>If the TXOP holder is a non-AP STA</a:t>
            </a:r>
            <a:r>
              <a:rPr lang="en-US" sz="1800" b="1" i="0" u="none" strike="noStrike" dirty="0">
                <a:solidFill>
                  <a:srgbClr val="000000"/>
                </a:solidFill>
                <a:effectLst/>
                <a:latin typeface="Helvetica Neue" panose="02000503000000020004" pitchFamily="2" charset="0"/>
              </a:rPr>
              <a:t>, it may share a portion of its TXOP with the AP to send DL LL traffic or poll non-AP STAs about their needs for sending UL LL traffic</a:t>
            </a:r>
            <a:endParaRPr lang="en-US" sz="1600" b="1" i="0" u="none" strike="noStrike" dirty="0">
              <a:solidFill>
                <a:srgbClr val="000000"/>
              </a:solidFill>
              <a:effectLst/>
              <a:latin typeface="Arial" panose="020B0604020202020204" pitchFamily="34" charset="0"/>
            </a:endParaRPr>
          </a:p>
          <a:p>
            <a:pPr marL="285750" indent="-285750">
              <a:buFont typeface="Wingdings" pitchFamily="2" charset="2"/>
              <a:buChar char="§"/>
            </a:pPr>
            <a:endParaRPr lang="en-US" sz="1700" b="0" dirty="0">
              <a:latin typeface="Helvetica Neue"/>
            </a:endParaRPr>
          </a:p>
          <a:p>
            <a:pPr marL="285750" indent="-285750">
              <a:buFont typeface="Wingdings" pitchFamily="2" charset="2"/>
              <a:buChar char="§"/>
            </a:pPr>
            <a:r>
              <a:rPr lang="en-US" sz="1700" b="0" dirty="0">
                <a:latin typeface="Helvetica Neue"/>
              </a:rPr>
              <a:t>Sample methods have been proposed in [11-24/0390r0] [11-24/0870r0] [11-24/629r0] [11-23/1886r3] [11-24/0168r0] [11-23/1874r0]</a:t>
            </a:r>
          </a:p>
          <a:p>
            <a:pPr marL="285750" indent="-285750">
              <a:buFont typeface="Wingdings" pitchFamily="2" charset="2"/>
              <a:buChar char="§"/>
            </a:pPr>
            <a:endParaRPr lang="en-US" sz="1700" dirty="0">
              <a:latin typeface="Helvetica Neue"/>
            </a:endParaRPr>
          </a:p>
          <a:p>
            <a:pPr marL="0" indent="0"/>
            <a:endParaRPr lang="en-US" sz="1700" dirty="0">
              <a:latin typeface="Helvetica Neue"/>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4115959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t>An Example Method of LL Traffic Exchange during TXOPs</a:t>
            </a:r>
          </a:p>
        </p:txBody>
      </p:sp>
      <p:sp>
        <p:nvSpPr>
          <p:cNvPr id="4098" name="Rectangle 2"/>
          <p:cNvSpPr>
            <a:spLocks noGrp="1" noChangeArrowheads="1"/>
          </p:cNvSpPr>
          <p:nvPr>
            <p:ph idx="1"/>
          </p:nvPr>
        </p:nvSpPr>
        <p:spPr>
          <a:ln/>
        </p:spPr>
        <p:txBody>
          <a:bodyPr/>
          <a:lstStyle/>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endParaRPr>
          </a:p>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endParaRPr>
          </a:p>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endParaRPr>
          </a:p>
          <a:p>
            <a:pPr marL="0" indent="0">
              <a:spcBef>
                <a:spcPts val="300"/>
              </a:spcBef>
            </a:pPr>
            <a:endParaRPr lang="en-US" sz="1600" b="0" dirty="0">
              <a:highlight>
                <a:srgbClr val="FFFFFF"/>
              </a:highlight>
              <a:latin typeface="Helvetica Neue"/>
            </a:endParaRPr>
          </a:p>
          <a:p>
            <a:pPr>
              <a:spcBef>
                <a:spcPts val="300"/>
              </a:spcBef>
              <a:buFont typeface="Wingdings" pitchFamily="2" charset="2"/>
              <a:buChar char="§"/>
            </a:pPr>
            <a:r>
              <a:rPr lang="en-US" sz="1600" b="0" dirty="0">
                <a:highlight>
                  <a:srgbClr val="FFFFFF"/>
                </a:highlight>
                <a:latin typeface="Helvetica Neue"/>
              </a:rPr>
              <a:t>In the above figure:</a:t>
            </a:r>
          </a:p>
          <a:p>
            <a:pPr lvl="1">
              <a:spcBef>
                <a:spcPts val="300"/>
              </a:spcBef>
              <a:buFont typeface="Wingdings" pitchFamily="2" charset="2"/>
              <a:buChar char="§"/>
            </a:pPr>
            <a:r>
              <a:rPr lang="en-US" sz="1600" dirty="0">
                <a:highlight>
                  <a:srgbClr val="FFFFFF"/>
                </a:highlight>
                <a:latin typeface="Helvetica Neue"/>
              </a:rPr>
              <a:t>Transmission Period refers to the durations where the TXOP holder oversees the TXOP and communicates with the responder(s) (e.g., a non-AP STA transmits frames to the AP)</a:t>
            </a:r>
          </a:p>
          <a:p>
            <a:pPr lvl="1">
              <a:spcBef>
                <a:spcPts val="300"/>
              </a:spcBef>
              <a:buFont typeface="Wingdings" pitchFamily="2" charset="2"/>
              <a:buChar char="§"/>
            </a:pPr>
            <a:r>
              <a:rPr lang="en-US" sz="1600" b="1" dirty="0">
                <a:highlight>
                  <a:srgbClr val="FFFFFF"/>
                </a:highlight>
                <a:latin typeface="Helvetica Neue"/>
              </a:rPr>
              <a:t>LL Traffic Exchange </a:t>
            </a:r>
            <a:r>
              <a:rPr lang="en-US" sz="1600" dirty="0">
                <a:highlight>
                  <a:srgbClr val="FFFFFF"/>
                </a:highlight>
                <a:latin typeface="Helvetica Neue"/>
              </a:rPr>
              <a:t>refers to a period during which the AP can use the TXOP to perform LL traffic exchange with non-AP STAs</a:t>
            </a:r>
          </a:p>
          <a:p>
            <a:pPr lvl="1">
              <a:spcBef>
                <a:spcPts val="300"/>
              </a:spcBef>
              <a:buFont typeface="Wingdings" pitchFamily="2" charset="2"/>
              <a:buChar char="§"/>
            </a:pPr>
            <a:endParaRPr lang="en-US" sz="1600" dirty="0">
              <a:highlight>
                <a:srgbClr val="FFFFFF"/>
              </a:highlight>
              <a:latin typeface="Helvetica Neue"/>
            </a:endParaRPr>
          </a:p>
          <a:p>
            <a:pPr>
              <a:spcBef>
                <a:spcPts val="300"/>
              </a:spcBef>
              <a:buFont typeface="Wingdings" pitchFamily="2" charset="2"/>
              <a:buChar char="§"/>
            </a:pPr>
            <a:r>
              <a:rPr lang="en-US" sz="1600" dirty="0">
                <a:solidFill>
                  <a:schemeClr val="tx1"/>
                </a:solidFill>
              </a:rPr>
              <a:t>Polling Process</a:t>
            </a:r>
          </a:p>
          <a:p>
            <a:pPr lvl="1">
              <a:spcBef>
                <a:spcPts val="300"/>
              </a:spcBef>
              <a:buFont typeface="Wingdings" pitchFamily="2" charset="2"/>
              <a:buChar char="§"/>
            </a:pPr>
            <a:r>
              <a:rPr lang="en-US" sz="1600" b="0" dirty="0">
                <a:solidFill>
                  <a:schemeClr val="tx1"/>
                </a:solidFill>
              </a:rPr>
              <a:t>To assess the need for UL traffic exchange, </a:t>
            </a:r>
            <a:r>
              <a:rPr lang="en-US" sz="1600" dirty="0">
                <a:solidFill>
                  <a:schemeClr val="tx1"/>
                </a:solidFill>
              </a:rPr>
              <a:t>the AP can poll STAs</a:t>
            </a:r>
            <a:endParaRPr lang="en-US" sz="1600" b="0" dirty="0">
              <a:solidFill>
                <a:schemeClr val="tx1"/>
              </a:solidFill>
            </a:endParaRPr>
          </a:p>
          <a:p>
            <a:pPr lvl="1">
              <a:spcBef>
                <a:spcPts val="300"/>
              </a:spcBef>
              <a:buFont typeface="Wingdings" pitchFamily="2" charset="2"/>
              <a:buChar char="§"/>
            </a:pPr>
            <a:r>
              <a:rPr lang="en-US" sz="1600" b="0" dirty="0">
                <a:solidFill>
                  <a:schemeClr val="tx1"/>
                </a:solidFill>
              </a:rPr>
              <a:t>T</a:t>
            </a:r>
            <a:r>
              <a:rPr lang="en-US" sz="1600" dirty="0">
                <a:solidFill>
                  <a:schemeClr val="tx1"/>
                </a:solidFill>
              </a:rPr>
              <a:t>he AP sends BSRP, and in response, the STAs respond with BSR frames</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300"/>
              </a:spcBef>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300"/>
              </a:spcBef>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spcBef>
                <a:spcPts val="300"/>
              </a:spcBef>
              <a:buFont typeface="Arial" panose="020B0604020202020204" pitchFamily="34" charset="0"/>
              <a:buChar char="•"/>
            </a:pP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98207D75-650B-C792-4A6A-FF9EF6BDF813}"/>
              </a:ext>
            </a:extLst>
          </p:cNvPr>
          <p:cNvSpPr/>
          <p:nvPr/>
        </p:nvSpPr>
        <p:spPr>
          <a:xfrm>
            <a:off x="3321291" y="1892953"/>
            <a:ext cx="1954902" cy="389022"/>
          </a:xfrm>
          <a:prstGeom prst="rect">
            <a:avLst/>
          </a:prstGeom>
          <a:ln w="9525">
            <a:solidFill>
              <a:schemeClr val="tx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en-US" sz="1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sp>
        <p:nvSpPr>
          <p:cNvPr id="9" name="TextBox 8">
            <a:extLst>
              <a:ext uri="{FF2B5EF4-FFF2-40B4-BE49-F238E27FC236}">
                <a16:creationId xmlns:a16="http://schemas.microsoft.com/office/drawing/2014/main" id="{F03A8072-8004-338F-F065-5F4CC4204C64}"/>
              </a:ext>
            </a:extLst>
          </p:cNvPr>
          <p:cNvSpPr txBox="1"/>
          <p:nvPr/>
        </p:nvSpPr>
        <p:spPr>
          <a:xfrm>
            <a:off x="5768640" y="1358065"/>
            <a:ext cx="1459054" cy="307777"/>
          </a:xfrm>
          <a:prstGeom prst="rect">
            <a:avLst/>
          </a:prstGeom>
          <a:noFill/>
          <a:ln w="6350">
            <a:noFill/>
          </a:ln>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Duration</a:t>
            </a:r>
          </a:p>
        </p:txBody>
      </p:sp>
      <p:cxnSp>
        <p:nvCxnSpPr>
          <p:cNvPr id="10" name="Straight Arrow Connector 9">
            <a:extLst>
              <a:ext uri="{FF2B5EF4-FFF2-40B4-BE49-F238E27FC236}">
                <a16:creationId xmlns:a16="http://schemas.microsoft.com/office/drawing/2014/main" id="{F9CA1E4F-18B5-9424-329E-B626DB906845}"/>
              </a:ext>
            </a:extLst>
          </p:cNvPr>
          <p:cNvCxnSpPr>
            <a:cxnSpLocks/>
          </p:cNvCxnSpPr>
          <p:nvPr/>
        </p:nvCxnSpPr>
        <p:spPr>
          <a:xfrm>
            <a:off x="3321291" y="1657404"/>
            <a:ext cx="5945479"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6866833-593E-27F1-644D-5F58FFF4C199}"/>
              </a:ext>
            </a:extLst>
          </p:cNvPr>
          <p:cNvSpPr/>
          <p:nvPr/>
        </p:nvSpPr>
        <p:spPr>
          <a:xfrm>
            <a:off x="5276193" y="1892953"/>
            <a:ext cx="2039007" cy="393539"/>
          </a:xfrm>
          <a:prstGeom prst="rect">
            <a:avLst/>
          </a:prstGeom>
          <a:solidFill>
            <a:schemeClr val="accent1">
              <a:lumMod val="5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sp>
        <p:nvSpPr>
          <p:cNvPr id="14" name="Rectangle 13">
            <a:extLst>
              <a:ext uri="{FF2B5EF4-FFF2-40B4-BE49-F238E27FC236}">
                <a16:creationId xmlns:a16="http://schemas.microsoft.com/office/drawing/2014/main" id="{6D38B7B4-4BDA-43ED-F703-66C02F7E3CCC}"/>
              </a:ext>
            </a:extLst>
          </p:cNvPr>
          <p:cNvSpPr/>
          <p:nvPr/>
        </p:nvSpPr>
        <p:spPr>
          <a:xfrm>
            <a:off x="7311868" y="1892953"/>
            <a:ext cx="1954902" cy="389022"/>
          </a:xfrm>
          <a:prstGeom prst="rect">
            <a:avLst/>
          </a:prstGeom>
          <a:ln w="9525">
            <a:solidFill>
              <a:schemeClr val="tx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en-US" sz="1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sp>
        <p:nvSpPr>
          <p:cNvPr id="16" name="TextBox 15">
            <a:extLst>
              <a:ext uri="{FF2B5EF4-FFF2-40B4-BE49-F238E27FC236}">
                <a16:creationId xmlns:a16="http://schemas.microsoft.com/office/drawing/2014/main" id="{80AA9D64-CA13-C382-AFB1-95F810368CB8}"/>
              </a:ext>
            </a:extLst>
          </p:cNvPr>
          <p:cNvSpPr txBox="1"/>
          <p:nvPr/>
        </p:nvSpPr>
        <p:spPr>
          <a:xfrm>
            <a:off x="3162398" y="2600682"/>
            <a:ext cx="2113795" cy="646331"/>
          </a:xfrm>
          <a:prstGeom prst="rect">
            <a:avLst/>
          </a:prstGeom>
          <a:noFill/>
        </p:spPr>
        <p:txBody>
          <a:bodyPr wrap="square" rtlCol="0">
            <a:spAutoFit/>
          </a:bodyPr>
          <a:lstStyle/>
          <a:p>
            <a:pPr algn="ct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Non-AP STA</a:t>
            </a:r>
            <a:r>
              <a:rPr lang="en-US" sz="1200" baseline="-25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X</a:t>
            </a: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is the TXOP holder and communicates with the AP</a:t>
            </a:r>
          </a:p>
        </p:txBody>
      </p:sp>
      <p:sp>
        <p:nvSpPr>
          <p:cNvPr id="17" name="TextBox 16">
            <a:extLst>
              <a:ext uri="{FF2B5EF4-FFF2-40B4-BE49-F238E27FC236}">
                <a16:creationId xmlns:a16="http://schemas.microsoft.com/office/drawing/2014/main" id="{7AD2085C-2546-A574-42C2-2765CE048EC7}"/>
              </a:ext>
            </a:extLst>
          </p:cNvPr>
          <p:cNvSpPr txBox="1"/>
          <p:nvPr/>
        </p:nvSpPr>
        <p:spPr>
          <a:xfrm>
            <a:off x="7232420" y="2600682"/>
            <a:ext cx="2113795" cy="646331"/>
          </a:xfrm>
          <a:prstGeom prst="rect">
            <a:avLst/>
          </a:prstGeom>
          <a:noFill/>
        </p:spPr>
        <p:txBody>
          <a:bodyPr wrap="square" rtlCol="0">
            <a:spAutoFit/>
          </a:bodyPr>
          <a:lstStyle/>
          <a:p>
            <a:pPr algn="ct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Non-AP STA</a:t>
            </a:r>
            <a:r>
              <a:rPr lang="en-US" sz="1200" baseline="-25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X</a:t>
            </a: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is the TXOP holder and communicates with the AP</a:t>
            </a:r>
          </a:p>
        </p:txBody>
      </p:sp>
      <p:sp>
        <p:nvSpPr>
          <p:cNvPr id="18" name="Left Brace 17">
            <a:extLst>
              <a:ext uri="{FF2B5EF4-FFF2-40B4-BE49-F238E27FC236}">
                <a16:creationId xmlns:a16="http://schemas.microsoft.com/office/drawing/2014/main" id="{8180F972-E488-2A9B-BCFE-7951EFA40969}"/>
              </a:ext>
            </a:extLst>
          </p:cNvPr>
          <p:cNvSpPr/>
          <p:nvPr/>
        </p:nvSpPr>
        <p:spPr bwMode="auto">
          <a:xfrm rot="16200000">
            <a:off x="4162366" y="1486852"/>
            <a:ext cx="298388" cy="192927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Left Brace 18">
            <a:extLst>
              <a:ext uri="{FF2B5EF4-FFF2-40B4-BE49-F238E27FC236}">
                <a16:creationId xmlns:a16="http://schemas.microsoft.com/office/drawing/2014/main" id="{F6222703-1673-1CCC-5B61-507E362CA013}"/>
              </a:ext>
            </a:extLst>
          </p:cNvPr>
          <p:cNvSpPr/>
          <p:nvPr/>
        </p:nvSpPr>
        <p:spPr bwMode="auto">
          <a:xfrm rot="16200000">
            <a:off x="8140124" y="1507839"/>
            <a:ext cx="298388" cy="192927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Left Brace 19">
            <a:extLst>
              <a:ext uri="{FF2B5EF4-FFF2-40B4-BE49-F238E27FC236}">
                <a16:creationId xmlns:a16="http://schemas.microsoft.com/office/drawing/2014/main" id="{F83C2A41-B851-9940-686B-97B1DFD0BF7D}"/>
              </a:ext>
            </a:extLst>
          </p:cNvPr>
          <p:cNvSpPr/>
          <p:nvPr/>
        </p:nvSpPr>
        <p:spPr bwMode="auto">
          <a:xfrm rot="16200000">
            <a:off x="6137765" y="1507839"/>
            <a:ext cx="298388" cy="192927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TextBox 20">
            <a:extLst>
              <a:ext uri="{FF2B5EF4-FFF2-40B4-BE49-F238E27FC236}">
                <a16:creationId xmlns:a16="http://schemas.microsoft.com/office/drawing/2014/main" id="{D0F62631-5636-BA04-9D6E-4246E2E19ADB}"/>
              </a:ext>
            </a:extLst>
          </p:cNvPr>
          <p:cNvSpPr txBox="1"/>
          <p:nvPr/>
        </p:nvSpPr>
        <p:spPr>
          <a:xfrm>
            <a:off x="5237132" y="2630607"/>
            <a:ext cx="2113795" cy="461665"/>
          </a:xfrm>
          <a:prstGeom prst="rect">
            <a:avLst/>
          </a:prstGeom>
          <a:noFill/>
        </p:spPr>
        <p:txBody>
          <a:bodyPr wrap="square" rtlCol="0">
            <a:spAutoFit/>
          </a:bodyPr>
          <a:lstStyle/>
          <a:p>
            <a:pPr algn="ct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shared with the AP to perform LL traffic exchange</a:t>
            </a:r>
          </a:p>
        </p:txBody>
      </p:sp>
    </p:spTree>
    <p:extLst>
      <p:ext uri="{BB962C8B-B14F-4D97-AF65-F5344CB8AC3E}">
        <p14:creationId xmlns:p14="http://schemas.microsoft.com/office/powerpoint/2010/main" val="3720622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ln/>
        </p:spPr>
        <p:txBody>
          <a:bodyPr/>
          <a:lstStyle/>
          <a:p>
            <a:pPr>
              <a:spcBef>
                <a:spcPts val="300"/>
              </a:spcBef>
              <a:buFont typeface="Wingdings" pitchFamily="2" charset="2"/>
              <a:buChar char="§"/>
            </a:pPr>
            <a:r>
              <a:rPr lang="en-US" sz="1600" b="0" dirty="0">
                <a:solidFill>
                  <a:schemeClr val="tx1"/>
                </a:solidFill>
              </a:rPr>
              <a:t>T</a:t>
            </a:r>
            <a:r>
              <a:rPr lang="en-US" sz="1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he AP polls three STAs, two of which report LL traffic</a:t>
            </a:r>
            <a:endParaRPr lang="en-US" sz="1600" b="0" dirty="0">
              <a:solidFill>
                <a:schemeClr val="tx1"/>
              </a:solidFill>
            </a:endParaRPr>
          </a:p>
          <a:p>
            <a:pPr>
              <a:spcBef>
                <a:spcPts val="300"/>
              </a:spcBef>
              <a:buFont typeface="Wingdings" pitchFamily="2" charset="2"/>
              <a:buChar char="§"/>
            </a:pPr>
            <a:r>
              <a:rPr lang="en-US" sz="1600" b="0" dirty="0">
                <a:solidFill>
                  <a:schemeClr val="tx1"/>
                </a:solidFill>
              </a:rPr>
              <a:t>The </a:t>
            </a:r>
            <a:r>
              <a:rPr lang="en-US" sz="1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 schedules UL traffic from these two STAs</a:t>
            </a:r>
          </a:p>
          <a:p>
            <a:pPr>
              <a:spcBef>
                <a:spcPts val="300"/>
              </a:spcBef>
              <a:buFont typeface="Wingdings" pitchFamily="2" charset="2"/>
              <a:buChar char="§"/>
            </a:pPr>
            <a:endParaRPr lang="en-US" sz="1600" b="0" dirty="0">
              <a:solidFill>
                <a:schemeClr val="tx1"/>
              </a:solidFill>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600" b="0" dirty="0">
              <a:solidFill>
                <a:schemeClr val="tx1"/>
              </a:solidFill>
              <a:latin typeface="Helvetica Neue"/>
            </a:endParaRPr>
          </a:p>
          <a:p>
            <a:pPr>
              <a:spcBef>
                <a:spcPts val="300"/>
              </a:spcBef>
              <a:buFont typeface="Wingdings" pitchFamily="2" charset="2"/>
              <a:buChar char="§"/>
            </a:pPr>
            <a:endParaRPr lang="en-US" sz="1800" dirty="0">
              <a:solidFill>
                <a:srgbClr val="B40537"/>
              </a:solidFill>
              <a:latin typeface="Helvetica Neue"/>
            </a:endParaRPr>
          </a:p>
          <a:p>
            <a:pPr>
              <a:spcBef>
                <a:spcPts val="300"/>
              </a:spcBef>
              <a:buFont typeface="Wingdings" pitchFamily="2" charset="2"/>
              <a:buChar char="§"/>
            </a:pPr>
            <a:r>
              <a:rPr lang="en-US" sz="1600" dirty="0">
                <a:solidFill>
                  <a:srgbClr val="B40537"/>
                </a:solidFill>
                <a:latin typeface="Helvetica Neue"/>
              </a:rPr>
              <a:t>The main purpose of this contribution is to study the overhead (duration) of the polling process</a:t>
            </a:r>
          </a:p>
          <a:p>
            <a:endParaRPr lang="en-US" sz="180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4A8294FB-711D-110C-2281-D34D535428D8}"/>
              </a:ext>
            </a:extLst>
          </p:cNvPr>
          <p:cNvSpPr/>
          <p:nvPr/>
        </p:nvSpPr>
        <p:spPr>
          <a:xfrm>
            <a:off x="2967475" y="3229386"/>
            <a:ext cx="2524957" cy="39259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sp>
        <p:nvSpPr>
          <p:cNvPr id="3" name="Rectangle 2">
            <a:extLst>
              <a:ext uri="{FF2B5EF4-FFF2-40B4-BE49-F238E27FC236}">
                <a16:creationId xmlns:a16="http://schemas.microsoft.com/office/drawing/2014/main" id="{F4F974A0-EE46-381C-89B1-981F4F8B1010}"/>
              </a:ext>
            </a:extLst>
          </p:cNvPr>
          <p:cNvSpPr/>
          <p:nvPr/>
        </p:nvSpPr>
        <p:spPr>
          <a:xfrm>
            <a:off x="5489804" y="3229027"/>
            <a:ext cx="4417822" cy="392958"/>
          </a:xfrm>
          <a:prstGeom prst="rect">
            <a:avLst/>
          </a:prstGeom>
          <a:solidFill>
            <a:schemeClr val="accent1">
              <a:lumMod val="5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cxnSp>
        <p:nvCxnSpPr>
          <p:cNvPr id="9" name="Straight Arrow Connector 8">
            <a:extLst>
              <a:ext uri="{FF2B5EF4-FFF2-40B4-BE49-F238E27FC236}">
                <a16:creationId xmlns:a16="http://schemas.microsoft.com/office/drawing/2014/main" id="{A0487C3E-B9CE-CF98-F322-691F355B6CBD}"/>
              </a:ext>
            </a:extLst>
          </p:cNvPr>
          <p:cNvCxnSpPr/>
          <p:nvPr/>
        </p:nvCxnSpPr>
        <p:spPr bwMode="auto">
          <a:xfrm>
            <a:off x="2968532" y="2729403"/>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2C6389C-5427-0FB1-8120-01A3FD4F29DC}"/>
              </a:ext>
            </a:extLst>
          </p:cNvPr>
          <p:cNvSpPr txBox="1"/>
          <p:nvPr/>
        </p:nvSpPr>
        <p:spPr>
          <a:xfrm>
            <a:off x="1619487" y="3117139"/>
            <a:ext cx="1233030" cy="523220"/>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1</a:t>
            </a:r>
          </a:p>
          <a:p>
            <a:pPr algn="ctr"/>
            <a:r>
              <a:rPr lang="en-US"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Holder</a:t>
            </a:r>
          </a:p>
        </p:txBody>
      </p:sp>
      <p:cxnSp>
        <p:nvCxnSpPr>
          <p:cNvPr id="15" name="Straight Arrow Connector 14">
            <a:extLst>
              <a:ext uri="{FF2B5EF4-FFF2-40B4-BE49-F238E27FC236}">
                <a16:creationId xmlns:a16="http://schemas.microsoft.com/office/drawing/2014/main" id="{2CA5A4B4-1A9A-7609-8AD5-50966B5DCE30}"/>
              </a:ext>
            </a:extLst>
          </p:cNvPr>
          <p:cNvCxnSpPr/>
          <p:nvPr/>
        </p:nvCxnSpPr>
        <p:spPr bwMode="auto">
          <a:xfrm>
            <a:off x="2967475" y="3621168"/>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DEA57DC-7F7A-D12B-8CC1-ED9832CF9EFF}"/>
              </a:ext>
            </a:extLst>
          </p:cNvPr>
          <p:cNvCxnSpPr/>
          <p:nvPr/>
        </p:nvCxnSpPr>
        <p:spPr bwMode="auto">
          <a:xfrm>
            <a:off x="2967475" y="4151205"/>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70DCD46F-A4C6-E6CA-FBD2-E4E8A2A55C02}"/>
              </a:ext>
            </a:extLst>
          </p:cNvPr>
          <p:cNvSpPr/>
          <p:nvPr/>
        </p:nvSpPr>
        <p:spPr>
          <a:xfrm>
            <a:off x="5489804" y="2327777"/>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18" name="TextBox 17">
            <a:extLst>
              <a:ext uri="{FF2B5EF4-FFF2-40B4-BE49-F238E27FC236}">
                <a16:creationId xmlns:a16="http://schemas.microsoft.com/office/drawing/2014/main" id="{2DBE5001-7DCC-F470-8B16-769FDB20CC0A}"/>
              </a:ext>
            </a:extLst>
          </p:cNvPr>
          <p:cNvSpPr txBox="1"/>
          <p:nvPr/>
        </p:nvSpPr>
        <p:spPr>
          <a:xfrm>
            <a:off x="2120839" y="2534706"/>
            <a:ext cx="428322" cy="307777"/>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a:t>
            </a:r>
          </a:p>
        </p:txBody>
      </p:sp>
      <p:sp>
        <p:nvSpPr>
          <p:cNvPr id="19" name="TextBox 18">
            <a:extLst>
              <a:ext uri="{FF2B5EF4-FFF2-40B4-BE49-F238E27FC236}">
                <a16:creationId xmlns:a16="http://schemas.microsoft.com/office/drawing/2014/main" id="{30745BED-5143-3D13-AF9D-9E9FAD2F1C14}"/>
              </a:ext>
            </a:extLst>
          </p:cNvPr>
          <p:cNvSpPr txBox="1"/>
          <p:nvPr/>
        </p:nvSpPr>
        <p:spPr>
          <a:xfrm>
            <a:off x="2001672" y="3870555"/>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2</a:t>
            </a:r>
          </a:p>
        </p:txBody>
      </p:sp>
      <p:cxnSp>
        <p:nvCxnSpPr>
          <p:cNvPr id="20" name="Straight Arrow Connector 19">
            <a:extLst>
              <a:ext uri="{FF2B5EF4-FFF2-40B4-BE49-F238E27FC236}">
                <a16:creationId xmlns:a16="http://schemas.microsoft.com/office/drawing/2014/main" id="{EB888993-A982-5A03-E090-B19E8AE1347A}"/>
              </a:ext>
            </a:extLst>
          </p:cNvPr>
          <p:cNvCxnSpPr/>
          <p:nvPr/>
        </p:nvCxnSpPr>
        <p:spPr bwMode="auto">
          <a:xfrm>
            <a:off x="2967475" y="4713220"/>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1759DEB7-A707-D1D1-B238-0969D73B452A}"/>
              </a:ext>
            </a:extLst>
          </p:cNvPr>
          <p:cNvSpPr txBox="1"/>
          <p:nvPr/>
        </p:nvSpPr>
        <p:spPr>
          <a:xfrm>
            <a:off x="2001672" y="4405443"/>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3</a:t>
            </a:r>
          </a:p>
        </p:txBody>
      </p:sp>
      <p:sp>
        <p:nvSpPr>
          <p:cNvPr id="23" name="Rectangle 22">
            <a:extLst>
              <a:ext uri="{FF2B5EF4-FFF2-40B4-BE49-F238E27FC236}">
                <a16:creationId xmlns:a16="http://schemas.microsoft.com/office/drawing/2014/main" id="{4DAAC26C-C260-B777-EBE0-A559C3345B98}"/>
              </a:ext>
            </a:extLst>
          </p:cNvPr>
          <p:cNvSpPr/>
          <p:nvPr/>
        </p:nvSpPr>
        <p:spPr>
          <a:xfrm>
            <a:off x="6245133" y="3752302"/>
            <a:ext cx="568769" cy="393539"/>
          </a:xfrm>
          <a:prstGeom prst="rect">
            <a:avLst/>
          </a:prstGeom>
          <a:solidFill>
            <a:schemeClr val="bg1">
              <a:lumMod val="8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4" name="Rectangle 23">
            <a:extLst>
              <a:ext uri="{FF2B5EF4-FFF2-40B4-BE49-F238E27FC236}">
                <a16:creationId xmlns:a16="http://schemas.microsoft.com/office/drawing/2014/main" id="{E1094B65-082B-C626-A1C1-236B683494B5}"/>
              </a:ext>
            </a:extLst>
          </p:cNvPr>
          <p:cNvSpPr/>
          <p:nvPr/>
        </p:nvSpPr>
        <p:spPr>
          <a:xfrm>
            <a:off x="6245132" y="4322059"/>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5" name="Rectangle 24">
            <a:extLst>
              <a:ext uri="{FF2B5EF4-FFF2-40B4-BE49-F238E27FC236}">
                <a16:creationId xmlns:a16="http://schemas.microsoft.com/office/drawing/2014/main" id="{8CADAB96-8DF4-E7D4-53B7-AA36409D71EB}"/>
              </a:ext>
            </a:extLst>
          </p:cNvPr>
          <p:cNvSpPr/>
          <p:nvPr/>
        </p:nvSpPr>
        <p:spPr>
          <a:xfrm>
            <a:off x="6813901" y="2329235"/>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TF</a:t>
            </a:r>
          </a:p>
        </p:txBody>
      </p:sp>
      <p:cxnSp>
        <p:nvCxnSpPr>
          <p:cNvPr id="31" name="Straight Arrow Connector 30">
            <a:extLst>
              <a:ext uri="{FF2B5EF4-FFF2-40B4-BE49-F238E27FC236}">
                <a16:creationId xmlns:a16="http://schemas.microsoft.com/office/drawing/2014/main" id="{CAAB4E19-A0A8-BF71-F544-1D146C8766B3}"/>
              </a:ext>
            </a:extLst>
          </p:cNvPr>
          <p:cNvCxnSpPr/>
          <p:nvPr/>
        </p:nvCxnSpPr>
        <p:spPr bwMode="auto">
          <a:xfrm>
            <a:off x="2967475" y="524014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994F2440-D3D7-412C-E7A5-E0DD7D99714E}"/>
              </a:ext>
            </a:extLst>
          </p:cNvPr>
          <p:cNvSpPr txBox="1"/>
          <p:nvPr/>
        </p:nvSpPr>
        <p:spPr>
          <a:xfrm>
            <a:off x="2001672" y="4952339"/>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4</a:t>
            </a:r>
          </a:p>
        </p:txBody>
      </p:sp>
      <p:sp>
        <p:nvSpPr>
          <p:cNvPr id="33" name="Rectangle 32">
            <a:extLst>
              <a:ext uri="{FF2B5EF4-FFF2-40B4-BE49-F238E27FC236}">
                <a16:creationId xmlns:a16="http://schemas.microsoft.com/office/drawing/2014/main" id="{E8443DF1-8F6B-EB8F-5B9B-F6822444B73D}"/>
              </a:ext>
            </a:extLst>
          </p:cNvPr>
          <p:cNvSpPr/>
          <p:nvPr/>
        </p:nvSpPr>
        <p:spPr>
          <a:xfrm>
            <a:off x="6245132" y="4838825"/>
            <a:ext cx="568769" cy="393539"/>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7" name="Rectangle 6">
            <a:extLst>
              <a:ext uri="{FF2B5EF4-FFF2-40B4-BE49-F238E27FC236}">
                <a16:creationId xmlns:a16="http://schemas.microsoft.com/office/drawing/2014/main" id="{8F1ED4DF-5BB2-4755-A58F-2E262A0C245C}"/>
              </a:ext>
            </a:extLst>
          </p:cNvPr>
          <p:cNvSpPr/>
          <p:nvPr/>
        </p:nvSpPr>
        <p:spPr>
          <a:xfrm>
            <a:off x="7382669" y="4322059"/>
            <a:ext cx="2524957" cy="39353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8" name="Rectangle 7">
            <a:extLst>
              <a:ext uri="{FF2B5EF4-FFF2-40B4-BE49-F238E27FC236}">
                <a16:creationId xmlns:a16="http://schemas.microsoft.com/office/drawing/2014/main" id="{153E9B1E-208F-04AA-2960-E249D449057C}"/>
              </a:ext>
            </a:extLst>
          </p:cNvPr>
          <p:cNvSpPr/>
          <p:nvPr/>
        </p:nvSpPr>
        <p:spPr>
          <a:xfrm>
            <a:off x="7382669" y="4845112"/>
            <a:ext cx="2524957" cy="39353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10" name="Left Brace 9">
            <a:extLst>
              <a:ext uri="{FF2B5EF4-FFF2-40B4-BE49-F238E27FC236}">
                <a16:creationId xmlns:a16="http://schemas.microsoft.com/office/drawing/2014/main" id="{44637EA6-A2C2-AC77-1F82-6228AF45CFA3}"/>
              </a:ext>
            </a:extLst>
          </p:cNvPr>
          <p:cNvSpPr/>
          <p:nvPr/>
        </p:nvSpPr>
        <p:spPr bwMode="auto">
          <a:xfrm>
            <a:off x="1532231" y="4405443"/>
            <a:ext cx="457200" cy="85467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a:extLst>
              <a:ext uri="{FF2B5EF4-FFF2-40B4-BE49-F238E27FC236}">
                <a16:creationId xmlns:a16="http://schemas.microsoft.com/office/drawing/2014/main" id="{9D4C0FD0-EA02-4345-47E8-28AC5E99B99E}"/>
              </a:ext>
            </a:extLst>
          </p:cNvPr>
          <p:cNvSpPr txBox="1"/>
          <p:nvPr/>
        </p:nvSpPr>
        <p:spPr>
          <a:xfrm>
            <a:off x="228600" y="4459458"/>
            <a:ext cx="1325403" cy="738664"/>
          </a:xfrm>
          <a:prstGeom prst="rect">
            <a:avLst/>
          </a:prstGeom>
          <a:noFill/>
        </p:spPr>
        <p:txBody>
          <a:bodyPr wrap="squar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These two STAs have LL data to send</a:t>
            </a:r>
          </a:p>
        </p:txBody>
      </p:sp>
      <p:sp>
        <p:nvSpPr>
          <p:cNvPr id="13" name="TextBox 12">
            <a:extLst>
              <a:ext uri="{FF2B5EF4-FFF2-40B4-BE49-F238E27FC236}">
                <a16:creationId xmlns:a16="http://schemas.microsoft.com/office/drawing/2014/main" id="{0FEF0A12-2AC0-E88D-FF30-DE654CE8F0D6}"/>
              </a:ext>
            </a:extLst>
          </p:cNvPr>
          <p:cNvSpPr txBox="1"/>
          <p:nvPr/>
        </p:nvSpPr>
        <p:spPr>
          <a:xfrm>
            <a:off x="3755599" y="2123704"/>
            <a:ext cx="1325403" cy="523220"/>
          </a:xfrm>
          <a:prstGeom prst="rect">
            <a:avLst/>
          </a:prstGeom>
          <a:noFill/>
        </p:spPr>
        <p:txBody>
          <a:bodyPr wrap="squar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 polls STAs</a:t>
            </a:r>
          </a:p>
        </p:txBody>
      </p:sp>
      <p:cxnSp>
        <p:nvCxnSpPr>
          <p:cNvPr id="22" name="Straight Arrow Connector 21">
            <a:extLst>
              <a:ext uri="{FF2B5EF4-FFF2-40B4-BE49-F238E27FC236}">
                <a16:creationId xmlns:a16="http://schemas.microsoft.com/office/drawing/2014/main" id="{B8468F35-D58E-FFDD-A540-B8761238F2A6}"/>
              </a:ext>
            </a:extLst>
          </p:cNvPr>
          <p:cNvCxnSpPr>
            <a:cxnSpLocks/>
            <a:endCxn id="17" idx="1"/>
          </p:cNvCxnSpPr>
          <p:nvPr/>
        </p:nvCxnSpPr>
        <p:spPr bwMode="auto">
          <a:xfrm>
            <a:off x="4867997" y="2348404"/>
            <a:ext cx="621807" cy="1761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1BC346F3-DCF4-E6EC-0362-4D8428774602}"/>
              </a:ext>
            </a:extLst>
          </p:cNvPr>
          <p:cNvSpPr txBox="1"/>
          <p:nvPr/>
        </p:nvSpPr>
        <p:spPr>
          <a:xfrm>
            <a:off x="8008941" y="2120757"/>
            <a:ext cx="3044882" cy="523220"/>
          </a:xfrm>
          <a:prstGeom prst="rect">
            <a:avLst/>
          </a:prstGeom>
          <a:noFill/>
        </p:spPr>
        <p:txBody>
          <a:bodyPr wrap="squar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 sends a TF to schedule UL traffic from STA 3 and STA 4</a:t>
            </a:r>
          </a:p>
        </p:txBody>
      </p:sp>
      <p:cxnSp>
        <p:nvCxnSpPr>
          <p:cNvPr id="28" name="Straight Arrow Connector 27">
            <a:extLst>
              <a:ext uri="{FF2B5EF4-FFF2-40B4-BE49-F238E27FC236}">
                <a16:creationId xmlns:a16="http://schemas.microsoft.com/office/drawing/2014/main" id="{E88DD8C5-28F5-4C0B-AA25-EAE224A06C74}"/>
              </a:ext>
            </a:extLst>
          </p:cNvPr>
          <p:cNvCxnSpPr>
            <a:cxnSpLocks/>
            <a:stCxn id="27" idx="1"/>
            <a:endCxn id="25" idx="3"/>
          </p:cNvCxnSpPr>
          <p:nvPr/>
        </p:nvCxnSpPr>
        <p:spPr bwMode="auto">
          <a:xfrm flipH="1">
            <a:off x="7382670" y="2382367"/>
            <a:ext cx="626271" cy="143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BC473B5D-C7F2-DB74-3809-83D7281361F2}"/>
              </a:ext>
            </a:extLst>
          </p:cNvPr>
          <p:cNvSpPr/>
          <p:nvPr/>
        </p:nvSpPr>
        <p:spPr bwMode="auto">
          <a:xfrm>
            <a:off x="5490502" y="2154486"/>
            <a:ext cx="1323399" cy="338503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7" name="TextBox 36">
            <a:extLst>
              <a:ext uri="{FF2B5EF4-FFF2-40B4-BE49-F238E27FC236}">
                <a16:creationId xmlns:a16="http://schemas.microsoft.com/office/drawing/2014/main" id="{C7A873C2-B45A-0B5D-6369-62E9F0CF6F4C}"/>
              </a:ext>
            </a:extLst>
          </p:cNvPr>
          <p:cNvSpPr txBox="1"/>
          <p:nvPr/>
        </p:nvSpPr>
        <p:spPr>
          <a:xfrm>
            <a:off x="5488498" y="1846209"/>
            <a:ext cx="1325403" cy="276999"/>
          </a:xfrm>
          <a:prstGeom prst="rect">
            <a:avLst/>
          </a:prstGeom>
          <a:solidFill>
            <a:srgbClr val="B40537"/>
          </a:solidFill>
        </p:spPr>
        <p:txBody>
          <a:bodyPr wrap="square" lIns="0" rIns="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Polling Duration</a:t>
            </a:r>
          </a:p>
        </p:txBody>
      </p:sp>
    </p:spTree>
    <p:extLst>
      <p:ext uri="{BB962C8B-B14F-4D97-AF65-F5344CB8AC3E}">
        <p14:creationId xmlns:p14="http://schemas.microsoft.com/office/powerpoint/2010/main" val="681485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0D28231-8101-25A4-8799-1EA3C10ACD5A}"/>
              </a:ext>
            </a:extLst>
          </p:cNvPr>
          <p:cNvSpPr>
            <a:spLocks noGrp="1"/>
          </p:cNvSpPr>
          <p:nvPr>
            <p:ph type="title"/>
          </p:nvPr>
        </p:nvSpPr>
        <p:spPr/>
        <p:txBody>
          <a:bodyPr/>
          <a:lstStyle/>
          <a:p>
            <a:r>
              <a:rPr lang="en-GB" dirty="0"/>
              <a:t>Polling Duration</a:t>
            </a:r>
            <a:endParaRPr lang="en-US" dirty="0">
              <a:solidFill>
                <a:schemeClr val="tx1"/>
              </a:solidFill>
            </a:endParaRPr>
          </a:p>
        </p:txBody>
      </p:sp>
      <mc:AlternateContent xmlns:mc="http://schemas.openxmlformats.org/markup-compatibility/2006">
        <mc:Choice xmlns:a14="http://schemas.microsoft.com/office/drawing/2010/main" Requires="a14">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sz="1600" b="0" dirty="0">
                    <a:solidFill>
                      <a:schemeClr val="accent2">
                        <a:lumMod val="75000"/>
                      </a:schemeClr>
                    </a:solidFill>
                  </a:rPr>
                  <a:t>The overhead of polling depends on the following parameters</a:t>
                </a:r>
              </a:p>
              <a:p>
                <a:pPr lvl="1">
                  <a:buFont typeface="Arial" panose="020B0604020202020204" pitchFamily="34" charset="0"/>
                  <a:buChar char="•"/>
                </a:pPr>
                <a:r>
                  <a:rPr lang="en-US" sz="1600" b="1" dirty="0">
                    <a:solidFill>
                      <a:schemeClr val="tx1"/>
                    </a:solidFill>
                  </a:rPr>
                  <a:t>The duration of BSRP frames</a:t>
                </a:r>
              </a:p>
              <a:p>
                <a:pPr lvl="1">
                  <a:buFont typeface="Arial" panose="020B0604020202020204" pitchFamily="34" charset="0"/>
                  <a:buChar char="•"/>
                </a:pPr>
                <a:r>
                  <a:rPr lang="en-US" sz="1600" b="1" dirty="0">
                    <a:solidFill>
                      <a:schemeClr val="tx1"/>
                    </a:solidFill>
                  </a:rPr>
                  <a:t>The duration of BSR frames</a:t>
                </a:r>
              </a:p>
              <a:p>
                <a:pPr lvl="1">
                  <a:buFont typeface="Arial" panose="020B0604020202020204" pitchFamily="34" charset="0"/>
                  <a:buChar char="•"/>
                </a:pPr>
                <a:r>
                  <a:rPr lang="en-US" sz="1600" b="1" dirty="0">
                    <a:solidFill>
                      <a:schemeClr val="tx1"/>
                    </a:solidFill>
                  </a:rPr>
                  <a:t>The number of polling rounds required to poll the STAs</a:t>
                </a:r>
              </a:p>
              <a:p>
                <a:pPr lvl="1">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1600" dirty="0">
                    <a:solidFill>
                      <a:schemeClr val="accent2">
                        <a:lumMod val="75000"/>
                      </a:schemeClr>
                    </a:solidFill>
                  </a:rPr>
                  <a:t>The duration of each BSRP Trigger Frame (TF) depends on</a:t>
                </a:r>
              </a:p>
              <a:p>
                <a:pPr lvl="1">
                  <a:buFont typeface="Arial" panose="020B0604020202020204" pitchFamily="34" charset="0"/>
                  <a:buChar char="•"/>
                </a:pPr>
                <a:r>
                  <a:rPr lang="en-US" sz="1600" b="1" dirty="0">
                    <a:solidFill>
                      <a:schemeClr val="tx1"/>
                    </a:solidFill>
                  </a:rPr>
                  <a:t>The number of STAs that are being polled by the BSRP frame </a:t>
                </a:r>
                <a:r>
                  <a:rPr lang="en-US" sz="1600" dirty="0">
                    <a:solidFill>
                      <a:schemeClr val="tx1"/>
                    </a:solidFill>
                  </a:rPr>
                  <a:t>(5 bytes/STA)</a:t>
                </a:r>
              </a:p>
              <a:p>
                <a:pPr lvl="1">
                  <a:buFont typeface="Arial" panose="020B0604020202020204" pitchFamily="34" charset="0"/>
                  <a:buChar char="•"/>
                </a:pPr>
                <a:r>
                  <a:rPr lang="en-US" sz="1600" b="1" dirty="0">
                    <a:solidFill>
                      <a:schemeClr val="tx1"/>
                    </a:solidFill>
                  </a:rPr>
                  <a:t>MCS and bandwidth available</a:t>
                </a:r>
                <a:endParaRPr lang="en-US" sz="1600" dirty="0">
                  <a:solidFill>
                    <a:schemeClr val="tx1"/>
                  </a:solidFill>
                </a:endParaRPr>
              </a:p>
              <a:p>
                <a:pPr>
                  <a:buFont typeface="Arial" panose="020B0604020202020204" pitchFamily="34" charset="0"/>
                  <a:buChar char="•"/>
                </a:pPr>
                <a:endParaRPr lang="en-US" sz="1600" i="1" dirty="0">
                  <a:solidFill>
                    <a:schemeClr val="tx1"/>
                  </a:solidFill>
                  <a:latin typeface="Cambria Math" panose="02040503050406030204" pitchFamily="18" charset="0"/>
                </a:endParaRPr>
              </a:p>
              <a:p>
                <a:pPr>
                  <a:buFont typeface="Arial" panose="020B0604020202020204" pitchFamily="34" charset="0"/>
                  <a:buChar char="•"/>
                </a:pPr>
                <a:r>
                  <a:rPr lang="en-US" sz="1600" dirty="0">
                    <a:solidFill>
                      <a:schemeClr val="accent2">
                        <a:lumMod val="75000"/>
                      </a:schemeClr>
                    </a:solidFill>
                  </a:rPr>
                  <a:t>The duration of each BSR frame depends on</a:t>
                </a:r>
              </a:p>
              <a:p>
                <a:pPr lvl="1">
                  <a:buFont typeface="Arial" panose="020B0604020202020204" pitchFamily="34" charset="0"/>
                  <a:buChar char="•"/>
                </a:pPr>
                <a:r>
                  <a:rPr lang="en-US" sz="1600" b="1" dirty="0">
                    <a:solidFill>
                      <a:schemeClr val="tx1"/>
                    </a:solidFill>
                  </a:rPr>
                  <a:t>MCS and bandwidth allocated to the STAs sending BSR</a:t>
                </a:r>
              </a:p>
              <a:p>
                <a:pPr lvl="2">
                  <a:buFont typeface="Arial" panose="020B0604020202020204" pitchFamily="34" charset="0"/>
                  <a:buChar char="•"/>
                </a:pPr>
                <a:r>
                  <a:rPr lang="en-US" sz="1600" dirty="0">
                    <a:solidFill>
                      <a:schemeClr val="tx1"/>
                    </a:solidFill>
                  </a:rPr>
                  <a:t>If we assume a 242-tone RU is assigned to each STA, a bandwidth of </a:t>
                </a:r>
                <a14:m>
                  <m:oMath xmlns:m="http://schemas.openxmlformats.org/officeDocument/2006/math">
                    <m:r>
                      <a:rPr lang="en-US" sz="1600" b="0" i="1" smtClean="0">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ea typeface="Cambria Math" panose="02040503050406030204" pitchFamily="18" charset="0"/>
                      </a:rPr>
                      <m:t>×</m:t>
                    </m:r>
                  </m:oMath>
                </a14:m>
                <a:r>
                  <a:rPr lang="en-US" sz="1600" dirty="0">
                    <a:solidFill>
                      <a:schemeClr val="tx1"/>
                    </a:solidFill>
                  </a:rPr>
                  <a:t>20 MHz is used for receiving BSR frames from </a:t>
                </a:r>
                <a14:m>
                  <m:oMath xmlns:m="http://schemas.openxmlformats.org/officeDocument/2006/math">
                    <m:r>
                      <a:rPr lang="en-US" sz="1600" b="0" i="1">
                        <a:solidFill>
                          <a:schemeClr val="tx1"/>
                        </a:solidFill>
                        <a:latin typeface="Cambria Math" panose="02040503050406030204" pitchFamily="18" charset="0"/>
                      </a:rPr>
                      <m:t>𝑥</m:t>
                    </m:r>
                  </m:oMath>
                </a14:m>
                <a:r>
                  <a:rPr lang="en-US" sz="1600" dirty="0">
                    <a:solidFill>
                      <a:schemeClr val="tx1"/>
                    </a:solidFill>
                  </a:rPr>
                  <a:t> STAs concurrently</a:t>
                </a:r>
              </a:p>
              <a:p>
                <a:pPr lvl="2">
                  <a:buFont typeface="Arial" panose="020B0604020202020204" pitchFamily="34" charset="0"/>
                  <a:buChar char="•"/>
                </a:pPr>
                <a:r>
                  <a:rPr lang="en-US" sz="1600" dirty="0">
                    <a:solidFill>
                      <a:schemeClr val="tx1"/>
                    </a:solidFill>
                  </a:rPr>
                  <a:t>If we assume a 106-tone RU is assigned to each STA, a bandwidth of </a:t>
                </a:r>
                <a14:m>
                  <m:oMath xmlns:m="http://schemas.openxmlformats.org/officeDocument/2006/math">
                    <m:r>
                      <a:rPr lang="en-US" sz="1600" b="0" i="1" smtClean="0">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ea typeface="Cambria Math" panose="02040503050406030204" pitchFamily="18" charset="0"/>
                      </a:rPr>
                      <m:t>×</m:t>
                    </m:r>
                    <m:r>
                      <a:rPr lang="en-US" sz="1600" b="0" i="0" smtClean="0">
                        <a:solidFill>
                          <a:schemeClr val="tx1"/>
                        </a:solidFill>
                        <a:latin typeface="Cambria Math" panose="02040503050406030204" pitchFamily="18" charset="0"/>
                        <a:ea typeface="Cambria Math" panose="02040503050406030204" pitchFamily="18" charset="0"/>
                      </a:rPr>
                      <m:t>1</m:t>
                    </m:r>
                  </m:oMath>
                </a14:m>
                <a:r>
                  <a:rPr lang="en-US" sz="1600" dirty="0">
                    <a:solidFill>
                      <a:schemeClr val="tx1"/>
                    </a:solidFill>
                  </a:rPr>
                  <a:t>0 MHz is used for receiving BSR frames from </a:t>
                </a:r>
                <a14:m>
                  <m:oMath xmlns:m="http://schemas.openxmlformats.org/officeDocument/2006/math">
                    <m:r>
                      <a:rPr lang="en-US" sz="1600" b="0" i="1">
                        <a:solidFill>
                          <a:schemeClr val="tx1"/>
                        </a:solidFill>
                        <a:latin typeface="Cambria Math" panose="02040503050406030204" pitchFamily="18" charset="0"/>
                      </a:rPr>
                      <m:t>𝑥</m:t>
                    </m:r>
                  </m:oMath>
                </a14:m>
                <a:r>
                  <a:rPr lang="en-US" sz="1600" dirty="0">
                    <a:solidFill>
                      <a:schemeClr val="tx1"/>
                    </a:solidFill>
                  </a:rPr>
                  <a:t> STAs concurrently</a:t>
                </a:r>
              </a:p>
            </p:txBody>
          </p:sp>
        </mc:Choice>
        <mc:Fallback>
          <p:sp>
            <p:nvSpPr>
              <p:cNvPr id="4098" name="Rectangle 2"/>
              <p:cNvSpPr>
                <a:spLocks noGrp="1" noRot="1" noChangeAspect="1" noMove="1" noResize="1" noEditPoints="1" noAdjustHandles="1" noChangeArrowheads="1" noChangeShapeType="1" noTextEdit="1"/>
              </p:cNvSpPr>
              <p:nvPr>
                <p:ph idx="1"/>
              </p:nvPr>
            </p:nvSpPr>
            <p:spPr>
              <a:blipFill>
                <a:blip r:embed="rId3"/>
                <a:stretch>
                  <a:fillRect l="-245" t="-528"/>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171431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914401" y="777196"/>
            <a:ext cx="10361084" cy="5317219"/>
          </a:xfrm>
          <a:ln/>
        </p:spPr>
        <p:txBody>
          <a:bodyPr/>
          <a:lstStyle/>
          <a:p>
            <a:pPr>
              <a:buFont typeface="Arial" panose="020B0604020202020204" pitchFamily="34" charset="0"/>
              <a:buChar char="•"/>
            </a:pPr>
            <a:r>
              <a:rPr lang="en-US" sz="1600" b="0" dirty="0">
                <a:solidFill>
                  <a:schemeClr val="tx1"/>
                </a:solidFill>
              </a:rPr>
              <a:t>In the following example, the TXOP holder is not the AP</a:t>
            </a:r>
          </a:p>
          <a:p>
            <a:pPr lvl="1">
              <a:buFont typeface="Arial" panose="020B0604020202020204" pitchFamily="34" charset="0"/>
              <a:buChar char="•"/>
            </a:pPr>
            <a:r>
              <a:rPr lang="en-US" sz="1600" dirty="0">
                <a:solidFill>
                  <a:schemeClr val="tx1"/>
                </a:solidFill>
              </a:rPr>
              <a:t>During the LL Traffic Exchange duration, the TXOP holder allows the AP to perform STA polling</a:t>
            </a:r>
          </a:p>
          <a:p>
            <a:pPr>
              <a:buFont typeface="Arial" panose="020B0604020202020204" pitchFamily="34" charset="0"/>
              <a:buChar char="•"/>
            </a:pPr>
            <a:r>
              <a:rPr lang="en-US" sz="1600" dirty="0">
                <a:solidFill>
                  <a:schemeClr val="tx1"/>
                </a:solidFill>
              </a:rPr>
              <a:t>Assume up to four STAs can be polled concurrently by each BSRP frame</a:t>
            </a:r>
          </a:p>
          <a:p>
            <a:pPr lvl="1">
              <a:buFont typeface="Arial" panose="020B0604020202020204" pitchFamily="34" charset="0"/>
              <a:buChar char="•"/>
            </a:pPr>
            <a:r>
              <a:rPr lang="en-US" sz="1600" b="1" dirty="0">
                <a:solidFill>
                  <a:srgbClr val="B40537"/>
                </a:solidFill>
              </a:rPr>
              <a:t>One polling round is enough to poll the four STAs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4A8294FB-711D-110C-2281-D34D535428D8}"/>
              </a:ext>
            </a:extLst>
          </p:cNvPr>
          <p:cNvSpPr/>
          <p:nvPr/>
        </p:nvSpPr>
        <p:spPr>
          <a:xfrm>
            <a:off x="2345452" y="4624238"/>
            <a:ext cx="2524957" cy="17281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cxnSp>
        <p:nvCxnSpPr>
          <p:cNvPr id="9" name="Straight Arrow Connector 8">
            <a:extLst>
              <a:ext uri="{FF2B5EF4-FFF2-40B4-BE49-F238E27FC236}">
                <a16:creationId xmlns:a16="http://schemas.microsoft.com/office/drawing/2014/main" id="{A0487C3E-B9CE-CF98-F322-691F355B6CBD}"/>
              </a:ext>
            </a:extLst>
          </p:cNvPr>
          <p:cNvCxnSpPr/>
          <p:nvPr/>
        </p:nvCxnSpPr>
        <p:spPr bwMode="auto">
          <a:xfrm>
            <a:off x="2346509" y="4138265"/>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2C6389C-5427-0FB1-8120-01A3FD4F29DC}"/>
              </a:ext>
            </a:extLst>
          </p:cNvPr>
          <p:cNvSpPr txBox="1"/>
          <p:nvPr/>
        </p:nvSpPr>
        <p:spPr>
          <a:xfrm>
            <a:off x="1091206" y="4403880"/>
            <a:ext cx="1233030" cy="523220"/>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1</a:t>
            </a:r>
          </a:p>
          <a:p>
            <a:pPr algn="ctr"/>
            <a:r>
              <a:rPr lang="en-US"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Holder</a:t>
            </a:r>
          </a:p>
        </p:txBody>
      </p:sp>
      <p:cxnSp>
        <p:nvCxnSpPr>
          <p:cNvPr id="15" name="Straight Arrow Connector 14">
            <a:extLst>
              <a:ext uri="{FF2B5EF4-FFF2-40B4-BE49-F238E27FC236}">
                <a16:creationId xmlns:a16="http://schemas.microsoft.com/office/drawing/2014/main" id="{2CA5A4B4-1A9A-7609-8AD5-50966B5DCE30}"/>
              </a:ext>
            </a:extLst>
          </p:cNvPr>
          <p:cNvCxnSpPr/>
          <p:nvPr/>
        </p:nvCxnSpPr>
        <p:spPr bwMode="auto">
          <a:xfrm>
            <a:off x="2345452" y="4796239"/>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DEA57DC-7F7A-D12B-8CC1-ED9832CF9EFF}"/>
              </a:ext>
            </a:extLst>
          </p:cNvPr>
          <p:cNvCxnSpPr/>
          <p:nvPr/>
        </p:nvCxnSpPr>
        <p:spPr bwMode="auto">
          <a:xfrm>
            <a:off x="2345452" y="5091979"/>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70DCD46F-A4C6-E6CA-FBD2-E4E8A2A55C02}"/>
              </a:ext>
            </a:extLst>
          </p:cNvPr>
          <p:cNvSpPr/>
          <p:nvPr/>
        </p:nvSpPr>
        <p:spPr>
          <a:xfrm>
            <a:off x="4867781" y="3960740"/>
            <a:ext cx="568769" cy="17323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18" name="TextBox 17">
            <a:extLst>
              <a:ext uri="{FF2B5EF4-FFF2-40B4-BE49-F238E27FC236}">
                <a16:creationId xmlns:a16="http://schemas.microsoft.com/office/drawing/2014/main" id="{2DBE5001-7DCC-F470-8B16-769FDB20CC0A}"/>
              </a:ext>
            </a:extLst>
          </p:cNvPr>
          <p:cNvSpPr txBox="1"/>
          <p:nvPr/>
        </p:nvSpPr>
        <p:spPr>
          <a:xfrm>
            <a:off x="1498816" y="3943568"/>
            <a:ext cx="428322" cy="307777"/>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a:t>
            </a:r>
          </a:p>
        </p:txBody>
      </p:sp>
      <p:sp>
        <p:nvSpPr>
          <p:cNvPr id="19" name="TextBox 18">
            <a:extLst>
              <a:ext uri="{FF2B5EF4-FFF2-40B4-BE49-F238E27FC236}">
                <a16:creationId xmlns:a16="http://schemas.microsoft.com/office/drawing/2014/main" id="{30745BED-5143-3D13-AF9D-9E9FAD2F1C14}"/>
              </a:ext>
            </a:extLst>
          </p:cNvPr>
          <p:cNvSpPr txBox="1"/>
          <p:nvPr/>
        </p:nvSpPr>
        <p:spPr>
          <a:xfrm>
            <a:off x="1379649" y="4930151"/>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2</a:t>
            </a:r>
          </a:p>
        </p:txBody>
      </p:sp>
      <p:cxnSp>
        <p:nvCxnSpPr>
          <p:cNvPr id="20" name="Straight Arrow Connector 19">
            <a:extLst>
              <a:ext uri="{FF2B5EF4-FFF2-40B4-BE49-F238E27FC236}">
                <a16:creationId xmlns:a16="http://schemas.microsoft.com/office/drawing/2014/main" id="{EB888993-A982-5A03-E090-B19E8AE1347A}"/>
              </a:ext>
            </a:extLst>
          </p:cNvPr>
          <p:cNvCxnSpPr/>
          <p:nvPr/>
        </p:nvCxnSpPr>
        <p:spPr bwMode="auto">
          <a:xfrm>
            <a:off x="2345452" y="533769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Rectangle 22">
            <a:extLst>
              <a:ext uri="{FF2B5EF4-FFF2-40B4-BE49-F238E27FC236}">
                <a16:creationId xmlns:a16="http://schemas.microsoft.com/office/drawing/2014/main" id="{4DAAC26C-C260-B777-EBE0-A559C3345B98}"/>
              </a:ext>
            </a:extLst>
          </p:cNvPr>
          <p:cNvSpPr/>
          <p:nvPr/>
        </p:nvSpPr>
        <p:spPr>
          <a:xfrm>
            <a:off x="5495812" y="4913383"/>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4" name="Rectangle 23">
            <a:extLst>
              <a:ext uri="{FF2B5EF4-FFF2-40B4-BE49-F238E27FC236}">
                <a16:creationId xmlns:a16="http://schemas.microsoft.com/office/drawing/2014/main" id="{E1094B65-082B-C626-A1C1-236B683494B5}"/>
              </a:ext>
            </a:extLst>
          </p:cNvPr>
          <p:cNvSpPr/>
          <p:nvPr/>
        </p:nvSpPr>
        <p:spPr>
          <a:xfrm>
            <a:off x="5498544" y="5166842"/>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33" name="Rectangle 32">
            <a:extLst>
              <a:ext uri="{FF2B5EF4-FFF2-40B4-BE49-F238E27FC236}">
                <a16:creationId xmlns:a16="http://schemas.microsoft.com/office/drawing/2014/main" id="{E8443DF1-8F6B-EB8F-5B9B-F6822444B73D}"/>
              </a:ext>
            </a:extLst>
          </p:cNvPr>
          <p:cNvSpPr/>
          <p:nvPr/>
        </p:nvSpPr>
        <p:spPr>
          <a:xfrm>
            <a:off x="5498544" y="5415279"/>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7" name="Rectangle 6">
            <a:extLst>
              <a:ext uri="{FF2B5EF4-FFF2-40B4-BE49-F238E27FC236}">
                <a16:creationId xmlns:a16="http://schemas.microsoft.com/office/drawing/2014/main" id="{8F1ED4DF-5BB2-4755-A58F-2E262A0C245C}"/>
              </a:ext>
            </a:extLst>
          </p:cNvPr>
          <p:cNvSpPr/>
          <p:nvPr/>
        </p:nvSpPr>
        <p:spPr>
          <a:xfrm>
            <a:off x="6829097" y="5165305"/>
            <a:ext cx="2578467" cy="16432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8" name="Rectangle 7">
            <a:extLst>
              <a:ext uri="{FF2B5EF4-FFF2-40B4-BE49-F238E27FC236}">
                <a16:creationId xmlns:a16="http://schemas.microsoft.com/office/drawing/2014/main" id="{153E9B1E-208F-04AA-2960-E249D449057C}"/>
              </a:ext>
            </a:extLst>
          </p:cNvPr>
          <p:cNvSpPr/>
          <p:nvPr/>
        </p:nvSpPr>
        <p:spPr>
          <a:xfrm>
            <a:off x="6831247" y="5416444"/>
            <a:ext cx="2578467" cy="16432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3" name="Rectangle 42">
            <a:extLst>
              <a:ext uri="{FF2B5EF4-FFF2-40B4-BE49-F238E27FC236}">
                <a16:creationId xmlns:a16="http://schemas.microsoft.com/office/drawing/2014/main" id="{8B919FB8-9750-C8D3-DA70-85676057EFA2}"/>
              </a:ext>
            </a:extLst>
          </p:cNvPr>
          <p:cNvSpPr/>
          <p:nvPr/>
        </p:nvSpPr>
        <p:spPr>
          <a:xfrm>
            <a:off x="6152969" y="3957869"/>
            <a:ext cx="607438" cy="16494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TF</a:t>
            </a:r>
          </a:p>
        </p:txBody>
      </p:sp>
      <p:cxnSp>
        <p:nvCxnSpPr>
          <p:cNvPr id="10" name="Straight Arrow Connector 9">
            <a:extLst>
              <a:ext uri="{FF2B5EF4-FFF2-40B4-BE49-F238E27FC236}">
                <a16:creationId xmlns:a16="http://schemas.microsoft.com/office/drawing/2014/main" id="{3171A349-467A-D6E4-25EA-AF0BE139B1A5}"/>
              </a:ext>
            </a:extLst>
          </p:cNvPr>
          <p:cNvCxnSpPr/>
          <p:nvPr/>
        </p:nvCxnSpPr>
        <p:spPr bwMode="auto">
          <a:xfrm>
            <a:off x="2324236" y="5581584"/>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19C13BC7-B172-0745-1374-8C3623373FCF}"/>
              </a:ext>
            </a:extLst>
          </p:cNvPr>
          <p:cNvCxnSpPr/>
          <p:nvPr/>
        </p:nvCxnSpPr>
        <p:spPr bwMode="auto">
          <a:xfrm>
            <a:off x="2324236" y="5836755"/>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8" name="Rectangle 27">
            <a:extLst>
              <a:ext uri="{FF2B5EF4-FFF2-40B4-BE49-F238E27FC236}">
                <a16:creationId xmlns:a16="http://schemas.microsoft.com/office/drawing/2014/main" id="{E7918BC2-63DF-139E-FAC7-264AC663EB7E}"/>
              </a:ext>
            </a:extLst>
          </p:cNvPr>
          <p:cNvSpPr/>
          <p:nvPr/>
        </p:nvSpPr>
        <p:spPr>
          <a:xfrm>
            <a:off x="5496394" y="5665692"/>
            <a:ext cx="621882" cy="173222"/>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45" name="Rectangle 44">
            <a:extLst>
              <a:ext uri="{FF2B5EF4-FFF2-40B4-BE49-F238E27FC236}">
                <a16:creationId xmlns:a16="http://schemas.microsoft.com/office/drawing/2014/main" id="{DC4E0E82-4099-707E-A525-263331EE855C}"/>
              </a:ext>
            </a:extLst>
          </p:cNvPr>
          <p:cNvSpPr/>
          <p:nvPr/>
        </p:nvSpPr>
        <p:spPr>
          <a:xfrm>
            <a:off x="6829097" y="5666857"/>
            <a:ext cx="2578467" cy="164328"/>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30" name="Rectangle 29">
            <a:extLst>
              <a:ext uri="{FF2B5EF4-FFF2-40B4-BE49-F238E27FC236}">
                <a16:creationId xmlns:a16="http://schemas.microsoft.com/office/drawing/2014/main" id="{F648C8CA-0BF2-D92B-21B7-A0CE7B932228}"/>
              </a:ext>
            </a:extLst>
          </p:cNvPr>
          <p:cNvSpPr/>
          <p:nvPr/>
        </p:nvSpPr>
        <p:spPr>
          <a:xfrm>
            <a:off x="6763854" y="3363530"/>
            <a:ext cx="65243" cy="2980454"/>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E4179850-3904-9849-7CD0-673CB414EC7F}"/>
              </a:ext>
            </a:extLst>
          </p:cNvPr>
          <p:cNvSpPr/>
          <p:nvPr/>
        </p:nvSpPr>
        <p:spPr>
          <a:xfrm>
            <a:off x="5436551" y="3363530"/>
            <a:ext cx="59842" cy="2980422"/>
          </a:xfrm>
          <a:prstGeom prst="rect">
            <a:avLst/>
          </a:prstGeom>
          <a:solidFill>
            <a:schemeClr val="accent2">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Rectangle 28">
            <a:extLst>
              <a:ext uri="{FF2B5EF4-FFF2-40B4-BE49-F238E27FC236}">
                <a16:creationId xmlns:a16="http://schemas.microsoft.com/office/drawing/2014/main" id="{D7AA6D73-1295-7EC1-6472-B324A769FED7}"/>
              </a:ext>
            </a:extLst>
          </p:cNvPr>
          <p:cNvSpPr/>
          <p:nvPr/>
        </p:nvSpPr>
        <p:spPr>
          <a:xfrm>
            <a:off x="6098735" y="3363530"/>
            <a:ext cx="54233" cy="2980444"/>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8" name="TextBox 57">
            <a:extLst>
              <a:ext uri="{FF2B5EF4-FFF2-40B4-BE49-F238E27FC236}">
                <a16:creationId xmlns:a16="http://schemas.microsoft.com/office/drawing/2014/main" id="{954B0471-EB55-4F2A-B937-B40E6BCFCE2D}"/>
              </a:ext>
            </a:extLst>
          </p:cNvPr>
          <p:cNvSpPr txBox="1"/>
          <p:nvPr/>
        </p:nvSpPr>
        <p:spPr>
          <a:xfrm>
            <a:off x="1387518" y="5198007"/>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3</a:t>
            </a:r>
          </a:p>
        </p:txBody>
      </p:sp>
      <p:sp>
        <p:nvSpPr>
          <p:cNvPr id="59" name="TextBox 58">
            <a:extLst>
              <a:ext uri="{FF2B5EF4-FFF2-40B4-BE49-F238E27FC236}">
                <a16:creationId xmlns:a16="http://schemas.microsoft.com/office/drawing/2014/main" id="{0BE816B1-01E2-EC08-3801-D8FAF4A4D335}"/>
              </a:ext>
            </a:extLst>
          </p:cNvPr>
          <p:cNvSpPr txBox="1"/>
          <p:nvPr/>
        </p:nvSpPr>
        <p:spPr>
          <a:xfrm>
            <a:off x="1379649" y="5426607"/>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4</a:t>
            </a:r>
          </a:p>
        </p:txBody>
      </p:sp>
      <p:sp>
        <p:nvSpPr>
          <p:cNvPr id="60" name="TextBox 59">
            <a:extLst>
              <a:ext uri="{FF2B5EF4-FFF2-40B4-BE49-F238E27FC236}">
                <a16:creationId xmlns:a16="http://schemas.microsoft.com/office/drawing/2014/main" id="{2D1051D1-ECD8-330D-823B-D7CE03218401}"/>
              </a:ext>
            </a:extLst>
          </p:cNvPr>
          <p:cNvSpPr txBox="1"/>
          <p:nvPr/>
        </p:nvSpPr>
        <p:spPr>
          <a:xfrm>
            <a:off x="1379648" y="5677296"/>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5</a:t>
            </a:r>
          </a:p>
        </p:txBody>
      </p:sp>
      <p:sp>
        <p:nvSpPr>
          <p:cNvPr id="61" name="Rectangle 60">
            <a:extLst>
              <a:ext uri="{FF2B5EF4-FFF2-40B4-BE49-F238E27FC236}">
                <a16:creationId xmlns:a16="http://schemas.microsoft.com/office/drawing/2014/main" id="{B20EA682-144A-F76E-B446-1F146B4C134F}"/>
              </a:ext>
            </a:extLst>
          </p:cNvPr>
          <p:cNvSpPr/>
          <p:nvPr/>
        </p:nvSpPr>
        <p:spPr bwMode="auto">
          <a:xfrm>
            <a:off x="4867780" y="3219784"/>
            <a:ext cx="1230955" cy="319563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Rectangle 2">
            <a:extLst>
              <a:ext uri="{FF2B5EF4-FFF2-40B4-BE49-F238E27FC236}">
                <a16:creationId xmlns:a16="http://schemas.microsoft.com/office/drawing/2014/main" id="{F4F974A0-EE46-381C-89B1-981F4F8B1010}"/>
              </a:ext>
            </a:extLst>
          </p:cNvPr>
          <p:cNvSpPr/>
          <p:nvPr/>
        </p:nvSpPr>
        <p:spPr>
          <a:xfrm>
            <a:off x="4867780" y="4138125"/>
            <a:ext cx="4539784" cy="228573"/>
          </a:xfrm>
          <a:prstGeom prst="rect">
            <a:avLst/>
          </a:prstGeom>
          <a:solidFill>
            <a:schemeClr val="accent1">
              <a:lumMod val="5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sp>
        <p:nvSpPr>
          <p:cNvPr id="13" name="TextBox 12">
            <a:extLst>
              <a:ext uri="{FF2B5EF4-FFF2-40B4-BE49-F238E27FC236}">
                <a16:creationId xmlns:a16="http://schemas.microsoft.com/office/drawing/2014/main" id="{B0E7AD2C-F4F1-CF18-E5DA-1A23FDA53482}"/>
              </a:ext>
            </a:extLst>
          </p:cNvPr>
          <p:cNvSpPr txBox="1"/>
          <p:nvPr/>
        </p:nvSpPr>
        <p:spPr>
          <a:xfrm>
            <a:off x="1001217" y="2779274"/>
            <a:ext cx="3466611" cy="523220"/>
          </a:xfrm>
          <a:prstGeom prst="rect">
            <a:avLst/>
          </a:prstGeom>
          <a:noFill/>
          <a:ln>
            <a:noFill/>
            <a:prstDash val="dash"/>
          </a:ln>
        </p:spPr>
        <p:txBody>
          <a:bodyPr wrap="square" rtlCol="0">
            <a:spAutoFit/>
          </a:bodyPr>
          <a:lstStyle/>
          <a:p>
            <a:r>
              <a:rPr lang="en-US" sz="1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The BSRP frame allocates resources to STAs 2, 3, 4, and 5 to reply back</a:t>
            </a:r>
          </a:p>
        </p:txBody>
      </p:sp>
      <p:cxnSp>
        <p:nvCxnSpPr>
          <p:cNvPr id="22" name="Straight Arrow Connector 21">
            <a:extLst>
              <a:ext uri="{FF2B5EF4-FFF2-40B4-BE49-F238E27FC236}">
                <a16:creationId xmlns:a16="http://schemas.microsoft.com/office/drawing/2014/main" id="{A6ED1A62-7632-C1B2-D4D8-9B19CF76D449}"/>
              </a:ext>
            </a:extLst>
          </p:cNvPr>
          <p:cNvCxnSpPr>
            <a:cxnSpLocks/>
          </p:cNvCxnSpPr>
          <p:nvPr/>
        </p:nvCxnSpPr>
        <p:spPr bwMode="auto">
          <a:xfrm>
            <a:off x="4082223" y="3207565"/>
            <a:ext cx="1069942" cy="7360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6" name="TextBox 25">
            <a:extLst>
              <a:ext uri="{FF2B5EF4-FFF2-40B4-BE49-F238E27FC236}">
                <a16:creationId xmlns:a16="http://schemas.microsoft.com/office/drawing/2014/main" id="{7343F9BC-7888-4A35-E289-32E2F8EA9730}"/>
              </a:ext>
            </a:extLst>
          </p:cNvPr>
          <p:cNvSpPr txBox="1"/>
          <p:nvPr/>
        </p:nvSpPr>
        <p:spPr>
          <a:xfrm>
            <a:off x="6382342" y="2781105"/>
            <a:ext cx="1747596" cy="307777"/>
          </a:xfrm>
          <a:prstGeom prst="rect">
            <a:avLst/>
          </a:prstGeom>
          <a:noFill/>
          <a:ln>
            <a:noFill/>
          </a:ln>
        </p:spPr>
        <p:txBody>
          <a:bodyPr wrap="square">
            <a:spAutoFit/>
          </a:bodyPr>
          <a:lstStyle/>
          <a:p>
            <a:r>
              <a:rPr lang="en-US" sz="1400" b="1" dirty="0">
                <a:solidFill>
                  <a:srgbClr val="B40537"/>
                </a:solidFill>
                <a:latin typeface="Helvetica Neue" panose="02000503000000020004" pitchFamily="2" charset="0"/>
                <a:ea typeface="Helvetica Neue" panose="02000503000000020004" pitchFamily="2" charset="0"/>
                <a:cs typeface="Helvetica Neue" panose="02000503000000020004" pitchFamily="2" charset="0"/>
              </a:rPr>
              <a:t>One polling round</a:t>
            </a:r>
          </a:p>
        </p:txBody>
      </p:sp>
      <p:cxnSp>
        <p:nvCxnSpPr>
          <p:cNvPr id="31" name="Straight Arrow Connector 30">
            <a:extLst>
              <a:ext uri="{FF2B5EF4-FFF2-40B4-BE49-F238E27FC236}">
                <a16:creationId xmlns:a16="http://schemas.microsoft.com/office/drawing/2014/main" id="{3483F4E5-88A3-9BB3-14DB-85160890DDC5}"/>
              </a:ext>
            </a:extLst>
          </p:cNvPr>
          <p:cNvCxnSpPr>
            <a:cxnSpLocks/>
            <a:stCxn id="26" idx="1"/>
          </p:cNvCxnSpPr>
          <p:nvPr/>
        </p:nvCxnSpPr>
        <p:spPr bwMode="auto">
          <a:xfrm flipH="1">
            <a:off x="6117694" y="2934994"/>
            <a:ext cx="264648" cy="28479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2FDD52A3-219B-3EC9-99B5-A72E22EFDA9C}"/>
              </a:ext>
            </a:extLst>
          </p:cNvPr>
          <p:cNvSpPr txBox="1"/>
          <p:nvPr/>
        </p:nvSpPr>
        <p:spPr>
          <a:xfrm>
            <a:off x="4867780" y="2886563"/>
            <a:ext cx="1249913" cy="276999"/>
          </a:xfrm>
          <a:prstGeom prst="rect">
            <a:avLst/>
          </a:prstGeom>
          <a:solidFill>
            <a:srgbClr val="B40537"/>
          </a:solidFill>
        </p:spPr>
        <p:txBody>
          <a:bodyPr wrap="square" lIns="0" rIns="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Polling Duration</a:t>
            </a:r>
          </a:p>
        </p:txBody>
      </p:sp>
    </p:spTree>
    <p:extLst>
      <p:ext uri="{BB962C8B-B14F-4D97-AF65-F5344CB8AC3E}">
        <p14:creationId xmlns:p14="http://schemas.microsoft.com/office/powerpoint/2010/main" val="2676345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914401" y="793604"/>
            <a:ext cx="10361084" cy="5300811"/>
          </a:xfrm>
          <a:ln/>
        </p:spPr>
        <p:txBody>
          <a:bodyPr/>
          <a:lstStyle/>
          <a:p>
            <a:pPr>
              <a:buFont typeface="Arial" panose="020B0604020202020204" pitchFamily="34" charset="0"/>
              <a:buChar char="•"/>
            </a:pPr>
            <a:r>
              <a:rPr lang="en-US" sz="1600" b="0" dirty="0">
                <a:solidFill>
                  <a:schemeClr val="tx1"/>
                </a:solidFill>
              </a:rPr>
              <a:t>Six STAs are polled by the AP, where </a:t>
            </a:r>
            <a:r>
              <a:rPr lang="en-US" sz="1600" dirty="0">
                <a:solidFill>
                  <a:schemeClr val="tx1"/>
                </a:solidFill>
              </a:rPr>
              <a:t>four STAs can be polled concurrently</a:t>
            </a:r>
            <a:r>
              <a:rPr lang="en-US" sz="1600" b="0" dirty="0">
                <a:solidFill>
                  <a:schemeClr val="tx1"/>
                </a:solidFill>
              </a:rPr>
              <a:t> by each BSRP frame</a:t>
            </a:r>
          </a:p>
          <a:p>
            <a:pPr>
              <a:buFont typeface="Arial" panose="020B0604020202020204" pitchFamily="34" charset="0"/>
              <a:buChar char="•"/>
            </a:pPr>
            <a:r>
              <a:rPr lang="en-US" sz="1600" dirty="0">
                <a:solidFill>
                  <a:srgbClr val="B40537"/>
                </a:solidFill>
              </a:rPr>
              <a:t>Two polling rounds are required to poll the six STAs</a:t>
            </a:r>
          </a:p>
          <a:p>
            <a:pPr>
              <a:buFont typeface="Arial" panose="020B0604020202020204" pitchFamily="34" charset="0"/>
              <a:buChar char="•"/>
            </a:pPr>
            <a:r>
              <a:rPr lang="en-US" sz="1600" dirty="0">
                <a:solidFill>
                  <a:schemeClr val="tx1"/>
                </a:solidFill>
              </a:rPr>
              <a:t>Note: since the second BSRP allocates resources to a lesser number of STAs than the first one, the size of the second one is smaller</a:t>
            </a:r>
          </a:p>
          <a:p>
            <a:pPr lvl="1">
              <a:buFont typeface="Arial" panose="020B0604020202020204" pitchFamily="34" charset="0"/>
              <a:buChar char="•"/>
            </a:pPr>
            <a:endParaRPr lang="en-US" sz="1600" b="0" dirty="0"/>
          </a:p>
          <a:p>
            <a:endParaRPr lang="en-US" sz="1800" dirty="0"/>
          </a:p>
          <a:p>
            <a:pPr marL="285750" indent="-285750">
              <a:buFont typeface="Arial" panose="020B0604020202020204" pitchFamily="34" charset="0"/>
              <a:buChar char="•"/>
            </a:pPr>
            <a:endParaRPr lang="en-US"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Rectangle 1">
            <a:extLst>
              <a:ext uri="{FF2B5EF4-FFF2-40B4-BE49-F238E27FC236}">
                <a16:creationId xmlns:a16="http://schemas.microsoft.com/office/drawing/2014/main" id="{4A8294FB-711D-110C-2281-D34D535428D8}"/>
              </a:ext>
            </a:extLst>
          </p:cNvPr>
          <p:cNvSpPr/>
          <p:nvPr/>
        </p:nvSpPr>
        <p:spPr>
          <a:xfrm>
            <a:off x="2231276" y="3839206"/>
            <a:ext cx="2524957" cy="189949"/>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cxnSp>
        <p:nvCxnSpPr>
          <p:cNvPr id="9" name="Straight Arrow Connector 8">
            <a:extLst>
              <a:ext uri="{FF2B5EF4-FFF2-40B4-BE49-F238E27FC236}">
                <a16:creationId xmlns:a16="http://schemas.microsoft.com/office/drawing/2014/main" id="{A0487C3E-B9CE-CF98-F322-691F355B6CBD}"/>
              </a:ext>
            </a:extLst>
          </p:cNvPr>
          <p:cNvCxnSpPr/>
          <p:nvPr/>
        </p:nvCxnSpPr>
        <p:spPr bwMode="auto">
          <a:xfrm>
            <a:off x="2232333" y="339992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2C6389C-5427-0FB1-8120-01A3FD4F29DC}"/>
              </a:ext>
            </a:extLst>
          </p:cNvPr>
          <p:cNvSpPr txBox="1"/>
          <p:nvPr/>
        </p:nvSpPr>
        <p:spPr>
          <a:xfrm>
            <a:off x="977030" y="3557736"/>
            <a:ext cx="1233030" cy="523220"/>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1</a:t>
            </a:r>
          </a:p>
          <a:p>
            <a:pPr algn="ctr"/>
            <a:r>
              <a:rPr lang="en-US" sz="1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TXOP Holder</a:t>
            </a:r>
          </a:p>
        </p:txBody>
      </p:sp>
      <p:cxnSp>
        <p:nvCxnSpPr>
          <p:cNvPr id="15" name="Straight Arrow Connector 14">
            <a:extLst>
              <a:ext uri="{FF2B5EF4-FFF2-40B4-BE49-F238E27FC236}">
                <a16:creationId xmlns:a16="http://schemas.microsoft.com/office/drawing/2014/main" id="{2CA5A4B4-1A9A-7609-8AD5-50966B5DCE30}"/>
              </a:ext>
            </a:extLst>
          </p:cNvPr>
          <p:cNvCxnSpPr/>
          <p:nvPr/>
        </p:nvCxnSpPr>
        <p:spPr bwMode="auto">
          <a:xfrm>
            <a:off x="2231276" y="4028338"/>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DEA57DC-7F7A-D12B-8CC1-ED9832CF9EFF}"/>
              </a:ext>
            </a:extLst>
          </p:cNvPr>
          <p:cNvCxnSpPr/>
          <p:nvPr/>
        </p:nvCxnSpPr>
        <p:spPr bwMode="auto">
          <a:xfrm>
            <a:off x="2231276" y="4400279"/>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70DCD46F-A4C6-E6CA-FBD2-E4E8A2A55C02}"/>
              </a:ext>
            </a:extLst>
          </p:cNvPr>
          <p:cNvSpPr/>
          <p:nvPr/>
        </p:nvSpPr>
        <p:spPr>
          <a:xfrm>
            <a:off x="4753605" y="3205229"/>
            <a:ext cx="568769"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18" name="TextBox 17">
            <a:extLst>
              <a:ext uri="{FF2B5EF4-FFF2-40B4-BE49-F238E27FC236}">
                <a16:creationId xmlns:a16="http://schemas.microsoft.com/office/drawing/2014/main" id="{2DBE5001-7DCC-F470-8B16-769FDB20CC0A}"/>
              </a:ext>
            </a:extLst>
          </p:cNvPr>
          <p:cNvSpPr txBox="1"/>
          <p:nvPr/>
        </p:nvSpPr>
        <p:spPr>
          <a:xfrm>
            <a:off x="1384640" y="3205229"/>
            <a:ext cx="428322" cy="307777"/>
          </a:xfrm>
          <a:prstGeom prst="rect">
            <a:avLst/>
          </a:prstGeom>
          <a:noFill/>
        </p:spPr>
        <p:txBody>
          <a:bodyPr wrap="none" rtlCol="0">
            <a:spAutoFit/>
          </a:bodyPr>
          <a:lstStyle/>
          <a:p>
            <a:pPr algn="ctr"/>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a:t>
            </a:r>
          </a:p>
        </p:txBody>
      </p:sp>
      <p:sp>
        <p:nvSpPr>
          <p:cNvPr id="19" name="TextBox 18">
            <a:extLst>
              <a:ext uri="{FF2B5EF4-FFF2-40B4-BE49-F238E27FC236}">
                <a16:creationId xmlns:a16="http://schemas.microsoft.com/office/drawing/2014/main" id="{30745BED-5143-3D13-AF9D-9E9FAD2F1C14}"/>
              </a:ext>
            </a:extLst>
          </p:cNvPr>
          <p:cNvSpPr txBox="1"/>
          <p:nvPr/>
        </p:nvSpPr>
        <p:spPr>
          <a:xfrm>
            <a:off x="1400853" y="4234091"/>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2</a:t>
            </a:r>
          </a:p>
        </p:txBody>
      </p:sp>
      <p:cxnSp>
        <p:nvCxnSpPr>
          <p:cNvPr id="20" name="Straight Arrow Connector 19">
            <a:extLst>
              <a:ext uri="{FF2B5EF4-FFF2-40B4-BE49-F238E27FC236}">
                <a16:creationId xmlns:a16="http://schemas.microsoft.com/office/drawing/2014/main" id="{EB888993-A982-5A03-E090-B19E8AE1347A}"/>
              </a:ext>
            </a:extLst>
          </p:cNvPr>
          <p:cNvCxnSpPr/>
          <p:nvPr/>
        </p:nvCxnSpPr>
        <p:spPr bwMode="auto">
          <a:xfrm>
            <a:off x="2231276" y="472219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1759DEB7-A707-D1D1-B238-0969D73B452A}"/>
              </a:ext>
            </a:extLst>
          </p:cNvPr>
          <p:cNvSpPr txBox="1"/>
          <p:nvPr/>
        </p:nvSpPr>
        <p:spPr>
          <a:xfrm>
            <a:off x="1383849" y="6093839"/>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7</a:t>
            </a:r>
          </a:p>
        </p:txBody>
      </p:sp>
      <p:sp>
        <p:nvSpPr>
          <p:cNvPr id="23" name="Rectangle 22">
            <a:extLst>
              <a:ext uri="{FF2B5EF4-FFF2-40B4-BE49-F238E27FC236}">
                <a16:creationId xmlns:a16="http://schemas.microsoft.com/office/drawing/2014/main" id="{4DAAC26C-C260-B777-EBE0-A559C3345B98}"/>
              </a:ext>
            </a:extLst>
          </p:cNvPr>
          <p:cNvSpPr/>
          <p:nvPr/>
        </p:nvSpPr>
        <p:spPr>
          <a:xfrm>
            <a:off x="5423764" y="4204511"/>
            <a:ext cx="55936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4" name="Rectangle 23">
            <a:extLst>
              <a:ext uri="{FF2B5EF4-FFF2-40B4-BE49-F238E27FC236}">
                <a16:creationId xmlns:a16="http://schemas.microsoft.com/office/drawing/2014/main" id="{E1094B65-082B-C626-A1C1-236B683494B5}"/>
              </a:ext>
            </a:extLst>
          </p:cNvPr>
          <p:cNvSpPr/>
          <p:nvPr/>
        </p:nvSpPr>
        <p:spPr>
          <a:xfrm>
            <a:off x="5423764" y="4534170"/>
            <a:ext cx="55936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5" name="Rectangle 24">
            <a:extLst>
              <a:ext uri="{FF2B5EF4-FFF2-40B4-BE49-F238E27FC236}">
                <a16:creationId xmlns:a16="http://schemas.microsoft.com/office/drawing/2014/main" id="{8CADAB96-8DF4-E7D4-53B7-AA36409D71EB}"/>
              </a:ext>
            </a:extLst>
          </p:cNvPr>
          <p:cNvSpPr/>
          <p:nvPr/>
        </p:nvSpPr>
        <p:spPr>
          <a:xfrm>
            <a:off x="6077683" y="3205229"/>
            <a:ext cx="568769"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BSRP</a:t>
            </a:r>
          </a:p>
        </p:txBody>
      </p:sp>
      <p:sp>
        <p:nvSpPr>
          <p:cNvPr id="26" name="Rectangle 25">
            <a:extLst>
              <a:ext uri="{FF2B5EF4-FFF2-40B4-BE49-F238E27FC236}">
                <a16:creationId xmlns:a16="http://schemas.microsoft.com/office/drawing/2014/main" id="{3C4F5389-3226-BE0A-B3EF-1507B92CC27C}"/>
              </a:ext>
            </a:extLst>
          </p:cNvPr>
          <p:cNvSpPr/>
          <p:nvPr/>
        </p:nvSpPr>
        <p:spPr>
          <a:xfrm>
            <a:off x="8136434" y="3836955"/>
            <a:ext cx="2524957"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Period</a:t>
            </a:r>
          </a:p>
        </p:txBody>
      </p:sp>
      <p:cxnSp>
        <p:nvCxnSpPr>
          <p:cNvPr id="31" name="Straight Arrow Connector 30">
            <a:extLst>
              <a:ext uri="{FF2B5EF4-FFF2-40B4-BE49-F238E27FC236}">
                <a16:creationId xmlns:a16="http://schemas.microsoft.com/office/drawing/2014/main" id="{CAAB4E19-A0A8-BF71-F544-1D146C8766B3}"/>
              </a:ext>
            </a:extLst>
          </p:cNvPr>
          <p:cNvCxnSpPr/>
          <p:nvPr/>
        </p:nvCxnSpPr>
        <p:spPr bwMode="auto">
          <a:xfrm>
            <a:off x="2231276" y="5087800"/>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E8443DF1-8F6B-EB8F-5B9B-F6822444B73D}"/>
              </a:ext>
            </a:extLst>
          </p:cNvPr>
          <p:cNvSpPr/>
          <p:nvPr/>
        </p:nvSpPr>
        <p:spPr>
          <a:xfrm>
            <a:off x="5423764" y="4895751"/>
            <a:ext cx="55936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7" name="Rectangle 6">
            <a:extLst>
              <a:ext uri="{FF2B5EF4-FFF2-40B4-BE49-F238E27FC236}">
                <a16:creationId xmlns:a16="http://schemas.microsoft.com/office/drawing/2014/main" id="{8F1ED4DF-5BB2-4755-A58F-2E262A0C245C}"/>
              </a:ext>
            </a:extLst>
          </p:cNvPr>
          <p:cNvSpPr/>
          <p:nvPr/>
        </p:nvSpPr>
        <p:spPr>
          <a:xfrm>
            <a:off x="8134639" y="4530355"/>
            <a:ext cx="2535232"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8" name="Rectangle 7">
            <a:extLst>
              <a:ext uri="{FF2B5EF4-FFF2-40B4-BE49-F238E27FC236}">
                <a16:creationId xmlns:a16="http://schemas.microsoft.com/office/drawing/2014/main" id="{153E9B1E-208F-04AA-2960-E249D449057C}"/>
              </a:ext>
            </a:extLst>
          </p:cNvPr>
          <p:cNvSpPr/>
          <p:nvPr/>
        </p:nvSpPr>
        <p:spPr>
          <a:xfrm>
            <a:off x="8134639" y="4894638"/>
            <a:ext cx="2537382"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14" name="Rectangle 13">
            <a:extLst>
              <a:ext uri="{FF2B5EF4-FFF2-40B4-BE49-F238E27FC236}">
                <a16:creationId xmlns:a16="http://schemas.microsoft.com/office/drawing/2014/main" id="{E4179850-3904-9849-7CD0-673CB414EC7F}"/>
              </a:ext>
            </a:extLst>
          </p:cNvPr>
          <p:cNvSpPr/>
          <p:nvPr/>
        </p:nvSpPr>
        <p:spPr>
          <a:xfrm>
            <a:off x="5322375" y="2900472"/>
            <a:ext cx="100813" cy="3428929"/>
          </a:xfrm>
          <a:prstGeom prst="rect">
            <a:avLst/>
          </a:prstGeom>
          <a:solidFill>
            <a:schemeClr val="accent2">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Rectangle 28">
            <a:extLst>
              <a:ext uri="{FF2B5EF4-FFF2-40B4-BE49-F238E27FC236}">
                <a16:creationId xmlns:a16="http://schemas.microsoft.com/office/drawing/2014/main" id="{D7AA6D73-1295-7EC1-6472-B324A769FED7}"/>
              </a:ext>
            </a:extLst>
          </p:cNvPr>
          <p:cNvSpPr/>
          <p:nvPr/>
        </p:nvSpPr>
        <p:spPr>
          <a:xfrm>
            <a:off x="5984560" y="2900474"/>
            <a:ext cx="91365" cy="3428954"/>
          </a:xfrm>
          <a:prstGeom prst="rect">
            <a:avLst/>
          </a:prstGeom>
          <a:solidFill>
            <a:schemeClr val="accent2">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Rectangle 29">
            <a:extLst>
              <a:ext uri="{FF2B5EF4-FFF2-40B4-BE49-F238E27FC236}">
                <a16:creationId xmlns:a16="http://schemas.microsoft.com/office/drawing/2014/main" id="{F648C8CA-0BF2-D92B-21B7-A0CE7B932228}"/>
              </a:ext>
            </a:extLst>
          </p:cNvPr>
          <p:cNvSpPr/>
          <p:nvPr/>
        </p:nvSpPr>
        <p:spPr>
          <a:xfrm>
            <a:off x="6649679" y="2900475"/>
            <a:ext cx="109912" cy="3428965"/>
          </a:xfrm>
          <a:prstGeom prst="rect">
            <a:avLst/>
          </a:prstGeom>
          <a:solidFill>
            <a:schemeClr val="accent2">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4" name="Straight Arrow Connector 33">
            <a:extLst>
              <a:ext uri="{FF2B5EF4-FFF2-40B4-BE49-F238E27FC236}">
                <a16:creationId xmlns:a16="http://schemas.microsoft.com/office/drawing/2014/main" id="{CB328D59-AB74-8E7A-9EE2-F193C9AA86D3}"/>
              </a:ext>
            </a:extLst>
          </p:cNvPr>
          <p:cNvCxnSpPr/>
          <p:nvPr/>
        </p:nvCxnSpPr>
        <p:spPr bwMode="auto">
          <a:xfrm>
            <a:off x="2231276" y="5484196"/>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96234BE8-C355-8D6F-3F36-1D00568892F0}"/>
              </a:ext>
            </a:extLst>
          </p:cNvPr>
          <p:cNvSpPr/>
          <p:nvPr/>
        </p:nvSpPr>
        <p:spPr>
          <a:xfrm>
            <a:off x="5426637" y="5292146"/>
            <a:ext cx="556491"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cxnSp>
        <p:nvCxnSpPr>
          <p:cNvPr id="37" name="Straight Arrow Connector 36">
            <a:extLst>
              <a:ext uri="{FF2B5EF4-FFF2-40B4-BE49-F238E27FC236}">
                <a16:creationId xmlns:a16="http://schemas.microsoft.com/office/drawing/2014/main" id="{EE282CF5-9A9F-C475-64CA-CFEC8AC59DDB}"/>
              </a:ext>
            </a:extLst>
          </p:cNvPr>
          <p:cNvCxnSpPr/>
          <p:nvPr/>
        </p:nvCxnSpPr>
        <p:spPr bwMode="auto">
          <a:xfrm>
            <a:off x="2231276" y="5849800"/>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9" name="Rectangle 38">
            <a:extLst>
              <a:ext uri="{FF2B5EF4-FFF2-40B4-BE49-F238E27FC236}">
                <a16:creationId xmlns:a16="http://schemas.microsoft.com/office/drawing/2014/main" id="{A92800BF-E963-89F8-4A2A-5D2C7793623E}"/>
              </a:ext>
            </a:extLst>
          </p:cNvPr>
          <p:cNvSpPr/>
          <p:nvPr/>
        </p:nvSpPr>
        <p:spPr>
          <a:xfrm>
            <a:off x="6759591" y="5656836"/>
            <a:ext cx="582533"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40" name="Rectangle 39">
            <a:extLst>
              <a:ext uri="{FF2B5EF4-FFF2-40B4-BE49-F238E27FC236}">
                <a16:creationId xmlns:a16="http://schemas.microsoft.com/office/drawing/2014/main" id="{E42898BB-A0B2-B444-C804-5AAF7187DE46}"/>
              </a:ext>
            </a:extLst>
          </p:cNvPr>
          <p:cNvSpPr/>
          <p:nvPr/>
        </p:nvSpPr>
        <p:spPr>
          <a:xfrm>
            <a:off x="8134639" y="5290909"/>
            <a:ext cx="2535232"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1" name="Rectangle 40">
            <a:extLst>
              <a:ext uri="{FF2B5EF4-FFF2-40B4-BE49-F238E27FC236}">
                <a16:creationId xmlns:a16="http://schemas.microsoft.com/office/drawing/2014/main" id="{3901016B-9CB7-7064-24A8-B10A82407EDD}"/>
              </a:ext>
            </a:extLst>
          </p:cNvPr>
          <p:cNvSpPr/>
          <p:nvPr/>
        </p:nvSpPr>
        <p:spPr>
          <a:xfrm>
            <a:off x="8134638" y="5656836"/>
            <a:ext cx="2535231"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2" name="Rectangle 41">
            <a:extLst>
              <a:ext uri="{FF2B5EF4-FFF2-40B4-BE49-F238E27FC236}">
                <a16:creationId xmlns:a16="http://schemas.microsoft.com/office/drawing/2014/main" id="{B7324585-F599-F2E1-3F09-419DB9C6D529}"/>
              </a:ext>
            </a:extLst>
          </p:cNvPr>
          <p:cNvSpPr/>
          <p:nvPr/>
        </p:nvSpPr>
        <p:spPr>
          <a:xfrm>
            <a:off x="7340693" y="2913613"/>
            <a:ext cx="109912" cy="3428965"/>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Rectangle 42">
            <a:extLst>
              <a:ext uri="{FF2B5EF4-FFF2-40B4-BE49-F238E27FC236}">
                <a16:creationId xmlns:a16="http://schemas.microsoft.com/office/drawing/2014/main" id="{8B919FB8-9750-C8D3-DA70-85676057EFA2}"/>
              </a:ext>
            </a:extLst>
          </p:cNvPr>
          <p:cNvSpPr/>
          <p:nvPr/>
        </p:nvSpPr>
        <p:spPr>
          <a:xfrm>
            <a:off x="7452663" y="3202423"/>
            <a:ext cx="568769"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TF</a:t>
            </a:r>
          </a:p>
        </p:txBody>
      </p:sp>
      <p:sp>
        <p:nvSpPr>
          <p:cNvPr id="44" name="Rectangle 43">
            <a:extLst>
              <a:ext uri="{FF2B5EF4-FFF2-40B4-BE49-F238E27FC236}">
                <a16:creationId xmlns:a16="http://schemas.microsoft.com/office/drawing/2014/main" id="{36F1BC0B-947A-B29F-103B-DE8B999A98F1}"/>
              </a:ext>
            </a:extLst>
          </p:cNvPr>
          <p:cNvSpPr/>
          <p:nvPr/>
        </p:nvSpPr>
        <p:spPr>
          <a:xfrm>
            <a:off x="8025896" y="2900429"/>
            <a:ext cx="109912" cy="3428965"/>
          </a:xfrm>
          <a:prstGeom prst="rect">
            <a:avLst/>
          </a:prstGeom>
          <a:solidFill>
            <a:schemeClr val="bg1">
              <a:lumMod val="6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0" name="Straight Arrow Connector 9">
            <a:extLst>
              <a:ext uri="{FF2B5EF4-FFF2-40B4-BE49-F238E27FC236}">
                <a16:creationId xmlns:a16="http://schemas.microsoft.com/office/drawing/2014/main" id="{8B796DF6-80C0-DA1A-3ACA-BE6AF45C61B8}"/>
              </a:ext>
            </a:extLst>
          </p:cNvPr>
          <p:cNvCxnSpPr/>
          <p:nvPr/>
        </p:nvCxnSpPr>
        <p:spPr bwMode="auto">
          <a:xfrm>
            <a:off x="2221002" y="6229944"/>
            <a:ext cx="8534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3" name="Rectangle 12">
            <a:extLst>
              <a:ext uri="{FF2B5EF4-FFF2-40B4-BE49-F238E27FC236}">
                <a16:creationId xmlns:a16="http://schemas.microsoft.com/office/drawing/2014/main" id="{06AE793A-C0C3-C6D5-7AED-C9DE975D5226}"/>
              </a:ext>
            </a:extLst>
          </p:cNvPr>
          <p:cNvSpPr/>
          <p:nvPr/>
        </p:nvSpPr>
        <p:spPr>
          <a:xfrm>
            <a:off x="6759591" y="6036980"/>
            <a:ext cx="579044" cy="190404"/>
          </a:xfrm>
          <a:prstGeom prst="rect">
            <a:avLst/>
          </a:prstGeom>
          <a:solidFill>
            <a:schemeClr val="accent5">
              <a:lumMod val="40000"/>
              <a:lumOff val="6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BSR</a:t>
            </a:r>
          </a:p>
        </p:txBody>
      </p:sp>
      <p:sp>
        <p:nvSpPr>
          <p:cNvPr id="22" name="Rectangle 21">
            <a:extLst>
              <a:ext uri="{FF2B5EF4-FFF2-40B4-BE49-F238E27FC236}">
                <a16:creationId xmlns:a16="http://schemas.microsoft.com/office/drawing/2014/main" id="{026D511F-5275-C380-20FF-F4733E0CA3DC}"/>
              </a:ext>
            </a:extLst>
          </p:cNvPr>
          <p:cNvSpPr/>
          <p:nvPr/>
        </p:nvSpPr>
        <p:spPr>
          <a:xfrm>
            <a:off x="8134638" y="6036980"/>
            <a:ext cx="2524957" cy="190404"/>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27" name="Rectangle 26">
            <a:extLst>
              <a:ext uri="{FF2B5EF4-FFF2-40B4-BE49-F238E27FC236}">
                <a16:creationId xmlns:a16="http://schemas.microsoft.com/office/drawing/2014/main" id="{C6DF7DDB-541E-7171-2C29-C3D3910BA135}"/>
              </a:ext>
            </a:extLst>
          </p:cNvPr>
          <p:cNvSpPr/>
          <p:nvPr/>
        </p:nvSpPr>
        <p:spPr bwMode="auto">
          <a:xfrm>
            <a:off x="4751373" y="3037006"/>
            <a:ext cx="1230955" cy="319563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TextBox 44">
            <a:extLst>
              <a:ext uri="{FF2B5EF4-FFF2-40B4-BE49-F238E27FC236}">
                <a16:creationId xmlns:a16="http://schemas.microsoft.com/office/drawing/2014/main" id="{B00B74AB-8C6D-8F82-93BB-1AFE498D8E1C}"/>
              </a:ext>
            </a:extLst>
          </p:cNvPr>
          <p:cNvSpPr txBox="1"/>
          <p:nvPr/>
        </p:nvSpPr>
        <p:spPr>
          <a:xfrm>
            <a:off x="4155682" y="2291290"/>
            <a:ext cx="1449086" cy="523220"/>
          </a:xfrm>
          <a:prstGeom prst="rect">
            <a:avLst/>
          </a:prstGeom>
          <a:noFill/>
        </p:spPr>
        <p:txBody>
          <a:bodyPr wrap="square" rtlCol="0">
            <a:spAutoFit/>
          </a:bodyPr>
          <a:lstStyle/>
          <a:p>
            <a:pPr algn="ctr"/>
            <a:r>
              <a:rPr lang="en-US" sz="1400" b="1" dirty="0">
                <a:solidFill>
                  <a:srgbClr val="B40537"/>
                </a:solidFill>
                <a:latin typeface="Helvetica Neue" panose="02000503000000020004" pitchFamily="2" charset="0"/>
                <a:ea typeface="Helvetica Neue" panose="02000503000000020004" pitchFamily="2" charset="0"/>
                <a:cs typeface="Helvetica Neue" panose="02000503000000020004" pitchFamily="2" charset="0"/>
              </a:rPr>
              <a:t>First polling round</a:t>
            </a:r>
          </a:p>
        </p:txBody>
      </p:sp>
      <p:cxnSp>
        <p:nvCxnSpPr>
          <p:cNvPr id="47" name="Straight Arrow Connector 46">
            <a:extLst>
              <a:ext uri="{FF2B5EF4-FFF2-40B4-BE49-F238E27FC236}">
                <a16:creationId xmlns:a16="http://schemas.microsoft.com/office/drawing/2014/main" id="{D14840D9-CA8F-753F-5CF7-FB450D63445E}"/>
              </a:ext>
            </a:extLst>
          </p:cNvPr>
          <p:cNvCxnSpPr>
            <a:cxnSpLocks/>
            <a:stCxn id="45" idx="2"/>
          </p:cNvCxnSpPr>
          <p:nvPr/>
        </p:nvCxnSpPr>
        <p:spPr bwMode="auto">
          <a:xfrm>
            <a:off x="4880225" y="2814510"/>
            <a:ext cx="131739" cy="2201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9" name="TextBox 48">
            <a:extLst>
              <a:ext uri="{FF2B5EF4-FFF2-40B4-BE49-F238E27FC236}">
                <a16:creationId xmlns:a16="http://schemas.microsoft.com/office/drawing/2014/main" id="{9A559B88-95B8-3441-D407-131C425FA93D}"/>
              </a:ext>
            </a:extLst>
          </p:cNvPr>
          <p:cNvSpPr txBox="1"/>
          <p:nvPr/>
        </p:nvSpPr>
        <p:spPr>
          <a:xfrm>
            <a:off x="8464180" y="2133896"/>
            <a:ext cx="1261824" cy="738664"/>
          </a:xfrm>
          <a:prstGeom prst="rect">
            <a:avLst/>
          </a:prstGeom>
          <a:noFill/>
        </p:spPr>
        <p:txBody>
          <a:bodyPr wrap="square" rtlCol="0">
            <a:spAutoFit/>
          </a:bodyPr>
          <a:lstStyle/>
          <a:p>
            <a:pPr algn="ctr"/>
            <a:r>
              <a:rPr lang="en-US" sz="1400" b="1" dirty="0">
                <a:solidFill>
                  <a:srgbClr val="B40537"/>
                </a:solidFill>
                <a:latin typeface="Helvetica Neue" panose="02000503000000020004" pitchFamily="2" charset="0"/>
                <a:ea typeface="Helvetica Neue" panose="02000503000000020004" pitchFamily="2" charset="0"/>
                <a:cs typeface="Helvetica Neue" panose="02000503000000020004" pitchFamily="2" charset="0"/>
              </a:rPr>
              <a:t>Second polling round</a:t>
            </a:r>
          </a:p>
        </p:txBody>
      </p:sp>
      <p:sp>
        <p:nvSpPr>
          <p:cNvPr id="46" name="Rectangle 45">
            <a:extLst>
              <a:ext uri="{FF2B5EF4-FFF2-40B4-BE49-F238E27FC236}">
                <a16:creationId xmlns:a16="http://schemas.microsoft.com/office/drawing/2014/main" id="{185504AC-52AD-E70D-139D-1E9C4AE2F504}"/>
              </a:ext>
            </a:extLst>
          </p:cNvPr>
          <p:cNvSpPr/>
          <p:nvPr/>
        </p:nvSpPr>
        <p:spPr bwMode="auto">
          <a:xfrm>
            <a:off x="6089158" y="3041116"/>
            <a:ext cx="1230955" cy="3195633"/>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TextBox 52">
            <a:extLst>
              <a:ext uri="{FF2B5EF4-FFF2-40B4-BE49-F238E27FC236}">
                <a16:creationId xmlns:a16="http://schemas.microsoft.com/office/drawing/2014/main" id="{EA5333EF-AD35-46E6-94D0-948E91F3D5F5}"/>
              </a:ext>
            </a:extLst>
          </p:cNvPr>
          <p:cNvSpPr txBox="1"/>
          <p:nvPr/>
        </p:nvSpPr>
        <p:spPr>
          <a:xfrm>
            <a:off x="1396846" y="4952173"/>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4</a:t>
            </a:r>
          </a:p>
        </p:txBody>
      </p:sp>
      <p:sp>
        <p:nvSpPr>
          <p:cNvPr id="54" name="TextBox 53">
            <a:extLst>
              <a:ext uri="{FF2B5EF4-FFF2-40B4-BE49-F238E27FC236}">
                <a16:creationId xmlns:a16="http://schemas.microsoft.com/office/drawing/2014/main" id="{72528DD9-6D96-BC47-101E-FE455E789C60}"/>
              </a:ext>
            </a:extLst>
          </p:cNvPr>
          <p:cNvSpPr txBox="1"/>
          <p:nvPr/>
        </p:nvSpPr>
        <p:spPr>
          <a:xfrm>
            <a:off x="1388614" y="5348444"/>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5</a:t>
            </a:r>
          </a:p>
        </p:txBody>
      </p:sp>
      <p:sp>
        <p:nvSpPr>
          <p:cNvPr id="55" name="TextBox 54">
            <a:extLst>
              <a:ext uri="{FF2B5EF4-FFF2-40B4-BE49-F238E27FC236}">
                <a16:creationId xmlns:a16="http://schemas.microsoft.com/office/drawing/2014/main" id="{C35A3442-2B71-EDE0-7159-7E977EBABA7D}"/>
              </a:ext>
            </a:extLst>
          </p:cNvPr>
          <p:cNvSpPr txBox="1"/>
          <p:nvPr/>
        </p:nvSpPr>
        <p:spPr>
          <a:xfrm>
            <a:off x="1380382" y="5718999"/>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6</a:t>
            </a:r>
          </a:p>
        </p:txBody>
      </p:sp>
      <p:sp>
        <p:nvSpPr>
          <p:cNvPr id="56" name="TextBox 55">
            <a:extLst>
              <a:ext uri="{FF2B5EF4-FFF2-40B4-BE49-F238E27FC236}">
                <a16:creationId xmlns:a16="http://schemas.microsoft.com/office/drawing/2014/main" id="{1A1A533E-C316-1D0D-32A9-2EC78DCED742}"/>
              </a:ext>
            </a:extLst>
          </p:cNvPr>
          <p:cNvSpPr txBox="1"/>
          <p:nvPr/>
        </p:nvSpPr>
        <p:spPr>
          <a:xfrm>
            <a:off x="1388614" y="4581618"/>
            <a:ext cx="666657" cy="307777"/>
          </a:xfrm>
          <a:prstGeom prst="rect">
            <a:avLst/>
          </a:prstGeom>
          <a:noFill/>
        </p:spPr>
        <p:txBody>
          <a:bodyPr wrap="none" rtlCol="0">
            <a:spAutoFit/>
          </a:bodyPr>
          <a:lstStyle/>
          <a:p>
            <a:r>
              <a:rPr lang="en-US" sz="1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 3</a:t>
            </a:r>
          </a:p>
        </p:txBody>
      </p:sp>
      <p:sp>
        <p:nvSpPr>
          <p:cNvPr id="12" name="TextBox 11">
            <a:extLst>
              <a:ext uri="{FF2B5EF4-FFF2-40B4-BE49-F238E27FC236}">
                <a16:creationId xmlns:a16="http://schemas.microsoft.com/office/drawing/2014/main" id="{BB025D97-0AF2-1EE3-980B-414EE5465C69}"/>
              </a:ext>
            </a:extLst>
          </p:cNvPr>
          <p:cNvSpPr txBox="1"/>
          <p:nvPr/>
        </p:nvSpPr>
        <p:spPr>
          <a:xfrm>
            <a:off x="1203336" y="2207486"/>
            <a:ext cx="2461512" cy="738664"/>
          </a:xfrm>
          <a:prstGeom prst="rect">
            <a:avLst/>
          </a:prstGeom>
          <a:noFill/>
        </p:spPr>
        <p:txBody>
          <a:bodyPr wrap="square" rtlCol="0">
            <a:spAutoFit/>
          </a:bodyPr>
          <a:lstStyle/>
          <a:p>
            <a:r>
              <a:rPr lang="en-US" sz="1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This BSRP frame allocates resources to STAs 2, 3, 4, and 5 to reply back</a:t>
            </a:r>
          </a:p>
        </p:txBody>
      </p:sp>
      <p:cxnSp>
        <p:nvCxnSpPr>
          <p:cNvPr id="38" name="Straight Arrow Connector 37">
            <a:extLst>
              <a:ext uri="{FF2B5EF4-FFF2-40B4-BE49-F238E27FC236}">
                <a16:creationId xmlns:a16="http://schemas.microsoft.com/office/drawing/2014/main" id="{A80D02C3-3904-9272-2520-51FE462735CC}"/>
              </a:ext>
            </a:extLst>
          </p:cNvPr>
          <p:cNvCxnSpPr>
            <a:cxnSpLocks/>
            <a:stCxn id="12" idx="3"/>
          </p:cNvCxnSpPr>
          <p:nvPr/>
        </p:nvCxnSpPr>
        <p:spPr bwMode="auto">
          <a:xfrm>
            <a:off x="3664848" y="2576818"/>
            <a:ext cx="1073690" cy="4728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8" name="TextBox 47">
            <a:extLst>
              <a:ext uri="{FF2B5EF4-FFF2-40B4-BE49-F238E27FC236}">
                <a16:creationId xmlns:a16="http://schemas.microsoft.com/office/drawing/2014/main" id="{BD5CA942-BF65-32B3-26F9-388EB8075200}"/>
              </a:ext>
            </a:extLst>
          </p:cNvPr>
          <p:cNvSpPr txBox="1"/>
          <p:nvPr/>
        </p:nvSpPr>
        <p:spPr>
          <a:xfrm>
            <a:off x="5818357" y="2004981"/>
            <a:ext cx="2461512" cy="738664"/>
          </a:xfrm>
          <a:prstGeom prst="rect">
            <a:avLst/>
          </a:prstGeom>
          <a:noFill/>
        </p:spPr>
        <p:txBody>
          <a:bodyPr wrap="square" rtlCol="0">
            <a:spAutoFit/>
          </a:bodyPr>
          <a:lstStyle/>
          <a:p>
            <a:r>
              <a:rPr lang="en-US" sz="1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This BSRP frame allocates resources to STAs 6 and 7 to reply back</a:t>
            </a:r>
          </a:p>
        </p:txBody>
      </p:sp>
      <p:cxnSp>
        <p:nvCxnSpPr>
          <p:cNvPr id="60" name="Straight Arrow Connector 59">
            <a:extLst>
              <a:ext uri="{FF2B5EF4-FFF2-40B4-BE49-F238E27FC236}">
                <a16:creationId xmlns:a16="http://schemas.microsoft.com/office/drawing/2014/main" id="{6C9D631D-3603-D61B-0607-41423A41ED45}"/>
              </a:ext>
            </a:extLst>
          </p:cNvPr>
          <p:cNvCxnSpPr>
            <a:cxnSpLocks/>
            <a:endCxn id="25" idx="0"/>
          </p:cNvCxnSpPr>
          <p:nvPr/>
        </p:nvCxnSpPr>
        <p:spPr bwMode="auto">
          <a:xfrm flipH="1">
            <a:off x="6362068" y="2700017"/>
            <a:ext cx="232738" cy="5052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04EC48DC-9B82-2FB5-747D-4507E24846CE}"/>
              </a:ext>
            </a:extLst>
          </p:cNvPr>
          <p:cNvCxnSpPr>
            <a:cxnSpLocks/>
          </p:cNvCxnSpPr>
          <p:nvPr/>
        </p:nvCxnSpPr>
        <p:spPr bwMode="auto">
          <a:xfrm flipH="1">
            <a:off x="7129764" y="2412705"/>
            <a:ext cx="1576377" cy="5916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106" name="Rectangle 4105">
            <a:extLst>
              <a:ext uri="{FF2B5EF4-FFF2-40B4-BE49-F238E27FC236}">
                <a16:creationId xmlns:a16="http://schemas.microsoft.com/office/drawing/2014/main" id="{53F03B60-0455-89FC-B8ED-A51EDDF25EB0}"/>
              </a:ext>
            </a:extLst>
          </p:cNvPr>
          <p:cNvSpPr/>
          <p:nvPr/>
        </p:nvSpPr>
        <p:spPr>
          <a:xfrm>
            <a:off x="4762041" y="3397196"/>
            <a:ext cx="5907828" cy="218128"/>
          </a:xfrm>
          <a:prstGeom prst="rect">
            <a:avLst/>
          </a:prstGeom>
          <a:solidFill>
            <a:schemeClr val="accent1">
              <a:lumMod val="5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LL Traffic Exchange</a:t>
            </a:r>
          </a:p>
        </p:txBody>
      </p:sp>
      <p:sp>
        <p:nvSpPr>
          <p:cNvPr id="35" name="TextBox 34">
            <a:extLst>
              <a:ext uri="{FF2B5EF4-FFF2-40B4-BE49-F238E27FC236}">
                <a16:creationId xmlns:a16="http://schemas.microsoft.com/office/drawing/2014/main" id="{61B7C1C3-C511-79A6-3E4A-765C4BE4F930}"/>
              </a:ext>
            </a:extLst>
          </p:cNvPr>
          <p:cNvSpPr txBox="1"/>
          <p:nvPr/>
        </p:nvSpPr>
        <p:spPr>
          <a:xfrm>
            <a:off x="4732415" y="6260619"/>
            <a:ext cx="2606220" cy="184666"/>
          </a:xfrm>
          <a:prstGeom prst="rect">
            <a:avLst/>
          </a:prstGeom>
          <a:solidFill>
            <a:srgbClr val="B40537"/>
          </a:solidFill>
        </p:spPr>
        <p:txBody>
          <a:bodyPr wrap="square" lIns="0" tIns="0" rIns="0" bIns="0" rtlCol="0">
            <a:spAutoFit/>
          </a:bodyP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Polling Duration</a:t>
            </a:r>
          </a:p>
        </p:txBody>
      </p:sp>
    </p:spTree>
    <p:extLst>
      <p:ext uri="{BB962C8B-B14F-4D97-AF65-F5344CB8AC3E}">
        <p14:creationId xmlns:p14="http://schemas.microsoft.com/office/powerpoint/2010/main" val="1901800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8" name="Rectangle 2"/>
              <p:cNvSpPr>
                <a:spLocks noGrp="1" noChangeArrowheads="1"/>
              </p:cNvSpPr>
              <p:nvPr>
                <p:ph idx="1"/>
              </p:nvPr>
            </p:nvSpPr>
            <p:spPr>
              <a:xfrm>
                <a:off x="914401" y="675874"/>
                <a:ext cx="10475383" cy="5418542"/>
              </a:xfrm>
              <a:ln/>
            </p:spPr>
            <p:txBody>
              <a:bodyPr/>
              <a:lstStyle/>
              <a:p>
                <a:pPr marL="0" indent="0"/>
                <a:r>
                  <a:rPr lang="en-US" sz="1800" i="0" u="none" strike="noStrike" dirty="0">
                    <a:solidFill>
                      <a:srgbClr val="000000"/>
                    </a:solidFill>
                    <a:effectLst/>
                  </a:rPr>
                  <a:t>Evaluation: </a:t>
                </a:r>
                <a:r>
                  <a:rPr lang="en-US" sz="1800" dirty="0"/>
                  <a:t>How long it takes to poll a certain number of STAs?</a:t>
                </a:r>
              </a:p>
              <a:p>
                <a:pPr marL="285750" indent="-285750">
                  <a:buFont typeface="Arial" panose="020B0604020202020204" pitchFamily="34" charset="0"/>
                  <a:buChar char="•"/>
                </a:pPr>
                <a:r>
                  <a:rPr lang="en-US" sz="1600" b="0" dirty="0"/>
                  <a:t>When presenting results, we show two horizontal lines</a:t>
                </a:r>
              </a:p>
              <a:p>
                <a:pPr marL="685800" lvl="1">
                  <a:buFont typeface="Arial" panose="020B0604020202020204" pitchFamily="34" charset="0"/>
                  <a:buChar char="•"/>
                </a:pPr>
                <a:r>
                  <a:rPr lang="en-US" sz="1600" b="1" dirty="0">
                    <a:solidFill>
                      <a:srgbClr val="C00000"/>
                    </a:solidFill>
                  </a:rPr>
                  <a:t>Red</a:t>
                </a:r>
                <a:r>
                  <a:rPr lang="en-US" sz="1600" b="0" dirty="0"/>
                  <a:t> line: </a:t>
                </a:r>
                <a:r>
                  <a:rPr lang="en-US" sz="1600" b="1" dirty="0"/>
                  <a:t>300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 3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𝑚𝑠</m:t>
                    </m:r>
                  </m:oMath>
                </a14:m>
                <a:r>
                  <a:rPr lang="en-US" sz="1600" b="0" dirty="0"/>
                  <a:t> TXOP)</a:t>
                </a:r>
              </a:p>
              <a:p>
                <a:pPr marL="685800" lvl="1">
                  <a:buFont typeface="Arial" panose="020B0604020202020204" pitchFamily="34" charset="0"/>
                  <a:buChar char="•"/>
                </a:pPr>
                <a:r>
                  <a:rPr lang="en-US" sz="1600" b="1" dirty="0">
                    <a:solidFill>
                      <a:schemeClr val="accent2">
                        <a:lumMod val="75000"/>
                      </a:schemeClr>
                    </a:solidFill>
                  </a:rPr>
                  <a:t>Blue</a:t>
                </a:r>
                <a:r>
                  <a:rPr lang="en-US" sz="1600" b="0" dirty="0"/>
                  <a:t> line: </a:t>
                </a:r>
                <a:r>
                  <a:rPr lang="en-US" sz="1600" b="1" dirty="0"/>
                  <a:t>800 </a:t>
                </a:r>
                <a14:m>
                  <m:oMath xmlns:m="http://schemas.openxmlformats.org/officeDocument/2006/math">
                    <m:r>
                      <a:rPr lang="en-US" sz="1600" b="1" i="1" dirty="0" smtClean="0">
                        <a:latin typeface="Cambria Math" panose="02040503050406030204" pitchFamily="18" charset="0"/>
                        <a:ea typeface="Cambria Math" panose="02040503050406030204" pitchFamily="18" charset="0"/>
                      </a:rPr>
                      <m:t>𝝁</m:t>
                    </m:r>
                    <m:r>
                      <a:rPr lang="en-US" sz="1600" b="1" i="1" dirty="0" smtClean="0">
                        <a:latin typeface="Cambria Math" panose="02040503050406030204" pitchFamily="18" charset="0"/>
                        <a:ea typeface="Cambria Math" panose="02040503050406030204" pitchFamily="18" charset="0"/>
                      </a:rPr>
                      <m:t>𝒔</m:t>
                    </m:r>
                  </m:oMath>
                </a14:m>
                <a:r>
                  <a:rPr lang="en-US" sz="1600" b="1" dirty="0"/>
                  <a:t> </a:t>
                </a:r>
                <a:r>
                  <a:rPr lang="en-US" sz="1600" b="0" dirty="0"/>
                  <a:t>(10% of an 8 </a:t>
                </a:r>
                <a14:m>
                  <m:oMath xmlns:m="http://schemas.openxmlformats.org/officeDocument/2006/math">
                    <m:r>
                      <a:rPr lang="en-US" sz="1600" i="1" dirty="0">
                        <a:latin typeface="Cambria Math" panose="02040503050406030204" pitchFamily="18" charset="0"/>
                        <a:ea typeface="Cambria Math" panose="02040503050406030204" pitchFamily="18" charset="0"/>
                      </a:rPr>
                      <m:t>𝑚𝑠</m:t>
                    </m:r>
                  </m:oMath>
                </a14:m>
                <a:r>
                  <a:rPr lang="en-US" sz="1600" b="0" dirty="0"/>
                  <a:t> TXOP)</a:t>
                </a:r>
                <a:endParaRPr lang="en-US" sz="1600" b="1" dirty="0"/>
              </a:p>
              <a:p>
                <a:pPr marL="685800" lvl="1">
                  <a:buFont typeface="Arial" panose="020B0604020202020204" pitchFamily="34" charset="0"/>
                  <a:buChar char="•"/>
                </a:pPr>
                <a:endParaRPr lang="en-US" sz="1800" b="0" dirty="0"/>
              </a:p>
              <a:p>
                <a:pPr marL="685800" lvl="1">
                  <a:buFont typeface="Arial" panose="020B0604020202020204" pitchFamily="34" charset="0"/>
                  <a:buChar char="•"/>
                </a:pPr>
                <a:endParaRPr lang="en-US" sz="1800" b="0" dirty="0"/>
              </a:p>
            </p:txBody>
          </p:sp>
        </mc:Choice>
        <mc:Fallback xmlns="">
          <p:sp>
            <p:nvSpPr>
              <p:cNvPr id="4098" name="Rectangle 2"/>
              <p:cNvSpPr>
                <a:spLocks noGrp="1" noRot="1" noChangeAspect="1" noMove="1" noResize="1" noEditPoints="1" noAdjustHandles="1" noChangeArrowheads="1" noChangeShapeType="1" noTextEdit="1"/>
              </p:cNvSpPr>
              <p:nvPr>
                <p:ph idx="1"/>
              </p:nvPr>
            </p:nvSpPr>
            <p:spPr>
              <a:xfrm>
                <a:off x="914401" y="675874"/>
                <a:ext cx="10475383" cy="5418542"/>
              </a:xfrm>
              <a:blipFill>
                <a:blip r:embed="rId3"/>
                <a:stretch>
                  <a:fillRect l="-485" t="-701"/>
                </a:stretch>
              </a:blipFill>
              <a:ln/>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dirty="0"/>
              <a:t>Behnam Dezfouli et al., Nokia</a:t>
            </a:r>
          </a:p>
        </p:txBody>
      </p:sp>
      <p:sp>
        <p:nvSpPr>
          <p:cNvPr id="4" name="Date Placeholder 3"/>
          <p:cNvSpPr>
            <a:spLocks noGrp="1"/>
          </p:cNvSpPr>
          <p:nvPr>
            <p:ph type="dt" idx="15"/>
          </p:nvPr>
        </p:nvSpPr>
        <p:spPr/>
        <p:txBody>
          <a:bodyPr/>
          <a:lstStyle/>
          <a:p>
            <a:r>
              <a:rPr lang="en-US" dirty="0"/>
              <a:t>November 2024</a:t>
            </a:r>
            <a:endParaRPr lang="en-GB" dirty="0"/>
          </a:p>
        </p:txBody>
      </p:sp>
      <p:pic>
        <p:nvPicPr>
          <p:cNvPr id="14" name="Picture 13">
            <a:extLst>
              <a:ext uri="{FF2B5EF4-FFF2-40B4-BE49-F238E27FC236}">
                <a16:creationId xmlns:a16="http://schemas.microsoft.com/office/drawing/2014/main" id="{33539FF6-56AB-CEF7-9687-0D4D2A077EAD}"/>
              </a:ext>
            </a:extLst>
          </p:cNvPr>
          <p:cNvPicPr>
            <a:picLocks noChangeAspect="1"/>
          </p:cNvPicPr>
          <p:nvPr/>
        </p:nvPicPr>
        <p:blipFill rotWithShape="1">
          <a:blip r:embed="rId4"/>
          <a:srcRect r="66095"/>
          <a:stretch/>
        </p:blipFill>
        <p:spPr>
          <a:xfrm>
            <a:off x="3949070" y="2629829"/>
            <a:ext cx="3720357" cy="3657600"/>
          </a:xfrm>
          <a:prstGeom prst="rect">
            <a:avLst/>
          </a:prstGeom>
        </p:spPr>
      </p:pic>
      <p:pic>
        <p:nvPicPr>
          <p:cNvPr id="15" name="Picture 14">
            <a:extLst>
              <a:ext uri="{FF2B5EF4-FFF2-40B4-BE49-F238E27FC236}">
                <a16:creationId xmlns:a16="http://schemas.microsoft.com/office/drawing/2014/main" id="{C8BDA37A-0D90-E17B-8A58-368DEE837AE7}"/>
              </a:ext>
            </a:extLst>
          </p:cNvPr>
          <p:cNvPicPr>
            <a:picLocks noChangeAspect="1"/>
          </p:cNvPicPr>
          <p:nvPr/>
        </p:nvPicPr>
        <p:blipFill rotWithShape="1">
          <a:blip r:embed="rId5"/>
          <a:srcRect r="66095"/>
          <a:stretch/>
        </p:blipFill>
        <p:spPr>
          <a:xfrm>
            <a:off x="7877625" y="2627315"/>
            <a:ext cx="3720357" cy="3657600"/>
          </a:xfrm>
          <a:prstGeom prst="rect">
            <a:avLst/>
          </a:prstGeom>
        </p:spPr>
      </p:pic>
      <p:sp>
        <p:nvSpPr>
          <p:cNvPr id="2" name="TextBox 1">
            <a:extLst>
              <a:ext uri="{FF2B5EF4-FFF2-40B4-BE49-F238E27FC236}">
                <a16:creationId xmlns:a16="http://schemas.microsoft.com/office/drawing/2014/main" id="{9B71CDC7-EE13-940E-0BFA-0533D48457A9}"/>
              </a:ext>
            </a:extLst>
          </p:cNvPr>
          <p:cNvSpPr txBox="1"/>
          <p:nvPr/>
        </p:nvSpPr>
        <p:spPr>
          <a:xfrm>
            <a:off x="0" y="2824237"/>
            <a:ext cx="3949070" cy="3046988"/>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If the available bandwidth is 40 MHz, STAs cannot be polled within a reasonable time frame</a:t>
            </a:r>
          </a:p>
          <a:p>
            <a:pPr marL="285750" indent="-285750">
              <a:buFont typeface="Arial" panose="020B0604020202020204" pitchFamily="34" charset="0"/>
              <a:buChar char="•"/>
            </a:pPr>
            <a:endPar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If the available bandwidth is 160 MHz, polling 20 STAs takes about 200 us and up to 35 STAs can be polled in under 300 </a:t>
            </a:r>
            <a:r>
              <a:rPr lang="el-GR"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μ</a:t>
            </a:r>
            <a:r>
              <a:rPr lang="en-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a:t>
            </a:r>
          </a:p>
          <a:p>
            <a:pPr marL="285750" indent="-285750">
              <a:buFont typeface="Arial" panose="020B0604020202020204" pitchFamily="34" charset="0"/>
              <a:buChar char="•"/>
            </a:pPr>
            <a:endParaRPr lang="en-US" sz="1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Using smaller RUs, more STAs can be polled concurrently and the overhead BSRP frames drops</a:t>
            </a:r>
          </a:p>
        </p:txBody>
      </p:sp>
    </p:spTree>
    <p:extLst>
      <p:ext uri="{BB962C8B-B14F-4D97-AF65-F5344CB8AC3E}">
        <p14:creationId xmlns:p14="http://schemas.microsoft.com/office/powerpoint/2010/main" val="1221264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8172</TotalTime>
  <Words>2036</Words>
  <Application>Microsoft Macintosh PowerPoint</Application>
  <PresentationFormat>Widescreen</PresentationFormat>
  <Paragraphs>373</Paragraphs>
  <Slides>20</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 Unicode MS</vt:lpstr>
      <vt:lpstr>Arial</vt:lpstr>
      <vt:lpstr>Cambria Math</vt:lpstr>
      <vt:lpstr>Courier New</vt:lpstr>
      <vt:lpstr>Helvetica Neue</vt:lpstr>
      <vt:lpstr>Times New Roman</vt:lpstr>
      <vt:lpstr>Wingdings</vt:lpstr>
      <vt:lpstr>1_Office Theme</vt:lpstr>
      <vt:lpstr>Document</vt:lpstr>
      <vt:lpstr>On the Scalability and Overhead of Utilizing Polling for Soliciting  STA’s Needs for Uplink Low-Latency Transmission</vt:lpstr>
      <vt:lpstr>Introduction</vt:lpstr>
      <vt:lpstr>Introduction</vt:lpstr>
      <vt:lpstr>An Example Method of LL Traffic Exchange during TXOPs</vt:lpstr>
      <vt:lpstr>PowerPoint Presentation</vt:lpstr>
      <vt:lpstr>Polling Duration</vt:lpstr>
      <vt:lpstr>PowerPoint Presentation</vt:lpstr>
      <vt:lpstr>PowerPoint Presentation</vt:lpstr>
      <vt:lpstr>PowerPoint Presentation</vt:lpstr>
      <vt:lpstr>Summary</vt:lpstr>
      <vt:lpstr>Straw Poll</vt:lpstr>
      <vt:lpstr>PowerPoint Presentation</vt:lpstr>
      <vt:lpstr>Overhead of Buffer Status Report Poll (BSRP) Frame </vt:lpstr>
      <vt:lpstr>Overhead of Buffer Status Report Poll (BSRP) Frame </vt:lpstr>
      <vt:lpstr>Overhead of Buffer Status Report (BSR) Frame </vt:lpstr>
      <vt:lpstr>PowerPoint Presentation</vt:lpstr>
      <vt:lpstr>PowerPoint Presentation</vt:lpstr>
      <vt:lpstr>PowerPoint Presentation</vt:lpstr>
      <vt:lpstr>PowerPoint Presentation</vt:lpstr>
      <vt:lpstr>PowerPoint Presentation</vt:lpstr>
    </vt:vector>
  </TitlesOfParts>
  <Manager/>
  <Company>Nokia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Channel Access Mechanism for TXOP Preemption</dc:title>
  <dc:subject/>
  <dc:creator>Behnam Dezfouli (Nokia)</dc:creator>
  <cp:keywords/>
  <dc:description/>
  <cp:lastModifiedBy>Behnam Dezfouli (Nokia)</cp:lastModifiedBy>
  <cp:revision>777</cp:revision>
  <cp:lastPrinted>1601-01-01T00:00:00Z</cp:lastPrinted>
  <dcterms:created xsi:type="dcterms:W3CDTF">2024-07-15T18:29:00Z</dcterms:created>
  <dcterms:modified xsi:type="dcterms:W3CDTF">2025-01-14T04:56:39Z</dcterms:modified>
  <cp:category/>
</cp:coreProperties>
</file>