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68" r:id="rId4"/>
    <p:sldId id="265" r:id="rId5"/>
    <p:sldId id="266" r:id="rId6"/>
    <p:sldId id="267" r:id="rId7"/>
    <p:sldId id="264"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Montemurro" initials="MM" lastIdx="0" clrIdx="0">
    <p:extLst>
      <p:ext uri="{19B8F6BF-5375-455C-9EA6-DF929625EA0E}">
        <p15:presenceInfo xmlns:p15="http://schemas.microsoft.com/office/powerpoint/2012/main" userId="S-1-5-21-147214757-305610072-1517763936-79338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723" autoAdjust="0"/>
    <p:restoredTop sz="94660"/>
  </p:normalViewPr>
  <p:slideViewPr>
    <p:cSldViewPr>
      <p:cViewPr varScale="1">
        <p:scale>
          <a:sx n="128" d="100"/>
          <a:sy n="128" d="100"/>
        </p:scale>
        <p:origin x="912"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John Doe, Some Company</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John Doe, Some Company</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802.11-14/xxxxr0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1/11-21-1848-16-00bi-requirements-document.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Month Year</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John Doe, Some Company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 Technical Proposal for </a:t>
            </a:r>
            <a:r>
              <a:rPr lang="en-GB" dirty="0" err="1"/>
              <a:t>TGbi</a:t>
            </a:r>
            <a:r>
              <a:rPr lang="en-GB" dirty="0"/>
              <a:t> </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2024-11-13</a:t>
            </a:r>
          </a:p>
        </p:txBody>
      </p:sp>
      <p:graphicFrame>
        <p:nvGraphicFramePr>
          <p:cNvPr id="3075" name="Object 3"/>
          <p:cNvGraphicFramePr>
            <a:graphicFrameLocks noChangeAspect="1"/>
          </p:cNvGraphicFramePr>
          <p:nvPr>
            <p:extLst>
              <p:ext uri="{D42A27DB-BD31-4B8C-83A1-F6EECF244321}">
                <p14:modId xmlns:p14="http://schemas.microsoft.com/office/powerpoint/2010/main" val="4105404210"/>
              </p:ext>
            </p:extLst>
          </p:nvPr>
        </p:nvGraphicFramePr>
        <p:xfrm>
          <a:off x="508000" y="2351088"/>
          <a:ext cx="8156575" cy="2354262"/>
        </p:xfrm>
        <a:graphic>
          <a:graphicData uri="http://schemas.openxmlformats.org/presentationml/2006/ole">
            <mc:AlternateContent xmlns:mc="http://schemas.openxmlformats.org/markup-compatibility/2006">
              <mc:Choice xmlns:v="urn:schemas-microsoft-com:vml" Requires="v">
                <p:oleObj spid="_x0000_s3091" name="Document" r:id="rId4" imgW="8255000" imgH="2387600" progId="Word.Document.8">
                  <p:embed/>
                </p:oleObj>
              </mc:Choice>
              <mc:Fallback>
                <p:oleObj name="Document" r:id="rId4" imgW="8255000" imgH="2387600" progId="Word.Document.8">
                  <p:embed/>
                  <p:pic>
                    <p:nvPicPr>
                      <p:cNvPr id="0" name="Picture 3"/>
                      <p:cNvPicPr>
                        <a:picLocks noChangeAspect="1" noChangeArrowheads="1"/>
                      </p:cNvPicPr>
                      <p:nvPr/>
                    </p:nvPicPr>
                    <p:blipFill>
                      <a:blip r:embed="rId5"/>
                      <a:srcRect/>
                      <a:stretch>
                        <a:fillRect/>
                      </a:stretch>
                    </p:blipFill>
                    <p:spPr bwMode="auto">
                      <a:xfrm>
                        <a:off x="508000" y="2351088"/>
                        <a:ext cx="8156575" cy="2354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Month Year</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John Doe, Some Company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reason for a personal motion in the mid-week plenary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CC8B3-1126-D047-9A92-0F2B9986C010}"/>
              </a:ext>
            </a:extLst>
          </p:cNvPr>
          <p:cNvSpPr>
            <a:spLocks noGrp="1"/>
          </p:cNvSpPr>
          <p:nvPr>
            <p:ph type="title"/>
          </p:nvPr>
        </p:nvSpPr>
        <p:spPr/>
        <p:txBody>
          <a:bodyPr/>
          <a:lstStyle/>
          <a:p>
            <a:r>
              <a:rPr lang="en-US" dirty="0"/>
              <a:t>Background on Password Identifiers</a:t>
            </a:r>
          </a:p>
        </p:txBody>
      </p:sp>
      <p:sp>
        <p:nvSpPr>
          <p:cNvPr id="3" name="Content Placeholder 2">
            <a:extLst>
              <a:ext uri="{FF2B5EF4-FFF2-40B4-BE49-F238E27FC236}">
                <a16:creationId xmlns:a16="http://schemas.microsoft.com/office/drawing/2014/main" id="{E91CFB25-E816-5B49-BE45-4A5556785AF6}"/>
              </a:ext>
            </a:extLst>
          </p:cNvPr>
          <p:cNvSpPr>
            <a:spLocks noGrp="1"/>
          </p:cNvSpPr>
          <p:nvPr>
            <p:ph idx="1"/>
          </p:nvPr>
        </p:nvSpPr>
        <p:spPr>
          <a:xfrm>
            <a:off x="457200" y="1830388"/>
            <a:ext cx="8085138" cy="4113213"/>
          </a:xfrm>
        </p:spPr>
        <p:txBody>
          <a:bodyPr/>
          <a:lstStyle/>
          <a:p>
            <a:r>
              <a:rPr lang="en-US" dirty="0"/>
              <a:t>Back in 2001, PSK authentication was designed under an assumption: one secret for the whole network. </a:t>
            </a:r>
          </a:p>
          <a:p>
            <a:pPr marL="800100" lvl="1" indent="-342900">
              <a:buFont typeface="Arial" panose="020B0604020202020204" pitchFamily="34" charset="0"/>
              <a:buChar char="•"/>
            </a:pPr>
            <a:r>
              <a:rPr lang="en-US" dirty="0"/>
              <a:t>SAE inherited this unfortunate architectural design</a:t>
            </a:r>
          </a:p>
          <a:p>
            <a:pPr marL="800100" lvl="1" indent="-342900">
              <a:buFont typeface="Arial" panose="020B0604020202020204" pitchFamily="34" charset="0"/>
              <a:buChar char="•"/>
            </a:pPr>
            <a:r>
              <a:rPr lang="en-US" dirty="0"/>
              <a:t>There is significant demand for supporting multiple secrets on a single SSID though.</a:t>
            </a:r>
          </a:p>
          <a:p>
            <a:pPr marL="800100" lvl="1" indent="-342900">
              <a:buFont typeface="Arial" panose="020B0604020202020204" pitchFamily="34" charset="0"/>
              <a:buChar char="•"/>
            </a:pPr>
            <a:r>
              <a:rPr lang="en-US" dirty="0"/>
              <a:t>The technique used for supporting multiple credentials on a PSK network does not work on an SAE network (by design).</a:t>
            </a:r>
          </a:p>
          <a:p>
            <a:r>
              <a:rPr lang="en-US" dirty="0"/>
              <a:t>Password identifiers were added to SAE nearly a decade ago</a:t>
            </a:r>
          </a:p>
          <a:p>
            <a:pPr marL="800100" lvl="1" indent="-342900">
              <a:buFont typeface="Arial" panose="020B0604020202020204" pitchFamily="34" charset="0"/>
              <a:buChar char="•"/>
            </a:pPr>
            <a:r>
              <a:rPr lang="en-US" dirty="0"/>
              <a:t>Password identifiers allow for a password to be either unique to a device or shared among devices and multiple passwords can be supported on a single SSID</a:t>
            </a:r>
          </a:p>
          <a:p>
            <a:pPr marL="800100" lvl="1" indent="-342900">
              <a:buFont typeface="Arial" panose="020B0604020202020204" pitchFamily="34" charset="0"/>
              <a:buChar char="•"/>
            </a:pPr>
            <a:r>
              <a:rPr lang="en-US" dirty="0"/>
              <a:t>Password identifiers are passed in the clear during the SAE exchange</a:t>
            </a:r>
          </a:p>
        </p:txBody>
      </p:sp>
      <p:sp>
        <p:nvSpPr>
          <p:cNvPr id="4" name="Slide Number Placeholder 3">
            <a:extLst>
              <a:ext uri="{FF2B5EF4-FFF2-40B4-BE49-F238E27FC236}">
                <a16:creationId xmlns:a16="http://schemas.microsoft.com/office/drawing/2014/main" id="{D89D6331-6581-194B-81DB-BA1107965B1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DFE14B55-C2E9-4B4D-8E8A-BF9ED98849FB}"/>
              </a:ext>
            </a:extLst>
          </p:cNvPr>
          <p:cNvSpPr>
            <a:spLocks noGrp="1"/>
          </p:cNvSpPr>
          <p:nvPr>
            <p:ph type="ftr" idx="14"/>
          </p:nvPr>
        </p:nvSpPr>
        <p:spPr/>
        <p:txBody>
          <a:bodyPr/>
          <a:lstStyle/>
          <a:p>
            <a:r>
              <a:rPr lang="en-GB"/>
              <a:t>John Doe, Some Company</a:t>
            </a:r>
            <a:endParaRPr lang="en-GB" dirty="0"/>
          </a:p>
        </p:txBody>
      </p:sp>
      <p:sp>
        <p:nvSpPr>
          <p:cNvPr id="6" name="Date Placeholder 5">
            <a:extLst>
              <a:ext uri="{FF2B5EF4-FFF2-40B4-BE49-F238E27FC236}">
                <a16:creationId xmlns:a16="http://schemas.microsoft.com/office/drawing/2014/main" id="{A17CB13D-96DA-AB4F-88A9-DA2D81647986}"/>
              </a:ext>
            </a:extLst>
          </p:cNvPr>
          <p:cNvSpPr>
            <a:spLocks noGrp="1"/>
          </p:cNvSpPr>
          <p:nvPr>
            <p:ph type="dt" idx="15"/>
          </p:nvPr>
        </p:nvSpPr>
        <p:spPr/>
        <p:txBody>
          <a:bodyPr/>
          <a:lstStyle/>
          <a:p>
            <a:r>
              <a:rPr lang="en-US"/>
              <a:t>Month Year</a:t>
            </a:r>
            <a:endParaRPr lang="en-GB" dirty="0"/>
          </a:p>
        </p:txBody>
      </p:sp>
    </p:spTree>
    <p:extLst>
      <p:ext uri="{BB962C8B-B14F-4D97-AF65-F5344CB8AC3E}">
        <p14:creationId xmlns:p14="http://schemas.microsoft.com/office/powerpoint/2010/main" val="1605768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16EC6-24A0-7845-858B-815E897880D5}"/>
              </a:ext>
            </a:extLst>
          </p:cNvPr>
          <p:cNvSpPr>
            <a:spLocks noGrp="1"/>
          </p:cNvSpPr>
          <p:nvPr>
            <p:ph type="title"/>
          </p:nvPr>
        </p:nvSpPr>
        <p:spPr>
          <a:xfrm>
            <a:off x="685800" y="457200"/>
            <a:ext cx="7770813" cy="1065213"/>
          </a:xfrm>
        </p:spPr>
        <p:txBody>
          <a:bodyPr/>
          <a:lstStyle/>
          <a:p>
            <a:r>
              <a:rPr lang="en-US" dirty="0"/>
              <a:t>What’s The Problem?</a:t>
            </a:r>
          </a:p>
        </p:txBody>
      </p:sp>
      <p:sp>
        <p:nvSpPr>
          <p:cNvPr id="3" name="Content Placeholder 2">
            <a:extLst>
              <a:ext uri="{FF2B5EF4-FFF2-40B4-BE49-F238E27FC236}">
                <a16:creationId xmlns:a16="http://schemas.microsoft.com/office/drawing/2014/main" id="{170EBCAB-4D79-4444-BE1E-74BB42A5ED0A}"/>
              </a:ext>
            </a:extLst>
          </p:cNvPr>
          <p:cNvSpPr>
            <a:spLocks noGrp="1"/>
          </p:cNvSpPr>
          <p:nvPr>
            <p:ph idx="1"/>
          </p:nvPr>
        </p:nvSpPr>
        <p:spPr>
          <a:xfrm>
            <a:off x="381000" y="1295400"/>
            <a:ext cx="8305799" cy="4876800"/>
          </a:xfrm>
        </p:spPr>
        <p:txBody>
          <a:bodyPr/>
          <a:lstStyle/>
          <a:p>
            <a:pPr marL="57150" indent="0"/>
            <a:r>
              <a:rPr lang="en-US" dirty="0"/>
              <a:t>“Password Identifiers” have a privacy issue</a:t>
            </a:r>
          </a:p>
          <a:p>
            <a:pPr marL="457200" lvl="1" indent="0"/>
            <a:r>
              <a:rPr lang="en-US" dirty="0"/>
              <a:t>Since SAE Password Identifiers are passed in the clear, they potentially expose Personally Identifiable Information (PII), especially in the degenerate case where they are used like usernames– each device gets its own password/identifier pair</a:t>
            </a:r>
          </a:p>
          <a:p>
            <a:r>
              <a:rPr lang="en-US" dirty="0" err="1"/>
              <a:t>TGbi</a:t>
            </a:r>
            <a:r>
              <a:rPr lang="en-US" dirty="0"/>
              <a:t> has an approve document describing requirements for the project: 11-21/1848r16 which includes:</a:t>
            </a:r>
          </a:p>
          <a:p>
            <a:pPr marL="457200" lvl="1" indent="0"/>
            <a:r>
              <a:rPr lang="en-US" dirty="0"/>
              <a:t>“11bi shall define a mechanism to prevent an </a:t>
            </a:r>
            <a:r>
              <a:rPr lang="en-US" dirty="0" err="1"/>
              <a:t>evesdropper</a:t>
            </a:r>
            <a:r>
              <a:rPr lang="en-US" dirty="0"/>
              <a:t> distinguishing whether authentication exchanges between CPE Clients and CPE AP use identical SAE credentials or distinct SAE credentials (where a CPE AP supports multiple SAE credentials).”</a:t>
            </a:r>
          </a:p>
          <a:p>
            <a:pPr marL="57150" indent="0"/>
            <a:endParaRPr lang="en-US" dirty="0"/>
          </a:p>
          <a:p>
            <a:pPr marL="57150" indent="0"/>
            <a:r>
              <a:rPr lang="en-US" dirty="0"/>
              <a:t>To satisfy the requirement, the group needs to come up with a solution that protects SAE password identifiers over the air</a:t>
            </a:r>
          </a:p>
        </p:txBody>
      </p:sp>
      <p:sp>
        <p:nvSpPr>
          <p:cNvPr id="4" name="Slide Number Placeholder 3">
            <a:extLst>
              <a:ext uri="{FF2B5EF4-FFF2-40B4-BE49-F238E27FC236}">
                <a16:creationId xmlns:a16="http://schemas.microsoft.com/office/drawing/2014/main" id="{82E2CEA9-3CDE-A643-B76F-3249C105599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10BCC06-A918-324D-B036-3FAB0990F3C9}"/>
              </a:ext>
            </a:extLst>
          </p:cNvPr>
          <p:cNvSpPr>
            <a:spLocks noGrp="1"/>
          </p:cNvSpPr>
          <p:nvPr>
            <p:ph type="ftr" idx="14"/>
          </p:nvPr>
        </p:nvSpPr>
        <p:spPr/>
        <p:txBody>
          <a:bodyPr/>
          <a:lstStyle/>
          <a:p>
            <a:r>
              <a:rPr lang="en-GB"/>
              <a:t>John Doe, Some Company</a:t>
            </a:r>
            <a:endParaRPr lang="en-GB" dirty="0"/>
          </a:p>
        </p:txBody>
      </p:sp>
      <p:sp>
        <p:nvSpPr>
          <p:cNvPr id="6" name="Date Placeholder 5">
            <a:extLst>
              <a:ext uri="{FF2B5EF4-FFF2-40B4-BE49-F238E27FC236}">
                <a16:creationId xmlns:a16="http://schemas.microsoft.com/office/drawing/2014/main" id="{73082F5B-2D86-C045-AC3B-386F38BD7249}"/>
              </a:ext>
            </a:extLst>
          </p:cNvPr>
          <p:cNvSpPr>
            <a:spLocks noGrp="1"/>
          </p:cNvSpPr>
          <p:nvPr>
            <p:ph type="dt" idx="15"/>
          </p:nvPr>
        </p:nvSpPr>
        <p:spPr/>
        <p:txBody>
          <a:bodyPr/>
          <a:lstStyle/>
          <a:p>
            <a:r>
              <a:rPr lang="en-US"/>
              <a:t>Month Year</a:t>
            </a:r>
            <a:endParaRPr lang="en-GB" dirty="0"/>
          </a:p>
        </p:txBody>
      </p:sp>
    </p:spTree>
    <p:extLst>
      <p:ext uri="{BB962C8B-B14F-4D97-AF65-F5344CB8AC3E}">
        <p14:creationId xmlns:p14="http://schemas.microsoft.com/office/powerpoint/2010/main" val="3982562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5597F-9D08-FA4C-B1D6-E86E03705CD2}"/>
              </a:ext>
            </a:extLst>
          </p:cNvPr>
          <p:cNvSpPr>
            <a:spLocks noGrp="1"/>
          </p:cNvSpPr>
          <p:nvPr>
            <p:ph type="title"/>
          </p:nvPr>
        </p:nvSpPr>
        <p:spPr>
          <a:xfrm>
            <a:off x="685800" y="457200"/>
            <a:ext cx="7770813" cy="1065213"/>
          </a:xfrm>
        </p:spPr>
        <p:txBody>
          <a:bodyPr/>
          <a:lstStyle/>
          <a:p>
            <a:r>
              <a:rPr lang="en-US" dirty="0"/>
              <a:t>OK, So What’s </a:t>
            </a:r>
            <a:r>
              <a:rPr lang="en-US"/>
              <a:t>The Solution?</a:t>
            </a:r>
            <a:endParaRPr lang="en-US" dirty="0"/>
          </a:p>
        </p:txBody>
      </p:sp>
      <p:sp>
        <p:nvSpPr>
          <p:cNvPr id="3" name="Content Placeholder 2">
            <a:extLst>
              <a:ext uri="{FF2B5EF4-FFF2-40B4-BE49-F238E27FC236}">
                <a16:creationId xmlns:a16="http://schemas.microsoft.com/office/drawing/2014/main" id="{F581F26B-C8DC-524B-A5B6-7502977F1E5E}"/>
              </a:ext>
            </a:extLst>
          </p:cNvPr>
          <p:cNvSpPr>
            <a:spLocks noGrp="1"/>
          </p:cNvSpPr>
          <p:nvPr>
            <p:ph idx="1"/>
          </p:nvPr>
        </p:nvSpPr>
        <p:spPr>
          <a:xfrm>
            <a:off x="667207" y="1295400"/>
            <a:ext cx="7770813" cy="4573587"/>
          </a:xfrm>
        </p:spPr>
        <p:txBody>
          <a:bodyPr/>
          <a:lstStyle/>
          <a:p>
            <a:pPr marL="57150" indent="0"/>
            <a:r>
              <a:rPr lang="en-US" sz="2000" dirty="0"/>
              <a:t>There is a proposal to address this problem and protect SAE password identifiers: 11-24/0046r3</a:t>
            </a:r>
          </a:p>
          <a:p>
            <a:pPr marL="800100" lvl="1">
              <a:buFont typeface="Arial" panose="020B0604020202020204" pitchFamily="34" charset="0"/>
              <a:buChar char="•"/>
            </a:pPr>
            <a:r>
              <a:rPr lang="en-US" sz="1800" dirty="0"/>
              <a:t>Unfortunately, a voting bloc of members having the same affiliation has consistently voted no on any attempt to address this requirement, including 11-24/0046</a:t>
            </a:r>
          </a:p>
          <a:p>
            <a:pPr marL="800100" lvl="1">
              <a:buFont typeface="Arial" panose="020B0604020202020204" pitchFamily="34" charset="0"/>
              <a:buChar char="•"/>
            </a:pPr>
            <a:r>
              <a:rPr lang="en-US" sz="1800" dirty="0"/>
              <a:t>Members of this bloc have refused repeated questions to explain their opposition or to suggest changes that could change their no votes to yes</a:t>
            </a:r>
          </a:p>
          <a:p>
            <a:pPr marL="800100" lvl="1">
              <a:buFont typeface="Arial" panose="020B0604020202020204" pitchFamily="34" charset="0"/>
              <a:buChar char="•"/>
            </a:pPr>
            <a:r>
              <a:rPr lang="en-US" sz="1800" dirty="0"/>
              <a:t>No alternative ways of addressing the requirement have been proposed</a:t>
            </a:r>
          </a:p>
          <a:p>
            <a:r>
              <a:rPr lang="en-US" sz="2000" dirty="0"/>
              <a:t>The TG needs to address this issue and it has not been able to because of this voting bloc</a:t>
            </a:r>
          </a:p>
          <a:p>
            <a:endParaRPr lang="en-US" sz="2000" dirty="0"/>
          </a:p>
          <a:p>
            <a:r>
              <a:rPr lang="en-US" sz="2000" dirty="0"/>
              <a:t>Given the importance of preserving privacy and that ultimately the approval of P802.11bi rests with the WG, we believe the WG should consider this specific issue.</a:t>
            </a:r>
          </a:p>
          <a:p>
            <a:pPr marL="800100" lvl="1" indent="-342900">
              <a:buFont typeface="Arial" panose="020B0604020202020204" pitchFamily="34" charset="0"/>
              <a:buChar char="•"/>
            </a:pPr>
            <a:r>
              <a:rPr lang="en-US" sz="1800" dirty="0"/>
              <a:t>This would allow </a:t>
            </a:r>
            <a:r>
              <a:rPr lang="en-US" sz="1800" dirty="0" err="1"/>
              <a:t>TGbi</a:t>
            </a:r>
            <a:r>
              <a:rPr lang="en-US" sz="1800" dirty="0"/>
              <a:t> to progress and meet its objectives.</a:t>
            </a:r>
          </a:p>
          <a:p>
            <a:endParaRPr lang="en-US" dirty="0"/>
          </a:p>
        </p:txBody>
      </p:sp>
      <p:sp>
        <p:nvSpPr>
          <p:cNvPr id="4" name="Slide Number Placeholder 3">
            <a:extLst>
              <a:ext uri="{FF2B5EF4-FFF2-40B4-BE49-F238E27FC236}">
                <a16:creationId xmlns:a16="http://schemas.microsoft.com/office/drawing/2014/main" id="{1CEBE00B-56B3-5044-8D8F-8C5FA5F7305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E2741A2-99CD-6F46-A851-AF216EA3A5FF}"/>
              </a:ext>
            </a:extLst>
          </p:cNvPr>
          <p:cNvSpPr>
            <a:spLocks noGrp="1"/>
          </p:cNvSpPr>
          <p:nvPr>
            <p:ph type="ftr" idx="14"/>
          </p:nvPr>
        </p:nvSpPr>
        <p:spPr/>
        <p:txBody>
          <a:bodyPr/>
          <a:lstStyle/>
          <a:p>
            <a:r>
              <a:rPr lang="en-GB"/>
              <a:t>John Doe, Some Company</a:t>
            </a:r>
            <a:endParaRPr lang="en-GB" dirty="0"/>
          </a:p>
        </p:txBody>
      </p:sp>
      <p:sp>
        <p:nvSpPr>
          <p:cNvPr id="6" name="Date Placeholder 5">
            <a:extLst>
              <a:ext uri="{FF2B5EF4-FFF2-40B4-BE49-F238E27FC236}">
                <a16:creationId xmlns:a16="http://schemas.microsoft.com/office/drawing/2014/main" id="{22CF8A76-1CCE-124D-A2C0-74FDA2A74ACF}"/>
              </a:ext>
            </a:extLst>
          </p:cNvPr>
          <p:cNvSpPr>
            <a:spLocks noGrp="1"/>
          </p:cNvSpPr>
          <p:nvPr>
            <p:ph type="dt" idx="15"/>
          </p:nvPr>
        </p:nvSpPr>
        <p:spPr/>
        <p:txBody>
          <a:bodyPr/>
          <a:lstStyle/>
          <a:p>
            <a:r>
              <a:rPr lang="en-US"/>
              <a:t>Month Year</a:t>
            </a:r>
            <a:endParaRPr lang="en-GB" dirty="0"/>
          </a:p>
        </p:txBody>
      </p:sp>
    </p:spTree>
    <p:extLst>
      <p:ext uri="{BB962C8B-B14F-4D97-AF65-F5344CB8AC3E}">
        <p14:creationId xmlns:p14="http://schemas.microsoft.com/office/powerpoint/2010/main" val="977558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323A6-E684-9B4D-88A4-064CDD4492A0}"/>
              </a:ext>
            </a:extLst>
          </p:cNvPr>
          <p:cNvSpPr>
            <a:spLocks noGrp="1"/>
          </p:cNvSpPr>
          <p:nvPr>
            <p:ph type="title"/>
          </p:nvPr>
        </p:nvSpPr>
        <p:spPr/>
        <p:txBody>
          <a:bodyPr/>
          <a:lstStyle/>
          <a:p>
            <a:r>
              <a:rPr lang="en-US" dirty="0"/>
              <a:t>Proposed Motion</a:t>
            </a:r>
          </a:p>
        </p:txBody>
      </p:sp>
      <p:sp>
        <p:nvSpPr>
          <p:cNvPr id="3" name="Content Placeholder 2">
            <a:extLst>
              <a:ext uri="{FF2B5EF4-FFF2-40B4-BE49-F238E27FC236}">
                <a16:creationId xmlns:a16="http://schemas.microsoft.com/office/drawing/2014/main" id="{750AE8CB-5079-9E4E-9650-082ED6BE326E}"/>
              </a:ext>
            </a:extLst>
          </p:cNvPr>
          <p:cNvSpPr>
            <a:spLocks noGrp="1"/>
          </p:cNvSpPr>
          <p:nvPr>
            <p:ph idx="1"/>
          </p:nvPr>
        </p:nvSpPr>
        <p:spPr/>
        <p:txBody>
          <a:bodyPr/>
          <a:lstStyle/>
          <a:p>
            <a:r>
              <a:rPr lang="en-US" dirty="0"/>
              <a:t>Instruct the </a:t>
            </a:r>
            <a:r>
              <a:rPr lang="en-US" dirty="0" err="1"/>
              <a:t>TGbi</a:t>
            </a:r>
            <a:r>
              <a:rPr lang="en-US" dirty="0"/>
              <a:t> editor to incorporate the changes indicated in 11-24/0046r3 into the </a:t>
            </a:r>
            <a:r>
              <a:rPr lang="en-US" dirty="0" err="1"/>
              <a:t>TGbi</a:t>
            </a:r>
            <a:r>
              <a:rPr lang="en-US" dirty="0"/>
              <a:t> draft</a:t>
            </a:r>
          </a:p>
          <a:p>
            <a:endParaRPr lang="en-US" dirty="0"/>
          </a:p>
          <a:p>
            <a:r>
              <a:rPr lang="en-US" dirty="0"/>
              <a:t>Motioned:</a:t>
            </a:r>
          </a:p>
          <a:p>
            <a:r>
              <a:rPr lang="en-US" dirty="0"/>
              <a:t>Seconded:</a:t>
            </a:r>
          </a:p>
          <a:p>
            <a:endParaRPr lang="en-US" dirty="0"/>
          </a:p>
          <a:p>
            <a:r>
              <a:rPr lang="en-US" dirty="0"/>
              <a:t>Y:</a:t>
            </a:r>
          </a:p>
          <a:p>
            <a:r>
              <a:rPr lang="en-US" dirty="0"/>
              <a:t>N:</a:t>
            </a:r>
          </a:p>
          <a:p>
            <a:r>
              <a:rPr lang="en-US" dirty="0"/>
              <a:t>A:</a:t>
            </a:r>
          </a:p>
        </p:txBody>
      </p:sp>
      <p:sp>
        <p:nvSpPr>
          <p:cNvPr id="4" name="Slide Number Placeholder 3">
            <a:extLst>
              <a:ext uri="{FF2B5EF4-FFF2-40B4-BE49-F238E27FC236}">
                <a16:creationId xmlns:a16="http://schemas.microsoft.com/office/drawing/2014/main" id="{097B7302-F4F6-B044-B6CB-2BDE551AC01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3E574A8-1FAE-8B4D-96A9-DBB9ECE09F55}"/>
              </a:ext>
            </a:extLst>
          </p:cNvPr>
          <p:cNvSpPr>
            <a:spLocks noGrp="1"/>
          </p:cNvSpPr>
          <p:nvPr>
            <p:ph type="ftr" idx="14"/>
          </p:nvPr>
        </p:nvSpPr>
        <p:spPr/>
        <p:txBody>
          <a:bodyPr/>
          <a:lstStyle/>
          <a:p>
            <a:r>
              <a:rPr lang="en-GB"/>
              <a:t>John Doe, Some Company</a:t>
            </a:r>
            <a:endParaRPr lang="en-GB" dirty="0"/>
          </a:p>
        </p:txBody>
      </p:sp>
      <p:sp>
        <p:nvSpPr>
          <p:cNvPr id="6" name="Date Placeholder 5">
            <a:extLst>
              <a:ext uri="{FF2B5EF4-FFF2-40B4-BE49-F238E27FC236}">
                <a16:creationId xmlns:a16="http://schemas.microsoft.com/office/drawing/2014/main" id="{F6E83C59-4DE9-5D4D-8001-39F3CC965707}"/>
              </a:ext>
            </a:extLst>
          </p:cNvPr>
          <p:cNvSpPr>
            <a:spLocks noGrp="1"/>
          </p:cNvSpPr>
          <p:nvPr>
            <p:ph type="dt" idx="15"/>
          </p:nvPr>
        </p:nvSpPr>
        <p:spPr/>
        <p:txBody>
          <a:bodyPr/>
          <a:lstStyle/>
          <a:p>
            <a:r>
              <a:rPr lang="en-US"/>
              <a:t>Month Year</a:t>
            </a:r>
            <a:endParaRPr lang="en-GB" dirty="0"/>
          </a:p>
        </p:txBody>
      </p:sp>
    </p:spTree>
    <p:extLst>
      <p:ext uri="{BB962C8B-B14F-4D97-AF65-F5344CB8AC3E}">
        <p14:creationId xmlns:p14="http://schemas.microsoft.com/office/powerpoint/2010/main" val="1108144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Month Year</a:t>
            </a:r>
            <a:endParaRPr lang="en-GB"/>
          </a:p>
        </p:txBody>
      </p:sp>
      <p:sp>
        <p:nvSpPr>
          <p:cNvPr id="5" name="Footer Placeholder 4"/>
          <p:cNvSpPr>
            <a:spLocks noGrp="1"/>
          </p:cNvSpPr>
          <p:nvPr>
            <p:ph type="ftr" idx="14"/>
          </p:nvPr>
        </p:nvSpPr>
        <p:spPr>
          <a:xfrm>
            <a:off x="6215074" y="6475413"/>
            <a:ext cx="2327264" cy="180975"/>
          </a:xfrm>
        </p:spPr>
        <p:txBody>
          <a:bodyPr/>
          <a:lstStyle/>
          <a:p>
            <a:r>
              <a:rPr lang="en-GB" dirty="0"/>
              <a:t>John Doe, Some Company</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GB" u="sng" dirty="0">
                <a:solidFill>
                  <a:schemeClr val="tx1"/>
                </a:solidFill>
                <a:hlinkClick r:id="rId3">
                  <a:extLst>
                    <a:ext uri="{A12FA001-AC4F-418D-AE19-62706E023703}">
                      <ahyp:hlinkClr xmlns:ahyp="http://schemas.microsoft.com/office/drawing/2018/hyperlinkcolor" val="tx"/>
                    </a:ext>
                  </a:extLst>
                </a:hlinkClick>
              </a:rPr>
              <a:t>https://mentor.ieee.org/802.11/dcn/21/11-21-1848-16-00bi-requirements-document.docx</a:t>
            </a:r>
            <a:endParaRPr lang="en-US" dirty="0">
              <a:solidFill>
                <a:schemeClr val="tx1"/>
              </a:solidFill>
            </a:endParaRP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61</TotalTime>
  <Words>551</Words>
  <Application>Microsoft Macintosh PowerPoint</Application>
  <PresentationFormat>On-screen Show (4:3)</PresentationFormat>
  <Paragraphs>73</Paragraphs>
  <Slides>7</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1" baseType="lpstr">
      <vt:lpstr>Arial</vt:lpstr>
      <vt:lpstr>Times New Roman</vt:lpstr>
      <vt:lpstr>Office Theme</vt:lpstr>
      <vt:lpstr>Document</vt:lpstr>
      <vt:lpstr>A Technical Proposal for TGbi </vt:lpstr>
      <vt:lpstr>Abstract</vt:lpstr>
      <vt:lpstr>Background on Password Identifiers</vt:lpstr>
      <vt:lpstr>What’s The Problem?</vt:lpstr>
      <vt:lpstr>OK, So What’s The Solution?</vt:lpstr>
      <vt:lpstr>Proposed Motion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Harkins, Dan</dc:creator>
  <cp:lastModifiedBy>Harkins, Dan</cp:lastModifiedBy>
  <cp:revision>11</cp:revision>
  <cp:lastPrinted>1601-01-01T00:00:00Z</cp:lastPrinted>
  <dcterms:created xsi:type="dcterms:W3CDTF">2024-11-05T19:32:53Z</dcterms:created>
  <dcterms:modified xsi:type="dcterms:W3CDTF">2024-11-07T16:29:27Z</dcterms:modified>
</cp:coreProperties>
</file>