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70" r:id="rId2"/>
    <p:sldId id="1236" r:id="rId3"/>
    <p:sldId id="2147473547" r:id="rId4"/>
    <p:sldId id="2147473530" r:id="rId5"/>
    <p:sldId id="2147473549" r:id="rId6"/>
    <p:sldId id="2147473533" r:id="rId7"/>
    <p:sldId id="2147473537" r:id="rId8"/>
    <p:sldId id="1251" r:id="rId9"/>
    <p:sldId id="2147473551" r:id="rId10"/>
    <p:sldId id="2147473552" r:id="rId11"/>
    <p:sldId id="2147473554" r:id="rId12"/>
    <p:sldId id="2147473544" r:id="rId13"/>
    <p:sldId id="4933" r:id="rId14"/>
    <p:sldId id="1244"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6FA58E"/>
    <a:srgbClr val="D6D6F5"/>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72" autoAdjust="0"/>
    <p:restoredTop sz="92105" autoAdjust="0"/>
  </p:normalViewPr>
  <p:slideViewPr>
    <p:cSldViewPr>
      <p:cViewPr varScale="1">
        <p:scale>
          <a:sx n="114" d="100"/>
          <a:sy n="114" d="100"/>
        </p:scale>
        <p:origin x="124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936"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a:extLst>
              <a:ext uri="{FF2B5EF4-FFF2-40B4-BE49-F238E27FC236}">
                <a16:creationId xmlns:a16="http://schemas.microsoft.com/office/drawing/2014/main" id="{7282FEBE-F045-4E6F-BAFE-CCAD18F7EB80}"/>
              </a:ext>
            </a:extLst>
          </p:cNvPr>
          <p:cNvSpPr>
            <a:spLocks noGrp="1" noChangeArrowheads="1"/>
          </p:cNvSpPr>
          <p:nvPr>
            <p:ph type="ftr" sz="quarter" idx="3"/>
          </p:nvPr>
        </p:nvSpPr>
        <p:spPr bwMode="auto">
          <a:xfrm>
            <a:off x="6699317" y="6475413"/>
            <a:ext cx="18446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You-Wei Chen, </a:t>
            </a:r>
            <a:r>
              <a:rPr lang="en-US" altLang="ko-KR" dirty="0" err="1"/>
              <a:t>Mediatek</a:t>
            </a:r>
            <a:r>
              <a:rPr lang="en-US" altLang="ko-KR" dirty="0"/>
              <a:t> Inc.</a:t>
            </a:r>
          </a:p>
        </p:txBody>
      </p:sp>
      <p:sp>
        <p:nvSpPr>
          <p:cNvPr id="4" name="Rectangle 4">
            <a:extLst>
              <a:ext uri="{FF2B5EF4-FFF2-40B4-BE49-F238E27FC236}">
                <a16:creationId xmlns:a16="http://schemas.microsoft.com/office/drawing/2014/main" id="{744D4874-EA2F-B30F-4241-8D8EEE4C3FF3}"/>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5">
            <a:extLst>
              <a:ext uri="{FF2B5EF4-FFF2-40B4-BE49-F238E27FC236}">
                <a16:creationId xmlns:a16="http://schemas.microsoft.com/office/drawing/2014/main" id="{D3BE2D10-872A-479D-BDC2-D41B2602AFF9}"/>
              </a:ext>
            </a:extLst>
          </p:cNvPr>
          <p:cNvSpPr>
            <a:spLocks noGrp="1" noChangeArrowheads="1"/>
          </p:cNvSpPr>
          <p:nvPr>
            <p:ph type="ftr" sz="quarter" idx="3"/>
          </p:nvPr>
        </p:nvSpPr>
        <p:spPr bwMode="auto">
          <a:xfrm>
            <a:off x="6699317" y="6475413"/>
            <a:ext cx="18446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You-Wei Chen, </a:t>
            </a:r>
            <a:r>
              <a:rPr lang="en-US" altLang="ko-KR" dirty="0" err="1"/>
              <a:t>Mediatek</a:t>
            </a:r>
            <a:r>
              <a:rPr lang="en-US" altLang="ko-KR" dirty="0"/>
              <a:t> Inc.</a:t>
            </a:r>
          </a:p>
        </p:txBody>
      </p:sp>
      <p:sp>
        <p:nvSpPr>
          <p:cNvPr id="4" name="Rectangle 4">
            <a:extLst>
              <a:ext uri="{FF2B5EF4-FFF2-40B4-BE49-F238E27FC236}">
                <a16:creationId xmlns:a16="http://schemas.microsoft.com/office/drawing/2014/main" id="{B37A601F-19AE-E593-AABA-9C6CDF355EB9}"/>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0"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1"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6"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6699317" y="6475413"/>
            <a:ext cx="18446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You-Wei Chen, </a:t>
            </a:r>
            <a:r>
              <a:rPr lang="en-US" altLang="ko-KR" dirty="0" err="1"/>
              <a:t>Mediatek</a:t>
            </a:r>
            <a:r>
              <a:rPr lang="en-US" altLang="ko-KR" dirty="0"/>
              <a:t>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userDrawn="1"/>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802.11-24/1865r2</a:t>
            </a:r>
          </a:p>
        </p:txBody>
      </p:sp>
      <p:sp>
        <p:nvSpPr>
          <p:cNvPr id="1032" name="Line 8"/>
          <p:cNvSpPr>
            <a:spLocks noChangeShapeType="1"/>
          </p:cNvSpPr>
          <p:nvPr/>
        </p:nvSpPr>
        <p:spPr bwMode="auto">
          <a:xfrm>
            <a:off x="9144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 name="Rectangle 4">
            <a:extLst>
              <a:ext uri="{FF2B5EF4-FFF2-40B4-BE49-F238E27FC236}">
                <a16:creationId xmlns:a16="http://schemas.microsoft.com/office/drawing/2014/main" id="{E404DF60-A3A3-41F9-1C38-745A3EA580CB}"/>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77083"/>
            <a:ext cx="8915400" cy="819506"/>
          </a:xfrm>
        </p:spPr>
        <p:txBody>
          <a:bodyPr/>
          <a:lstStyle/>
          <a:p>
            <a:r>
              <a:rPr lang="en-US" sz="2800" dirty="0"/>
              <a:t>Universal Sounding and NDPA Signaling</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771525" y="1995425"/>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2024-11-11</a:t>
            </a:r>
          </a:p>
        </p:txBody>
      </p:sp>
      <p:sp>
        <p:nvSpPr>
          <p:cNvPr id="8" name="Rectangle 12"/>
          <p:cNvSpPr>
            <a:spLocks noChangeArrowheads="1"/>
          </p:cNvSpPr>
          <p:nvPr/>
        </p:nvSpPr>
        <p:spPr bwMode="auto">
          <a:xfrm>
            <a:off x="802005" y="2333909"/>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 name="Table 9"/>
          <p:cNvGraphicFramePr>
            <a:graphicFrameLocks noGrp="1"/>
          </p:cNvGraphicFramePr>
          <p:nvPr>
            <p:extLst>
              <p:ext uri="{D42A27DB-BD31-4B8C-83A1-F6EECF244321}">
                <p14:modId xmlns:p14="http://schemas.microsoft.com/office/powerpoint/2010/main" val="766401326"/>
              </p:ext>
            </p:extLst>
          </p:nvPr>
        </p:nvGraphicFramePr>
        <p:xfrm>
          <a:off x="1066800" y="2792846"/>
          <a:ext cx="7391400" cy="2482874"/>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337511">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375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You-Wei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200" dirty="0" err="1">
                          <a:solidFill>
                            <a:schemeClr val="tx1"/>
                          </a:solidFill>
                        </a:rPr>
                        <a:t>Mediatek</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200" dirty="0">
                          <a:solidFill>
                            <a:schemeClr val="tx1"/>
                          </a:solidFill>
                        </a:rPr>
                        <a:t>2840 Junction Ave.</a:t>
                      </a:r>
                    </a:p>
                    <a:p>
                      <a:pPr algn="ctr"/>
                      <a:r>
                        <a:rPr lang="en-US" sz="1200" dirty="0">
                          <a:solidFill>
                            <a:schemeClr val="tx1"/>
                          </a:solidFill>
                        </a:rPr>
                        <a:t>San</a:t>
                      </a:r>
                      <a:r>
                        <a:rPr lang="en-US" sz="1200" baseline="0" dirty="0">
                          <a:solidFill>
                            <a:schemeClr val="tx1"/>
                          </a:solidFill>
                        </a:rPr>
                        <a:t> Jose, CA, 95134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You-Wei.Chen@mediatek.com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Jianhan Liu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dirty="0"/>
                        <a:t>Kaiying Lu</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endParaRPr lang="en-US"/>
                    </a:p>
                  </a:txBody>
                  <a:tcPr>
                    <a:lnT w="12700" cap="flat" cmpd="sng" algn="ctr">
                      <a:solidFill>
                        <a:schemeClr val="tx1"/>
                      </a:solidFill>
                      <a:prstDash val="solid"/>
                      <a:round/>
                      <a:headEnd type="none" w="med" len="med"/>
                      <a:tailEnd type="none" w="med" len="med"/>
                    </a:lnT>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9446418"/>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Julia Feng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9965564"/>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Huai-Yan Feng </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0336541"/>
                  </a:ext>
                </a:extLst>
              </a:tr>
              <a:tr h="3456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Thomas Pare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1" name="Footer Placeholder 4">
            <a:extLst>
              <a:ext uri="{FF2B5EF4-FFF2-40B4-BE49-F238E27FC236}">
                <a16:creationId xmlns:a16="http://schemas.microsoft.com/office/drawing/2014/main" id="{7CCBD4D1-F213-4D7D-8598-D55538C567CA}"/>
              </a:ext>
            </a:extLst>
          </p:cNvPr>
          <p:cNvSpPr>
            <a:spLocks noGrp="1"/>
          </p:cNvSpPr>
          <p:nvPr>
            <p:ph type="ftr" sz="quarter" idx="3"/>
          </p:nvPr>
        </p:nvSpPr>
        <p:spPr>
          <a:xfrm>
            <a:off x="6699317" y="6475413"/>
            <a:ext cx="1844609" cy="184666"/>
          </a:xfrm>
        </p:spPr>
        <p:txBody>
          <a:bodyPr/>
          <a:lstStyle/>
          <a:p>
            <a:pPr>
              <a:defRPr/>
            </a:pPr>
            <a:r>
              <a:rPr lang="en-US" altLang="ko-KR" dirty="0"/>
              <a:t>You-Wei Chen, </a:t>
            </a:r>
            <a:r>
              <a:rPr lang="en-US" altLang="ko-KR" dirty="0" err="1"/>
              <a:t>Mediatek</a:t>
            </a:r>
            <a:r>
              <a:rPr lang="en-US" altLang="ko-KR" dirty="0"/>
              <a:t> Inc.</a:t>
            </a:r>
          </a:p>
        </p:txBody>
      </p:sp>
      <p:sp>
        <p:nvSpPr>
          <p:cNvPr id="4" name="Rectangle 4">
            <a:extLst>
              <a:ext uri="{FF2B5EF4-FFF2-40B4-BE49-F238E27FC236}">
                <a16:creationId xmlns:a16="http://schemas.microsoft.com/office/drawing/2014/main" id="{64AFFE5E-42E8-C84A-FE0D-B2EAB5BB9AAA}"/>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8E331-A627-7754-0EA6-AE0C4A6B7D12}"/>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3A76581D-C4F7-226F-89DB-1C320850BAB5}"/>
              </a:ext>
            </a:extLst>
          </p:cNvPr>
          <p:cNvSpPr>
            <a:spLocks noGrp="1"/>
          </p:cNvSpPr>
          <p:nvPr>
            <p:ph idx="1"/>
          </p:nvPr>
        </p:nvSpPr>
        <p:spPr/>
        <p:txBody>
          <a:bodyPr/>
          <a:lstStyle/>
          <a:p>
            <a:r>
              <a:rPr lang="en-US" sz="1600" dirty="0"/>
              <a:t>Do you support for COBF that “Starting SS” in NDPA indicates that:</a:t>
            </a:r>
          </a:p>
          <a:p>
            <a:pPr marL="685800" lvl="3" indent="-342900">
              <a:buFont typeface="Arial" panose="020B0604020202020204" pitchFamily="34" charset="0"/>
              <a:buChar char="•"/>
            </a:pPr>
            <a:r>
              <a:rPr lang="en-US" dirty="0">
                <a:ea typeface="+mn-ea"/>
                <a:cs typeface="+mn-cs"/>
              </a:rPr>
              <a:t>Value 0: Starting from the first stream (NDP comes solely from the </a:t>
            </a:r>
            <a:r>
              <a:rPr lang="en-US" sz="1600" dirty="0"/>
              <a:t>responding</a:t>
            </a:r>
            <a:r>
              <a:rPr lang="en-US" dirty="0">
                <a:ea typeface="+mn-ea"/>
                <a:cs typeface="+mn-cs"/>
              </a:rPr>
              <a:t> AP)</a:t>
            </a:r>
          </a:p>
          <a:p>
            <a:pPr marL="685800" lvl="3" indent="-342900">
              <a:buFont typeface="Arial" panose="020B0604020202020204" pitchFamily="34" charset="0"/>
              <a:buChar char="•"/>
            </a:pPr>
            <a:r>
              <a:rPr lang="en-US" dirty="0">
                <a:ea typeface="+mn-ea"/>
                <a:cs typeface="+mn-cs"/>
              </a:rPr>
              <a:t>Value 1: Starting from the fifth stream (Joint NDP)</a:t>
            </a:r>
          </a:p>
          <a:p>
            <a:endParaRPr lang="en-US" sz="2000" dirty="0">
              <a:ea typeface="+mn-ea"/>
              <a:cs typeface="+mn-cs"/>
            </a:endParaRPr>
          </a:p>
          <a:p>
            <a:pPr marL="0" indent="0">
              <a:buNone/>
            </a:pPr>
            <a:endParaRPr lang="en-US" dirty="0"/>
          </a:p>
          <a:p>
            <a:pPr>
              <a:spcBef>
                <a:spcPts val="0"/>
              </a:spcBef>
              <a:spcAft>
                <a:spcPts val="0"/>
              </a:spcAft>
            </a:pPr>
            <a:endParaRPr lang="en-US" dirty="0">
              <a:effectLst/>
            </a:endParaRPr>
          </a:p>
          <a:p>
            <a:endParaRPr lang="en-US" dirty="0"/>
          </a:p>
        </p:txBody>
      </p:sp>
      <p:sp>
        <p:nvSpPr>
          <p:cNvPr id="4" name="Slide Number Placeholder 3">
            <a:extLst>
              <a:ext uri="{FF2B5EF4-FFF2-40B4-BE49-F238E27FC236}">
                <a16:creationId xmlns:a16="http://schemas.microsoft.com/office/drawing/2014/main" id="{28FB5B38-6AA4-D4F4-CF35-F65008D7A1A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
        <p:nvSpPr>
          <p:cNvPr id="5" name="Footer Placeholder 4">
            <a:extLst>
              <a:ext uri="{FF2B5EF4-FFF2-40B4-BE49-F238E27FC236}">
                <a16:creationId xmlns:a16="http://schemas.microsoft.com/office/drawing/2014/main" id="{66F4DE8D-76EE-AF00-4082-5ED1F9AC80C8}"/>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6" name="Date Placeholder 5">
            <a:extLst>
              <a:ext uri="{FF2B5EF4-FFF2-40B4-BE49-F238E27FC236}">
                <a16:creationId xmlns:a16="http://schemas.microsoft.com/office/drawing/2014/main" id="{0F32D1E4-A465-C455-C0DE-34AB817C1BD2}"/>
              </a:ext>
            </a:extLst>
          </p:cNvPr>
          <p:cNvSpPr>
            <a:spLocks noGrp="1"/>
          </p:cNvSpPr>
          <p:nvPr>
            <p:ph type="dt" sz="half" idx="2"/>
          </p:nvPr>
        </p:nvSpPr>
        <p:spPr/>
        <p:txBody>
          <a:bodyPr/>
          <a:lstStyle/>
          <a:p>
            <a:pPr>
              <a:defRPr/>
            </a:pPr>
            <a:r>
              <a:rPr lang="en-US"/>
              <a:t>Nov 2024</a:t>
            </a:r>
            <a:endParaRPr lang="en-US" dirty="0"/>
          </a:p>
        </p:txBody>
      </p:sp>
    </p:spTree>
    <p:extLst>
      <p:ext uri="{BB962C8B-B14F-4D97-AF65-F5344CB8AC3E}">
        <p14:creationId xmlns:p14="http://schemas.microsoft.com/office/powerpoint/2010/main" val="4008707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5F030-BFB4-82F0-3E54-9AE16AFDAA6A}"/>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A16484CF-9E19-6AC0-8486-08239707419B}"/>
              </a:ext>
            </a:extLst>
          </p:cNvPr>
          <p:cNvSpPr>
            <a:spLocks noGrp="1"/>
          </p:cNvSpPr>
          <p:nvPr>
            <p:ph idx="1"/>
          </p:nvPr>
        </p:nvSpPr>
        <p:spPr/>
        <p:txBody>
          <a:bodyPr/>
          <a:lstStyle/>
          <a:p>
            <a:pPr marR="0"/>
            <a:r>
              <a:rPr lang="en-US" sz="1600" dirty="0"/>
              <a:t>Do you support the following on the maximum number of spatial streams supported for reception of sounding NDP in UHR and the maximum total number of streams (across all users) supported for reception in UHR DL MU-MIMO and </a:t>
            </a:r>
            <a:r>
              <a:rPr lang="en-US" sz="1600" dirty="0" err="1"/>
              <a:t>CoBF</a:t>
            </a:r>
            <a:r>
              <a:rPr lang="en-US" sz="1600" dirty="0"/>
              <a:t> PPDUs?</a:t>
            </a:r>
          </a:p>
          <a:p>
            <a:pPr marL="685800" marR="0" lvl="3" indent="-342900">
              <a:buFont typeface="Arial" panose="020B0604020202020204" pitchFamily="34" charset="0"/>
              <a:buChar char="•"/>
              <a:tabLst>
                <a:tab pos="914400" algn="l"/>
              </a:tabLst>
            </a:pPr>
            <a:r>
              <a:rPr lang="en-US" dirty="0">
                <a:ea typeface="+mn-ea"/>
                <a:cs typeface="+mn-cs"/>
              </a:rPr>
              <a:t>4 is mandatory except for Non-AP STA with 20 MHz-Only Limited Capabilities Support subfield equal to 1.</a:t>
            </a:r>
          </a:p>
          <a:p>
            <a:pPr marL="685800" marR="0" lvl="3" indent="-342900">
              <a:buFont typeface="Arial" panose="020B0604020202020204" pitchFamily="34" charset="0"/>
              <a:buChar char="•"/>
              <a:tabLst>
                <a:tab pos="914400" algn="l"/>
              </a:tabLst>
            </a:pPr>
            <a:r>
              <a:rPr lang="en-US" dirty="0">
                <a:ea typeface="+mn-ea"/>
                <a:cs typeface="+mn-cs"/>
              </a:rPr>
              <a:t>8 is optional for DL MU-MIMO and sounding NDP (Note: More than 4 is not allowed for COBF PPDUs)</a:t>
            </a:r>
          </a:p>
          <a:p>
            <a:endParaRPr lang="en-US" dirty="0"/>
          </a:p>
        </p:txBody>
      </p:sp>
      <p:sp>
        <p:nvSpPr>
          <p:cNvPr id="4" name="Slide Number Placeholder 3">
            <a:extLst>
              <a:ext uri="{FF2B5EF4-FFF2-40B4-BE49-F238E27FC236}">
                <a16:creationId xmlns:a16="http://schemas.microsoft.com/office/drawing/2014/main" id="{FF758580-6E24-E817-E436-55076C6206AF}"/>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
        <p:nvSpPr>
          <p:cNvPr id="5" name="Footer Placeholder 4">
            <a:extLst>
              <a:ext uri="{FF2B5EF4-FFF2-40B4-BE49-F238E27FC236}">
                <a16:creationId xmlns:a16="http://schemas.microsoft.com/office/drawing/2014/main" id="{92184780-F9DF-2325-AA7A-C125C4550B1B}"/>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6" name="Date Placeholder 5">
            <a:extLst>
              <a:ext uri="{FF2B5EF4-FFF2-40B4-BE49-F238E27FC236}">
                <a16:creationId xmlns:a16="http://schemas.microsoft.com/office/drawing/2014/main" id="{8F8EDF4C-B058-B35B-7FE9-4D99CD6D404E}"/>
              </a:ext>
            </a:extLst>
          </p:cNvPr>
          <p:cNvSpPr>
            <a:spLocks noGrp="1"/>
          </p:cNvSpPr>
          <p:nvPr>
            <p:ph type="dt" sz="half" idx="2"/>
          </p:nvPr>
        </p:nvSpPr>
        <p:spPr/>
        <p:txBody>
          <a:bodyPr/>
          <a:lstStyle/>
          <a:p>
            <a:pPr>
              <a:defRPr/>
            </a:pPr>
            <a:r>
              <a:rPr lang="en-US"/>
              <a:t>Nov 2024</a:t>
            </a:r>
            <a:endParaRPr lang="en-US" dirty="0"/>
          </a:p>
        </p:txBody>
      </p:sp>
    </p:spTree>
    <p:extLst>
      <p:ext uri="{BB962C8B-B14F-4D97-AF65-F5344CB8AC3E}">
        <p14:creationId xmlns:p14="http://schemas.microsoft.com/office/powerpoint/2010/main" val="4250776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D7073-180D-7083-EB4F-D3E257CE44ED}"/>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E48B8046-86E1-C904-2935-4D1184B3C3D6}"/>
              </a:ext>
            </a:extLst>
          </p:cNvPr>
          <p:cNvSpPr>
            <a:spLocks noGrp="1"/>
          </p:cNvSpPr>
          <p:nvPr>
            <p:ph idx="1"/>
          </p:nvPr>
        </p:nvSpPr>
        <p:spPr/>
        <p:txBody>
          <a:bodyPr/>
          <a:lstStyle/>
          <a:p>
            <a:pPr lvl="0">
              <a:buFont typeface="+mj-lt"/>
              <a:buChar char="•"/>
            </a:pPr>
            <a:r>
              <a:rPr lang="en-US" sz="1600" dirty="0"/>
              <a:t>Do you support making the COBF sequential sounding support to be conditional mandatory if the device supports COBF ?</a:t>
            </a:r>
          </a:p>
          <a:p>
            <a:endParaRPr lang="en-US" sz="1600" dirty="0"/>
          </a:p>
          <a:p>
            <a:pPr marL="0" indent="0">
              <a:buNone/>
            </a:pPr>
            <a:endParaRPr lang="en-US" dirty="0"/>
          </a:p>
        </p:txBody>
      </p:sp>
      <p:sp>
        <p:nvSpPr>
          <p:cNvPr id="4" name="Slide Number Placeholder 3">
            <a:extLst>
              <a:ext uri="{FF2B5EF4-FFF2-40B4-BE49-F238E27FC236}">
                <a16:creationId xmlns:a16="http://schemas.microsoft.com/office/drawing/2014/main" id="{5D0D11BE-9FA6-896A-15D6-ACE85E446E41}"/>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
        <p:nvSpPr>
          <p:cNvPr id="5" name="Footer Placeholder 4">
            <a:extLst>
              <a:ext uri="{FF2B5EF4-FFF2-40B4-BE49-F238E27FC236}">
                <a16:creationId xmlns:a16="http://schemas.microsoft.com/office/drawing/2014/main" id="{E29AC34B-6CD9-CE88-11E2-1601DB14C87D}"/>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6" name="Rectangle 4">
            <a:extLst>
              <a:ext uri="{FF2B5EF4-FFF2-40B4-BE49-F238E27FC236}">
                <a16:creationId xmlns:a16="http://schemas.microsoft.com/office/drawing/2014/main" id="{7F7452EA-E10A-A21B-6E2A-5FF704D57436}"/>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34178600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94D0D-E76C-EB28-CB6D-6803EED8FA98}"/>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625340F6-D803-4547-D275-8A092B226302}"/>
              </a:ext>
            </a:extLst>
          </p:cNvPr>
          <p:cNvSpPr>
            <a:spLocks noGrp="1"/>
          </p:cNvSpPr>
          <p:nvPr>
            <p:ph idx="1"/>
          </p:nvPr>
        </p:nvSpPr>
        <p:spPr/>
        <p:txBody>
          <a:bodyPr/>
          <a:lstStyle/>
          <a:p>
            <a:r>
              <a:rPr lang="en-US" sz="1600" dirty="0"/>
              <a:t>Do you support to include the following signaling design for NDPA to the 11bn SFD?</a:t>
            </a:r>
          </a:p>
          <a:p>
            <a:endParaRPr lang="en-US" sz="1600" dirty="0"/>
          </a:p>
          <a:p>
            <a:r>
              <a:rPr lang="en-US" sz="1600" b="0" dirty="0"/>
              <a:t>When initiating AP requests responding AP to join COBF sounding, the information for the responding AP shall be in the first and second User Info fields of the NDPA. (Note: </a:t>
            </a:r>
            <a:r>
              <a:rPr lang="en-US" altLang="zh-TW" sz="1600" dirty="0">
                <a:ea typeface="+mn-ea"/>
                <a:cs typeface="+mn-cs"/>
              </a:rPr>
              <a:t>right after </a:t>
            </a:r>
            <a:r>
              <a:rPr lang="en-US" sz="1600" dirty="0">
                <a:ea typeface="+mn-ea"/>
                <a:cs typeface="+mn-cs"/>
              </a:rPr>
              <a:t>Sounding Dialog Token field)</a:t>
            </a:r>
            <a:endParaRPr lang="en-US" sz="1600" b="0" dirty="0"/>
          </a:p>
          <a:p>
            <a:pPr lvl="1"/>
            <a:r>
              <a:rPr lang="en-US" altLang="en-US" sz="1600" dirty="0"/>
              <a:t>NDPA Version Identifier set to 0 for COBF sounding in UHR</a:t>
            </a:r>
          </a:p>
          <a:p>
            <a:pPr lvl="1"/>
            <a:r>
              <a:rPr lang="en-US" altLang="en-US" sz="1600" dirty="0"/>
              <a:t>Number of LTF symbols set to 0 and 1 for 4 and 8 symbols, respectively</a:t>
            </a:r>
          </a:p>
          <a:p>
            <a:pPr lvl="1">
              <a:buFont typeface="+mj-lt"/>
              <a:buChar char="–"/>
            </a:pPr>
            <a:r>
              <a:rPr lang="en-US" altLang="en-US" sz="1600" dirty="0"/>
              <a:t>Starting Spatial Stream set to 0 and 1 for the 1st and 5th streams, respectively</a:t>
            </a:r>
          </a:p>
          <a:p>
            <a:pPr lvl="1">
              <a:buFont typeface="+mj-lt"/>
              <a:buChar char="–"/>
            </a:pPr>
            <a:r>
              <a:rPr lang="en-US" sz="1600" dirty="0"/>
              <a:t>Number of spatial streams </a:t>
            </a:r>
            <a:r>
              <a:rPr lang="en-US" altLang="en-US" sz="1600" dirty="0"/>
              <a:t>set to 0 and 1 for the 4 and 8 streams, respectively</a:t>
            </a:r>
          </a:p>
          <a:p>
            <a:pPr lvl="1">
              <a:buFont typeface="+mj-lt"/>
              <a:buChar char="–"/>
            </a:pPr>
            <a:r>
              <a:rPr lang="en-US" altLang="en-US" sz="1600" dirty="0"/>
              <a:t>LTF+GI set to 0 and 1 for 2x LTF+0.8us GI and 2x LTF+1.6us GI, respectively</a:t>
            </a:r>
            <a:r>
              <a:rPr lang="en-US" sz="1600" dirty="0"/>
              <a:t> </a:t>
            </a:r>
          </a:p>
          <a:p>
            <a:pPr lvl="1"/>
            <a:endParaRPr lang="en-US" altLang="en-US" sz="1600" dirty="0"/>
          </a:p>
          <a:p>
            <a:pPr lvl="2">
              <a:spcAft>
                <a:spcPts val="0"/>
              </a:spcAft>
            </a:pPr>
            <a:endParaRPr lang="en-US" sz="1600" dirty="0"/>
          </a:p>
          <a:p>
            <a:pPr lvl="2"/>
            <a:endParaRPr lang="en-US" sz="1600" dirty="0"/>
          </a:p>
          <a:p>
            <a:endParaRPr lang="en-US" sz="1600" dirty="0"/>
          </a:p>
          <a:p>
            <a:endParaRPr lang="en-US" sz="1600" dirty="0"/>
          </a:p>
        </p:txBody>
      </p:sp>
      <p:sp>
        <p:nvSpPr>
          <p:cNvPr id="4" name="Slide Number Placeholder 3">
            <a:extLst>
              <a:ext uri="{FF2B5EF4-FFF2-40B4-BE49-F238E27FC236}">
                <a16:creationId xmlns:a16="http://schemas.microsoft.com/office/drawing/2014/main" id="{57FE72CD-D090-73C1-6BE4-D7E7201B0FA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
        <p:nvSpPr>
          <p:cNvPr id="5" name="Footer Placeholder 4">
            <a:extLst>
              <a:ext uri="{FF2B5EF4-FFF2-40B4-BE49-F238E27FC236}">
                <a16:creationId xmlns:a16="http://schemas.microsoft.com/office/drawing/2014/main" id="{49AA8646-681F-5E0A-7D60-B9244E910DF9}"/>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7" name="Rectangle 4">
            <a:extLst>
              <a:ext uri="{FF2B5EF4-FFF2-40B4-BE49-F238E27FC236}">
                <a16:creationId xmlns:a16="http://schemas.microsoft.com/office/drawing/2014/main" id="{D6A05B3F-86A9-0475-D0B5-A2BE0B52E0B5}"/>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graphicFrame>
        <p:nvGraphicFramePr>
          <p:cNvPr id="6" name="Table 5">
            <a:extLst>
              <a:ext uri="{FF2B5EF4-FFF2-40B4-BE49-F238E27FC236}">
                <a16:creationId xmlns:a16="http://schemas.microsoft.com/office/drawing/2014/main" id="{43CDD893-9DBC-9E4F-AE12-CBCC2EDC6D80}"/>
              </a:ext>
            </a:extLst>
          </p:cNvPr>
          <p:cNvGraphicFramePr>
            <a:graphicFrameLocks noGrp="1"/>
          </p:cNvGraphicFramePr>
          <p:nvPr>
            <p:extLst>
              <p:ext uri="{D42A27DB-BD31-4B8C-83A1-F6EECF244321}">
                <p14:modId xmlns:p14="http://schemas.microsoft.com/office/powerpoint/2010/main" val="1519595203"/>
              </p:ext>
            </p:extLst>
          </p:nvPr>
        </p:nvGraphicFramePr>
        <p:xfrm>
          <a:off x="15240" y="4800600"/>
          <a:ext cx="9093994" cy="777922"/>
        </p:xfrm>
        <a:graphic>
          <a:graphicData uri="http://schemas.openxmlformats.org/drawingml/2006/table">
            <a:tbl>
              <a:tblPr>
                <a:tableStyleId>{5940675A-B579-460E-94D1-54222C63F5DA}</a:tableStyleId>
              </a:tblPr>
              <a:tblGrid>
                <a:gridCol w="875038">
                  <a:extLst>
                    <a:ext uri="{9D8B030D-6E8A-4147-A177-3AD203B41FA5}">
                      <a16:colId xmlns:a16="http://schemas.microsoft.com/office/drawing/2014/main" val="624099677"/>
                    </a:ext>
                  </a:extLst>
                </a:gridCol>
                <a:gridCol w="354806">
                  <a:extLst>
                    <a:ext uri="{9D8B030D-6E8A-4147-A177-3AD203B41FA5}">
                      <a16:colId xmlns:a16="http://schemas.microsoft.com/office/drawing/2014/main" val="2440761561"/>
                    </a:ext>
                  </a:extLst>
                </a:gridCol>
                <a:gridCol w="354806">
                  <a:extLst>
                    <a:ext uri="{9D8B030D-6E8A-4147-A177-3AD203B41FA5}">
                      <a16:colId xmlns:a16="http://schemas.microsoft.com/office/drawing/2014/main" val="3083703523"/>
                    </a:ext>
                  </a:extLst>
                </a:gridCol>
                <a:gridCol w="354806">
                  <a:extLst>
                    <a:ext uri="{9D8B030D-6E8A-4147-A177-3AD203B41FA5}">
                      <a16:colId xmlns:a16="http://schemas.microsoft.com/office/drawing/2014/main" val="4110014552"/>
                    </a:ext>
                  </a:extLst>
                </a:gridCol>
                <a:gridCol w="649744">
                  <a:extLst>
                    <a:ext uri="{9D8B030D-6E8A-4147-A177-3AD203B41FA5}">
                      <a16:colId xmlns:a16="http://schemas.microsoft.com/office/drawing/2014/main" val="2746076093"/>
                    </a:ext>
                  </a:extLst>
                </a:gridCol>
                <a:gridCol w="354806">
                  <a:extLst>
                    <a:ext uri="{9D8B030D-6E8A-4147-A177-3AD203B41FA5}">
                      <a16:colId xmlns:a16="http://schemas.microsoft.com/office/drawing/2014/main" val="3319908893"/>
                    </a:ext>
                  </a:extLst>
                </a:gridCol>
                <a:gridCol w="354806">
                  <a:extLst>
                    <a:ext uri="{9D8B030D-6E8A-4147-A177-3AD203B41FA5}">
                      <a16:colId xmlns:a16="http://schemas.microsoft.com/office/drawing/2014/main" val="467980639"/>
                    </a:ext>
                  </a:extLst>
                </a:gridCol>
                <a:gridCol w="354806">
                  <a:extLst>
                    <a:ext uri="{9D8B030D-6E8A-4147-A177-3AD203B41FA5}">
                      <a16:colId xmlns:a16="http://schemas.microsoft.com/office/drawing/2014/main" val="2635292753"/>
                    </a:ext>
                  </a:extLst>
                </a:gridCol>
                <a:gridCol w="354806">
                  <a:extLst>
                    <a:ext uri="{9D8B030D-6E8A-4147-A177-3AD203B41FA5}">
                      <a16:colId xmlns:a16="http://schemas.microsoft.com/office/drawing/2014/main" val="2203935902"/>
                    </a:ext>
                  </a:extLst>
                </a:gridCol>
                <a:gridCol w="354806">
                  <a:extLst>
                    <a:ext uri="{9D8B030D-6E8A-4147-A177-3AD203B41FA5}">
                      <a16:colId xmlns:a16="http://schemas.microsoft.com/office/drawing/2014/main" val="1955737113"/>
                    </a:ext>
                  </a:extLst>
                </a:gridCol>
                <a:gridCol w="354806">
                  <a:extLst>
                    <a:ext uri="{9D8B030D-6E8A-4147-A177-3AD203B41FA5}">
                      <a16:colId xmlns:a16="http://schemas.microsoft.com/office/drawing/2014/main" val="2595432821"/>
                    </a:ext>
                  </a:extLst>
                </a:gridCol>
                <a:gridCol w="354806">
                  <a:extLst>
                    <a:ext uri="{9D8B030D-6E8A-4147-A177-3AD203B41FA5}">
                      <a16:colId xmlns:a16="http://schemas.microsoft.com/office/drawing/2014/main" val="1530147026"/>
                    </a:ext>
                  </a:extLst>
                </a:gridCol>
                <a:gridCol w="354806">
                  <a:extLst>
                    <a:ext uri="{9D8B030D-6E8A-4147-A177-3AD203B41FA5}">
                      <a16:colId xmlns:a16="http://schemas.microsoft.com/office/drawing/2014/main" val="2491281223"/>
                    </a:ext>
                  </a:extLst>
                </a:gridCol>
                <a:gridCol w="354806">
                  <a:extLst>
                    <a:ext uri="{9D8B030D-6E8A-4147-A177-3AD203B41FA5}">
                      <a16:colId xmlns:a16="http://schemas.microsoft.com/office/drawing/2014/main" val="3553590175"/>
                    </a:ext>
                  </a:extLst>
                </a:gridCol>
                <a:gridCol w="354806">
                  <a:extLst>
                    <a:ext uri="{9D8B030D-6E8A-4147-A177-3AD203B41FA5}">
                      <a16:colId xmlns:a16="http://schemas.microsoft.com/office/drawing/2014/main" val="2590780201"/>
                    </a:ext>
                  </a:extLst>
                </a:gridCol>
                <a:gridCol w="354806">
                  <a:extLst>
                    <a:ext uri="{9D8B030D-6E8A-4147-A177-3AD203B41FA5}">
                      <a16:colId xmlns:a16="http://schemas.microsoft.com/office/drawing/2014/main" val="372273695"/>
                    </a:ext>
                  </a:extLst>
                </a:gridCol>
                <a:gridCol w="354806">
                  <a:extLst>
                    <a:ext uri="{9D8B030D-6E8A-4147-A177-3AD203B41FA5}">
                      <a16:colId xmlns:a16="http://schemas.microsoft.com/office/drawing/2014/main" val="3280431643"/>
                    </a:ext>
                  </a:extLst>
                </a:gridCol>
                <a:gridCol w="924637">
                  <a:extLst>
                    <a:ext uri="{9D8B030D-6E8A-4147-A177-3AD203B41FA5}">
                      <a16:colId xmlns:a16="http://schemas.microsoft.com/office/drawing/2014/main" val="2893758816"/>
                    </a:ext>
                  </a:extLst>
                </a:gridCol>
                <a:gridCol w="354806">
                  <a:extLst>
                    <a:ext uri="{9D8B030D-6E8A-4147-A177-3AD203B41FA5}">
                      <a16:colId xmlns:a16="http://schemas.microsoft.com/office/drawing/2014/main" val="957418615"/>
                    </a:ext>
                  </a:extLst>
                </a:gridCol>
                <a:gridCol w="354806">
                  <a:extLst>
                    <a:ext uri="{9D8B030D-6E8A-4147-A177-3AD203B41FA5}">
                      <a16:colId xmlns:a16="http://schemas.microsoft.com/office/drawing/2014/main" val="3533525540"/>
                    </a:ext>
                  </a:extLst>
                </a:gridCol>
                <a:gridCol w="155673">
                  <a:extLst>
                    <a:ext uri="{9D8B030D-6E8A-4147-A177-3AD203B41FA5}">
                      <a16:colId xmlns:a16="http://schemas.microsoft.com/office/drawing/2014/main" val="1207921088"/>
                    </a:ext>
                  </a:extLst>
                </a:gridCol>
                <a:gridCol w="457200">
                  <a:extLst>
                    <a:ext uri="{9D8B030D-6E8A-4147-A177-3AD203B41FA5}">
                      <a16:colId xmlns:a16="http://schemas.microsoft.com/office/drawing/2014/main" val="2918535396"/>
                    </a:ext>
                  </a:extLst>
                </a:gridCol>
              </a:tblGrid>
              <a:tr h="107156">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0</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10</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a:effectLst/>
                          <a:latin typeface="Arial Narrow" panose="020B0606020202030204" pitchFamily="34" charset="0"/>
                        </a:rPr>
                        <a:t>11</a:t>
                      </a:r>
                      <a:endParaRPr lang="en-US" sz="1000" b="1" i="0" u="none" strike="noStrike">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12</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13</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14</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15</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a:effectLst/>
                          <a:latin typeface="Arial Narrow" panose="020B0606020202030204" pitchFamily="34" charset="0"/>
                        </a:rPr>
                        <a:t>16</a:t>
                      </a:r>
                      <a:endParaRPr lang="en-US" sz="1000" b="1" i="0" u="none" strike="noStrike">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17</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18</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a:effectLst/>
                          <a:latin typeface="Arial Narrow" panose="020B0606020202030204" pitchFamily="34" charset="0"/>
                        </a:rPr>
                        <a:t>19</a:t>
                      </a:r>
                      <a:endParaRPr lang="en-US" sz="1000" b="1" i="0" u="none" strike="noStrike">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20</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26</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27</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28</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30</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31</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TlToBr w="12700" cmpd="sng">
                      <a:noFill/>
                      <a:prstDash val="solid"/>
                    </a:lnTlToBr>
                    <a:lnBlToTr w="12700" cmpd="sng">
                      <a:noFill/>
                      <a:prstDash val="solid"/>
                    </a:lnBlToTr>
                  </a:tcPr>
                </a:tc>
                <a:extLst>
                  <a:ext uri="{0D108BD9-81ED-4DB2-BD59-A6C34878D82A}">
                    <a16:rowId xmlns:a16="http://schemas.microsoft.com/office/drawing/2014/main" val="2214201624"/>
                  </a:ext>
                </a:extLst>
              </a:tr>
              <a:tr h="129026">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1st STA Info field</a:t>
                      </a:r>
                    </a:p>
                  </a:txBody>
                  <a:tcPr marL="5358" marR="5358" marT="5358" marB="0" anchor="b">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4">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AID11: 2047</a:t>
                      </a:r>
                    </a:p>
                  </a:txBody>
                  <a:tcPr marL="5358" marR="5358" marT="535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gridSpan="3">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NDPA version</a:t>
                      </a:r>
                    </a:p>
                  </a:txBody>
                  <a:tcPr marL="5358" marR="5358" marT="5358"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BSS Color</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i="0" u="none" strike="noStrike" dirty="0">
                          <a:solidFill>
                            <a:srgbClr val="000000"/>
                          </a:solidFill>
                          <a:effectLst/>
                          <a:latin typeface="Arial Narrow" panose="020B0606020202030204" pitchFamily="34" charset="0"/>
                        </a:rPr>
                        <a:t>Shared AP starting SS index</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TXOP</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TW" sz="1000" b="1" i="0" u="none" strike="noStrike" kern="1200" dirty="0">
                          <a:solidFill>
                            <a:srgbClr val="000000"/>
                          </a:solidFill>
                          <a:effectLst/>
                          <a:latin typeface="Arial Narrow" panose="020B0606020202030204" pitchFamily="34" charset="0"/>
                          <a:ea typeface="+mn-ea"/>
                          <a:cs typeface="+mn-cs"/>
                        </a:rPr>
                        <a:t>Sounding type</a:t>
                      </a:r>
                      <a:endParaRPr lang="en-US" sz="1000" b="1" i="0" u="none" strike="noStrike" kern="1200" dirty="0">
                        <a:solidFill>
                          <a:srgbClr val="000000"/>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0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Disambiguation</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TW" sz="800" b="1" u="none" strike="noStrike" kern="1200" dirty="0">
                          <a:solidFill>
                            <a:schemeClr val="tx1"/>
                          </a:solidFill>
                          <a:effectLst/>
                          <a:latin typeface="Arial Narrow" panose="020B0606020202030204" pitchFamily="34" charset="0"/>
                          <a:ea typeface="+mn-ea"/>
                          <a:cs typeface="+mn-cs"/>
                        </a:rPr>
                        <a:t>Bandwidth</a:t>
                      </a:r>
                      <a:endParaRPr lang="en-US" sz="800" b="1" u="none" strike="noStrike" kern="1200" dirty="0">
                        <a:solidFill>
                          <a:schemeClr val="tx1"/>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TW" sz="1000" b="1" i="0" u="none" strike="noStrike" kern="1200" dirty="0">
                          <a:solidFill>
                            <a:srgbClr val="000000"/>
                          </a:solidFill>
                          <a:effectLst/>
                          <a:latin typeface="Arial Narrow" panose="020B0606020202030204" pitchFamily="34" charset="0"/>
                          <a:ea typeface="+mn-ea"/>
                          <a:cs typeface="+mn-cs"/>
                        </a:rPr>
                        <a:t>Sounding type</a:t>
                      </a:r>
                      <a:endParaRPr lang="en-US" sz="1000" b="1" i="0" u="none" strike="noStrike" kern="1200" dirty="0">
                        <a:solidFill>
                          <a:srgbClr val="000000"/>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0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Reserved</a:t>
                      </a:r>
                    </a:p>
                  </a:txBody>
                  <a:tcPr marL="5358" marR="5358" marT="5358" marB="0" anchor="b"/>
                </a:tc>
                <a:extLst>
                  <a:ext uri="{0D108BD9-81ED-4DB2-BD59-A6C34878D82A}">
                    <a16:rowId xmlns:a16="http://schemas.microsoft.com/office/drawing/2014/main" val="3817769575"/>
                  </a:ext>
                </a:extLst>
              </a:tr>
              <a:tr h="48712">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2nd STA Info field</a:t>
                      </a:r>
                    </a:p>
                  </a:txBody>
                  <a:tcPr marL="5358" marR="5358" marT="5358" marB="0" anchor="b">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4">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AID11 (Responding AP AID)</a:t>
                      </a:r>
                    </a:p>
                  </a:txBody>
                  <a:tcPr marL="5358" marR="5358" marT="535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gridSpan="5">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Punctured Channel Info.</a:t>
                      </a:r>
                    </a:p>
                  </a:txBody>
                  <a:tcPr marL="5358" marR="5358" marT="5358"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Shared AP number of SS</a:t>
                      </a:r>
                      <a:endParaRPr lang="en-US" sz="8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8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Number of LTF Symbols</a:t>
                      </a:r>
                    </a:p>
                  </a:txBody>
                  <a:tcPr marL="3458" marR="3458" marT="345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Starting Spatial</a:t>
                      </a:r>
                    </a:p>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Stream</a:t>
                      </a:r>
                    </a:p>
                  </a:txBody>
                  <a:tcPr marL="3458" marR="3458" marT="345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Number of Spatial Streams</a:t>
                      </a:r>
                    </a:p>
                  </a:txBody>
                  <a:tcPr marL="3458" marR="3458" marT="345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LTF+GI</a:t>
                      </a:r>
                    </a:p>
                  </a:txBody>
                  <a:tcPr marL="3458" marR="3458" marT="345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Reserved</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Disambiguation</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Reserved</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defTabSz="457200" rtl="0" eaLnBrk="1" fontAlgn="b" latinLnBrk="0" hangingPunct="1"/>
                      <a:endParaRPr lang="en-US" sz="1100" b="1" u="none" strike="noStrike" kern="1200" dirty="0">
                        <a:solidFill>
                          <a:schemeClr val="tx1"/>
                        </a:solidFill>
                        <a:effectLst/>
                        <a:latin typeface="Arial Narrow" panose="020B0606020202030204" pitchFamily="34" charset="0"/>
                        <a:ea typeface="+mn-ea"/>
                        <a:cs typeface="+mn-cs"/>
                      </a:endParaRPr>
                    </a:p>
                  </a:txBody>
                  <a:tcPr marL="5358" marR="5358" marT="5358" marB="0" anchor="b"/>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100" b="1" u="none" strike="noStrike" dirty="0">
                          <a:effectLst/>
                          <a:latin typeface="Arial Narrow" panose="020B0606020202030204" pitchFamily="34" charset="0"/>
                        </a:rPr>
                        <a:t>GI+LTF Size</a:t>
                      </a:r>
                      <a:endParaRPr lang="en-US" sz="1100" b="1" i="0" u="none" strike="noStrike" dirty="0">
                        <a:solidFill>
                          <a:srgbClr val="000000"/>
                        </a:solidFill>
                        <a:effectLst/>
                        <a:latin typeface="Arial Narrow" panose="020B0606020202030204" pitchFamily="34" charset="0"/>
                      </a:endParaRPr>
                    </a:p>
                  </a:txBody>
                  <a:tcPr marL="5358" marR="5358" marT="5358" marB="0" anchor="b"/>
                </a:tc>
                <a:tc hMerge="1">
                  <a:txBody>
                    <a:bodyPr/>
                    <a:lstStyle/>
                    <a:p>
                      <a:pPr marL="0" algn="ctr" defTabSz="457200" rtl="0" eaLnBrk="1" fontAlgn="b" latinLnBrk="0" hangingPunct="1"/>
                      <a:r>
                        <a:rPr lang="en-US" sz="1100" b="1" u="none" strike="noStrike" kern="1200" dirty="0">
                          <a:solidFill>
                            <a:schemeClr val="tx1"/>
                          </a:solidFill>
                          <a:effectLst/>
                          <a:latin typeface="Arial Narrow" panose="020B0606020202030204" pitchFamily="34" charset="0"/>
                          <a:ea typeface="+mn-ea"/>
                          <a:cs typeface="+mn-cs"/>
                        </a:rPr>
                        <a:t>Reserved</a:t>
                      </a:r>
                    </a:p>
                  </a:txBody>
                  <a:tcPr marL="5358" marR="5358" marT="5358" marB="0" anchor="b"/>
                </a:tc>
                <a:extLst>
                  <a:ext uri="{0D108BD9-81ED-4DB2-BD59-A6C34878D82A}">
                    <a16:rowId xmlns:a16="http://schemas.microsoft.com/office/drawing/2014/main" val="4132782815"/>
                  </a:ext>
                </a:extLst>
              </a:tr>
            </a:tbl>
          </a:graphicData>
        </a:graphic>
      </p:graphicFrame>
    </p:spTree>
    <p:extLst>
      <p:ext uri="{BB962C8B-B14F-4D97-AF65-F5344CB8AC3E}">
        <p14:creationId xmlns:p14="http://schemas.microsoft.com/office/powerpoint/2010/main" val="2041203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8467D-0542-4A9D-3AF1-03D457455764}"/>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6E35B264-E7E3-F496-1AF8-6883D7E1DB27}"/>
              </a:ext>
            </a:extLst>
          </p:cNvPr>
          <p:cNvSpPr>
            <a:spLocks noGrp="1"/>
          </p:cNvSpPr>
          <p:nvPr>
            <p:ph idx="1"/>
          </p:nvPr>
        </p:nvSpPr>
        <p:spPr/>
        <p:txBody>
          <a:bodyPr/>
          <a:lstStyle/>
          <a:p>
            <a:pPr marL="0" indent="0">
              <a:buNone/>
            </a:pPr>
            <a:r>
              <a:rPr lang="en-US" sz="1600" dirty="0"/>
              <a:t>[1]</a:t>
            </a:r>
            <a:r>
              <a:rPr lang="en-US" altLang="en-US" sz="1600" dirty="0">
                <a:latin typeface="+mj-lt"/>
              </a:rPr>
              <a:t> </a:t>
            </a:r>
            <a:r>
              <a:rPr lang="en-US" altLang="zh-TW" sz="1600" dirty="0"/>
              <a:t>Coordinated </a:t>
            </a:r>
            <a:r>
              <a:rPr lang="en-US" sz="1600" dirty="0"/>
              <a:t>Sounding for </a:t>
            </a:r>
            <a:r>
              <a:rPr lang="en-US" sz="1600" dirty="0" err="1"/>
              <a:t>CoBF</a:t>
            </a:r>
            <a:r>
              <a:rPr lang="en-US" altLang="en-US" sz="1600" dirty="0">
                <a:latin typeface="+mj-lt"/>
              </a:rPr>
              <a:t>, 24/1582r0</a:t>
            </a:r>
            <a:endParaRPr lang="en-US" sz="1600" dirty="0">
              <a:latin typeface="+mj-lt"/>
            </a:endParaRPr>
          </a:p>
          <a:p>
            <a:pPr marL="0" indent="0">
              <a:buNone/>
            </a:pPr>
            <a:r>
              <a:rPr lang="en-US" sz="1600" dirty="0"/>
              <a:t>[2] Sounding Schemes for Coordinated Beamforming, 24/1542r0</a:t>
            </a:r>
          </a:p>
          <a:p>
            <a:pPr marL="0" indent="0">
              <a:buNone/>
            </a:pPr>
            <a:r>
              <a:rPr lang="en-US" sz="1600" dirty="0"/>
              <a:t>[3] Sounding  Design for C-BF, 24/1568r0</a:t>
            </a:r>
          </a:p>
          <a:p>
            <a:pPr marL="0" indent="0">
              <a:buNone/>
            </a:pPr>
            <a:r>
              <a:rPr lang="en-US" sz="1600" dirty="0"/>
              <a:t>[4] Backward Compatible Sounding for </a:t>
            </a:r>
            <a:r>
              <a:rPr lang="en-US" sz="1600" dirty="0" err="1"/>
              <a:t>CoBF</a:t>
            </a:r>
            <a:r>
              <a:rPr lang="en-US" sz="1600" dirty="0"/>
              <a:t>, 24/1835r0</a:t>
            </a:r>
          </a:p>
          <a:p>
            <a:pPr marL="0" indent="0">
              <a:buNone/>
            </a:pPr>
            <a:r>
              <a:rPr lang="en-US" sz="1600" dirty="0"/>
              <a:t>[5] COBF Design for UHR, 24/1822r0</a:t>
            </a:r>
          </a:p>
        </p:txBody>
      </p:sp>
      <p:sp>
        <p:nvSpPr>
          <p:cNvPr id="4" name="Slide Number Placeholder 3">
            <a:extLst>
              <a:ext uri="{FF2B5EF4-FFF2-40B4-BE49-F238E27FC236}">
                <a16:creationId xmlns:a16="http://schemas.microsoft.com/office/drawing/2014/main" id="{CDB2B883-20D0-C30C-FEC8-26AF7ED013D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14</a:t>
            </a:fld>
            <a:endParaRPr lang="en-US"/>
          </a:p>
        </p:txBody>
      </p:sp>
      <p:sp>
        <p:nvSpPr>
          <p:cNvPr id="5" name="Footer Placeholder 4">
            <a:extLst>
              <a:ext uri="{FF2B5EF4-FFF2-40B4-BE49-F238E27FC236}">
                <a16:creationId xmlns:a16="http://schemas.microsoft.com/office/drawing/2014/main" id="{A15F1325-AAF4-D7D7-1E54-B9931299B290}"/>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7" name="Rectangle 4">
            <a:extLst>
              <a:ext uri="{FF2B5EF4-FFF2-40B4-BE49-F238E27FC236}">
                <a16:creationId xmlns:a16="http://schemas.microsoft.com/office/drawing/2014/main" id="{B5A71D5A-333B-2142-9EFD-988931F2DF87}"/>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2885207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A07B-256D-0D02-F094-378E33656AC1}"/>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52EAE84-DE31-D322-9E67-1D90A393608E}"/>
              </a:ext>
            </a:extLst>
          </p:cNvPr>
          <p:cNvSpPr>
            <a:spLocks noGrp="1"/>
          </p:cNvSpPr>
          <p:nvPr>
            <p:ph idx="1"/>
          </p:nvPr>
        </p:nvSpPr>
        <p:spPr>
          <a:xfrm>
            <a:off x="685800" y="1600200"/>
            <a:ext cx="7858126" cy="4495800"/>
          </a:xfrm>
        </p:spPr>
        <p:txBody>
          <a:bodyPr/>
          <a:lstStyle/>
          <a:p>
            <a:r>
              <a:rPr lang="en-US" sz="1600" dirty="0"/>
              <a:t>Sounding sequence was discussed in the previous IEEE meeting [1-3].</a:t>
            </a:r>
          </a:p>
          <a:p>
            <a:endParaRPr lang="en-US" sz="1600" dirty="0"/>
          </a:p>
          <a:p>
            <a:endParaRPr lang="en-US" sz="1600" dirty="0"/>
          </a:p>
          <a:p>
            <a:r>
              <a:rPr lang="en-US" sz="1600" dirty="0"/>
              <a:t>In this time, we would like to follow up our previous contribution [1] and present the universal sounding concept. We will also discuss maximum number of spatial stream supported and NDPA signaling.</a:t>
            </a:r>
          </a:p>
          <a:p>
            <a:endParaRPr lang="en-US" sz="1600" dirty="0"/>
          </a:p>
          <a:p>
            <a:pPr lvl="1"/>
            <a:endParaRPr lang="en-US" sz="1600" dirty="0"/>
          </a:p>
          <a:p>
            <a:endParaRPr lang="en-US" sz="1600" dirty="0"/>
          </a:p>
          <a:p>
            <a:endParaRPr lang="en-US" sz="1600" dirty="0"/>
          </a:p>
          <a:p>
            <a:endParaRPr lang="en-US" sz="1600" dirty="0"/>
          </a:p>
        </p:txBody>
      </p:sp>
      <p:sp>
        <p:nvSpPr>
          <p:cNvPr id="4" name="Slide Number Placeholder 3">
            <a:extLst>
              <a:ext uri="{FF2B5EF4-FFF2-40B4-BE49-F238E27FC236}">
                <a16:creationId xmlns:a16="http://schemas.microsoft.com/office/drawing/2014/main" id="{F47889AD-2B38-BFA0-874B-F9FC2FEC353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
        <p:nvSpPr>
          <p:cNvPr id="5" name="Footer Placeholder 4">
            <a:extLst>
              <a:ext uri="{FF2B5EF4-FFF2-40B4-BE49-F238E27FC236}">
                <a16:creationId xmlns:a16="http://schemas.microsoft.com/office/drawing/2014/main" id="{3FE82714-AC09-26B8-2558-C80002AC9D41}"/>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7" name="Rectangle 4">
            <a:extLst>
              <a:ext uri="{FF2B5EF4-FFF2-40B4-BE49-F238E27FC236}">
                <a16:creationId xmlns:a16="http://schemas.microsoft.com/office/drawing/2014/main" id="{94B2F5C1-3379-2889-3C2C-29F7BE4932C9}"/>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3142863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ontent Placeholder 2">
            <a:extLst>
              <a:ext uri="{FF2B5EF4-FFF2-40B4-BE49-F238E27FC236}">
                <a16:creationId xmlns:a16="http://schemas.microsoft.com/office/drawing/2014/main" id="{0453C235-14C3-B0BA-6C0A-F6BD8A0886EF}"/>
              </a:ext>
            </a:extLst>
          </p:cNvPr>
          <p:cNvSpPr>
            <a:spLocks noGrp="1"/>
          </p:cNvSpPr>
          <p:nvPr>
            <p:ph idx="1"/>
          </p:nvPr>
        </p:nvSpPr>
        <p:spPr>
          <a:xfrm>
            <a:off x="685800" y="1600200"/>
            <a:ext cx="7772400" cy="4495800"/>
          </a:xfrm>
        </p:spPr>
        <p:txBody>
          <a:bodyPr/>
          <a:lstStyle/>
          <a:p>
            <a:pPr>
              <a:buFont typeface="Arial" panose="020B0604020202020204" pitchFamily="34" charset="0"/>
              <a:buChar char="•"/>
            </a:pPr>
            <a:r>
              <a:rPr lang="en-US" sz="1600" dirty="0"/>
              <a:t>A universal sounding can be applied for MU TB sounding and coordinated sounding [1].</a:t>
            </a:r>
          </a:p>
          <a:p>
            <a:pPr lvl="1">
              <a:buFont typeface="Arial" panose="020B0604020202020204" pitchFamily="34" charset="0"/>
              <a:buChar char="•"/>
            </a:pPr>
            <a:r>
              <a:rPr lang="en-US" sz="1400" dirty="0"/>
              <a:t>From non-AP STA point of view, the sounding sequences are transparent. </a:t>
            </a:r>
          </a:p>
          <a:p>
            <a:pPr lvl="1">
              <a:buFont typeface="Arial" panose="020B0604020202020204" pitchFamily="34" charset="0"/>
              <a:buChar char="•"/>
            </a:pPr>
            <a:r>
              <a:rPr lang="en-US" sz="1400" dirty="0"/>
              <a:t>All the sounding sequence is ‘per-BSS’ based. </a:t>
            </a:r>
          </a:p>
          <a:p>
            <a:pPr lvl="1">
              <a:buFont typeface="Arial" panose="020B0604020202020204" pitchFamily="34" charset="0"/>
              <a:buChar char="•"/>
            </a:pPr>
            <a:r>
              <a:rPr lang="en-US" sz="1400" dirty="0"/>
              <a:t>Responding AP follows the instructions in NDPA to perform NDP transmission. </a:t>
            </a:r>
          </a:p>
          <a:p>
            <a:pPr lvl="1">
              <a:buFont typeface="Arial" panose="020B0604020202020204" pitchFamily="34" charset="0"/>
              <a:buChar char="•"/>
            </a:pPr>
            <a:endParaRPr lang="en-US" sz="1400" dirty="0"/>
          </a:p>
          <a:p>
            <a:endParaRPr lang="en-US" sz="1600" dirty="0"/>
          </a:p>
          <a:p>
            <a:endParaRPr lang="en-US" sz="1600" dirty="0"/>
          </a:p>
          <a:p>
            <a:endParaRPr lang="en-US" sz="1600" kern="0" dirty="0"/>
          </a:p>
          <a:p>
            <a:endParaRPr lang="en-US" dirty="0"/>
          </a:p>
          <a:p>
            <a:endParaRPr lang="en-US" sz="1600" dirty="0"/>
          </a:p>
          <a:p>
            <a:endParaRPr lang="en-US" sz="1600" dirty="0"/>
          </a:p>
          <a:p>
            <a:endParaRPr lang="en-US" sz="1600" dirty="0"/>
          </a:p>
          <a:p>
            <a:endParaRPr lang="en-US" sz="1600" dirty="0"/>
          </a:p>
          <a:p>
            <a:endParaRPr lang="en-US" sz="1600" dirty="0"/>
          </a:p>
        </p:txBody>
      </p:sp>
      <p:sp>
        <p:nvSpPr>
          <p:cNvPr id="2" name="Title 1">
            <a:extLst>
              <a:ext uri="{FF2B5EF4-FFF2-40B4-BE49-F238E27FC236}">
                <a16:creationId xmlns:a16="http://schemas.microsoft.com/office/drawing/2014/main" id="{D0C100CA-238B-B579-08A4-08A5F29FC9F8}"/>
              </a:ext>
            </a:extLst>
          </p:cNvPr>
          <p:cNvSpPr>
            <a:spLocks noGrp="1"/>
          </p:cNvSpPr>
          <p:nvPr>
            <p:ph type="title"/>
          </p:nvPr>
        </p:nvSpPr>
        <p:spPr/>
        <p:txBody>
          <a:bodyPr/>
          <a:lstStyle/>
          <a:p>
            <a:r>
              <a:rPr lang="en-US" altLang="zh-TW" sz="2800" dirty="0"/>
              <a:t>Universal</a:t>
            </a:r>
            <a:r>
              <a:rPr lang="en-US" dirty="0"/>
              <a:t> sounding sequence </a:t>
            </a:r>
          </a:p>
        </p:txBody>
      </p:sp>
      <p:sp>
        <p:nvSpPr>
          <p:cNvPr id="4" name="Slide Number Placeholder 3">
            <a:extLst>
              <a:ext uri="{FF2B5EF4-FFF2-40B4-BE49-F238E27FC236}">
                <a16:creationId xmlns:a16="http://schemas.microsoft.com/office/drawing/2014/main" id="{C6AF8523-8DCA-7DBC-F9E9-2618D93C6E7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
        <p:nvSpPr>
          <p:cNvPr id="5" name="Footer Placeholder 4">
            <a:extLst>
              <a:ext uri="{FF2B5EF4-FFF2-40B4-BE49-F238E27FC236}">
                <a16:creationId xmlns:a16="http://schemas.microsoft.com/office/drawing/2014/main" id="{5DFF648D-3F54-4AF6-05C4-607CD2D94E2A}"/>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57" name="Rectangle: Rounded Corners 56">
            <a:extLst>
              <a:ext uri="{FF2B5EF4-FFF2-40B4-BE49-F238E27FC236}">
                <a16:creationId xmlns:a16="http://schemas.microsoft.com/office/drawing/2014/main" id="{8AB62EB4-BFE3-1B14-12BE-82E5B1561084}"/>
              </a:ext>
            </a:extLst>
          </p:cNvPr>
          <p:cNvSpPr/>
          <p:nvPr/>
        </p:nvSpPr>
        <p:spPr>
          <a:xfrm>
            <a:off x="3531141" y="3925245"/>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8" name="TextBox 57">
            <a:extLst>
              <a:ext uri="{FF2B5EF4-FFF2-40B4-BE49-F238E27FC236}">
                <a16:creationId xmlns:a16="http://schemas.microsoft.com/office/drawing/2014/main" id="{66020919-249C-E62F-0262-C2065BE7CC14}"/>
              </a:ext>
            </a:extLst>
          </p:cNvPr>
          <p:cNvSpPr txBox="1"/>
          <p:nvPr/>
        </p:nvSpPr>
        <p:spPr>
          <a:xfrm>
            <a:off x="3161479" y="3995531"/>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a:t>
            </a:r>
          </a:p>
        </p:txBody>
      </p:sp>
      <p:sp>
        <p:nvSpPr>
          <p:cNvPr id="61" name="Rectangle: Rounded Corners 60">
            <a:extLst>
              <a:ext uri="{FF2B5EF4-FFF2-40B4-BE49-F238E27FC236}">
                <a16:creationId xmlns:a16="http://schemas.microsoft.com/office/drawing/2014/main" id="{F86740BF-3878-F8AD-D8EB-048753C79A1F}"/>
              </a:ext>
            </a:extLst>
          </p:cNvPr>
          <p:cNvSpPr/>
          <p:nvPr/>
        </p:nvSpPr>
        <p:spPr>
          <a:xfrm>
            <a:off x="5233698" y="3925245"/>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2" name="TextBox 61">
            <a:extLst>
              <a:ext uri="{FF2B5EF4-FFF2-40B4-BE49-F238E27FC236}">
                <a16:creationId xmlns:a16="http://schemas.microsoft.com/office/drawing/2014/main" id="{D30DCCF9-043B-B102-44E7-1A9B40746AA9}"/>
              </a:ext>
            </a:extLst>
          </p:cNvPr>
          <p:cNvSpPr txBox="1"/>
          <p:nvPr/>
        </p:nvSpPr>
        <p:spPr>
          <a:xfrm>
            <a:off x="4872329" y="3993057"/>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BFRP</a:t>
            </a:r>
          </a:p>
        </p:txBody>
      </p:sp>
      <p:sp>
        <p:nvSpPr>
          <p:cNvPr id="63" name="Rectangle: Rounded Corners 62">
            <a:extLst>
              <a:ext uri="{FF2B5EF4-FFF2-40B4-BE49-F238E27FC236}">
                <a16:creationId xmlns:a16="http://schemas.microsoft.com/office/drawing/2014/main" id="{F302AF88-9215-4C03-7527-2703AAA71717}"/>
              </a:ext>
            </a:extLst>
          </p:cNvPr>
          <p:cNvSpPr/>
          <p:nvPr/>
        </p:nvSpPr>
        <p:spPr>
          <a:xfrm>
            <a:off x="6019800" y="4546422"/>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4" name="TextBox 63">
            <a:extLst>
              <a:ext uri="{FF2B5EF4-FFF2-40B4-BE49-F238E27FC236}">
                <a16:creationId xmlns:a16="http://schemas.microsoft.com/office/drawing/2014/main" id="{39BE9672-46EE-70D1-1799-D0B6FA478C70}"/>
              </a:ext>
            </a:extLst>
          </p:cNvPr>
          <p:cNvSpPr txBox="1"/>
          <p:nvPr/>
        </p:nvSpPr>
        <p:spPr>
          <a:xfrm>
            <a:off x="5644794" y="4613566"/>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BFR</a:t>
            </a:r>
          </a:p>
        </p:txBody>
      </p:sp>
      <p:grpSp>
        <p:nvGrpSpPr>
          <p:cNvPr id="75" name="Group 74">
            <a:extLst>
              <a:ext uri="{FF2B5EF4-FFF2-40B4-BE49-F238E27FC236}">
                <a16:creationId xmlns:a16="http://schemas.microsoft.com/office/drawing/2014/main" id="{AC080616-85F6-FDBA-C24F-35885A7CB627}"/>
              </a:ext>
            </a:extLst>
          </p:cNvPr>
          <p:cNvGrpSpPr/>
          <p:nvPr/>
        </p:nvGrpSpPr>
        <p:grpSpPr>
          <a:xfrm>
            <a:off x="4016753" y="3925245"/>
            <a:ext cx="1216945" cy="362116"/>
            <a:chOff x="2669397" y="3846586"/>
            <a:chExt cx="1216945" cy="362116"/>
          </a:xfrm>
        </p:grpSpPr>
        <p:sp>
          <p:nvSpPr>
            <p:cNvPr id="88" name="Rectangle: Rounded Corners 87">
              <a:extLst>
                <a:ext uri="{FF2B5EF4-FFF2-40B4-BE49-F238E27FC236}">
                  <a16:creationId xmlns:a16="http://schemas.microsoft.com/office/drawing/2014/main" id="{3EE31EB9-FC30-38B7-CF2A-72C56C2D43B4}"/>
                </a:ext>
              </a:extLst>
            </p:cNvPr>
            <p:cNvSpPr/>
            <p:nvPr/>
          </p:nvSpPr>
          <p:spPr>
            <a:xfrm>
              <a:off x="3045537" y="3846586"/>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9" name="TextBox 88">
              <a:extLst>
                <a:ext uri="{FF2B5EF4-FFF2-40B4-BE49-F238E27FC236}">
                  <a16:creationId xmlns:a16="http://schemas.microsoft.com/office/drawing/2014/main" id="{32983B69-26CC-F8AD-34A1-1BD840A6C75A}"/>
                </a:ext>
              </a:extLst>
            </p:cNvPr>
            <p:cNvSpPr txBox="1"/>
            <p:nvPr/>
          </p:nvSpPr>
          <p:spPr>
            <a:xfrm>
              <a:off x="2669397" y="3916669"/>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t>
              </a:r>
            </a:p>
          </p:txBody>
        </p:sp>
      </p:grpSp>
      <p:sp>
        <p:nvSpPr>
          <p:cNvPr id="7" name="TextBox 6">
            <a:extLst>
              <a:ext uri="{FF2B5EF4-FFF2-40B4-BE49-F238E27FC236}">
                <a16:creationId xmlns:a16="http://schemas.microsoft.com/office/drawing/2014/main" id="{53D09F8C-CE4E-6033-FF67-7BDF12D47CEB}"/>
              </a:ext>
            </a:extLst>
          </p:cNvPr>
          <p:cNvSpPr txBox="1"/>
          <p:nvPr/>
        </p:nvSpPr>
        <p:spPr>
          <a:xfrm>
            <a:off x="1708055" y="4613566"/>
            <a:ext cx="2684838" cy="646331"/>
          </a:xfrm>
          <a:prstGeom prst="rect">
            <a:avLst/>
          </a:prstGeom>
          <a:noFill/>
        </p:spPr>
        <p:txBody>
          <a:bodyPr wrap="none" rtlCol="0">
            <a:spAutoFit/>
          </a:bodyPr>
          <a:lstStyle/>
          <a:p>
            <a:r>
              <a:rPr lang="en-US" b="1" dirty="0">
                <a:solidFill>
                  <a:srgbClr val="FF9900"/>
                </a:solidFill>
                <a:latin typeface="Arial Narrow" panose="020B0606020202030204" pitchFamily="34" charset="0"/>
              </a:rPr>
              <a:t>If containing information to shared AP:</a:t>
            </a:r>
          </a:p>
          <a:p>
            <a:r>
              <a:rPr lang="en-US" b="1" dirty="0">
                <a:solidFill>
                  <a:srgbClr val="FF9900"/>
                </a:solidFill>
                <a:latin typeface="Arial Narrow" panose="020B0606020202030204" pitchFamily="34" charset="0"/>
              </a:rPr>
              <a:t>No: TB sounding sequence in 11ax/be/bn.</a:t>
            </a:r>
          </a:p>
          <a:p>
            <a:r>
              <a:rPr lang="en-US" b="1" dirty="0">
                <a:solidFill>
                  <a:srgbClr val="FF9900"/>
                </a:solidFill>
                <a:latin typeface="Arial Narrow" panose="020B0606020202030204" pitchFamily="34" charset="0"/>
              </a:rPr>
              <a:t>Yes:</a:t>
            </a:r>
            <a:r>
              <a:rPr lang="en-US" sz="1200" b="1" dirty="0">
                <a:solidFill>
                  <a:srgbClr val="FF9900"/>
                </a:solidFill>
                <a:latin typeface="Arial Narrow" panose="020B0606020202030204" pitchFamily="34" charset="0"/>
              </a:rPr>
              <a:t> Sounding </a:t>
            </a:r>
            <a:r>
              <a:rPr lang="en-US" b="1" dirty="0">
                <a:solidFill>
                  <a:srgbClr val="FF9900"/>
                </a:solidFill>
                <a:latin typeface="Arial Narrow" panose="020B0606020202030204" pitchFamily="34" charset="0"/>
              </a:rPr>
              <a:t>sequence for COBF</a:t>
            </a:r>
          </a:p>
        </p:txBody>
      </p:sp>
      <p:cxnSp>
        <p:nvCxnSpPr>
          <p:cNvPr id="9" name="Straight Arrow Connector 8">
            <a:extLst>
              <a:ext uri="{FF2B5EF4-FFF2-40B4-BE49-F238E27FC236}">
                <a16:creationId xmlns:a16="http://schemas.microsoft.com/office/drawing/2014/main" id="{F0479BEA-0A9D-86D9-B828-DEC28EA97BDF}"/>
              </a:ext>
            </a:extLst>
          </p:cNvPr>
          <p:cNvCxnSpPr/>
          <p:nvPr/>
        </p:nvCxnSpPr>
        <p:spPr bwMode="auto">
          <a:xfrm>
            <a:off x="3733800" y="4354505"/>
            <a:ext cx="0" cy="256587"/>
          </a:xfrm>
          <a:prstGeom prst="straightConnector1">
            <a:avLst/>
          </a:prstGeom>
          <a:solidFill>
            <a:schemeClr val="accent1"/>
          </a:solidFill>
          <a:ln w="12700" cap="flat" cmpd="sng" algn="ctr">
            <a:solidFill>
              <a:srgbClr val="FF9900"/>
            </a:solidFill>
            <a:prstDash val="solid"/>
            <a:round/>
            <a:headEnd type="none" w="sm" len="sm"/>
            <a:tailEnd type="triangle"/>
          </a:ln>
          <a:effectLst/>
        </p:spPr>
      </p:cxnSp>
      <p:sp>
        <p:nvSpPr>
          <p:cNvPr id="10" name="Rectangle 4">
            <a:extLst>
              <a:ext uri="{FF2B5EF4-FFF2-40B4-BE49-F238E27FC236}">
                <a16:creationId xmlns:a16="http://schemas.microsoft.com/office/drawing/2014/main" id="{756F96C1-0C86-6FE8-0B26-5A180AED0927}"/>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4087466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ontent Placeholder 2">
            <a:extLst>
              <a:ext uri="{FF2B5EF4-FFF2-40B4-BE49-F238E27FC236}">
                <a16:creationId xmlns:a16="http://schemas.microsoft.com/office/drawing/2014/main" id="{0453C235-14C3-B0BA-6C0A-F6BD8A0886EF}"/>
              </a:ext>
            </a:extLst>
          </p:cNvPr>
          <p:cNvSpPr>
            <a:spLocks noGrp="1"/>
          </p:cNvSpPr>
          <p:nvPr>
            <p:ph idx="1"/>
          </p:nvPr>
        </p:nvSpPr>
        <p:spPr>
          <a:xfrm>
            <a:off x="685800" y="1600200"/>
            <a:ext cx="7772400" cy="4495800"/>
          </a:xfrm>
        </p:spPr>
        <p:txBody>
          <a:bodyPr/>
          <a:lstStyle/>
          <a:p>
            <a:pPr>
              <a:buFont typeface="Arial" panose="020B0604020202020204" pitchFamily="34" charset="0"/>
              <a:buChar char="•"/>
            </a:pPr>
            <a:r>
              <a:rPr lang="en-US" sz="1600" dirty="0"/>
              <a:t>AP1 uses NDPA to inform AP2 how to perform the NDP transmission.</a:t>
            </a:r>
          </a:p>
          <a:p>
            <a:pPr>
              <a:buFont typeface="Arial" panose="020B0604020202020204" pitchFamily="34" charset="0"/>
              <a:buChar char="•"/>
            </a:pPr>
            <a:endParaRPr lang="en-US" sz="1600" dirty="0"/>
          </a:p>
          <a:p>
            <a:pPr marL="342900" lvl="1" indent="-342900">
              <a:buFont typeface="Arial" panose="020B0604020202020204" pitchFamily="34" charset="0"/>
              <a:buChar char="•"/>
            </a:pPr>
            <a:r>
              <a:rPr lang="en-US" sz="1600" dirty="0">
                <a:ea typeface="+mn-ea"/>
                <a:cs typeface="+mn-cs"/>
              </a:rPr>
              <a:t>For exmaple, in the NDPA to AP2, we can use a starting spatial stream (SS) index to indicate:</a:t>
            </a:r>
          </a:p>
          <a:p>
            <a:pPr marL="685800" lvl="3" indent="-342900">
              <a:buFont typeface="Arial" panose="020B0604020202020204" pitchFamily="34" charset="0"/>
              <a:buChar char="•"/>
            </a:pPr>
            <a:r>
              <a:rPr lang="en-US" sz="1400" dirty="0">
                <a:ea typeface="+mn-ea"/>
                <a:cs typeface="+mn-cs"/>
              </a:rPr>
              <a:t>Starting from the first stream: NDP comes solely from AP2</a:t>
            </a:r>
          </a:p>
          <a:p>
            <a:pPr marL="685800" lvl="3" indent="-342900">
              <a:buFont typeface="Arial" panose="020B0604020202020204" pitchFamily="34" charset="0"/>
              <a:buChar char="•"/>
            </a:pPr>
            <a:r>
              <a:rPr lang="en-US" sz="1400" dirty="0">
                <a:ea typeface="+mn-ea"/>
                <a:cs typeface="+mn-cs"/>
              </a:rPr>
              <a:t>Starting from the fifth stream: a joint NDP</a:t>
            </a:r>
          </a:p>
          <a:p>
            <a:pPr marL="1143000" marR="0" lvl="2" indent="-228600">
              <a:spcBef>
                <a:spcPts val="0"/>
              </a:spcBef>
              <a:spcAft>
                <a:spcPts val="0"/>
              </a:spcAft>
              <a:buFont typeface="Wingdings" panose="05000000000000000000" pitchFamily="2" charset="2"/>
              <a:buChar char=""/>
            </a:pPr>
            <a:endParaRPr lang="en-US" sz="1000" dirty="0">
              <a:effectLst/>
              <a:latin typeface="Aptos" panose="020B0004020202020204" pitchFamily="34" charset="0"/>
              <a:ea typeface="DengXian" panose="02010600030101010101" pitchFamily="2" charset="-122"/>
              <a:cs typeface="Calibri" panose="020F0502020204030204" pitchFamily="34" charset="0"/>
            </a:endParaRPr>
          </a:p>
          <a:p>
            <a:pPr marL="0" marR="0">
              <a:spcBef>
                <a:spcPts val="0"/>
              </a:spcBef>
              <a:spcAft>
                <a:spcPts val="0"/>
              </a:spcAft>
            </a:pPr>
            <a:endParaRPr lang="en-US" sz="1600" dirty="0"/>
          </a:p>
          <a:p>
            <a:endParaRPr lang="en-US" sz="1600" dirty="0"/>
          </a:p>
        </p:txBody>
      </p:sp>
      <p:sp>
        <p:nvSpPr>
          <p:cNvPr id="2" name="Title 1">
            <a:extLst>
              <a:ext uri="{FF2B5EF4-FFF2-40B4-BE49-F238E27FC236}">
                <a16:creationId xmlns:a16="http://schemas.microsoft.com/office/drawing/2014/main" id="{D0C100CA-238B-B579-08A4-08A5F29FC9F8}"/>
              </a:ext>
            </a:extLst>
          </p:cNvPr>
          <p:cNvSpPr>
            <a:spLocks noGrp="1"/>
          </p:cNvSpPr>
          <p:nvPr>
            <p:ph type="title"/>
          </p:nvPr>
        </p:nvSpPr>
        <p:spPr/>
        <p:txBody>
          <a:bodyPr/>
          <a:lstStyle/>
          <a:p>
            <a:r>
              <a:rPr lang="en-US" dirty="0"/>
              <a:t>Sounding sequence for COBF</a:t>
            </a:r>
          </a:p>
        </p:txBody>
      </p:sp>
      <p:sp>
        <p:nvSpPr>
          <p:cNvPr id="4" name="Slide Number Placeholder 3">
            <a:extLst>
              <a:ext uri="{FF2B5EF4-FFF2-40B4-BE49-F238E27FC236}">
                <a16:creationId xmlns:a16="http://schemas.microsoft.com/office/drawing/2014/main" id="{C6AF8523-8DCA-7DBC-F9E9-2618D93C6E7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5" name="Footer Placeholder 4">
            <a:extLst>
              <a:ext uri="{FF2B5EF4-FFF2-40B4-BE49-F238E27FC236}">
                <a16:creationId xmlns:a16="http://schemas.microsoft.com/office/drawing/2014/main" id="{5DFF648D-3F54-4AF6-05C4-607CD2D94E2A}"/>
              </a:ext>
            </a:extLst>
          </p:cNvPr>
          <p:cNvSpPr>
            <a:spLocks noGrp="1"/>
          </p:cNvSpPr>
          <p:nvPr>
            <p:ph type="ftr" sz="quarter" idx="3"/>
          </p:nvPr>
        </p:nvSpPr>
        <p:spPr/>
        <p:txBody>
          <a:bodyPr/>
          <a:lstStyle/>
          <a:p>
            <a:pPr>
              <a:defRPr/>
            </a:pPr>
            <a:r>
              <a:rPr lang="en-US" altLang="ko-KR"/>
              <a:t>You-Wei Chen, Mediatek Inc.</a:t>
            </a:r>
            <a:endParaRPr lang="en-US" altLang="ko-KR" dirty="0"/>
          </a:p>
        </p:txBody>
      </p:sp>
      <p:grpSp>
        <p:nvGrpSpPr>
          <p:cNvPr id="51" name="Group 50">
            <a:extLst>
              <a:ext uri="{FF2B5EF4-FFF2-40B4-BE49-F238E27FC236}">
                <a16:creationId xmlns:a16="http://schemas.microsoft.com/office/drawing/2014/main" id="{6C9F1A84-5B5B-01B8-1439-E24F53E6C093}"/>
              </a:ext>
            </a:extLst>
          </p:cNvPr>
          <p:cNvGrpSpPr/>
          <p:nvPr/>
        </p:nvGrpSpPr>
        <p:grpSpPr>
          <a:xfrm>
            <a:off x="2536722" y="4924672"/>
            <a:ext cx="1428802" cy="369274"/>
            <a:chOff x="439607" y="3715785"/>
            <a:chExt cx="1750596" cy="505084"/>
          </a:xfrm>
        </p:grpSpPr>
        <p:sp>
          <p:nvSpPr>
            <p:cNvPr id="98" name="TextBox 97">
              <a:extLst>
                <a:ext uri="{FF2B5EF4-FFF2-40B4-BE49-F238E27FC236}">
                  <a16:creationId xmlns:a16="http://schemas.microsoft.com/office/drawing/2014/main" id="{415877E2-28E4-1CF5-65F0-1AF8095850A3}"/>
                </a:ext>
              </a:extLst>
            </p:cNvPr>
            <p:cNvSpPr txBox="1"/>
            <p:nvPr/>
          </p:nvSpPr>
          <p:spPr>
            <a:xfrm>
              <a:off x="439607" y="3859068"/>
              <a:ext cx="1491025" cy="336775"/>
            </a:xfrm>
            <a:prstGeom prst="rect">
              <a:avLst/>
            </a:prstGeom>
            <a:noFill/>
          </p:spPr>
          <p:txBody>
            <a:bodyPr wrap="square">
              <a:spAutoFit/>
            </a:bodyPr>
            <a:lstStyle/>
            <a:p>
              <a:pPr algn="ctr"/>
              <a:r>
                <a:rPr lang="en-US" altLang="zh-TW" sz="1000" b="1" dirty="0">
                  <a:latin typeface="Arial Narrow" panose="020B0606020202030204" pitchFamily="34" charset="0"/>
                </a:rPr>
                <a:t>AP1</a:t>
              </a:r>
            </a:p>
          </p:txBody>
        </p:sp>
        <p:pic>
          <p:nvPicPr>
            <p:cNvPr id="99" name="Picture 98">
              <a:extLst>
                <a:ext uri="{FF2B5EF4-FFF2-40B4-BE49-F238E27FC236}">
                  <a16:creationId xmlns:a16="http://schemas.microsoft.com/office/drawing/2014/main" id="{A7F69C63-DDB8-01BF-EFCE-8583112F823A}"/>
                </a:ext>
              </a:extLst>
            </p:cNvPr>
            <p:cNvPicPr>
              <a:picLocks noChangeAspect="1"/>
            </p:cNvPicPr>
            <p:nvPr/>
          </p:nvPicPr>
          <p:blipFill>
            <a:blip r:embed="rId2"/>
            <a:stretch>
              <a:fillRect/>
            </a:stretch>
          </p:blipFill>
          <p:spPr>
            <a:xfrm>
              <a:off x="1685119" y="3715785"/>
              <a:ext cx="505084" cy="505084"/>
            </a:xfrm>
            <a:prstGeom prst="rect">
              <a:avLst/>
            </a:prstGeom>
          </p:spPr>
        </p:pic>
      </p:grpSp>
      <p:grpSp>
        <p:nvGrpSpPr>
          <p:cNvPr id="54" name="Group 53">
            <a:extLst>
              <a:ext uri="{FF2B5EF4-FFF2-40B4-BE49-F238E27FC236}">
                <a16:creationId xmlns:a16="http://schemas.microsoft.com/office/drawing/2014/main" id="{C7FEF461-D57B-3A0C-2977-29110C7F4EB4}"/>
              </a:ext>
            </a:extLst>
          </p:cNvPr>
          <p:cNvGrpSpPr/>
          <p:nvPr/>
        </p:nvGrpSpPr>
        <p:grpSpPr>
          <a:xfrm>
            <a:off x="2536722" y="5398697"/>
            <a:ext cx="1428802" cy="369273"/>
            <a:chOff x="439607" y="3715785"/>
            <a:chExt cx="1750596" cy="505084"/>
          </a:xfrm>
        </p:grpSpPr>
        <p:sp>
          <p:nvSpPr>
            <p:cNvPr id="96" name="TextBox 95">
              <a:extLst>
                <a:ext uri="{FF2B5EF4-FFF2-40B4-BE49-F238E27FC236}">
                  <a16:creationId xmlns:a16="http://schemas.microsoft.com/office/drawing/2014/main" id="{972958BF-22E9-C1B7-B849-E84598AE41FD}"/>
                </a:ext>
              </a:extLst>
            </p:cNvPr>
            <p:cNvSpPr txBox="1"/>
            <p:nvPr/>
          </p:nvSpPr>
          <p:spPr>
            <a:xfrm>
              <a:off x="439607" y="3860371"/>
              <a:ext cx="1491025" cy="336776"/>
            </a:xfrm>
            <a:prstGeom prst="rect">
              <a:avLst/>
            </a:prstGeom>
            <a:noFill/>
          </p:spPr>
          <p:txBody>
            <a:bodyPr wrap="square">
              <a:spAutoFit/>
            </a:bodyPr>
            <a:lstStyle/>
            <a:p>
              <a:pPr algn="ctr"/>
              <a:r>
                <a:rPr lang="en-US" altLang="zh-TW" sz="1000" b="1" dirty="0">
                  <a:latin typeface="Arial Narrow" panose="020B0606020202030204" pitchFamily="34" charset="0"/>
                </a:rPr>
                <a:t>AP2</a:t>
              </a:r>
            </a:p>
          </p:txBody>
        </p:sp>
        <p:pic>
          <p:nvPicPr>
            <p:cNvPr id="97" name="Picture 96">
              <a:extLst>
                <a:ext uri="{FF2B5EF4-FFF2-40B4-BE49-F238E27FC236}">
                  <a16:creationId xmlns:a16="http://schemas.microsoft.com/office/drawing/2014/main" id="{385D7BB7-4AB2-491D-2625-CD4E7BD1F2B1}"/>
                </a:ext>
              </a:extLst>
            </p:cNvPr>
            <p:cNvPicPr>
              <a:picLocks noChangeAspect="1"/>
            </p:cNvPicPr>
            <p:nvPr/>
          </p:nvPicPr>
          <p:blipFill>
            <a:blip r:embed="rId2">
              <a:duotone>
                <a:schemeClr val="accent5">
                  <a:shade val="45000"/>
                  <a:satMod val="135000"/>
                </a:schemeClr>
                <a:prstClr val="white"/>
              </a:duotone>
            </a:blip>
            <a:stretch>
              <a:fillRect/>
            </a:stretch>
          </p:blipFill>
          <p:spPr>
            <a:xfrm>
              <a:off x="1685119" y="3715785"/>
              <a:ext cx="505084" cy="505084"/>
            </a:xfrm>
            <a:prstGeom prst="rect">
              <a:avLst/>
            </a:prstGeom>
          </p:spPr>
        </p:pic>
      </p:grpSp>
      <p:sp>
        <p:nvSpPr>
          <p:cNvPr id="57" name="Rectangle: Rounded Corners 56">
            <a:extLst>
              <a:ext uri="{FF2B5EF4-FFF2-40B4-BE49-F238E27FC236}">
                <a16:creationId xmlns:a16="http://schemas.microsoft.com/office/drawing/2014/main" id="{8AB62EB4-BFE3-1B14-12BE-82E5B1561084}"/>
              </a:ext>
            </a:extLst>
          </p:cNvPr>
          <p:cNvSpPr/>
          <p:nvPr/>
        </p:nvSpPr>
        <p:spPr>
          <a:xfrm>
            <a:off x="4259423" y="4927668"/>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8" name="TextBox 57">
            <a:extLst>
              <a:ext uri="{FF2B5EF4-FFF2-40B4-BE49-F238E27FC236}">
                <a16:creationId xmlns:a16="http://schemas.microsoft.com/office/drawing/2014/main" id="{66020919-249C-E62F-0262-C2065BE7CC14}"/>
              </a:ext>
            </a:extLst>
          </p:cNvPr>
          <p:cNvSpPr txBox="1"/>
          <p:nvPr/>
        </p:nvSpPr>
        <p:spPr>
          <a:xfrm>
            <a:off x="3896111" y="5023354"/>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a:t>
            </a:r>
          </a:p>
        </p:txBody>
      </p:sp>
      <p:grpSp>
        <p:nvGrpSpPr>
          <p:cNvPr id="60" name="Group 59">
            <a:extLst>
              <a:ext uri="{FF2B5EF4-FFF2-40B4-BE49-F238E27FC236}">
                <a16:creationId xmlns:a16="http://schemas.microsoft.com/office/drawing/2014/main" id="{5E4D16E4-F2B3-03AD-1156-A05C5DEFB3B5}"/>
              </a:ext>
            </a:extLst>
          </p:cNvPr>
          <p:cNvGrpSpPr/>
          <p:nvPr/>
        </p:nvGrpSpPr>
        <p:grpSpPr>
          <a:xfrm>
            <a:off x="4660177" y="4922531"/>
            <a:ext cx="1216945" cy="362116"/>
            <a:chOff x="2672174" y="3846586"/>
            <a:chExt cx="1216945" cy="362116"/>
          </a:xfrm>
        </p:grpSpPr>
        <p:sp>
          <p:nvSpPr>
            <p:cNvPr id="90" name="Rectangle: Rounded Corners 89">
              <a:extLst>
                <a:ext uri="{FF2B5EF4-FFF2-40B4-BE49-F238E27FC236}">
                  <a16:creationId xmlns:a16="http://schemas.microsoft.com/office/drawing/2014/main" id="{3877709A-2D9C-164C-211C-B608BFBB26B4}"/>
                </a:ext>
              </a:extLst>
            </p:cNvPr>
            <p:cNvSpPr/>
            <p:nvPr/>
          </p:nvSpPr>
          <p:spPr>
            <a:xfrm>
              <a:off x="3043536" y="3846586"/>
              <a:ext cx="474220" cy="362116"/>
            </a:xfrm>
            <a:prstGeom prst="roundRect">
              <a:avLst/>
            </a:prstGeom>
            <a:ln w="19050">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1" name="TextBox 90">
              <a:extLst>
                <a:ext uri="{FF2B5EF4-FFF2-40B4-BE49-F238E27FC236}">
                  <a16:creationId xmlns:a16="http://schemas.microsoft.com/office/drawing/2014/main" id="{FB15B011-DEB0-D488-27DB-2139D26AF390}"/>
                </a:ext>
              </a:extLst>
            </p:cNvPr>
            <p:cNvSpPr txBox="1"/>
            <p:nvPr/>
          </p:nvSpPr>
          <p:spPr>
            <a:xfrm>
              <a:off x="2672174" y="3943358"/>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t>
              </a:r>
            </a:p>
          </p:txBody>
        </p:sp>
      </p:grpSp>
      <p:grpSp>
        <p:nvGrpSpPr>
          <p:cNvPr id="75" name="Group 74">
            <a:extLst>
              <a:ext uri="{FF2B5EF4-FFF2-40B4-BE49-F238E27FC236}">
                <a16:creationId xmlns:a16="http://schemas.microsoft.com/office/drawing/2014/main" id="{AC080616-85F6-FDBA-C24F-35885A7CB627}"/>
              </a:ext>
            </a:extLst>
          </p:cNvPr>
          <p:cNvGrpSpPr/>
          <p:nvPr/>
        </p:nvGrpSpPr>
        <p:grpSpPr>
          <a:xfrm>
            <a:off x="4648200" y="5382784"/>
            <a:ext cx="1216945" cy="362116"/>
            <a:chOff x="2656697" y="3846586"/>
            <a:chExt cx="1216945" cy="362116"/>
          </a:xfrm>
        </p:grpSpPr>
        <p:sp>
          <p:nvSpPr>
            <p:cNvPr id="88" name="Rectangle: Rounded Corners 87">
              <a:extLst>
                <a:ext uri="{FF2B5EF4-FFF2-40B4-BE49-F238E27FC236}">
                  <a16:creationId xmlns:a16="http://schemas.microsoft.com/office/drawing/2014/main" id="{3EE31EB9-FC30-38B7-CF2A-72C56C2D43B4}"/>
                </a:ext>
              </a:extLst>
            </p:cNvPr>
            <p:cNvSpPr/>
            <p:nvPr/>
          </p:nvSpPr>
          <p:spPr>
            <a:xfrm>
              <a:off x="3045537" y="3846586"/>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9" name="TextBox 88">
              <a:extLst>
                <a:ext uri="{FF2B5EF4-FFF2-40B4-BE49-F238E27FC236}">
                  <a16:creationId xmlns:a16="http://schemas.microsoft.com/office/drawing/2014/main" id="{32983B69-26CC-F8AD-34A1-1BD840A6C75A}"/>
                </a:ext>
              </a:extLst>
            </p:cNvPr>
            <p:cNvSpPr txBox="1"/>
            <p:nvPr/>
          </p:nvSpPr>
          <p:spPr>
            <a:xfrm>
              <a:off x="2656697" y="3935719"/>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t>
              </a:r>
            </a:p>
          </p:txBody>
        </p:sp>
      </p:grpSp>
      <p:sp>
        <p:nvSpPr>
          <p:cNvPr id="7" name="TextBox 6">
            <a:extLst>
              <a:ext uri="{FF2B5EF4-FFF2-40B4-BE49-F238E27FC236}">
                <a16:creationId xmlns:a16="http://schemas.microsoft.com/office/drawing/2014/main" id="{C8EF3685-CE8E-E224-BF51-4B249D0D30C5}"/>
              </a:ext>
            </a:extLst>
          </p:cNvPr>
          <p:cNvSpPr txBox="1"/>
          <p:nvPr/>
        </p:nvSpPr>
        <p:spPr>
          <a:xfrm>
            <a:off x="2699701" y="4383501"/>
            <a:ext cx="2438168" cy="276999"/>
          </a:xfrm>
          <a:prstGeom prst="rect">
            <a:avLst/>
          </a:prstGeom>
          <a:noFill/>
        </p:spPr>
        <p:txBody>
          <a:bodyPr wrap="none" rtlCol="0">
            <a:spAutoFit/>
          </a:bodyPr>
          <a:lstStyle/>
          <a:p>
            <a:r>
              <a:rPr lang="en-US" b="1" dirty="0">
                <a:solidFill>
                  <a:srgbClr val="FF9900"/>
                </a:solidFill>
                <a:latin typeface="Arial Narrow" panose="020B0606020202030204" pitchFamily="34" charset="0"/>
              </a:rPr>
              <a:t>Shared AP starting SS index is 0 or 1.</a:t>
            </a:r>
          </a:p>
        </p:txBody>
      </p:sp>
      <p:cxnSp>
        <p:nvCxnSpPr>
          <p:cNvPr id="8" name="Straight Arrow Connector 7">
            <a:extLst>
              <a:ext uri="{FF2B5EF4-FFF2-40B4-BE49-F238E27FC236}">
                <a16:creationId xmlns:a16="http://schemas.microsoft.com/office/drawing/2014/main" id="{1A9AC514-ADE0-C0C5-E8F8-A01D78410F54}"/>
              </a:ext>
            </a:extLst>
          </p:cNvPr>
          <p:cNvCxnSpPr>
            <a:cxnSpLocks/>
          </p:cNvCxnSpPr>
          <p:nvPr/>
        </p:nvCxnSpPr>
        <p:spPr bwMode="auto">
          <a:xfrm flipH="1" flipV="1">
            <a:off x="4572000" y="4676775"/>
            <a:ext cx="5707" cy="199614"/>
          </a:xfrm>
          <a:prstGeom prst="straightConnector1">
            <a:avLst/>
          </a:prstGeom>
          <a:solidFill>
            <a:schemeClr val="accent1"/>
          </a:solidFill>
          <a:ln w="12700" cap="flat" cmpd="sng" algn="ctr">
            <a:solidFill>
              <a:srgbClr val="FF9900"/>
            </a:solidFill>
            <a:prstDash val="solid"/>
            <a:round/>
            <a:headEnd type="none" w="sm" len="sm"/>
            <a:tailEnd type="triangle"/>
          </a:ln>
          <a:effectLst/>
        </p:spPr>
      </p:cxnSp>
      <p:sp>
        <p:nvSpPr>
          <p:cNvPr id="17" name="Rectangle 4">
            <a:extLst>
              <a:ext uri="{FF2B5EF4-FFF2-40B4-BE49-F238E27FC236}">
                <a16:creationId xmlns:a16="http://schemas.microsoft.com/office/drawing/2014/main" id="{725AE2B3-D232-C82D-F085-B8831E84263B}"/>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4273102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E587-3475-F197-5610-E32C46C15284}"/>
              </a:ext>
            </a:extLst>
          </p:cNvPr>
          <p:cNvSpPr>
            <a:spLocks noGrp="1"/>
          </p:cNvSpPr>
          <p:nvPr>
            <p:ph type="title"/>
          </p:nvPr>
        </p:nvSpPr>
        <p:spPr/>
        <p:txBody>
          <a:bodyPr/>
          <a:lstStyle/>
          <a:p>
            <a:r>
              <a:rPr lang="en-US" dirty="0"/>
              <a:t>Maximum number of SS consideration </a:t>
            </a:r>
          </a:p>
        </p:txBody>
      </p:sp>
      <p:sp>
        <p:nvSpPr>
          <p:cNvPr id="3" name="Content Placeholder 2">
            <a:extLst>
              <a:ext uri="{FF2B5EF4-FFF2-40B4-BE49-F238E27FC236}">
                <a16:creationId xmlns:a16="http://schemas.microsoft.com/office/drawing/2014/main" id="{7EDA5AD9-4935-45C0-424A-D794DE6E5F32}"/>
              </a:ext>
            </a:extLst>
          </p:cNvPr>
          <p:cNvSpPr>
            <a:spLocks noGrp="1"/>
          </p:cNvSpPr>
          <p:nvPr>
            <p:ph idx="1"/>
          </p:nvPr>
        </p:nvSpPr>
        <p:spPr/>
        <p:txBody>
          <a:bodyPr/>
          <a:lstStyle/>
          <a:p>
            <a:pPr>
              <a:buFont typeface="Arial" panose="020B0604020202020204" pitchFamily="34" charset="0"/>
              <a:buChar char="•"/>
            </a:pPr>
            <a:r>
              <a:rPr lang="en-US" sz="1600" dirty="0"/>
              <a:t>In 11ax/be, the mandatory support for Non-AP STA is 4 SS. For 11bn, we propose to have the below mandatory number of SS support:</a:t>
            </a:r>
          </a:p>
          <a:p>
            <a:pPr marL="685800" lvl="3" indent="-342900">
              <a:buFont typeface="Arial" panose="020B0604020202020204" pitchFamily="34" charset="0"/>
              <a:buChar char="•"/>
              <a:tabLst>
                <a:tab pos="914400" algn="l"/>
              </a:tabLst>
            </a:pPr>
            <a:r>
              <a:rPr lang="en-US" sz="1400" dirty="0">
                <a:ea typeface="+mn-ea"/>
                <a:cs typeface="+mn-cs"/>
              </a:rPr>
              <a:t>4 is mandatory except for Non-AP STA with 20 MHz-Only Limited Capabilities Support subfield equal to 1.</a:t>
            </a:r>
          </a:p>
          <a:p>
            <a:pPr marL="685800" lvl="3" indent="-342900">
              <a:buFont typeface="Arial" panose="020B0604020202020204" pitchFamily="34" charset="0"/>
              <a:buChar char="•"/>
              <a:tabLst>
                <a:tab pos="914400" algn="l"/>
              </a:tabLst>
            </a:pPr>
            <a:r>
              <a:rPr lang="en-US" sz="1400" dirty="0">
                <a:ea typeface="+mn-ea"/>
                <a:cs typeface="+mn-cs"/>
              </a:rPr>
              <a:t>8 is optional for DL MU-MIMO and sounding NDP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marL="342900" lvl="2" indent="-342900">
              <a:buFont typeface="Arial" panose="020B0604020202020204" pitchFamily="34" charset="0"/>
              <a:buChar char="•"/>
            </a:pPr>
            <a:r>
              <a:rPr lang="en-US" dirty="0">
                <a:ea typeface="+mn-ea"/>
                <a:cs typeface="+mn-cs"/>
              </a:rPr>
              <a:t>On the other hand, the main use case discussed in COBF [2], the maximum required NSS is 4. To a</a:t>
            </a:r>
            <a:r>
              <a:rPr lang="en-US" altLang="zh-TW" dirty="0">
                <a:ea typeface="+mn-ea"/>
                <a:cs typeface="+mn-cs"/>
              </a:rPr>
              <a:t>void complexity for the first generation of COBF, it is desired to limit the total maximum NSS=4 </a:t>
            </a:r>
            <a:r>
              <a:rPr lang="en-US" dirty="0">
                <a:ea typeface="+mn-ea"/>
                <a:cs typeface="+mn-cs"/>
              </a:rPr>
              <a:t>(across all users) </a:t>
            </a:r>
            <a:r>
              <a:rPr lang="en-US" altLang="zh-TW" dirty="0">
                <a:ea typeface="+mn-ea"/>
                <a:cs typeface="+mn-cs"/>
              </a:rPr>
              <a:t>for COBF data transmission.</a:t>
            </a:r>
          </a:p>
          <a:p>
            <a:pPr marL="342900" lvl="2" indent="-342900">
              <a:buFont typeface="Arial" panose="020B0604020202020204" pitchFamily="34" charset="0"/>
              <a:buChar char="•"/>
            </a:pPr>
            <a:endParaRPr lang="en-US" dirty="0">
              <a:ea typeface="+mn-ea"/>
              <a:cs typeface="+mn-cs"/>
            </a:endParaRPr>
          </a:p>
          <a:p>
            <a:endParaRPr lang="en-US" dirty="0"/>
          </a:p>
          <a:p>
            <a:pPr marL="342900" lvl="2" indent="-342900">
              <a:buFont typeface="Arial" panose="020B0604020202020204" pitchFamily="34" charset="0"/>
              <a:buChar char="•"/>
            </a:pPr>
            <a:r>
              <a:rPr lang="en-US" dirty="0">
                <a:ea typeface="+mn-ea"/>
                <a:cs typeface="+mn-cs"/>
              </a:rPr>
              <a:t>If NSS=4 is mandatory in 11bn, then COBF sequential sounding (NDP solely from the responding AP) is conditional mandatory.</a:t>
            </a:r>
          </a:p>
        </p:txBody>
      </p:sp>
      <p:sp>
        <p:nvSpPr>
          <p:cNvPr id="4" name="Slide Number Placeholder 3">
            <a:extLst>
              <a:ext uri="{FF2B5EF4-FFF2-40B4-BE49-F238E27FC236}">
                <a16:creationId xmlns:a16="http://schemas.microsoft.com/office/drawing/2014/main" id="{2C4CC850-6BAC-3DD8-DD9C-4BCA62574BF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5" name="Footer Placeholder 4">
            <a:extLst>
              <a:ext uri="{FF2B5EF4-FFF2-40B4-BE49-F238E27FC236}">
                <a16:creationId xmlns:a16="http://schemas.microsoft.com/office/drawing/2014/main" id="{7D9DE744-E1B3-4C8D-59D9-AFCBD314A832}"/>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9" name="Rectangle 4">
            <a:extLst>
              <a:ext uri="{FF2B5EF4-FFF2-40B4-BE49-F238E27FC236}">
                <a16:creationId xmlns:a16="http://schemas.microsoft.com/office/drawing/2014/main" id="{B74B1CA5-59B6-4D3A-1573-90CCD4C44396}"/>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2659432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0719A-4386-FAAC-D826-E1DEBDBF4A59}"/>
              </a:ext>
            </a:extLst>
          </p:cNvPr>
          <p:cNvSpPr>
            <a:spLocks noGrp="1"/>
          </p:cNvSpPr>
          <p:nvPr>
            <p:ph type="title"/>
          </p:nvPr>
        </p:nvSpPr>
        <p:spPr/>
        <p:txBody>
          <a:bodyPr/>
          <a:lstStyle/>
          <a:p>
            <a:r>
              <a:rPr lang="en-US" sz="2800" dirty="0"/>
              <a:t>NDPA variant</a:t>
            </a:r>
            <a:endParaRPr lang="en-US" dirty="0"/>
          </a:p>
        </p:txBody>
      </p:sp>
      <p:sp>
        <p:nvSpPr>
          <p:cNvPr id="3" name="Content Placeholder 2">
            <a:extLst>
              <a:ext uri="{FF2B5EF4-FFF2-40B4-BE49-F238E27FC236}">
                <a16:creationId xmlns:a16="http://schemas.microsoft.com/office/drawing/2014/main" id="{811DC5CA-A30E-9ACD-C80E-00A57A2288C1}"/>
              </a:ext>
            </a:extLst>
          </p:cNvPr>
          <p:cNvSpPr>
            <a:spLocks noGrp="1"/>
          </p:cNvSpPr>
          <p:nvPr>
            <p:ph idx="1"/>
          </p:nvPr>
        </p:nvSpPr>
        <p:spPr/>
        <p:txBody>
          <a:bodyPr/>
          <a:lstStyle/>
          <a:p>
            <a:r>
              <a:rPr lang="en-US" sz="1600" dirty="0"/>
              <a:t>In 11be, currently there is no reserved bit to indicate more NDPA variant.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A straightforward extension is indicating EHT and beyond NDPA variant together and use a special STA info field to indicate NDPA variant. </a:t>
            </a:r>
            <a:r>
              <a:rPr lang="en-US" altLang="zh-TW" sz="1400" dirty="0"/>
              <a:t> </a:t>
            </a:r>
          </a:p>
          <a:p>
            <a:pPr marL="685800" lvl="3" indent="-342900">
              <a:buFont typeface="Arial" panose="020B0604020202020204" pitchFamily="34" charset="0"/>
              <a:buChar char="•"/>
            </a:pPr>
            <a:r>
              <a:rPr lang="en-US" altLang="zh-TW" sz="1400" dirty="0">
                <a:ea typeface="+mn-ea"/>
                <a:cs typeface="+mn-cs"/>
              </a:rPr>
              <a:t>It should be placed right after </a:t>
            </a:r>
            <a:r>
              <a:rPr lang="en-US" sz="1400" dirty="0">
                <a:ea typeface="+mn-ea"/>
                <a:cs typeface="+mn-cs"/>
              </a:rPr>
              <a:t>Sounding Dialog Token field.</a:t>
            </a:r>
            <a:endParaRPr lang="en-US" altLang="zh-TW" sz="1400" dirty="0">
              <a:ea typeface="+mn-ea"/>
              <a:cs typeface="+mn-cs"/>
            </a:endParaRPr>
          </a:p>
          <a:p>
            <a:endParaRPr lang="en-US" sz="1400" dirty="0"/>
          </a:p>
          <a:p>
            <a:endParaRPr lang="en-US" sz="1600" dirty="0"/>
          </a:p>
          <a:p>
            <a:endParaRPr lang="en-US" sz="1600" dirty="0"/>
          </a:p>
        </p:txBody>
      </p:sp>
      <p:sp>
        <p:nvSpPr>
          <p:cNvPr id="5" name="Footer Placeholder 4">
            <a:extLst>
              <a:ext uri="{FF2B5EF4-FFF2-40B4-BE49-F238E27FC236}">
                <a16:creationId xmlns:a16="http://schemas.microsoft.com/office/drawing/2014/main" id="{E969F272-97A8-61AE-9AD5-4934D1E920F5}"/>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39" name="Slide Number Placeholder 3">
            <a:extLst>
              <a:ext uri="{FF2B5EF4-FFF2-40B4-BE49-F238E27FC236}">
                <a16:creationId xmlns:a16="http://schemas.microsoft.com/office/drawing/2014/main" id="{D5089A1D-8909-10B3-BEA0-5F284A77F7A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pic>
        <p:nvPicPr>
          <p:cNvPr id="6" name="Content Placeholder 6">
            <a:extLst>
              <a:ext uri="{FF2B5EF4-FFF2-40B4-BE49-F238E27FC236}">
                <a16:creationId xmlns:a16="http://schemas.microsoft.com/office/drawing/2014/main" id="{5EBD7D24-0D8E-5596-F5F3-06FC5E2A48D1}"/>
              </a:ext>
            </a:extLst>
          </p:cNvPr>
          <p:cNvPicPr>
            <a:picLocks noChangeAspect="1"/>
          </p:cNvPicPr>
          <p:nvPr/>
        </p:nvPicPr>
        <p:blipFill>
          <a:blip r:embed="rId2"/>
          <a:stretch>
            <a:fillRect/>
          </a:stretch>
        </p:blipFill>
        <p:spPr>
          <a:xfrm>
            <a:off x="974725" y="2593765"/>
            <a:ext cx="3469144" cy="1254335"/>
          </a:xfrm>
          <a:prstGeom prst="rect">
            <a:avLst/>
          </a:prstGeom>
        </p:spPr>
      </p:pic>
      <p:pic>
        <p:nvPicPr>
          <p:cNvPr id="22" name="Picture 21">
            <a:extLst>
              <a:ext uri="{FF2B5EF4-FFF2-40B4-BE49-F238E27FC236}">
                <a16:creationId xmlns:a16="http://schemas.microsoft.com/office/drawing/2014/main" id="{B862F7C0-4ACA-80B9-8394-22E099B8A0DA}"/>
              </a:ext>
            </a:extLst>
          </p:cNvPr>
          <p:cNvPicPr>
            <a:picLocks noChangeAspect="1"/>
          </p:cNvPicPr>
          <p:nvPr/>
        </p:nvPicPr>
        <p:blipFill>
          <a:blip r:embed="rId3"/>
          <a:stretch>
            <a:fillRect/>
          </a:stretch>
        </p:blipFill>
        <p:spPr>
          <a:xfrm>
            <a:off x="4789718" y="2403265"/>
            <a:ext cx="3681166" cy="1482935"/>
          </a:xfrm>
          <a:prstGeom prst="rect">
            <a:avLst/>
          </a:prstGeom>
        </p:spPr>
      </p:pic>
      <p:sp>
        <p:nvSpPr>
          <p:cNvPr id="7" name="Rectangle 6">
            <a:extLst>
              <a:ext uri="{FF2B5EF4-FFF2-40B4-BE49-F238E27FC236}">
                <a16:creationId xmlns:a16="http://schemas.microsoft.com/office/drawing/2014/main" id="{AEE781C2-B5F2-D47E-4A99-856A0B8A8C45}"/>
              </a:ext>
            </a:extLst>
          </p:cNvPr>
          <p:cNvSpPr/>
          <p:nvPr/>
        </p:nvSpPr>
        <p:spPr bwMode="auto">
          <a:xfrm>
            <a:off x="4886324" y="3594100"/>
            <a:ext cx="3282951" cy="152400"/>
          </a:xfrm>
          <a:prstGeom prst="rect">
            <a:avLst/>
          </a:prstGeom>
          <a:solidFill>
            <a:srgbClr val="FFC000">
              <a:alpha val="10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TextBox 7">
            <a:extLst>
              <a:ext uri="{FF2B5EF4-FFF2-40B4-BE49-F238E27FC236}">
                <a16:creationId xmlns:a16="http://schemas.microsoft.com/office/drawing/2014/main" id="{5D0BC822-B529-0734-2841-0E4BAFEB6D91}"/>
              </a:ext>
            </a:extLst>
          </p:cNvPr>
          <p:cNvSpPr txBox="1"/>
          <p:nvPr/>
        </p:nvSpPr>
        <p:spPr>
          <a:xfrm>
            <a:off x="6224264" y="4019025"/>
            <a:ext cx="1844609" cy="276999"/>
          </a:xfrm>
          <a:prstGeom prst="rect">
            <a:avLst/>
          </a:prstGeom>
          <a:noFill/>
        </p:spPr>
        <p:txBody>
          <a:bodyPr wrap="square">
            <a:spAutoFit/>
          </a:bodyPr>
          <a:lstStyle/>
          <a:p>
            <a:r>
              <a:rPr lang="en-US" b="1" dirty="0">
                <a:solidFill>
                  <a:srgbClr val="FF9900"/>
                </a:solidFill>
                <a:latin typeface="Arial Narrow" panose="020B0606020202030204" pitchFamily="34" charset="0"/>
              </a:rPr>
              <a:t>EHT and beyond NDPA</a:t>
            </a:r>
          </a:p>
        </p:txBody>
      </p:sp>
      <p:cxnSp>
        <p:nvCxnSpPr>
          <p:cNvPr id="9" name="Straight Arrow Connector 8">
            <a:extLst>
              <a:ext uri="{FF2B5EF4-FFF2-40B4-BE49-F238E27FC236}">
                <a16:creationId xmlns:a16="http://schemas.microsoft.com/office/drawing/2014/main" id="{603603A9-294E-124D-948E-510E1D92EFEA}"/>
              </a:ext>
            </a:extLst>
          </p:cNvPr>
          <p:cNvCxnSpPr>
            <a:cxnSpLocks/>
          </p:cNvCxnSpPr>
          <p:nvPr/>
        </p:nvCxnSpPr>
        <p:spPr bwMode="auto">
          <a:xfrm>
            <a:off x="6541895" y="3789377"/>
            <a:ext cx="0" cy="252598"/>
          </a:xfrm>
          <a:prstGeom prst="straightConnector1">
            <a:avLst/>
          </a:prstGeom>
          <a:solidFill>
            <a:schemeClr val="accent1"/>
          </a:solidFill>
          <a:ln w="12700" cap="flat" cmpd="sng" algn="ctr">
            <a:solidFill>
              <a:srgbClr val="FF9900"/>
            </a:solidFill>
            <a:prstDash val="solid"/>
            <a:round/>
            <a:headEnd type="none" w="sm" len="sm"/>
            <a:tailEnd type="triangle"/>
          </a:ln>
          <a:effectLst/>
        </p:spPr>
      </p:cxnSp>
      <p:sp>
        <p:nvSpPr>
          <p:cNvPr id="11" name="Rectangle 4">
            <a:extLst>
              <a:ext uri="{FF2B5EF4-FFF2-40B4-BE49-F238E27FC236}">
                <a16:creationId xmlns:a16="http://schemas.microsoft.com/office/drawing/2014/main" id="{A0A2DCA9-B469-6B57-3F94-49E3AE4B4E5F}"/>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2543781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23886-C84A-8EDB-2302-F8FC336B5082}"/>
              </a:ext>
            </a:extLst>
          </p:cNvPr>
          <p:cNvSpPr>
            <a:spLocks noGrp="1"/>
          </p:cNvSpPr>
          <p:nvPr>
            <p:ph type="title"/>
          </p:nvPr>
        </p:nvSpPr>
        <p:spPr/>
        <p:txBody>
          <a:bodyPr/>
          <a:lstStyle/>
          <a:p>
            <a:r>
              <a:rPr lang="en-US" altLang="zh-TW" sz="2400" dirty="0"/>
              <a:t>NDPA signaling for Universal</a:t>
            </a:r>
            <a:r>
              <a:rPr lang="en-US" sz="2400" dirty="0"/>
              <a:t> Sounding</a:t>
            </a:r>
          </a:p>
        </p:txBody>
      </p:sp>
      <p:sp>
        <p:nvSpPr>
          <p:cNvPr id="3" name="Content Placeholder 2">
            <a:extLst>
              <a:ext uri="{FF2B5EF4-FFF2-40B4-BE49-F238E27FC236}">
                <a16:creationId xmlns:a16="http://schemas.microsoft.com/office/drawing/2014/main" id="{0175A5FF-1F46-A547-EACF-11CBEC939EC7}"/>
              </a:ext>
            </a:extLst>
          </p:cNvPr>
          <p:cNvSpPr>
            <a:spLocks noGrp="1"/>
          </p:cNvSpPr>
          <p:nvPr>
            <p:ph idx="1"/>
          </p:nvPr>
        </p:nvSpPr>
        <p:spPr>
          <a:xfrm>
            <a:off x="228600" y="1524000"/>
            <a:ext cx="8686800" cy="4572000"/>
          </a:xfrm>
        </p:spPr>
        <p:txBody>
          <a:bodyPr/>
          <a:lstStyle/>
          <a:p>
            <a:r>
              <a:rPr lang="en-US" sz="1600" dirty="0"/>
              <a:t>NDPA version can be indicated in a special STA info field with a special AID.</a:t>
            </a:r>
            <a:r>
              <a:rPr lang="en-US" altLang="zh-TW" sz="1600" dirty="0"/>
              <a:t> </a:t>
            </a:r>
          </a:p>
          <a:p>
            <a:endParaRPr lang="en-US" altLang="zh-TW" sz="1600" dirty="0"/>
          </a:p>
          <a:p>
            <a:r>
              <a:rPr lang="en-US" altLang="zh-TW" sz="1600" dirty="0"/>
              <a:t>It is desirable that the NDPA can carry all the information, e.g., common information (bandwidth, TXOP, punctured channel info…) and SS configuration (number of LTF, starting SS, NSS, GI) to the </a:t>
            </a:r>
            <a:r>
              <a:rPr lang="en-US" sz="1600" dirty="0"/>
              <a:t>responding</a:t>
            </a:r>
            <a:r>
              <a:rPr lang="en-US" altLang="zh-TW" sz="1600" dirty="0"/>
              <a:t> AP. Similar discussion in [4,5].</a:t>
            </a:r>
          </a:p>
          <a:p>
            <a:r>
              <a:rPr lang="en-US" altLang="zh-TW" sz="1600" dirty="0"/>
              <a:t>In this case, the </a:t>
            </a:r>
            <a:r>
              <a:rPr lang="en-US" sz="1600" dirty="0"/>
              <a:t>responding</a:t>
            </a:r>
            <a:r>
              <a:rPr lang="en-US" altLang="zh-TW" sz="1600" dirty="0"/>
              <a:t> AP can simply copy the information in NDPA to perform NDP.</a:t>
            </a:r>
          </a:p>
          <a:p>
            <a:endParaRPr lang="en-US" sz="1600" kern="0" dirty="0"/>
          </a:p>
          <a:p>
            <a:r>
              <a:rPr lang="en-US" sz="1600" kern="0" dirty="0"/>
              <a:t>Disambiguation subfield (B27) should set to 1 to prevent a VHT STA from wrongly identifying its AID.</a:t>
            </a:r>
            <a:endParaRPr lang="en-US" sz="1600" dirty="0"/>
          </a:p>
          <a:p>
            <a:endParaRPr lang="en-US" altLang="zh-TW" sz="1600" dirty="0"/>
          </a:p>
          <a:p>
            <a:endParaRPr lang="en-US" altLang="zh-TW" sz="1600" dirty="0"/>
          </a:p>
          <a:p>
            <a:endParaRPr lang="en-US" sz="1600" dirty="0"/>
          </a:p>
          <a:p>
            <a:endParaRPr lang="en-US" sz="1600" dirty="0"/>
          </a:p>
          <a:p>
            <a:endParaRPr lang="en-US" sz="1600" dirty="0"/>
          </a:p>
        </p:txBody>
      </p:sp>
      <p:sp>
        <p:nvSpPr>
          <p:cNvPr id="4" name="Slide Number Placeholder 3">
            <a:extLst>
              <a:ext uri="{FF2B5EF4-FFF2-40B4-BE49-F238E27FC236}">
                <a16:creationId xmlns:a16="http://schemas.microsoft.com/office/drawing/2014/main" id="{BFB137C3-9DE2-47F3-4C97-39C825E0389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
        <p:nvSpPr>
          <p:cNvPr id="5" name="Footer Placeholder 4">
            <a:extLst>
              <a:ext uri="{FF2B5EF4-FFF2-40B4-BE49-F238E27FC236}">
                <a16:creationId xmlns:a16="http://schemas.microsoft.com/office/drawing/2014/main" id="{1DEEC057-5B43-A853-3B58-91334B9265E9}"/>
              </a:ext>
            </a:extLst>
          </p:cNvPr>
          <p:cNvSpPr>
            <a:spLocks noGrp="1"/>
          </p:cNvSpPr>
          <p:nvPr>
            <p:ph type="ftr" sz="quarter" idx="3"/>
          </p:nvPr>
        </p:nvSpPr>
        <p:spPr/>
        <p:txBody>
          <a:bodyPr/>
          <a:lstStyle/>
          <a:p>
            <a:pPr>
              <a:defRPr/>
            </a:pPr>
            <a:r>
              <a:rPr lang="en-US" altLang="ko-KR"/>
              <a:t>You-Wei Chen, Mediatek Inc.</a:t>
            </a:r>
            <a:endParaRPr lang="en-US" altLang="ko-KR" dirty="0"/>
          </a:p>
        </p:txBody>
      </p:sp>
      <p:graphicFrame>
        <p:nvGraphicFramePr>
          <p:cNvPr id="9" name="Table 8">
            <a:extLst>
              <a:ext uri="{FF2B5EF4-FFF2-40B4-BE49-F238E27FC236}">
                <a16:creationId xmlns:a16="http://schemas.microsoft.com/office/drawing/2014/main" id="{412F3DC6-46B7-D65C-67CF-F74BC8221F34}"/>
              </a:ext>
            </a:extLst>
          </p:cNvPr>
          <p:cNvGraphicFramePr>
            <a:graphicFrameLocks noGrp="1"/>
          </p:cNvGraphicFramePr>
          <p:nvPr>
            <p:extLst>
              <p:ext uri="{D42A27DB-BD31-4B8C-83A1-F6EECF244321}">
                <p14:modId xmlns:p14="http://schemas.microsoft.com/office/powerpoint/2010/main" val="1685000895"/>
              </p:ext>
            </p:extLst>
          </p:nvPr>
        </p:nvGraphicFramePr>
        <p:xfrm>
          <a:off x="216925" y="4741369"/>
          <a:ext cx="8710149" cy="625674"/>
        </p:xfrm>
        <a:graphic>
          <a:graphicData uri="http://schemas.openxmlformats.org/drawingml/2006/table">
            <a:tbl>
              <a:tblPr>
                <a:tableStyleId>{5940675A-B579-460E-94D1-54222C63F5DA}</a:tableStyleId>
              </a:tblPr>
              <a:tblGrid>
                <a:gridCol w="1098153">
                  <a:extLst>
                    <a:ext uri="{9D8B030D-6E8A-4147-A177-3AD203B41FA5}">
                      <a16:colId xmlns:a16="http://schemas.microsoft.com/office/drawing/2014/main" val="624099677"/>
                    </a:ext>
                  </a:extLst>
                </a:gridCol>
                <a:gridCol w="353989">
                  <a:extLst>
                    <a:ext uri="{9D8B030D-6E8A-4147-A177-3AD203B41FA5}">
                      <a16:colId xmlns:a16="http://schemas.microsoft.com/office/drawing/2014/main" val="2440761561"/>
                    </a:ext>
                  </a:extLst>
                </a:gridCol>
                <a:gridCol w="353989">
                  <a:extLst>
                    <a:ext uri="{9D8B030D-6E8A-4147-A177-3AD203B41FA5}">
                      <a16:colId xmlns:a16="http://schemas.microsoft.com/office/drawing/2014/main" val="4263551435"/>
                    </a:ext>
                  </a:extLst>
                </a:gridCol>
                <a:gridCol w="353989">
                  <a:extLst>
                    <a:ext uri="{9D8B030D-6E8A-4147-A177-3AD203B41FA5}">
                      <a16:colId xmlns:a16="http://schemas.microsoft.com/office/drawing/2014/main" val="3083703523"/>
                    </a:ext>
                  </a:extLst>
                </a:gridCol>
                <a:gridCol w="353989">
                  <a:extLst>
                    <a:ext uri="{9D8B030D-6E8A-4147-A177-3AD203B41FA5}">
                      <a16:colId xmlns:a16="http://schemas.microsoft.com/office/drawing/2014/main" val="4110014552"/>
                    </a:ext>
                  </a:extLst>
                </a:gridCol>
                <a:gridCol w="353989">
                  <a:extLst>
                    <a:ext uri="{9D8B030D-6E8A-4147-A177-3AD203B41FA5}">
                      <a16:colId xmlns:a16="http://schemas.microsoft.com/office/drawing/2014/main" val="2746076093"/>
                    </a:ext>
                  </a:extLst>
                </a:gridCol>
                <a:gridCol w="353989">
                  <a:extLst>
                    <a:ext uri="{9D8B030D-6E8A-4147-A177-3AD203B41FA5}">
                      <a16:colId xmlns:a16="http://schemas.microsoft.com/office/drawing/2014/main" val="3319908893"/>
                    </a:ext>
                  </a:extLst>
                </a:gridCol>
                <a:gridCol w="353989">
                  <a:extLst>
                    <a:ext uri="{9D8B030D-6E8A-4147-A177-3AD203B41FA5}">
                      <a16:colId xmlns:a16="http://schemas.microsoft.com/office/drawing/2014/main" val="467980639"/>
                    </a:ext>
                  </a:extLst>
                </a:gridCol>
                <a:gridCol w="353989">
                  <a:extLst>
                    <a:ext uri="{9D8B030D-6E8A-4147-A177-3AD203B41FA5}">
                      <a16:colId xmlns:a16="http://schemas.microsoft.com/office/drawing/2014/main" val="2635292753"/>
                    </a:ext>
                  </a:extLst>
                </a:gridCol>
                <a:gridCol w="353989">
                  <a:extLst>
                    <a:ext uri="{9D8B030D-6E8A-4147-A177-3AD203B41FA5}">
                      <a16:colId xmlns:a16="http://schemas.microsoft.com/office/drawing/2014/main" val="2203935902"/>
                    </a:ext>
                  </a:extLst>
                </a:gridCol>
                <a:gridCol w="353989">
                  <a:extLst>
                    <a:ext uri="{9D8B030D-6E8A-4147-A177-3AD203B41FA5}">
                      <a16:colId xmlns:a16="http://schemas.microsoft.com/office/drawing/2014/main" val="2595432821"/>
                    </a:ext>
                  </a:extLst>
                </a:gridCol>
                <a:gridCol w="353989">
                  <a:extLst>
                    <a:ext uri="{9D8B030D-6E8A-4147-A177-3AD203B41FA5}">
                      <a16:colId xmlns:a16="http://schemas.microsoft.com/office/drawing/2014/main" val="1530147026"/>
                    </a:ext>
                  </a:extLst>
                </a:gridCol>
                <a:gridCol w="353989">
                  <a:extLst>
                    <a:ext uri="{9D8B030D-6E8A-4147-A177-3AD203B41FA5}">
                      <a16:colId xmlns:a16="http://schemas.microsoft.com/office/drawing/2014/main" val="372273695"/>
                    </a:ext>
                  </a:extLst>
                </a:gridCol>
                <a:gridCol w="353989">
                  <a:extLst>
                    <a:ext uri="{9D8B030D-6E8A-4147-A177-3AD203B41FA5}">
                      <a16:colId xmlns:a16="http://schemas.microsoft.com/office/drawing/2014/main" val="3280431643"/>
                    </a:ext>
                  </a:extLst>
                </a:gridCol>
                <a:gridCol w="815579">
                  <a:extLst>
                    <a:ext uri="{9D8B030D-6E8A-4147-A177-3AD203B41FA5}">
                      <a16:colId xmlns:a16="http://schemas.microsoft.com/office/drawing/2014/main" val="2893758816"/>
                    </a:ext>
                  </a:extLst>
                </a:gridCol>
                <a:gridCol w="548640">
                  <a:extLst>
                    <a:ext uri="{9D8B030D-6E8A-4147-A177-3AD203B41FA5}">
                      <a16:colId xmlns:a16="http://schemas.microsoft.com/office/drawing/2014/main" val="957418615"/>
                    </a:ext>
                  </a:extLst>
                </a:gridCol>
                <a:gridCol w="548640">
                  <a:extLst>
                    <a:ext uri="{9D8B030D-6E8A-4147-A177-3AD203B41FA5}">
                      <a16:colId xmlns:a16="http://schemas.microsoft.com/office/drawing/2014/main" val="3533525540"/>
                    </a:ext>
                  </a:extLst>
                </a:gridCol>
                <a:gridCol w="548640">
                  <a:extLst>
                    <a:ext uri="{9D8B030D-6E8A-4147-A177-3AD203B41FA5}">
                      <a16:colId xmlns:a16="http://schemas.microsoft.com/office/drawing/2014/main" val="1207921088"/>
                    </a:ext>
                  </a:extLst>
                </a:gridCol>
                <a:gridCol w="548640">
                  <a:extLst>
                    <a:ext uri="{9D8B030D-6E8A-4147-A177-3AD203B41FA5}">
                      <a16:colId xmlns:a16="http://schemas.microsoft.com/office/drawing/2014/main" val="2918535396"/>
                    </a:ext>
                  </a:extLst>
                </a:gridCol>
              </a:tblGrid>
              <a:tr h="107156">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0</a:t>
                      </a: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10</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a:effectLst/>
                          <a:latin typeface="Arial Narrow" panose="020B0606020202030204" pitchFamily="34" charset="0"/>
                        </a:rPr>
                        <a:t>11</a:t>
                      </a:r>
                      <a:endParaRPr lang="en-US" sz="1000" b="1" i="0" u="none" strike="noStrike">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13</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14</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17</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26</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27</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28</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29</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30</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31</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TlToBr w="12700" cmpd="sng">
                      <a:noFill/>
                      <a:prstDash val="solid"/>
                    </a:lnTlToBr>
                    <a:lnBlToTr w="12700" cmpd="sng">
                      <a:noFill/>
                      <a:prstDash val="solid"/>
                    </a:lnBlToTr>
                  </a:tcPr>
                </a:tc>
                <a:extLst>
                  <a:ext uri="{0D108BD9-81ED-4DB2-BD59-A6C34878D82A}">
                    <a16:rowId xmlns:a16="http://schemas.microsoft.com/office/drawing/2014/main" val="2214201624"/>
                  </a:ext>
                </a:extLst>
              </a:tr>
              <a:tr h="129026">
                <a:tc>
                  <a:txBody>
                    <a:bodyPr/>
                    <a:lstStyle/>
                    <a:p>
                      <a:pPr algn="ctr" fontAlgn="b"/>
                      <a:r>
                        <a:rPr lang="en-US" sz="1000" b="1" i="0" u="none" strike="noStrike" dirty="0">
                          <a:solidFill>
                            <a:srgbClr val="000000"/>
                          </a:solidFill>
                          <a:effectLst/>
                          <a:latin typeface="Arial Narrow" panose="020B0606020202030204" pitchFamily="34" charset="0"/>
                        </a:rPr>
                        <a:t>Special STA info field</a:t>
                      </a:r>
                    </a:p>
                  </a:txBody>
                  <a:tcPr marL="5358" marR="5358" marT="5358" marB="0" anchor="b">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5">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00" b="1" u="none" strike="noStrike" dirty="0">
                          <a:effectLst/>
                          <a:latin typeface="Arial Narrow" panose="020B0606020202030204" pitchFamily="34" charset="0"/>
                        </a:rPr>
                        <a:t>Special AID11 (e.g., 2047)</a:t>
                      </a:r>
                      <a:endParaRPr lang="en-US" sz="1000" b="1" i="0" u="none" strike="noStrike" dirty="0">
                        <a:solidFill>
                          <a:srgbClr val="000000"/>
                        </a:solidFill>
                        <a:effectLst/>
                        <a:latin typeface="Arial Narrow" panose="020B0606020202030204" pitchFamily="34" charset="0"/>
                      </a:endParaRPr>
                    </a:p>
                  </a:txBody>
                  <a:tcPr marL="5358" marR="5358" marT="535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T w="12700" cap="flat" cmpd="sng" algn="ctr">
                      <a:solidFill>
                        <a:schemeClr val="tx1"/>
                      </a:solidFill>
                      <a:prstDash val="solid"/>
                      <a:round/>
                      <a:headEnd type="none" w="med" len="med"/>
                      <a:tailEnd type="none" w="med" len="med"/>
                    </a:lnT>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lnT w="12700" cap="flat" cmpd="sng" algn="ctr">
                      <a:solidFill>
                        <a:schemeClr val="tx1"/>
                      </a:solidFill>
                      <a:prstDash val="solid"/>
                      <a:round/>
                      <a:headEnd type="none" w="med" len="med"/>
                      <a:tailEnd type="none" w="med" len="med"/>
                    </a:lnT>
                  </a:tcPr>
                </a:tc>
                <a:tc hMerge="1">
                  <a:txBody>
                    <a:bodyPr/>
                    <a:lstStyle/>
                    <a:p>
                      <a:endParaRPr lang="en-US"/>
                    </a:p>
                  </a:txBody>
                  <a:tcPr>
                    <a:lnT w="12700" cap="flat" cmpd="sng" algn="ctr">
                      <a:solidFill>
                        <a:schemeClr val="tx1"/>
                      </a:solidFill>
                      <a:prstDash val="solid"/>
                      <a:round/>
                      <a:headEnd type="none" w="med" len="med"/>
                      <a:tailEnd type="none" w="med" len="med"/>
                    </a:lnT>
                  </a:tcPr>
                </a:tc>
                <a:tc gridSpan="3">
                  <a:txBody>
                    <a:bodyPr/>
                    <a:lstStyle/>
                    <a:p>
                      <a:pPr algn="ctr" fontAlgn="b"/>
                      <a:r>
                        <a:rPr lang="en-US" sz="1000" b="1" i="0" u="none" strike="noStrike" dirty="0">
                          <a:solidFill>
                            <a:srgbClr val="000000"/>
                          </a:solidFill>
                          <a:effectLst/>
                          <a:latin typeface="Arial Narrow" panose="020B0606020202030204" pitchFamily="34" charset="0"/>
                        </a:rPr>
                        <a:t>NDPA version</a:t>
                      </a:r>
                    </a:p>
                  </a:txBody>
                  <a:tcPr marL="5358" marR="5358" marT="5358"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TW" sz="1000" b="1" i="0" u="none" strike="noStrike" kern="1200" dirty="0">
                          <a:solidFill>
                            <a:srgbClr val="000000"/>
                          </a:solidFill>
                          <a:effectLst/>
                          <a:latin typeface="Arial Narrow" panose="020B0606020202030204" pitchFamily="34" charset="0"/>
                          <a:ea typeface="+mn-ea"/>
                          <a:cs typeface="+mn-cs"/>
                        </a:rPr>
                        <a:t>Common Info</a:t>
                      </a:r>
                      <a:endParaRPr lang="en-US" sz="1000" b="1" i="0" u="none" strike="noStrike" kern="1200" dirty="0">
                        <a:solidFill>
                          <a:srgbClr val="000000"/>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353630"/>
                          </a:solidFill>
                          <a:effectLst/>
                          <a:uLnTx/>
                          <a:uFillTx/>
                          <a:latin typeface="Arial Narrow" panose="020B0606020202030204" pitchFamily="34" charset="0"/>
                          <a:ea typeface="+mn-ea"/>
                          <a:cs typeface="+mn-cs"/>
                        </a:rPr>
                        <a:t>Punctured channel info</a:t>
                      </a:r>
                      <a:endParaRPr kumimoji="0" lang="en-US" sz="1000" b="1" i="0" u="none" strike="noStrike" kern="1200" cap="none" spc="0" normalizeH="0" baseline="0" noProof="0" dirty="0">
                        <a:ln>
                          <a:noFill/>
                        </a:ln>
                        <a:solidFill>
                          <a:srgbClr val="000000"/>
                        </a:solidFill>
                        <a:effectLst/>
                        <a:uLnTx/>
                        <a:uFillTx/>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353630"/>
                          </a:solidFill>
                          <a:effectLst/>
                          <a:uLnTx/>
                          <a:uFillTx/>
                          <a:latin typeface="Arial Narrow" panose="020B0606020202030204" pitchFamily="34" charset="0"/>
                          <a:ea typeface="+mn-ea"/>
                          <a:cs typeface="+mn-cs"/>
                        </a:rPr>
                        <a:t>Punctured channel info</a:t>
                      </a:r>
                      <a:endParaRPr kumimoji="0" lang="en-US" sz="1000" b="1" i="0" u="none" strike="noStrike" kern="1200" cap="none" spc="0" normalizeH="0" baseline="0" noProof="0" dirty="0">
                        <a:ln>
                          <a:noFill/>
                        </a:ln>
                        <a:solidFill>
                          <a:srgbClr val="000000"/>
                        </a:solidFill>
                        <a:effectLst/>
                        <a:uLnTx/>
                        <a:uFillTx/>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353630"/>
                          </a:solidFill>
                          <a:effectLst/>
                          <a:uLnTx/>
                          <a:uFillTx/>
                          <a:latin typeface="Arial Narrow" panose="020B0606020202030204" pitchFamily="34" charset="0"/>
                          <a:ea typeface="+mn-ea"/>
                          <a:cs typeface="+mn-cs"/>
                        </a:rPr>
                        <a:t>Punctured channel info</a:t>
                      </a:r>
                      <a:endParaRPr kumimoji="0" lang="en-US" sz="1000" b="1" i="0" u="none" strike="noStrike" kern="1200" cap="none" spc="0" normalizeH="0" baseline="0" noProof="0" dirty="0">
                        <a:ln>
                          <a:noFill/>
                        </a:ln>
                        <a:solidFill>
                          <a:srgbClr val="000000"/>
                        </a:solidFill>
                        <a:effectLst/>
                        <a:uLnTx/>
                        <a:uFillTx/>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TW" sz="800" b="1" i="0" u="none" strike="noStrike" kern="1200" dirty="0">
                          <a:solidFill>
                            <a:srgbClr val="000000"/>
                          </a:solidFill>
                          <a:effectLst/>
                          <a:latin typeface="Arial Narrow" panose="020B0606020202030204" pitchFamily="34" charset="0"/>
                          <a:ea typeface="+mn-ea"/>
                          <a:cs typeface="+mn-cs"/>
                        </a:rPr>
                        <a:t>Sounding type</a:t>
                      </a:r>
                      <a:endParaRPr lang="en-US" sz="800" b="1" i="0" u="none" strike="noStrike" kern="1200" dirty="0">
                        <a:solidFill>
                          <a:srgbClr val="000000"/>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00" b="1" u="none" strike="noStrike" dirty="0">
                          <a:effectLst/>
                          <a:latin typeface="Arial Narrow" panose="020B0606020202030204" pitchFamily="34" charset="0"/>
                        </a:rPr>
                        <a:t>Disambiguation</a:t>
                      </a:r>
                      <a:endParaRPr lang="en-US" sz="10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TW" sz="1000" b="1" i="0" u="none" strike="noStrike" kern="1200" dirty="0">
                          <a:solidFill>
                            <a:srgbClr val="000000"/>
                          </a:solidFill>
                          <a:effectLst/>
                          <a:latin typeface="Arial Narrow" panose="020B0606020202030204" pitchFamily="34" charset="0"/>
                          <a:ea typeface="+mn-ea"/>
                          <a:cs typeface="+mn-cs"/>
                        </a:rPr>
                        <a:t>Common Info</a:t>
                      </a:r>
                      <a:endParaRPr lang="en-US" sz="1000" b="1" i="0" u="none" strike="noStrike" kern="1200" dirty="0">
                        <a:solidFill>
                          <a:srgbClr val="000000"/>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TW" sz="1000" b="1" i="0" u="none" strike="noStrike" kern="1200" dirty="0">
                          <a:solidFill>
                            <a:srgbClr val="000000"/>
                          </a:solidFill>
                          <a:effectLst/>
                          <a:latin typeface="Arial Narrow" panose="020B0606020202030204" pitchFamily="34" charset="0"/>
                          <a:ea typeface="+mn-ea"/>
                          <a:cs typeface="+mn-cs"/>
                        </a:rPr>
                        <a:t>Sounding type</a:t>
                      </a:r>
                      <a:endParaRPr lang="en-US" sz="1000" b="1" i="0" u="none" strike="noStrike" kern="1200" dirty="0">
                        <a:solidFill>
                          <a:srgbClr val="000000"/>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0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00" b="1" u="none" strike="noStrike" kern="1200" dirty="0">
                          <a:solidFill>
                            <a:schemeClr val="tx1"/>
                          </a:solidFill>
                          <a:effectLst/>
                          <a:latin typeface="Arial Narrow" panose="020B0606020202030204" pitchFamily="34" charset="0"/>
                          <a:ea typeface="+mn-ea"/>
                          <a:cs typeface="+mn-cs"/>
                        </a:rPr>
                        <a:t>Reserved</a:t>
                      </a:r>
                      <a:endParaRPr lang="en-US" sz="1000" b="1" i="0" u="none" strike="noStrike" dirty="0">
                        <a:solidFill>
                          <a:srgbClr val="000000"/>
                        </a:solidFill>
                        <a:effectLst/>
                        <a:latin typeface="Arial Narrow" panose="020B0606020202030204" pitchFamily="34" charset="0"/>
                      </a:endParaRPr>
                    </a:p>
                  </a:txBody>
                  <a:tcPr marL="5358" marR="5358" marT="5358" marB="0" anchor="b"/>
                </a:tc>
                <a:extLst>
                  <a:ext uri="{0D108BD9-81ED-4DB2-BD59-A6C34878D82A}">
                    <a16:rowId xmlns:a16="http://schemas.microsoft.com/office/drawing/2014/main" val="3817769575"/>
                  </a:ext>
                </a:extLst>
              </a:tr>
              <a:tr h="129026">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Arial Narrow" panose="020B0606020202030204" pitchFamily="34" charset="0"/>
                        </a:rPr>
                        <a:t>2</a:t>
                      </a:r>
                      <a:r>
                        <a:rPr lang="en-US" sz="1000" b="1" i="0" u="none" strike="noStrike" baseline="30000" dirty="0">
                          <a:solidFill>
                            <a:srgbClr val="000000"/>
                          </a:solidFill>
                          <a:effectLst/>
                          <a:latin typeface="Arial Narrow" panose="020B0606020202030204" pitchFamily="34" charset="0"/>
                        </a:rPr>
                        <a:t>nd</a:t>
                      </a:r>
                      <a:r>
                        <a:rPr lang="en-US" sz="1000" b="1" i="0" u="none" strike="noStrike" dirty="0">
                          <a:solidFill>
                            <a:srgbClr val="000000"/>
                          </a:solidFill>
                          <a:effectLst/>
                          <a:latin typeface="Arial Narrow" panose="020B0606020202030204" pitchFamily="34" charset="0"/>
                        </a:rPr>
                        <a:t> STA info field</a:t>
                      </a:r>
                    </a:p>
                  </a:txBody>
                  <a:tcPr marL="5358" marR="5358" marT="5358" marB="0" anchor="b">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5">
                  <a:txBody>
                    <a:bodyPr/>
                    <a:lstStyle/>
                    <a:p>
                      <a:pPr algn="ctr" fontAlgn="b"/>
                      <a:r>
                        <a:rPr lang="en-US" sz="1000" b="1" u="none" strike="noStrike" dirty="0">
                          <a:effectLst/>
                          <a:latin typeface="Arial Narrow" panose="020B0606020202030204" pitchFamily="34" charset="0"/>
                        </a:rPr>
                        <a:t>AID11 </a:t>
                      </a:r>
                    </a:p>
                    <a:p>
                      <a:pPr algn="ctr" fontAlgn="b"/>
                      <a:r>
                        <a:rPr lang="en-US" sz="1000" b="1" u="none" strike="noStrike" dirty="0">
                          <a:effectLst/>
                          <a:latin typeface="Arial Narrow" panose="020B0606020202030204" pitchFamily="34" charset="0"/>
                        </a:rPr>
                        <a:t>(Responding AP identifier)</a:t>
                      </a:r>
                      <a:endParaRPr lang="en-US" sz="1000" b="1" i="0" u="none" strike="noStrike" dirty="0">
                        <a:solidFill>
                          <a:srgbClr val="000000"/>
                        </a:solidFill>
                        <a:effectLst/>
                        <a:latin typeface="Arial Narrow" panose="020B0606020202030204" pitchFamily="34" charset="0"/>
                      </a:endParaRPr>
                    </a:p>
                  </a:txBody>
                  <a:tcPr marL="5358" marR="5358" marT="535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gridSpan="8">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TW" sz="1000" b="1" i="0" u="none" strike="noStrike" kern="1200" dirty="0">
                          <a:solidFill>
                            <a:srgbClr val="000000"/>
                          </a:solidFill>
                          <a:effectLst/>
                          <a:latin typeface="Arial Narrow" panose="020B0606020202030204" pitchFamily="34" charset="0"/>
                          <a:ea typeface="+mn-ea"/>
                          <a:cs typeface="+mn-cs"/>
                        </a:rPr>
                        <a:t>Common Info/ SS configuration</a:t>
                      </a:r>
                      <a:endParaRPr lang="en-US" sz="1000" b="1" i="0" u="none" strike="noStrike" kern="1200" dirty="0">
                        <a:solidFill>
                          <a:srgbClr val="000000"/>
                        </a:solidFill>
                        <a:effectLst/>
                        <a:latin typeface="Arial Narrow" panose="020B0606020202030204" pitchFamily="34" charset="0"/>
                        <a:ea typeface="+mn-ea"/>
                        <a:cs typeface="+mn-cs"/>
                      </a:endParaRPr>
                    </a:p>
                  </a:txBody>
                  <a:tcPr marL="5358" marR="5358" marT="5358"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i="0" u="none" strike="noStrike" dirty="0">
                          <a:solidFill>
                            <a:srgbClr val="000000"/>
                          </a:solidFill>
                          <a:effectLst/>
                          <a:latin typeface="Arial Narrow" panose="020B0606020202030204" pitchFamily="34" charset="0"/>
                        </a:rPr>
                        <a:t>Shared AP starting SS index</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Arial Narrow" panose="020B0606020202030204" pitchFamily="34" charset="0"/>
                        </a:rPr>
                        <a:t>Number of LTF</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00" b="1" dirty="0">
                          <a:solidFill>
                            <a:srgbClr val="FF9900"/>
                          </a:solidFill>
                          <a:latin typeface="Arial Narrow" panose="020B0606020202030204" pitchFamily="34" charset="0"/>
                        </a:rPr>
                        <a:t>Shared AP Starting SS </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00" b="1" u="none" strike="noStrike" dirty="0">
                          <a:effectLst/>
                          <a:latin typeface="Arial Narrow" panose="020B0606020202030204" pitchFamily="34" charset="0"/>
                        </a:rPr>
                        <a:t>Disambiguation</a:t>
                      </a:r>
                      <a:endParaRPr lang="en-US" sz="10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TW" sz="1000" b="1" i="0" u="none" strike="noStrike" kern="1200" dirty="0">
                          <a:solidFill>
                            <a:srgbClr val="000000"/>
                          </a:solidFill>
                          <a:effectLst/>
                          <a:latin typeface="Arial Narrow" panose="020B0606020202030204" pitchFamily="34" charset="0"/>
                          <a:ea typeface="+mn-ea"/>
                          <a:cs typeface="+mn-cs"/>
                        </a:rPr>
                        <a:t>Common Info/ SS configuration</a:t>
                      </a:r>
                      <a:endParaRPr lang="en-US" sz="1000" b="1" i="0" u="none" strike="noStrike" kern="1200" dirty="0">
                        <a:solidFill>
                          <a:srgbClr val="000000"/>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defTabSz="457200" rtl="0" eaLnBrk="1" fontAlgn="b" latinLnBrk="0" hangingPunct="1"/>
                      <a:endParaRPr lang="en-US" sz="1100" b="1" u="none" strike="noStrike" kern="1200" dirty="0">
                        <a:solidFill>
                          <a:schemeClr val="tx1"/>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100" b="1" u="none" strike="noStrike" dirty="0">
                          <a:effectLst/>
                          <a:latin typeface="Arial Narrow" panose="020B0606020202030204" pitchFamily="34" charset="0"/>
                        </a:rPr>
                        <a:t>GI+LTF Size</a:t>
                      </a:r>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tcPr>
                </a:tc>
                <a:tc hMerge="1">
                  <a:txBody>
                    <a:bodyPr/>
                    <a:lstStyle/>
                    <a:p>
                      <a:pPr marL="0" algn="ctr" defTabSz="457200" rtl="0" eaLnBrk="1" fontAlgn="b" latinLnBrk="0" hangingPunct="1"/>
                      <a:r>
                        <a:rPr lang="en-US" sz="1100" b="1" u="none" strike="noStrike" kern="1200" dirty="0">
                          <a:solidFill>
                            <a:schemeClr val="tx1"/>
                          </a:solidFill>
                          <a:effectLst/>
                          <a:latin typeface="Arial Narrow" panose="020B0606020202030204" pitchFamily="34" charset="0"/>
                          <a:ea typeface="+mn-ea"/>
                          <a:cs typeface="+mn-cs"/>
                        </a:rPr>
                        <a:t>Reserved</a:t>
                      </a:r>
                    </a:p>
                  </a:txBody>
                  <a:tcPr marL="5358" marR="5358" marT="5358" marB="0" anchor="b"/>
                </a:tc>
                <a:extLst>
                  <a:ext uri="{0D108BD9-81ED-4DB2-BD59-A6C34878D82A}">
                    <a16:rowId xmlns:a16="http://schemas.microsoft.com/office/drawing/2014/main" val="4132782815"/>
                  </a:ext>
                </a:extLst>
              </a:tr>
            </a:tbl>
          </a:graphicData>
        </a:graphic>
      </p:graphicFrame>
      <p:sp>
        <p:nvSpPr>
          <p:cNvPr id="7" name="Rectangle 4">
            <a:extLst>
              <a:ext uri="{FF2B5EF4-FFF2-40B4-BE49-F238E27FC236}">
                <a16:creationId xmlns:a16="http://schemas.microsoft.com/office/drawing/2014/main" id="{2565DB0F-8E60-2DA0-5B06-E7795366249B}"/>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
        <p:nvSpPr>
          <p:cNvPr id="16" name="TextBox 15">
            <a:extLst>
              <a:ext uri="{FF2B5EF4-FFF2-40B4-BE49-F238E27FC236}">
                <a16:creationId xmlns:a16="http://schemas.microsoft.com/office/drawing/2014/main" id="{60AF4E87-D14C-F461-0C68-34AC44FF2C49}"/>
              </a:ext>
            </a:extLst>
          </p:cNvPr>
          <p:cNvSpPr txBox="1"/>
          <p:nvPr/>
        </p:nvSpPr>
        <p:spPr>
          <a:xfrm>
            <a:off x="3171772" y="5642402"/>
            <a:ext cx="4998804" cy="276999"/>
          </a:xfrm>
          <a:prstGeom prst="rect">
            <a:avLst/>
          </a:prstGeom>
          <a:noFill/>
        </p:spPr>
        <p:txBody>
          <a:bodyPr wrap="none" rtlCol="0">
            <a:spAutoFit/>
          </a:bodyPr>
          <a:lstStyle/>
          <a:p>
            <a:r>
              <a:rPr lang="en-US" b="1" dirty="0">
                <a:solidFill>
                  <a:srgbClr val="FF9900"/>
                </a:solidFill>
                <a:latin typeface="Arial Narrow" panose="020B0606020202030204" pitchFamily="34" charset="0"/>
              </a:rPr>
              <a:t>One bit in the AP STA info field, e.g., B17,  can be used for starting SS indication</a:t>
            </a:r>
          </a:p>
        </p:txBody>
      </p:sp>
      <p:cxnSp>
        <p:nvCxnSpPr>
          <p:cNvPr id="17" name="Straight Arrow Connector 16">
            <a:extLst>
              <a:ext uri="{FF2B5EF4-FFF2-40B4-BE49-F238E27FC236}">
                <a16:creationId xmlns:a16="http://schemas.microsoft.com/office/drawing/2014/main" id="{AC366310-2589-8AED-C3EC-A462466C5DDF}"/>
              </a:ext>
            </a:extLst>
          </p:cNvPr>
          <p:cNvCxnSpPr>
            <a:cxnSpLocks/>
          </p:cNvCxnSpPr>
          <p:nvPr/>
        </p:nvCxnSpPr>
        <p:spPr bwMode="auto">
          <a:xfrm>
            <a:off x="5048655" y="5391674"/>
            <a:ext cx="0" cy="252598"/>
          </a:xfrm>
          <a:prstGeom prst="straightConnector1">
            <a:avLst/>
          </a:prstGeom>
          <a:solidFill>
            <a:schemeClr val="accent1"/>
          </a:solidFill>
          <a:ln w="12700" cap="flat" cmpd="sng" algn="ctr">
            <a:solidFill>
              <a:srgbClr val="FF9900"/>
            </a:solidFill>
            <a:prstDash val="solid"/>
            <a:round/>
            <a:headEnd type="none" w="sm" len="sm"/>
            <a:tailEnd type="triangle"/>
          </a:ln>
          <a:effectLst/>
        </p:spPr>
      </p:cxnSp>
    </p:spTree>
    <p:extLst>
      <p:ext uri="{BB962C8B-B14F-4D97-AF65-F5344CB8AC3E}">
        <p14:creationId xmlns:p14="http://schemas.microsoft.com/office/powerpoint/2010/main" val="818049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3A56BA-9835-D4DD-1192-460C0B9A9F93}"/>
              </a:ext>
            </a:extLst>
          </p:cNvPr>
          <p:cNvSpPr txBox="1">
            <a:spLocks/>
          </p:cNvSpPr>
          <p:nvPr/>
        </p:nvSpPr>
        <p:spPr bwMode="auto">
          <a:xfrm>
            <a:off x="685800" y="1600200"/>
            <a:ext cx="77724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dirty="0"/>
              <a:t>We propose that:</a:t>
            </a:r>
          </a:p>
          <a:p>
            <a:endParaRPr lang="en-US" sz="1600" dirty="0"/>
          </a:p>
          <a:p>
            <a:pPr>
              <a:buFont typeface="+mj-lt"/>
              <a:buAutoNum type="arabicPeriod"/>
            </a:pPr>
            <a:r>
              <a:rPr lang="en-US" sz="1600" dirty="0"/>
              <a:t>802.11bn defines a u</a:t>
            </a:r>
            <a:r>
              <a:rPr lang="en-US" altLang="zh-TW" sz="1600" dirty="0"/>
              <a:t>niversal</a:t>
            </a:r>
            <a:r>
              <a:rPr lang="en-US" sz="1600" dirty="0"/>
              <a:t> sounding for MU TB sounding and COBF sounding.</a:t>
            </a:r>
          </a:p>
          <a:p>
            <a:pPr>
              <a:buFont typeface="+mj-lt"/>
              <a:buAutoNum type="arabicPeriod"/>
            </a:pPr>
            <a:endParaRPr lang="en-US" sz="1600" dirty="0"/>
          </a:p>
          <a:p>
            <a:pPr>
              <a:buFont typeface="+mj-lt"/>
              <a:buAutoNum type="arabicPeriod"/>
            </a:pPr>
            <a:r>
              <a:rPr lang="en-US" sz="1600" dirty="0"/>
              <a:t>Maximum NSS for sounding NDP and the maximum total NSS (across all users) for UHR DL MU-MIMO and COBF PPDUs</a:t>
            </a:r>
          </a:p>
          <a:p>
            <a:pPr marL="685800" lvl="2" indent="-342900"/>
            <a:r>
              <a:rPr lang="en-US" dirty="0">
                <a:cs typeface="+mn-cs"/>
              </a:rPr>
              <a:t>4 is mandatory</a:t>
            </a:r>
          </a:p>
          <a:p>
            <a:endParaRPr lang="en-US" sz="1600" dirty="0"/>
          </a:p>
          <a:p>
            <a:pPr>
              <a:buFont typeface="+mj-lt"/>
              <a:buAutoNum type="arabicPeriod" startAt="3"/>
            </a:pPr>
            <a:r>
              <a:rPr lang="en-US" sz="1600" dirty="0"/>
              <a:t>NDPA signaling for U</a:t>
            </a:r>
            <a:r>
              <a:rPr lang="en-US" altLang="zh-TW" sz="1600" dirty="0"/>
              <a:t>niversal</a:t>
            </a:r>
            <a:r>
              <a:rPr lang="en-US" sz="1600" dirty="0"/>
              <a:t> sounding sequences.</a:t>
            </a:r>
          </a:p>
          <a:p>
            <a:endParaRPr lang="en-US" sz="1600" dirty="0"/>
          </a:p>
          <a:p>
            <a:endParaRPr lang="en-US" sz="1600" dirty="0"/>
          </a:p>
          <a:p>
            <a:endParaRPr lang="en-US" sz="1600" kern="0" dirty="0"/>
          </a:p>
        </p:txBody>
      </p:sp>
      <p:sp>
        <p:nvSpPr>
          <p:cNvPr id="2" name="Title 1">
            <a:extLst>
              <a:ext uri="{FF2B5EF4-FFF2-40B4-BE49-F238E27FC236}">
                <a16:creationId xmlns:a16="http://schemas.microsoft.com/office/drawing/2014/main" id="{1AEF0DE2-4FBC-B24B-EAA9-58BB565612E4}"/>
              </a:ext>
            </a:extLst>
          </p:cNvPr>
          <p:cNvSpPr>
            <a:spLocks noGrp="1"/>
          </p:cNvSpPr>
          <p:nvPr>
            <p:ph type="title"/>
          </p:nvPr>
        </p:nvSpPr>
        <p:spPr/>
        <p:txBody>
          <a:bodyPr/>
          <a:lstStyle/>
          <a:p>
            <a:r>
              <a:rPr lang="en-US" dirty="0"/>
              <a:t>Summary</a:t>
            </a:r>
          </a:p>
        </p:txBody>
      </p:sp>
      <p:sp>
        <p:nvSpPr>
          <p:cNvPr id="4" name="Slide Number Placeholder 3">
            <a:extLst>
              <a:ext uri="{FF2B5EF4-FFF2-40B4-BE49-F238E27FC236}">
                <a16:creationId xmlns:a16="http://schemas.microsoft.com/office/drawing/2014/main" id="{E73519F1-6005-1C30-1215-73EAF867A43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
        <p:nvSpPr>
          <p:cNvPr id="5" name="Footer Placeholder 4">
            <a:extLst>
              <a:ext uri="{FF2B5EF4-FFF2-40B4-BE49-F238E27FC236}">
                <a16:creationId xmlns:a16="http://schemas.microsoft.com/office/drawing/2014/main" id="{7F9A850E-DF0C-7461-FB75-7B830DBBA76E}"/>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7" name="Rectangle 4">
            <a:extLst>
              <a:ext uri="{FF2B5EF4-FFF2-40B4-BE49-F238E27FC236}">
                <a16:creationId xmlns:a16="http://schemas.microsoft.com/office/drawing/2014/main" id="{95A57C98-551B-18ED-E84F-196871B323F6}"/>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4180360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359D5-B56F-BC29-A7D6-8FB039BE12B5}"/>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2085EEA7-9064-0A81-C2F7-ED2356A64668}"/>
              </a:ext>
            </a:extLst>
          </p:cNvPr>
          <p:cNvSpPr>
            <a:spLocks noGrp="1"/>
          </p:cNvSpPr>
          <p:nvPr>
            <p:ph idx="1"/>
          </p:nvPr>
        </p:nvSpPr>
        <p:spPr/>
        <p:txBody>
          <a:bodyPr/>
          <a:lstStyle/>
          <a:p>
            <a:r>
              <a:rPr lang="en-US" sz="1600" dirty="0"/>
              <a:t>Do you support that 802.11bn uses the same sounding sequence for MU TB sounding and COBF sounding?</a:t>
            </a:r>
          </a:p>
          <a:p>
            <a:endParaRPr lang="en-US" dirty="0"/>
          </a:p>
        </p:txBody>
      </p:sp>
      <p:sp>
        <p:nvSpPr>
          <p:cNvPr id="4" name="Slide Number Placeholder 3">
            <a:extLst>
              <a:ext uri="{FF2B5EF4-FFF2-40B4-BE49-F238E27FC236}">
                <a16:creationId xmlns:a16="http://schemas.microsoft.com/office/drawing/2014/main" id="{35CF4BED-18D3-E167-207E-C045555F82E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
        <p:nvSpPr>
          <p:cNvPr id="5" name="Footer Placeholder 4">
            <a:extLst>
              <a:ext uri="{FF2B5EF4-FFF2-40B4-BE49-F238E27FC236}">
                <a16:creationId xmlns:a16="http://schemas.microsoft.com/office/drawing/2014/main" id="{7FBE7C0E-766E-FC5E-CCDC-EB746D117828}"/>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6" name="Date Placeholder 5">
            <a:extLst>
              <a:ext uri="{FF2B5EF4-FFF2-40B4-BE49-F238E27FC236}">
                <a16:creationId xmlns:a16="http://schemas.microsoft.com/office/drawing/2014/main" id="{5F9F9878-DDB8-6255-EFA4-D26CD25CFAD7}"/>
              </a:ext>
            </a:extLst>
          </p:cNvPr>
          <p:cNvSpPr>
            <a:spLocks noGrp="1"/>
          </p:cNvSpPr>
          <p:nvPr>
            <p:ph type="dt" sz="half" idx="2"/>
          </p:nvPr>
        </p:nvSpPr>
        <p:spPr/>
        <p:txBody>
          <a:bodyPr/>
          <a:lstStyle/>
          <a:p>
            <a:pPr>
              <a:defRPr/>
            </a:pPr>
            <a:r>
              <a:rPr lang="en-US"/>
              <a:t>Nov 2024</a:t>
            </a:r>
            <a:endParaRPr lang="en-US" dirty="0"/>
          </a:p>
        </p:txBody>
      </p:sp>
    </p:spTree>
    <p:extLst>
      <p:ext uri="{BB962C8B-B14F-4D97-AF65-F5344CB8AC3E}">
        <p14:creationId xmlns:p14="http://schemas.microsoft.com/office/powerpoint/2010/main" val="395745233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83bcef13-7cac-433f-ba1d-47a323951816}" enabled="1" method="Privileged" siteId="{a7687ede-7a6b-4ef6-bace-642f677fbe31}" contentBits="0" removed="0"/>
</clbl:labelList>
</file>

<file path=docProps/app.xml><?xml version="1.0" encoding="utf-8"?>
<Properties xmlns="http://schemas.openxmlformats.org/officeDocument/2006/extended-properties" xmlns:vt="http://schemas.openxmlformats.org/officeDocument/2006/docPropsVTypes">
  <Template/>
  <TotalTime>147600</TotalTime>
  <Words>1260</Words>
  <Application>Microsoft Office PowerPoint</Application>
  <PresentationFormat>On-screen Show (4:3)</PresentationFormat>
  <Paragraphs>241</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Aptos</vt:lpstr>
      <vt:lpstr>Arial</vt:lpstr>
      <vt:lpstr>Arial Narrow</vt:lpstr>
      <vt:lpstr>Times New Roman</vt:lpstr>
      <vt:lpstr>Wingdings</vt:lpstr>
      <vt:lpstr>802-11-Submission</vt:lpstr>
      <vt:lpstr>Universal Sounding and NDPA Signaling</vt:lpstr>
      <vt:lpstr>Introduction</vt:lpstr>
      <vt:lpstr>Universal sounding sequence </vt:lpstr>
      <vt:lpstr>Sounding sequence for COBF</vt:lpstr>
      <vt:lpstr>Maximum number of SS consideration </vt:lpstr>
      <vt:lpstr>NDPA variant</vt:lpstr>
      <vt:lpstr>NDPA signaling for Universal Sounding</vt:lpstr>
      <vt:lpstr>Summary</vt:lpstr>
      <vt:lpstr>Straw Poll #1</vt:lpstr>
      <vt:lpstr>Straw Poll #2</vt:lpstr>
      <vt:lpstr>Straw Poll #3</vt:lpstr>
      <vt:lpstr>Straw Poll #4</vt:lpstr>
      <vt:lpstr>Straw Poll #5</vt:lpstr>
      <vt:lpstr>References</vt:lpstr>
    </vt:vector>
  </TitlesOfParts>
  <Company>Mediatek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Tone Plans and Tone Mapper</dc:title>
  <dc:creator>Jianhan Liu</dc:creator>
  <cp:lastModifiedBy>You-Wei Chen</cp:lastModifiedBy>
  <cp:revision>841</cp:revision>
  <cp:lastPrinted>1998-02-10T13:28:06Z</cp:lastPrinted>
  <dcterms:created xsi:type="dcterms:W3CDTF">2007-05-21T21:00:37Z</dcterms:created>
  <dcterms:modified xsi:type="dcterms:W3CDTF">2024-11-13T16:50:43Z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MSIP_Label_83bcef13-7cac-433f-ba1d-47a323951816_Enabled">
    <vt:lpwstr>true</vt:lpwstr>
  </property>
  <property fmtid="{D5CDD505-2E9C-101B-9397-08002B2CF9AE}" pid="4" name="MSIP_Label_83bcef13-7cac-433f-ba1d-47a323951816_SetDate">
    <vt:lpwstr>2022-12-02T22:20:35Z</vt:lpwstr>
  </property>
  <property fmtid="{D5CDD505-2E9C-101B-9397-08002B2CF9AE}" pid="5" name="MSIP_Label_83bcef13-7cac-433f-ba1d-47a323951816_Method">
    <vt:lpwstr>Privileged</vt:lpwstr>
  </property>
  <property fmtid="{D5CDD505-2E9C-101B-9397-08002B2CF9AE}" pid="6" name="MSIP_Label_83bcef13-7cac-433f-ba1d-47a323951816_Name">
    <vt:lpwstr>MTK_Unclassified</vt:lpwstr>
  </property>
  <property fmtid="{D5CDD505-2E9C-101B-9397-08002B2CF9AE}" pid="7" name="MSIP_Label_83bcef13-7cac-433f-ba1d-47a323951816_SiteId">
    <vt:lpwstr>a7687ede-7a6b-4ef6-bace-642f677fbe31</vt:lpwstr>
  </property>
  <property fmtid="{D5CDD505-2E9C-101B-9397-08002B2CF9AE}" pid="8" name="MSIP_Label_83bcef13-7cac-433f-ba1d-47a323951816_ActionId">
    <vt:lpwstr>66719768-fd85-486d-b90e-2ba04a10239f</vt:lpwstr>
  </property>
  <property fmtid="{D5CDD505-2E9C-101B-9397-08002B2CF9AE}" pid="9" name="MSIP_Label_83bcef13-7cac-433f-ba1d-47a323951816_ContentBits">
    <vt:lpwstr>0</vt:lpwstr>
  </property>
</Properties>
</file>