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1236" r:id="rId3"/>
    <p:sldId id="2147473550" r:id="rId4"/>
    <p:sldId id="2147473549" r:id="rId5"/>
    <p:sldId id="2147473546" r:id="rId6"/>
    <p:sldId id="2147473547" r:id="rId7"/>
    <p:sldId id="2147473553" r:id="rId8"/>
    <p:sldId id="2147473554" r:id="rId9"/>
    <p:sldId id="2147473555" r:id="rId10"/>
    <p:sldId id="124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1F5D1"/>
    <a:srgbClr val="FFEFFF"/>
    <a:srgbClr val="FDEBD2"/>
    <a:srgbClr val="000000"/>
    <a:srgbClr val="6FA58E"/>
    <a:srgbClr val="FFE7FF"/>
    <a:srgbClr val="FFCCFF"/>
    <a:srgbClr val="474A41"/>
    <a:srgbClr val="D6D6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72" autoAdjust="0"/>
    <p:restoredTop sz="92105" autoAdjust="0"/>
  </p:normalViewPr>
  <p:slideViewPr>
    <p:cSldViewPr>
      <p:cViewPr varScale="1">
        <p:scale>
          <a:sx n="101" d="100"/>
          <a:sy n="101" d="100"/>
        </p:scale>
        <p:origin x="108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579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0C3B42-1E94-3BCF-20CD-84A7B66417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58B823-3EF2-32A1-80C0-CF8C03F45B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802.11-24/1864r1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cid:image004.png@01DB47DD.4F167D2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dirty="0"/>
              <a:t>COBF/COSR PPDU Consideration and U-SIG Signaling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2024-12-09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177095"/>
              </p:ext>
            </p:extLst>
          </p:nvPr>
        </p:nvGraphicFramePr>
        <p:xfrm>
          <a:off x="1066800" y="2946760"/>
          <a:ext cx="7391400" cy="21223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>
                          <a:solidFill>
                            <a:schemeClr val="tx1"/>
                          </a:solidFill>
                        </a:rPr>
                        <a:t>Shengquan Hu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57446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/>
                        <a:t>Julia Feng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446418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B6C24D1-4CAA-BC06-3DD1-8A4098BF502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 2024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467D-0542-4A9D-3AF1-03D457455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5B264-E7E3-F496-1AF8-6883D7E1D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1600" dirty="0">
                <a:latin typeface="+mj-lt"/>
              </a:rPr>
              <a:t>[1] </a:t>
            </a:r>
            <a:r>
              <a:rPr lang="en-US" altLang="en-US" sz="1600" dirty="0" err="1">
                <a:latin typeface="+mj-lt"/>
              </a:rPr>
              <a:t>TGbn</a:t>
            </a:r>
            <a:r>
              <a:rPr lang="en-US" altLang="en-US" sz="1600" dirty="0">
                <a:latin typeface="+mj-lt"/>
              </a:rPr>
              <a:t> Motions List - Part 1</a:t>
            </a:r>
            <a:r>
              <a:rPr lang="en-US" sz="1600" dirty="0">
                <a:latin typeface="+mj-lt"/>
              </a:rPr>
              <a:t>, 24/171r21</a:t>
            </a:r>
          </a:p>
          <a:p>
            <a:pPr marL="0" indent="0">
              <a:buNone/>
            </a:pPr>
            <a:r>
              <a:rPr lang="en-US" sz="1600" dirty="0">
                <a:latin typeface="+mj-lt"/>
              </a:rPr>
              <a:t>[2] </a:t>
            </a:r>
            <a:r>
              <a:rPr lang="en-GB" sz="1600" dirty="0">
                <a:latin typeface="+mj-lt"/>
              </a:rPr>
              <a:t>UHR U-SIG and UHR-SIG common field general design</a:t>
            </a:r>
            <a:r>
              <a:rPr lang="en-US" sz="1600" dirty="0">
                <a:latin typeface="+mj-lt"/>
              </a:rPr>
              <a:t>, 24/1831r2</a:t>
            </a:r>
          </a:p>
          <a:p>
            <a:pPr marL="0" indent="0">
              <a:buNone/>
            </a:pPr>
            <a:r>
              <a:rPr lang="en-US" altLang="en-US" sz="1600" dirty="0">
                <a:latin typeface="+mj-lt"/>
              </a:rPr>
              <a:t>[3]</a:t>
            </a:r>
            <a:r>
              <a:rPr lang="en-GB" sz="1600" dirty="0">
                <a:latin typeface="+mj-lt"/>
              </a:rPr>
              <a:t> 11bn Non-ELR </a:t>
            </a:r>
            <a:r>
              <a:rPr lang="en-GB" sz="1600" dirty="0" err="1">
                <a:latin typeface="+mj-lt"/>
              </a:rPr>
              <a:t>Signaling</a:t>
            </a:r>
            <a:r>
              <a:rPr lang="en-GB" sz="1600" dirty="0">
                <a:latin typeface="+mj-lt"/>
              </a:rPr>
              <a:t> Design for New Features, 24/1834r3</a:t>
            </a:r>
            <a:endParaRPr lang="en-US" altLang="en-US" sz="16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2B883-20D0-C30C-FEC8-26AF7ED0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F1325-AAF4-D7D7-1E54-B9931299B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1E04DE3-AA56-F971-0ED9-35CB960AEC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 2024</a:t>
            </a:r>
          </a:p>
        </p:txBody>
      </p:sp>
    </p:spTree>
    <p:extLst>
      <p:ext uri="{BB962C8B-B14F-4D97-AF65-F5344CB8AC3E}">
        <p14:creationId xmlns:p14="http://schemas.microsoft.com/office/powerpoint/2010/main" val="288520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858126" cy="4572000"/>
          </a:xfrm>
        </p:spPr>
        <p:txBody>
          <a:bodyPr/>
          <a:lstStyle/>
          <a:p>
            <a:r>
              <a:rPr lang="en-US" sz="1600" dirty="0"/>
              <a:t>COBF/COSR</a:t>
            </a:r>
            <a:r>
              <a:rPr lang="en-US" altLang="zh-TW" sz="1600" dirty="0"/>
              <a:t> motion </a:t>
            </a:r>
            <a:r>
              <a:rPr lang="en-US" sz="1600" dirty="0"/>
              <a:t>passed in IEEE [1].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 Coordinated beamforming (COBF) transmission phase in 802.11bn shall be limited to 2 APs.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 pre-UHR portion (the portion up-to and including UHR-SIG) of the COBF PPDU shall be transmitted in a non-beamformed (omni) manner.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 pre-UHR portion of a COBF PPDU shall have identical content across two APs.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COBF data transmission shall be indicated in the U-SIG for IEEE802.11bn	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In a COBF transmission, the maximum number of spatial streams given to one user will be 2.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1600" dirty="0"/>
              <a:t>High-level considerations from PHY point of view:</a:t>
            </a:r>
          </a:p>
          <a:p>
            <a:pPr lvl="1"/>
            <a:r>
              <a:rPr lang="en-US" sz="1400" dirty="0"/>
              <a:t>Minimize the modifications from 11be.</a:t>
            </a:r>
          </a:p>
          <a:p>
            <a:pPr lvl="1"/>
            <a:r>
              <a:rPr lang="en-US" sz="1400" dirty="0"/>
              <a:t>Have a similar design for COBF and COSR. 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marL="342900" lvl="1" indent="-342900">
              <a:buChar char="•"/>
            </a:pPr>
            <a:r>
              <a:rPr lang="en-US" sz="1600" dirty="0">
                <a:ea typeface="+mn-ea"/>
                <a:cs typeface="+mn-cs"/>
              </a:rPr>
              <a:t>Some proposal [2][3] were presented. </a:t>
            </a:r>
            <a:r>
              <a:rPr lang="en-US" sz="1600" dirty="0"/>
              <a:t>In this presentation, we also propose that to have a common </a:t>
            </a:r>
            <a:r>
              <a:rPr lang="en-US" sz="1600" dirty="0">
                <a:latin typeface="+mn-lt"/>
                <a:cs typeface="+mn-cs"/>
              </a:rPr>
              <a:t>U-SIG</a:t>
            </a:r>
            <a:r>
              <a:rPr lang="en-US" sz="1600" dirty="0"/>
              <a:t> for COBF and COSR</a:t>
            </a:r>
            <a:r>
              <a:rPr lang="en-US" altLang="zh-TW" sz="1600" dirty="0"/>
              <a:t>.</a:t>
            </a:r>
            <a:endParaRPr lang="en-US" sz="1600" dirty="0"/>
          </a:p>
          <a:p>
            <a:endParaRPr lang="en-US" sz="1600" dirty="0">
              <a:highlight>
                <a:srgbClr val="FFFF00"/>
              </a:highlight>
            </a:endParaRPr>
          </a:p>
          <a:p>
            <a:pPr lvl="1"/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01A42D7-493D-6731-9D6F-4FEA20D2B97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 2024</a:t>
            </a:r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val 36">
            <a:extLst>
              <a:ext uri="{FF2B5EF4-FFF2-40B4-BE49-F238E27FC236}">
                <a16:creationId xmlns:a16="http://schemas.microsoft.com/office/drawing/2014/main" id="{7708B78B-B906-605D-3062-9EE709938BE2}"/>
              </a:ext>
            </a:extLst>
          </p:cNvPr>
          <p:cNvSpPr/>
          <p:nvPr/>
        </p:nvSpPr>
        <p:spPr bwMode="auto">
          <a:xfrm>
            <a:off x="2104897" y="4129543"/>
            <a:ext cx="2438400" cy="2209800"/>
          </a:xfrm>
          <a:prstGeom prst="ellipse">
            <a:avLst/>
          </a:prstGeom>
          <a:solidFill>
            <a:srgbClr val="FFEFFF">
              <a:alpha val="3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5D41C47-D0C3-194F-01F5-92C7BB7AD171}"/>
              </a:ext>
            </a:extLst>
          </p:cNvPr>
          <p:cNvSpPr/>
          <p:nvPr/>
        </p:nvSpPr>
        <p:spPr bwMode="auto">
          <a:xfrm>
            <a:off x="4344988" y="3288143"/>
            <a:ext cx="2438400" cy="2209800"/>
          </a:xfrm>
          <a:prstGeom prst="ellips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9BF86E0-75D0-F552-6C78-3628243455D2}"/>
              </a:ext>
            </a:extLst>
          </p:cNvPr>
          <p:cNvSpPr/>
          <p:nvPr/>
        </p:nvSpPr>
        <p:spPr bwMode="auto">
          <a:xfrm>
            <a:off x="2518730" y="3876675"/>
            <a:ext cx="2438400" cy="2209800"/>
          </a:xfrm>
          <a:prstGeom prst="ellipse">
            <a:avLst/>
          </a:prstGeom>
          <a:solidFill>
            <a:srgbClr val="FDEBD2">
              <a:alpha val="50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04B6D-A730-E2B6-711F-0D8A4B108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U-SIG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23F72-8030-F12C-07BD-5EA6795CB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7673"/>
            <a:ext cx="7772400" cy="4608327"/>
          </a:xfrm>
        </p:spPr>
        <p:txBody>
          <a:bodyPr/>
          <a:lstStyle/>
          <a:p>
            <a:r>
              <a:rPr lang="en-US" sz="1600" dirty="0">
                <a:latin typeface="+mn-lt"/>
                <a:cs typeface="+mn-cs"/>
              </a:rPr>
              <a:t>It is preferred to have a common U-SIG for COBF and COSR.</a:t>
            </a:r>
          </a:p>
          <a:p>
            <a:r>
              <a:rPr lang="en-US" sz="1600" dirty="0">
                <a:latin typeface="+mn-lt"/>
                <a:cs typeface="+mn-cs"/>
              </a:rPr>
              <a:t>For the intended and third-party STA, they can benefit from the common U-SIG for hidden node and preamble collision issues:</a:t>
            </a:r>
          </a:p>
          <a:p>
            <a:pPr marL="800100" lvl="2" indent="-342900"/>
            <a:r>
              <a:rPr lang="en-US" sz="1400" dirty="0"/>
              <a:t>It </a:t>
            </a:r>
            <a:r>
              <a:rPr lang="en-US" sz="1400" dirty="0">
                <a:cs typeface="+mn-cs"/>
              </a:rPr>
              <a:t>honors the version independent fields, e.g., TXOP (less collision)</a:t>
            </a:r>
          </a:p>
          <a:p>
            <a:pPr marL="800100" lvl="2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400" dirty="0">
                <a:latin typeface="+mn-lt"/>
                <a:cs typeface="+mn-cs"/>
              </a:rPr>
              <a:t>It </a:t>
            </a:r>
            <a:r>
              <a:rPr lang="en-US" sz="1400" dirty="0"/>
              <a:t>checks the BSS colors and can terminates its RX processer. (save power) </a:t>
            </a:r>
          </a:p>
          <a:p>
            <a:endParaRPr lang="en-US" sz="1600" dirty="0">
              <a:latin typeface="+mn-lt"/>
              <a:cs typeface="+mn-cs"/>
            </a:endParaRPr>
          </a:p>
          <a:p>
            <a:endParaRPr lang="en-US" sz="1600" dirty="0">
              <a:latin typeface="+mn-lt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AC3E1-94B1-8EBF-8BCC-A0EB9E96C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B2101-2CEE-AE24-8765-C88CE43E35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3C367AA-2932-CA41-5324-70BE35D3070E}"/>
              </a:ext>
            </a:extLst>
          </p:cNvPr>
          <p:cNvGrpSpPr/>
          <p:nvPr/>
        </p:nvGrpSpPr>
        <p:grpSpPr>
          <a:xfrm>
            <a:off x="2979593" y="3876675"/>
            <a:ext cx="1216945" cy="577572"/>
            <a:chOff x="1188750" y="3430880"/>
            <a:chExt cx="1491025" cy="789989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6921C1F-14B5-6A00-C33D-21D24113A5C4}"/>
                </a:ext>
              </a:extLst>
            </p:cNvPr>
            <p:cNvSpPr txBox="1"/>
            <p:nvPr/>
          </p:nvSpPr>
          <p:spPr>
            <a:xfrm>
              <a:off x="1188750" y="3430880"/>
              <a:ext cx="1491025" cy="336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AP1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84CC4626-D7B6-E559-9C80-FE757CECA5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1685119" y="3715785"/>
              <a:ext cx="505084" cy="505084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FDE6D3E-1966-699A-71A1-E7CFD1F0D6B1}"/>
              </a:ext>
            </a:extLst>
          </p:cNvPr>
          <p:cNvGrpSpPr/>
          <p:nvPr/>
        </p:nvGrpSpPr>
        <p:grpSpPr>
          <a:xfrm>
            <a:off x="5852855" y="4200892"/>
            <a:ext cx="1247616" cy="506710"/>
            <a:chOff x="2500799" y="4739612"/>
            <a:chExt cx="1247616" cy="50671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5C12565-CBCF-34B7-AA05-5B87896ECEB9}"/>
                </a:ext>
              </a:extLst>
            </p:cNvPr>
            <p:cNvSpPr txBox="1"/>
            <p:nvPr/>
          </p:nvSpPr>
          <p:spPr>
            <a:xfrm>
              <a:off x="2500799" y="5000101"/>
              <a:ext cx="124761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non-AP STA2</a:t>
              </a:r>
              <a:r>
                <a:rPr lang="en-US" altLang="zh-TW" sz="1000" b="1" dirty="0">
                  <a:latin typeface="Arial Narrow" panose="020B0606020202030204" pitchFamily="34" charset="0"/>
                </a:rPr>
                <a:t> 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1B0F902F-91E2-7AE5-2EA8-43A88712E7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</a:blip>
            <a:stretch>
              <a:fillRect/>
            </a:stretch>
          </p:blipFill>
          <p:spPr>
            <a:xfrm>
              <a:off x="2819190" y="4739612"/>
              <a:ext cx="159784" cy="252584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D299375-6567-074B-6C81-D480780EA35B}"/>
              </a:ext>
            </a:extLst>
          </p:cNvPr>
          <p:cNvGrpSpPr/>
          <p:nvPr/>
        </p:nvGrpSpPr>
        <p:grpSpPr>
          <a:xfrm>
            <a:off x="4601665" y="3288143"/>
            <a:ext cx="1216945" cy="541319"/>
            <a:chOff x="1198974" y="3480464"/>
            <a:chExt cx="1491025" cy="74040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9225D36-F690-02BB-9F9F-C2B985B2E90E}"/>
                </a:ext>
              </a:extLst>
            </p:cNvPr>
            <p:cNvSpPr txBox="1"/>
            <p:nvPr/>
          </p:nvSpPr>
          <p:spPr>
            <a:xfrm>
              <a:off x="1198974" y="3480464"/>
              <a:ext cx="1491025" cy="3367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AP2</a:t>
              </a: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39D7868-527C-2F4A-AEFB-7C9305A1A1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lum bright="70000" contrast="-70000"/>
            </a:blip>
            <a:stretch>
              <a:fillRect/>
            </a:stretch>
          </p:blipFill>
          <p:spPr>
            <a:xfrm>
              <a:off x="1685119" y="3715785"/>
              <a:ext cx="505084" cy="505084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C2ECAFF-25F3-F41D-99CC-6D1E3F77A59A}"/>
              </a:ext>
            </a:extLst>
          </p:cNvPr>
          <p:cNvGrpSpPr/>
          <p:nvPr/>
        </p:nvGrpSpPr>
        <p:grpSpPr>
          <a:xfrm>
            <a:off x="2885647" y="5516000"/>
            <a:ext cx="1247616" cy="498805"/>
            <a:chOff x="2434397" y="4237749"/>
            <a:chExt cx="1247616" cy="498805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14E4C0E-4222-F285-069D-1BDAF6D5ED41}"/>
                </a:ext>
              </a:extLst>
            </p:cNvPr>
            <p:cNvSpPr txBox="1"/>
            <p:nvPr/>
          </p:nvSpPr>
          <p:spPr>
            <a:xfrm>
              <a:off x="2434397" y="4490333"/>
              <a:ext cx="124761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non-AP STA1</a:t>
              </a: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3A689D1-B289-D6CC-6FBA-F51ACDEF6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lum bright="70000" contrast="-70000"/>
            </a:blip>
            <a:stretch>
              <a:fillRect/>
            </a:stretch>
          </p:blipFill>
          <p:spPr>
            <a:xfrm>
              <a:off x="2819189" y="4237749"/>
              <a:ext cx="159784" cy="252584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8936A8C-2771-B97B-DED7-EE6F72CE6465}"/>
              </a:ext>
            </a:extLst>
          </p:cNvPr>
          <p:cNvGrpSpPr/>
          <p:nvPr/>
        </p:nvGrpSpPr>
        <p:grpSpPr>
          <a:xfrm>
            <a:off x="4458575" y="4774632"/>
            <a:ext cx="1247616" cy="506710"/>
            <a:chOff x="2500799" y="4739612"/>
            <a:chExt cx="1247616" cy="50671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3CBCD35-6A8C-2418-E137-A6D782B9918D}"/>
                </a:ext>
              </a:extLst>
            </p:cNvPr>
            <p:cNvSpPr txBox="1"/>
            <p:nvPr/>
          </p:nvSpPr>
          <p:spPr>
            <a:xfrm>
              <a:off x="2500799" y="5000101"/>
              <a:ext cx="124761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non-AP STA3</a:t>
              </a:r>
              <a:r>
                <a:rPr lang="en-US" altLang="zh-TW" sz="1000" b="1" dirty="0">
                  <a:latin typeface="Arial Narrow" panose="020B0606020202030204" pitchFamily="34" charset="0"/>
                </a:rPr>
                <a:t> 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C6F440A1-DE60-AA9C-BAE5-A79423CC73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19190" y="4739612"/>
              <a:ext cx="159784" cy="252584"/>
            </a:xfrm>
            <a:prstGeom prst="rect">
              <a:avLst/>
            </a:prstGeom>
          </p:spPr>
        </p:pic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BAF4D7E-1249-2671-4650-F0B858B7EDF5}"/>
              </a:ext>
            </a:extLst>
          </p:cNvPr>
          <p:cNvCxnSpPr>
            <a:cxnSpLocks/>
          </p:cNvCxnSpPr>
          <p:nvPr/>
        </p:nvCxnSpPr>
        <p:spPr>
          <a:xfrm flipH="1">
            <a:off x="3391775" y="4448175"/>
            <a:ext cx="190500" cy="960120"/>
          </a:xfrm>
          <a:prstGeom prst="straightConnector1">
            <a:avLst/>
          </a:prstGeom>
          <a:ln w="12700">
            <a:solidFill>
              <a:srgbClr val="FF99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F1B435C-D9D1-B33E-F121-74E10F110A9E}"/>
              </a:ext>
            </a:extLst>
          </p:cNvPr>
          <p:cNvCxnSpPr>
            <a:cxnSpLocks/>
          </p:cNvCxnSpPr>
          <p:nvPr/>
        </p:nvCxnSpPr>
        <p:spPr>
          <a:xfrm>
            <a:off x="5372975" y="3762375"/>
            <a:ext cx="763588" cy="507235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7AD34BF-A5FF-FD69-3008-CD7816E505F5}"/>
              </a:ext>
            </a:extLst>
          </p:cNvPr>
          <p:cNvCxnSpPr>
            <a:cxnSpLocks/>
          </p:cNvCxnSpPr>
          <p:nvPr/>
        </p:nvCxnSpPr>
        <p:spPr>
          <a:xfrm>
            <a:off x="3772775" y="4295775"/>
            <a:ext cx="967740" cy="480060"/>
          </a:xfrm>
          <a:prstGeom prst="straightConnector1">
            <a:avLst/>
          </a:prstGeom>
          <a:ln w="12700">
            <a:solidFill>
              <a:srgbClr val="FF99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05F09F8-5F99-8F2A-0A4E-ED26EE46B99B}"/>
              </a:ext>
            </a:extLst>
          </p:cNvPr>
          <p:cNvCxnSpPr>
            <a:cxnSpLocks/>
          </p:cNvCxnSpPr>
          <p:nvPr/>
        </p:nvCxnSpPr>
        <p:spPr>
          <a:xfrm flipH="1">
            <a:off x="4831955" y="3800475"/>
            <a:ext cx="297180" cy="922020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4">
            <a:extLst>
              <a:ext uri="{FF2B5EF4-FFF2-40B4-BE49-F238E27FC236}">
                <a16:creationId xmlns:a16="http://schemas.microsoft.com/office/drawing/2014/main" id="{0AB33797-9397-6036-3B4C-F1AB2BEA76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 2024</a:t>
            </a:r>
          </a:p>
        </p:txBody>
      </p:sp>
    </p:spTree>
    <p:extLst>
      <p:ext uri="{BB962C8B-B14F-4D97-AF65-F5344CB8AC3E}">
        <p14:creationId xmlns:p14="http://schemas.microsoft.com/office/powerpoint/2010/main" val="3341705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ED6F5-1C1F-D502-4F33-42346C0AA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COBF/COSR preamble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DDD5-A6BA-5BDB-EBE0-BCB64ED7A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A6DE4-C821-5148-DB7C-2235BE927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977B49E-F5FD-D138-430E-170E0A003EE7}"/>
              </a:ext>
            </a:extLst>
          </p:cNvPr>
          <p:cNvSpPr/>
          <p:nvPr/>
        </p:nvSpPr>
        <p:spPr>
          <a:xfrm>
            <a:off x="3314140" y="4591841"/>
            <a:ext cx="759395" cy="495295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7B7867-8A25-10DF-A440-A5DC8E1A4510}"/>
              </a:ext>
            </a:extLst>
          </p:cNvPr>
          <p:cNvSpPr txBox="1"/>
          <p:nvPr/>
        </p:nvSpPr>
        <p:spPr>
          <a:xfrm>
            <a:off x="3271278" y="4724871"/>
            <a:ext cx="86893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L-preamble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7A1ADD3-24F2-D45C-9446-EB37DA3B5E8E}"/>
              </a:ext>
            </a:extLst>
          </p:cNvPr>
          <p:cNvSpPr/>
          <p:nvPr/>
        </p:nvSpPr>
        <p:spPr>
          <a:xfrm>
            <a:off x="4064819" y="4591840"/>
            <a:ext cx="759395" cy="495295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0CD81B-6BB0-7408-84E5-E385512ECBC4}"/>
              </a:ext>
            </a:extLst>
          </p:cNvPr>
          <p:cNvSpPr txBox="1"/>
          <p:nvPr/>
        </p:nvSpPr>
        <p:spPr>
          <a:xfrm>
            <a:off x="4020786" y="4724871"/>
            <a:ext cx="86893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U-SIG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7691F87-71D5-869E-9EC2-EA24D91CE714}"/>
              </a:ext>
            </a:extLst>
          </p:cNvPr>
          <p:cNvSpPr/>
          <p:nvPr/>
        </p:nvSpPr>
        <p:spPr>
          <a:xfrm>
            <a:off x="4824214" y="4591839"/>
            <a:ext cx="759395" cy="495295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173D17C-A9EB-F08B-DBF6-C0BF68A9C74C}"/>
              </a:ext>
            </a:extLst>
          </p:cNvPr>
          <p:cNvSpPr txBox="1"/>
          <p:nvPr/>
        </p:nvSpPr>
        <p:spPr>
          <a:xfrm>
            <a:off x="4780181" y="4724870"/>
            <a:ext cx="86893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UHR-SIG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7878263-89E2-0669-DF51-606629800EA5}"/>
              </a:ext>
            </a:extLst>
          </p:cNvPr>
          <p:cNvSpPr txBox="1"/>
          <p:nvPr/>
        </p:nvSpPr>
        <p:spPr>
          <a:xfrm>
            <a:off x="5508217" y="4724869"/>
            <a:ext cx="86893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latin typeface="Arial Narrow" panose="020B0606020202030204" pitchFamily="34" charset="0"/>
              </a:rPr>
              <a:t>…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5BE115A-10D3-1F3A-C9CA-02D52267B453}"/>
              </a:ext>
            </a:extLst>
          </p:cNvPr>
          <p:cNvSpPr txBox="1"/>
          <p:nvPr/>
        </p:nvSpPr>
        <p:spPr>
          <a:xfrm>
            <a:off x="4800600" y="5479294"/>
            <a:ext cx="29243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If COBF then follow non-OFDMA </a:t>
            </a: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MU-MIMO</a:t>
            </a:r>
            <a:endParaRPr lang="en-US" altLang="zh-TW" sz="1000" b="1" dirty="0">
              <a:solidFill>
                <a:srgbClr val="FF9900"/>
              </a:solidFill>
              <a:latin typeface="Arial Narrow" panose="020B0606020202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If COSR then follow </a:t>
            </a:r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</a:t>
            </a:r>
            <a:endParaRPr lang="en-US" altLang="zh-TW" sz="1000" b="1" dirty="0">
              <a:solidFill>
                <a:srgbClr val="FF990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4A386A10-9AEE-9D39-6542-F80338BAB38D}"/>
              </a:ext>
            </a:extLst>
          </p:cNvPr>
          <p:cNvCxnSpPr>
            <a:cxnSpLocks/>
          </p:cNvCxnSpPr>
          <p:nvPr/>
        </p:nvCxnSpPr>
        <p:spPr bwMode="auto">
          <a:xfrm>
            <a:off x="3955046" y="4284129"/>
            <a:ext cx="109773" cy="31887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E92467F9-3247-732E-28EE-7967777102A7}"/>
              </a:ext>
            </a:extLst>
          </p:cNvPr>
          <p:cNvCxnSpPr>
            <a:cxnSpLocks/>
          </p:cNvCxnSpPr>
          <p:nvPr/>
        </p:nvCxnSpPr>
        <p:spPr bwMode="auto">
          <a:xfrm flipH="1">
            <a:off x="4812847" y="4258962"/>
            <a:ext cx="106933" cy="33424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1015E3E-45C3-0ED8-C60C-87B96A1A1361}"/>
              </a:ext>
            </a:extLst>
          </p:cNvPr>
          <p:cNvSpPr txBox="1"/>
          <p:nvPr/>
        </p:nvSpPr>
        <p:spPr>
          <a:xfrm>
            <a:off x="335669" y="1548178"/>
            <a:ext cx="8472662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har char="•"/>
            </a:pPr>
            <a:r>
              <a:rPr lang="en-US" sz="1600" dirty="0">
                <a:latin typeface="+mn-lt"/>
                <a:cs typeface="+mn-cs"/>
              </a:rPr>
              <a:t>We propose that COBF and COSR</a:t>
            </a:r>
          </a:p>
          <a:p>
            <a:pPr marL="800100" lvl="2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 dirty="0">
                <a:latin typeface="+mn-lt"/>
                <a:cs typeface="+mn-cs"/>
              </a:rPr>
              <a:t>Have Common U-SIG</a:t>
            </a:r>
          </a:p>
          <a:p>
            <a:pPr marL="800100" lvl="2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 dirty="0">
                <a:latin typeface="+mn-lt"/>
                <a:cs typeface="+mn-cs"/>
              </a:rPr>
              <a:t>Limit the transmission phase to 2 AP only. (can carry 2 BSS colors in U-SIG to relax MAC concerns, e.g., BSS color management, AID collision)</a:t>
            </a:r>
          </a:p>
          <a:p>
            <a:pPr marL="800100" lvl="2" indent="-342900" eaLnBrk="0" hangingPunct="0">
              <a:spcBef>
                <a:spcPct val="20000"/>
              </a:spcBef>
              <a:buChar char="•"/>
            </a:pPr>
            <a:r>
              <a:rPr lang="en-US" sz="1600" dirty="0">
                <a:latin typeface="+mn-lt"/>
                <a:cs typeface="+mn-cs"/>
              </a:rPr>
              <a:t>Do not mix with OFDMA</a:t>
            </a:r>
            <a:r>
              <a:rPr lang="en-US" altLang="zh-TW" sz="1600" dirty="0">
                <a:latin typeface="+mn-lt"/>
                <a:cs typeface="+mn-cs"/>
              </a:rPr>
              <a:t>.</a:t>
            </a:r>
          </a:p>
          <a:p>
            <a:pPr marL="1257300" lvl="4" indent="-342900" eaLnBrk="0" hangingPunct="0">
              <a:spcBef>
                <a:spcPct val="20000"/>
              </a:spcBef>
              <a:buChar char="•"/>
            </a:pPr>
            <a:r>
              <a:rPr lang="en-US" altLang="zh-TW" sz="1600" dirty="0">
                <a:latin typeface="+mn-lt"/>
                <a:cs typeface="+mn-cs"/>
              </a:rPr>
              <a:t>Avoid complexity for the first generation of COBF and COSR.</a:t>
            </a:r>
          </a:p>
          <a:p>
            <a:pPr marL="342900" indent="-342900" eaLnBrk="0" hangingPunct="0">
              <a:spcBef>
                <a:spcPct val="20000"/>
              </a:spcBef>
              <a:buChar char="•"/>
            </a:pP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3270956-0B4B-5806-F6A6-E52E3F3EFD95}"/>
              </a:ext>
            </a:extLst>
          </p:cNvPr>
          <p:cNvCxnSpPr>
            <a:cxnSpLocks/>
          </p:cNvCxnSpPr>
          <p:nvPr/>
        </p:nvCxnSpPr>
        <p:spPr bwMode="auto">
          <a:xfrm flipH="1">
            <a:off x="4747134" y="5092962"/>
            <a:ext cx="53466" cy="357315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71ACDFDE-14AA-C20F-326A-671902C5C9B1}"/>
              </a:ext>
            </a:extLst>
          </p:cNvPr>
          <p:cNvCxnSpPr>
            <a:cxnSpLocks/>
          </p:cNvCxnSpPr>
          <p:nvPr/>
        </p:nvCxnSpPr>
        <p:spPr bwMode="auto">
          <a:xfrm>
            <a:off x="5567131" y="5124426"/>
            <a:ext cx="109773" cy="31887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F5DAA642-5368-0B38-B903-81DCDDB8D2F7}"/>
              </a:ext>
            </a:extLst>
          </p:cNvPr>
          <p:cNvSpPr txBox="1"/>
          <p:nvPr/>
        </p:nvSpPr>
        <p:spPr>
          <a:xfrm>
            <a:off x="3774970" y="3846727"/>
            <a:ext cx="29243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BSS Color 1 and BSS Color 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TW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COBF/ COSR indication.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775B141-DF2B-AA7D-4356-9A871C51E31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 2024</a:t>
            </a:r>
          </a:p>
        </p:txBody>
      </p:sp>
    </p:spTree>
    <p:extLst>
      <p:ext uri="{BB962C8B-B14F-4D97-AF65-F5344CB8AC3E}">
        <p14:creationId xmlns:p14="http://schemas.microsoft.com/office/powerpoint/2010/main" val="1456545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25BF0-61F7-EC04-6B90-FEC340E44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PPDU type and compression mode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0F239-391C-DA5D-0ACB-32B9FAD26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In 11be, there is only one validate entry left, which is used for ELR. (Motion passed [1])</a:t>
            </a:r>
          </a:p>
          <a:p>
            <a:r>
              <a:rPr lang="en-US" sz="1600" dirty="0"/>
              <a:t>To indicate COBF and COSR, we can combine COBF and COSR with the existing entries.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cs typeface="+mn-cs"/>
              </a:rPr>
              <a:t>COBF and COSR only support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ea typeface="+mn-ea"/>
                <a:cs typeface="+mn-cs"/>
              </a:rPr>
              <a:t>Need an additional bit to distinguish them.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F9E736-BB07-63E7-105C-A26E1AC6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7AB1D-7392-CD13-39DC-AA0E66314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F74CCF18-2643-666A-A3CF-0FCCD797EB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9359076"/>
              </p:ext>
            </p:extLst>
          </p:nvPr>
        </p:nvGraphicFramePr>
        <p:xfrm>
          <a:off x="2664681" y="3745684"/>
          <a:ext cx="4421064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682">
                  <a:extLst>
                    <a:ext uri="{9D8B030D-6E8A-4147-A177-3AD203B41FA5}">
                      <a16:colId xmlns:a16="http://schemas.microsoft.com/office/drawing/2014/main" val="371332547"/>
                    </a:ext>
                  </a:extLst>
                </a:gridCol>
                <a:gridCol w="1200682">
                  <a:extLst>
                    <a:ext uri="{9D8B030D-6E8A-4147-A177-3AD203B41FA5}">
                      <a16:colId xmlns:a16="http://schemas.microsoft.com/office/drawing/2014/main" val="2926632322"/>
                    </a:ext>
                  </a:extLst>
                </a:gridCol>
                <a:gridCol w="2019700">
                  <a:extLst>
                    <a:ext uri="{9D8B030D-6E8A-4147-A177-3AD203B41FA5}">
                      <a16:colId xmlns:a16="http://schemas.microsoft.com/office/drawing/2014/main" val="302288521"/>
                    </a:ext>
                  </a:extLst>
                </a:gridCol>
              </a:tblGrid>
              <a:tr h="374073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PPDU type and compression 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UHR PPDU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Note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150682"/>
                  </a:ext>
                </a:extLst>
              </a:tr>
              <a:tr h="270164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UHR 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DL OFDMA (non-MU MIMO and MU MIMO) </a:t>
                      </a:r>
                      <a:endParaRPr lang="en-US" sz="1000" b="1" dirty="0">
                        <a:solidFill>
                          <a:srgbClr val="FF9900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82350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UHR 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SU/ </a:t>
                      </a:r>
                      <a:r>
                        <a:rPr lang="en-US" sz="1000" b="1" dirty="0">
                          <a:solidFill>
                            <a:srgbClr val="FF99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DL COSR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053813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UHR 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DL non-OFDMA MU-MIMO/ </a:t>
                      </a:r>
                      <a:r>
                        <a:rPr lang="en-US" sz="1000" b="1" dirty="0">
                          <a:solidFill>
                            <a:srgbClr val="FF9900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DL COBF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226719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UHR ELR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DL ELR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943222"/>
                  </a:ext>
                </a:extLst>
              </a:tr>
            </a:tbl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E499E898-3EC5-E778-4E07-0E17F0037AB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 2024</a:t>
            </a:r>
          </a:p>
        </p:txBody>
      </p:sp>
    </p:spTree>
    <p:extLst>
      <p:ext uri="{BB962C8B-B14F-4D97-AF65-F5344CB8AC3E}">
        <p14:creationId xmlns:p14="http://schemas.microsoft.com/office/powerpoint/2010/main" val="2221689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B9BF4-8B26-3825-6F4E-E87766EEB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in MU PPDU for COBF/COSR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130AF-DBD2-FAAE-8DD6-B0F4F74F2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21723-6E2F-FE0A-588A-C83D13B03F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11" name="Content Placeholder 12">
            <a:extLst>
              <a:ext uri="{FF2B5EF4-FFF2-40B4-BE49-F238E27FC236}">
                <a16:creationId xmlns:a16="http://schemas.microsoft.com/office/drawing/2014/main" id="{72EC497E-97DE-1D3B-AB74-D588A12D7A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785652"/>
              </p:ext>
            </p:extLst>
          </p:nvPr>
        </p:nvGraphicFramePr>
        <p:xfrm>
          <a:off x="95245" y="3009900"/>
          <a:ext cx="8985059" cy="939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20875">
                  <a:extLst>
                    <a:ext uri="{9D8B030D-6E8A-4147-A177-3AD203B41FA5}">
                      <a16:colId xmlns:a16="http://schemas.microsoft.com/office/drawing/2014/main" val="855669673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1335814082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2608465225"/>
                    </a:ext>
                  </a:extLst>
                </a:gridCol>
                <a:gridCol w="610759">
                  <a:extLst>
                    <a:ext uri="{9D8B030D-6E8A-4147-A177-3AD203B41FA5}">
                      <a16:colId xmlns:a16="http://schemas.microsoft.com/office/drawing/2014/main" val="2925459864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3192227541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2074644055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2190154970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349875144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1186747018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1758137903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2856570238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2908115469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239782892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1996754861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304630989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2092720705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1757821909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3248302460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4091503298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846319646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636514744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3417450344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3708647748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2331234494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3601723913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990707881"/>
                    </a:ext>
                  </a:extLst>
                </a:gridCol>
                <a:gridCol w="320875">
                  <a:extLst>
                    <a:ext uri="{9D8B030D-6E8A-4147-A177-3AD203B41FA5}">
                      <a16:colId xmlns:a16="http://schemas.microsoft.com/office/drawing/2014/main" val="3165565109"/>
                    </a:ext>
                  </a:extLst>
                </a:gridCol>
              </a:tblGrid>
              <a:tr h="71527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28110821"/>
                  </a:ext>
                </a:extLst>
              </a:tr>
              <a:tr h="926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U-SIG1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PHY version identifier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Bandwidth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UL/DL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BSS color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TXOP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Disregard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Validate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1082546"/>
                  </a:ext>
                </a:extLst>
              </a:tr>
              <a:tr h="729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U-SIG2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PPDU Type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D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COBF/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COSR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D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punctured channel info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>
                          <a:effectLst/>
                          <a:latin typeface="Arial Narrow" panose="020B0606020202030204" pitchFamily="34" charset="0"/>
                        </a:rPr>
                        <a:t>Validate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UHR-SIG MCS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Number Of UHR-SIG Symbols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CRC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Tail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5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673775"/>
                  </a:ext>
                </a:extLst>
              </a:tr>
              <a:tr h="71527">
                <a:tc gridSpan="27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321943"/>
                  </a:ext>
                </a:extLst>
              </a:tr>
            </a:tbl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BBB6BDC-4616-2660-807D-54AA34A3B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1600" dirty="0"/>
              <a:t>A validate bit (B2) in 11be can be used as the COBF/COSR indicator. 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819363-E35B-3B8F-7932-55639AA4B5D6}"/>
              </a:ext>
            </a:extLst>
          </p:cNvPr>
          <p:cNvSpPr txBox="1"/>
          <p:nvPr/>
        </p:nvSpPr>
        <p:spPr>
          <a:xfrm>
            <a:off x="304800" y="4046208"/>
            <a:ext cx="6553200" cy="2049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If PPDU type and compression mode set to 1:</a:t>
            </a:r>
          </a:p>
          <a:p>
            <a:pPr marL="800100" lvl="2" indent="-342900" eaLnBrk="0" hangingPunct="0">
              <a:spcBef>
                <a:spcPct val="20000"/>
              </a:spcBef>
              <a:buChar char="•"/>
            </a:pPr>
            <a:r>
              <a:rPr 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Set to 1: SU</a:t>
            </a:r>
          </a:p>
          <a:p>
            <a:pPr marL="800100" lvl="2" indent="-342900" eaLnBrk="0" hangingPunct="0">
              <a:spcBef>
                <a:spcPct val="20000"/>
              </a:spcBef>
              <a:buChar char="•"/>
            </a:pPr>
            <a:r>
              <a:rPr 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Set to 0: </a:t>
            </a:r>
            <a:r>
              <a:rPr lang="en-US" altLang="zh-TW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DL</a:t>
            </a:r>
            <a:r>
              <a:rPr lang="zh-TW" alt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 </a:t>
            </a:r>
            <a:r>
              <a:rPr 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COSR</a:t>
            </a:r>
            <a:r>
              <a:rPr lang="zh-TW" alt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 </a:t>
            </a:r>
            <a:r>
              <a:rPr lang="en-US" altLang="zh-TW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SU</a:t>
            </a:r>
          </a:p>
          <a:p>
            <a:pPr marL="342900" lvl="1" indent="-342900" eaLnBrk="0" hangingPunct="0">
              <a:spcBef>
                <a:spcPct val="20000"/>
              </a:spcBef>
              <a:buChar char="•"/>
            </a:pPr>
            <a:endParaRPr lang="en-US" b="1" dirty="0">
              <a:solidFill>
                <a:srgbClr val="FF9900"/>
              </a:solidFill>
              <a:latin typeface="Arial Narrow" panose="020B0606020202030204" pitchFamily="34" charset="0"/>
              <a:cs typeface="+mn-cs"/>
            </a:endParaRPr>
          </a:p>
          <a:p>
            <a:pPr marL="342900" lvl="1" indent="-342900" eaLnBrk="0" hangingPunct="0">
              <a:spcBef>
                <a:spcPct val="20000"/>
              </a:spcBef>
              <a:buChar char="•"/>
            </a:pPr>
            <a:r>
              <a:rPr 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If PPDU type and compression mode set to 2:</a:t>
            </a:r>
          </a:p>
          <a:p>
            <a:pPr marL="800100" lvl="2" indent="-342900" eaLnBrk="0" hangingPunct="0">
              <a:spcBef>
                <a:spcPct val="20000"/>
              </a:spcBef>
              <a:buChar char="•"/>
            </a:pPr>
            <a:r>
              <a:rPr 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Set to 1: non-OFDMA MU-MIMO</a:t>
            </a:r>
          </a:p>
          <a:p>
            <a:pPr marL="800100" lvl="2" indent="-342900" eaLnBrk="0" hangingPunct="0">
              <a:spcBef>
                <a:spcPct val="20000"/>
              </a:spcBef>
              <a:buChar char="•"/>
            </a:pPr>
            <a:r>
              <a:rPr lang="en-US" b="1" dirty="0">
                <a:solidFill>
                  <a:srgbClr val="FF9900"/>
                </a:solidFill>
                <a:latin typeface="Arial Narrow" panose="020B0606020202030204" pitchFamily="34" charset="0"/>
                <a:cs typeface="+mn-cs"/>
              </a:rPr>
              <a:t>Set to 0: DL COBF non-OFDMA MU-MIMO</a:t>
            </a:r>
          </a:p>
          <a:p>
            <a:pPr marL="800100" lvl="2" indent="-342900" eaLnBrk="0" hangingPunct="0">
              <a:spcBef>
                <a:spcPct val="20000"/>
              </a:spcBef>
              <a:buChar char="•"/>
            </a:pPr>
            <a:endParaRPr lang="en-US" b="1" dirty="0">
              <a:solidFill>
                <a:srgbClr val="FF9900"/>
              </a:solidFill>
              <a:latin typeface="Arial Narrow" panose="020B0606020202030204" pitchFamily="34" charset="0"/>
              <a:cs typeface="+mn-cs"/>
            </a:endParaRPr>
          </a:p>
          <a:p>
            <a:pPr marL="800100" lvl="2" indent="-342900" eaLnBrk="0" hangingPunct="0">
              <a:spcBef>
                <a:spcPct val="20000"/>
              </a:spcBef>
              <a:buChar char="•"/>
            </a:pPr>
            <a:endParaRPr lang="en-US" b="1" dirty="0">
              <a:solidFill>
                <a:srgbClr val="FF9900"/>
              </a:solidFill>
              <a:latin typeface="Arial Narrow" panose="020B0606020202030204" pitchFamily="34" charset="0"/>
              <a:cs typeface="+mn-cs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608C75A-C6B5-1E62-1BB4-FF657E86C608}"/>
              </a:ext>
            </a:extLst>
          </p:cNvPr>
          <p:cNvCxnSpPr>
            <a:cxnSpLocks/>
          </p:cNvCxnSpPr>
          <p:nvPr/>
        </p:nvCxnSpPr>
        <p:spPr bwMode="auto">
          <a:xfrm>
            <a:off x="1447800" y="3848100"/>
            <a:ext cx="0" cy="1828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99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" name="Rectangle 4">
            <a:extLst>
              <a:ext uri="{FF2B5EF4-FFF2-40B4-BE49-F238E27FC236}">
                <a16:creationId xmlns:a16="http://schemas.microsoft.com/office/drawing/2014/main" id="{8A0087CD-C114-E9EC-A212-FE7AD1D073D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 2024</a:t>
            </a:r>
          </a:p>
        </p:txBody>
      </p:sp>
    </p:spTree>
    <p:extLst>
      <p:ext uri="{BB962C8B-B14F-4D97-AF65-F5344CB8AC3E}">
        <p14:creationId xmlns:p14="http://schemas.microsoft.com/office/powerpoint/2010/main" val="303708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600" dirty="0"/>
              <a:t>Do you support that 802.11bn defines:</a:t>
            </a:r>
          </a:p>
          <a:p>
            <a:pPr lvl="1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COBF only applied in DL non-OFDMA MU MIMO transmission</a:t>
            </a:r>
          </a:p>
          <a:p>
            <a:pPr lvl="1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COSR only applied in UHR SU transmission </a:t>
            </a:r>
          </a:p>
          <a:p>
            <a:pPr lvl="1"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8964E0F-9E71-B9EA-C45C-E5F2AB3CFF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 2024</a:t>
            </a:r>
          </a:p>
        </p:txBody>
      </p:sp>
    </p:spTree>
    <p:extLst>
      <p:ext uri="{BB962C8B-B14F-4D97-AF65-F5344CB8AC3E}">
        <p14:creationId xmlns:p14="http://schemas.microsoft.com/office/powerpoint/2010/main" val="1495232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600" dirty="0"/>
              <a:t>Do you support that 802.11bn combining ‘PPDU type and compression mode’ and ‘B2’ in U-SIG2 to indicate </a:t>
            </a:r>
            <a:r>
              <a:rPr lang="en-US" altLang="zh-TW" sz="1600" dirty="0"/>
              <a:t>DL</a:t>
            </a:r>
            <a:r>
              <a:rPr lang="zh-TW" altLang="en-US" sz="1600" dirty="0"/>
              <a:t> </a:t>
            </a:r>
            <a:r>
              <a:rPr lang="en-US" sz="1600" dirty="0"/>
              <a:t>COSR</a:t>
            </a:r>
            <a:r>
              <a:rPr lang="zh-TW" altLang="en-US" sz="1600" dirty="0"/>
              <a:t> </a:t>
            </a:r>
            <a:r>
              <a:rPr lang="en-US" altLang="zh-TW" sz="1600" dirty="0"/>
              <a:t>SU and </a:t>
            </a:r>
            <a:r>
              <a:rPr lang="en-US" sz="1600" dirty="0"/>
              <a:t>DL COBF non-OFDMA MU-MIMO?</a:t>
            </a:r>
          </a:p>
          <a:p>
            <a:pPr lvl="1"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400" dirty="0">
                <a:ea typeface="+mn-ea"/>
                <a:cs typeface="Arial" charset="0"/>
              </a:rPr>
              <a:t>If PPDU type and compression mode set to 1:</a:t>
            </a:r>
          </a:p>
          <a:p>
            <a:pPr lvl="2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B2 set to 1: SU</a:t>
            </a:r>
          </a:p>
          <a:p>
            <a:pPr lvl="2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B2 set to 0: </a:t>
            </a:r>
            <a:r>
              <a:rPr lang="en-US" altLang="zh-TW" sz="1400" dirty="0"/>
              <a:t>DL</a:t>
            </a:r>
            <a:r>
              <a:rPr lang="zh-TW" altLang="en-US" sz="1400" dirty="0"/>
              <a:t> </a:t>
            </a:r>
            <a:r>
              <a:rPr lang="en-US" sz="1400" dirty="0"/>
              <a:t>COSR</a:t>
            </a:r>
            <a:r>
              <a:rPr lang="zh-TW" altLang="en-US" sz="1400" dirty="0"/>
              <a:t> </a:t>
            </a:r>
            <a:r>
              <a:rPr lang="en-US" altLang="zh-TW" sz="1400" dirty="0"/>
              <a:t>SU</a:t>
            </a:r>
          </a:p>
          <a:p>
            <a:pPr lvl="1"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400" dirty="0">
                <a:ea typeface="+mn-ea"/>
                <a:cs typeface="Arial" charset="0"/>
              </a:rPr>
              <a:t>If PPDU type and compression mode set to 2:</a:t>
            </a:r>
          </a:p>
          <a:p>
            <a:pPr lvl="2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B2 set to 1: non-OFDMA MU-MIMO</a:t>
            </a:r>
          </a:p>
          <a:p>
            <a:pPr lvl="2"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B2 set to 0: DL COBF non-OFDMA MU-MIMO</a:t>
            </a:r>
          </a:p>
          <a:p>
            <a:pPr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600" dirty="0"/>
          </a:p>
          <a:p>
            <a:pPr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600" dirty="0"/>
          </a:p>
          <a:p>
            <a:pPr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altLang="zh-TW" sz="1600" dirty="0"/>
          </a:p>
          <a:p>
            <a:pPr lvl="1"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A2157AA-3F56-56E1-FF1A-8132B24739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 2024</a:t>
            </a:r>
          </a:p>
        </p:txBody>
      </p:sp>
    </p:spTree>
    <p:extLst>
      <p:ext uri="{BB962C8B-B14F-4D97-AF65-F5344CB8AC3E}">
        <p14:creationId xmlns:p14="http://schemas.microsoft.com/office/powerpoint/2010/main" val="656934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F6E44-D814-650B-0DD7-2F9E73E48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Straw Poll #3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E1398-FD64-B479-FFDC-29A3BECE7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>
              <a:lnSpc>
                <a:spcPct val="115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600" dirty="0"/>
              <a:t>Do you agree to include the following to the 11bn SFD? </a:t>
            </a:r>
          </a:p>
          <a:p>
            <a:pPr lvl="1">
              <a:lnSpc>
                <a:spcPct val="115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 err="1"/>
              <a:t>CoBF</a:t>
            </a:r>
            <a:r>
              <a:rPr lang="en-US" sz="1400" dirty="0"/>
              <a:t> is only applied in DL non-OFDMA MU MIMO transmission</a:t>
            </a:r>
          </a:p>
          <a:p>
            <a:pPr lvl="1">
              <a:lnSpc>
                <a:spcPct val="115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C-SR is only applied in UHR DL SU transmission in each BSS</a:t>
            </a:r>
          </a:p>
          <a:p>
            <a:pPr lvl="1">
              <a:lnSpc>
                <a:spcPct val="115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The entire U-SIG format in a UHR MU PPDU is as in the following figure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2B4E7-8286-3D0D-C8AE-E40D2394C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FA2AF-A8C0-E95D-5B9A-DFE933C9C0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pic>
        <p:nvPicPr>
          <p:cNvPr id="7" name="Picture 6" descr="A screen shot of a computer&#10;&#10;Description automatically generated">
            <a:extLst>
              <a:ext uri="{FF2B5EF4-FFF2-40B4-BE49-F238E27FC236}">
                <a16:creationId xmlns:a16="http://schemas.microsoft.com/office/drawing/2014/main" id="{EFE78412-A804-F4F7-C74B-2867D05D22D4}"/>
              </a:ext>
            </a:extLst>
          </p:cNvPr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00400"/>
            <a:ext cx="7655735" cy="235479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79DB736-2222-0746-FF91-809B9CA6033C}"/>
              </a:ext>
            </a:extLst>
          </p:cNvPr>
          <p:cNvSpPr txBox="1"/>
          <p:nvPr/>
        </p:nvSpPr>
        <p:spPr>
          <a:xfrm>
            <a:off x="609600" y="5991523"/>
            <a:ext cx="4572000" cy="294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i="1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Supporting doc: 11-24/1834r4, 11-24/1831r3,</a:t>
            </a:r>
            <a:r>
              <a:rPr lang="en-US" sz="1200" i="1" kern="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11-24/1864r1</a:t>
            </a:r>
            <a:endParaRPr lang="en-US" sz="12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65A728C-AC33-A036-0948-8530EF8D617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 2024</a:t>
            </a:r>
          </a:p>
        </p:txBody>
      </p:sp>
    </p:spTree>
    <p:extLst>
      <p:ext uri="{BB962C8B-B14F-4D97-AF65-F5344CB8AC3E}">
        <p14:creationId xmlns:p14="http://schemas.microsoft.com/office/powerpoint/2010/main" val="27048432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149337</TotalTime>
  <Words>905</Words>
  <Application>Microsoft Office PowerPoint</Application>
  <PresentationFormat>On-screen Show (4:3)</PresentationFormat>
  <Paragraphs>196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Arial</vt:lpstr>
      <vt:lpstr>Arial Narrow</vt:lpstr>
      <vt:lpstr>Calibri</vt:lpstr>
      <vt:lpstr>Times New Roman</vt:lpstr>
      <vt:lpstr>802-11-Submission</vt:lpstr>
      <vt:lpstr>COBF/COSR PPDU Consideration and U-SIG Signaling</vt:lpstr>
      <vt:lpstr>Introduction</vt:lpstr>
      <vt:lpstr>Common U-SIG</vt:lpstr>
      <vt:lpstr>COBF/COSR preamble</vt:lpstr>
      <vt:lpstr>PPDU type and compression mode field</vt:lpstr>
      <vt:lpstr>U-SIG in MU PPDU for COBF/COSR </vt:lpstr>
      <vt:lpstr>Straw Poll #1</vt:lpstr>
      <vt:lpstr>Straw Poll #2</vt:lpstr>
      <vt:lpstr>Straw Poll #3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866</cp:revision>
  <cp:lastPrinted>1998-02-10T13:28:06Z</cp:lastPrinted>
  <dcterms:created xsi:type="dcterms:W3CDTF">2007-05-21T21:00:37Z</dcterms:created>
  <dcterms:modified xsi:type="dcterms:W3CDTF">2024-12-07T03:33:25Z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