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421" r:id="rId3"/>
    <p:sldId id="443" r:id="rId4"/>
    <p:sldId id="438" r:id="rId5"/>
    <p:sldId id="448" r:id="rId6"/>
    <p:sldId id="447" r:id="rId7"/>
    <p:sldId id="444" r:id="rId8"/>
    <p:sldId id="450" r:id="rId9"/>
    <p:sldId id="445" r:id="rId10"/>
    <p:sldId id="452" r:id="rId11"/>
    <p:sldId id="449" r:id="rId12"/>
    <p:sldId id="441" r:id="rId13"/>
    <p:sldId id="442" r:id="rId14"/>
    <p:sldId id="424" r:id="rId15"/>
    <p:sldId id="453" r:id="rId16"/>
    <p:sldId id="446" r:id="rId17"/>
    <p:sldId id="395" r:id="rId18"/>
    <p:sldId id="401" r:id="rId19"/>
    <p:sldId id="417" r:id="rId20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DCAA"/>
    <a:srgbClr val="FFEBC8"/>
    <a:srgbClr val="00FFFF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3F167D-1DD8-4011-AF57-F3DAD0669A64}" v="1" dt="2025-02-06T05:21:23.7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6635" autoAdjust="0"/>
    <p:restoredTop sz="95455" autoAdjust="0"/>
  </p:normalViewPr>
  <p:slideViewPr>
    <p:cSldViewPr>
      <p:cViewPr varScale="1">
        <p:scale>
          <a:sx n="95" d="100"/>
          <a:sy n="95" d="100"/>
        </p:scale>
        <p:origin x="108" y="57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50" y="2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9" y="364851"/>
            <a:ext cx="315297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802.11-24/1862r1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87684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Feb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ocuments?is_dcn=719&amp;is_group=00bn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Control frames and MAPC for </a:t>
            </a:r>
            <a:r>
              <a:rPr lang="en-US" dirty="0" err="1"/>
              <a:t>Colocated</a:t>
            </a:r>
            <a:r>
              <a:rPr lang="en-US" dirty="0"/>
              <a:t> BSSID Set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Feb 2025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904123"/>
              </p:ext>
            </p:extLst>
          </p:nvPr>
        </p:nvGraphicFramePr>
        <p:xfrm>
          <a:off x="1981200" y="2978544"/>
          <a:ext cx="8229600" cy="259477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2147087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Javier Contreras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547987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85CE25-4EB0-5A9F-72F2-FAAADFC5C0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B9E83-CA0A-F45F-3636-EECBF3062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896600" cy="685800"/>
          </a:xfrm>
        </p:spPr>
        <p:txBody>
          <a:bodyPr/>
          <a:lstStyle/>
          <a:p>
            <a:r>
              <a:rPr lang="en-US" sz="1600" dirty="0"/>
              <a:t>Solution for Problem B (2/2)</a:t>
            </a:r>
            <a:br>
              <a:rPr lang="en-US" dirty="0"/>
            </a:br>
            <a:r>
              <a:rPr lang="en-US" dirty="0"/>
              <a:t>MAPC Grants Should be Between </a:t>
            </a:r>
            <a:r>
              <a:rPr lang="en-US" dirty="0" err="1"/>
              <a:t>Colocated</a:t>
            </a:r>
            <a:r>
              <a:rPr lang="en-US" dirty="0"/>
              <a:t> BSSID Sets not between APs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1723D1-77E8-2883-1A41-F19F2719B9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551042" y="6489879"/>
            <a:ext cx="570669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A739A-38C5-B98E-BA07-6F31750F09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5586" y="6504240"/>
            <a:ext cx="3860800" cy="180975"/>
          </a:xfrm>
        </p:spPr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F99C2FC-0EFA-C661-DC52-4A9160A439BB}"/>
              </a:ext>
            </a:extLst>
          </p:cNvPr>
          <p:cNvSpPr/>
          <p:nvPr/>
        </p:nvSpPr>
        <p:spPr bwMode="auto">
          <a:xfrm>
            <a:off x="152401" y="1653070"/>
            <a:ext cx="2415344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 1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1E24349-8F7C-98F6-4383-40EBD08361E7}"/>
              </a:ext>
            </a:extLst>
          </p:cNvPr>
          <p:cNvSpPr/>
          <p:nvPr/>
        </p:nvSpPr>
        <p:spPr bwMode="auto">
          <a:xfrm>
            <a:off x="152401" y="2110270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MBSSID1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27C3009-5EB4-10FF-F2FD-BDFE55CEC67E}"/>
              </a:ext>
            </a:extLst>
          </p:cNvPr>
          <p:cNvSpPr/>
          <p:nvPr/>
        </p:nvSpPr>
        <p:spPr bwMode="auto">
          <a:xfrm>
            <a:off x="152401" y="2567470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AP1a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74F6B7-7730-D770-50D3-CA6A9C490B32}"/>
              </a:ext>
            </a:extLst>
          </p:cNvPr>
          <p:cNvSpPr/>
          <p:nvPr/>
        </p:nvSpPr>
        <p:spPr bwMode="auto">
          <a:xfrm>
            <a:off x="776563" y="2567470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AP1b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CBD5C30-3F1D-8058-1235-BB38B41C6B53}"/>
              </a:ext>
            </a:extLst>
          </p:cNvPr>
          <p:cNvSpPr/>
          <p:nvPr/>
        </p:nvSpPr>
        <p:spPr bwMode="auto">
          <a:xfrm>
            <a:off x="1429225" y="2110270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Cohosted2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C8632BC-2C24-62E4-8558-3ED169BB3C04}"/>
              </a:ext>
            </a:extLst>
          </p:cNvPr>
          <p:cNvSpPr/>
          <p:nvPr/>
        </p:nvSpPr>
        <p:spPr bwMode="auto">
          <a:xfrm>
            <a:off x="1429225" y="2567470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AP1c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45864E0-4DC2-D548-F52C-8814637A395A}"/>
              </a:ext>
            </a:extLst>
          </p:cNvPr>
          <p:cNvSpPr/>
          <p:nvPr/>
        </p:nvSpPr>
        <p:spPr bwMode="auto">
          <a:xfrm>
            <a:off x="2053387" y="2567470"/>
            <a:ext cx="518838" cy="3832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8E18267-5201-14BF-7178-1667A7E897D7}"/>
              </a:ext>
            </a:extLst>
          </p:cNvPr>
          <p:cNvSpPr/>
          <p:nvPr/>
        </p:nvSpPr>
        <p:spPr bwMode="auto">
          <a:xfrm>
            <a:off x="152400" y="3020850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C1a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C84822C-2AD0-FB3D-D743-DE05267783D7}"/>
              </a:ext>
            </a:extLst>
          </p:cNvPr>
          <p:cNvSpPr/>
          <p:nvPr/>
        </p:nvSpPr>
        <p:spPr bwMode="auto">
          <a:xfrm>
            <a:off x="772082" y="3018960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+mj-lt"/>
              </a:rPr>
              <a:t>C1b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887755-2405-044D-4DCA-4578B4C0D282}"/>
              </a:ext>
            </a:extLst>
          </p:cNvPr>
          <p:cNvSpPr/>
          <p:nvPr/>
        </p:nvSpPr>
        <p:spPr bwMode="auto">
          <a:xfrm>
            <a:off x="1429224" y="3020850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C1c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F99FD6-83B5-5F81-C1A9-FC53E3E15484}"/>
              </a:ext>
            </a:extLst>
          </p:cNvPr>
          <p:cNvSpPr/>
          <p:nvPr/>
        </p:nvSpPr>
        <p:spPr bwMode="auto">
          <a:xfrm>
            <a:off x="2048906" y="3018960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C1d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C9A6AD7-15BF-C5F0-94C1-4A2567FED755}"/>
              </a:ext>
            </a:extLst>
          </p:cNvPr>
          <p:cNvSpPr/>
          <p:nvPr/>
        </p:nvSpPr>
        <p:spPr bwMode="auto">
          <a:xfrm>
            <a:off x="170122" y="4146615"/>
            <a:ext cx="2415344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 2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6AEA7B0-8F77-69D8-4851-A923AD697F5A}"/>
              </a:ext>
            </a:extLst>
          </p:cNvPr>
          <p:cNvSpPr/>
          <p:nvPr/>
        </p:nvSpPr>
        <p:spPr bwMode="auto">
          <a:xfrm>
            <a:off x="170122" y="4603815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MBSSID2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78E08FD-99FC-3B27-F747-449DACB2F333}"/>
              </a:ext>
            </a:extLst>
          </p:cNvPr>
          <p:cNvSpPr/>
          <p:nvPr/>
        </p:nvSpPr>
        <p:spPr bwMode="auto">
          <a:xfrm>
            <a:off x="170122" y="5061015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AP2a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542AF0B-C2D0-7603-3B1C-12C5AB886BD1}"/>
              </a:ext>
            </a:extLst>
          </p:cNvPr>
          <p:cNvSpPr/>
          <p:nvPr/>
        </p:nvSpPr>
        <p:spPr bwMode="auto">
          <a:xfrm>
            <a:off x="794284" y="5061015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AP2b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95AF9E1-14C0-D2B2-42B4-F7A95824594B}"/>
              </a:ext>
            </a:extLst>
          </p:cNvPr>
          <p:cNvSpPr/>
          <p:nvPr/>
        </p:nvSpPr>
        <p:spPr bwMode="auto">
          <a:xfrm>
            <a:off x="1446946" y="4603815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Cohosted2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F05A3AD-59C1-A0BE-115A-7EF6BAA74EA1}"/>
              </a:ext>
            </a:extLst>
          </p:cNvPr>
          <p:cNvSpPr/>
          <p:nvPr/>
        </p:nvSpPr>
        <p:spPr bwMode="auto">
          <a:xfrm>
            <a:off x="1446946" y="5061015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</a:t>
            </a:r>
            <a:r>
              <a:rPr lang="en-US" sz="1400" b="1" dirty="0">
                <a:latin typeface="+mj-lt"/>
              </a:rPr>
              <a:t>2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811378E-3E7D-1848-A0D3-0F3B24484012}"/>
              </a:ext>
            </a:extLst>
          </p:cNvPr>
          <p:cNvSpPr/>
          <p:nvPr/>
        </p:nvSpPr>
        <p:spPr bwMode="auto">
          <a:xfrm>
            <a:off x="2071108" y="5061015"/>
            <a:ext cx="518838" cy="3832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</a:t>
            </a:r>
            <a:r>
              <a:rPr lang="en-US" sz="1400" b="1" dirty="0">
                <a:latin typeface="+mj-lt"/>
              </a:rPr>
              <a:t>2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C57DB6E-6DD2-5A6B-C090-BF0AD81D7A7F}"/>
              </a:ext>
            </a:extLst>
          </p:cNvPr>
          <p:cNvSpPr/>
          <p:nvPr/>
        </p:nvSpPr>
        <p:spPr bwMode="auto">
          <a:xfrm>
            <a:off x="170121" y="5514395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C2a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01B0D14-03A5-E315-F374-021485E40167}"/>
              </a:ext>
            </a:extLst>
          </p:cNvPr>
          <p:cNvSpPr/>
          <p:nvPr/>
        </p:nvSpPr>
        <p:spPr bwMode="auto">
          <a:xfrm>
            <a:off x="789803" y="5512505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+mj-lt"/>
              </a:rPr>
              <a:t>C2b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B2DF1D1-4242-A27E-AFB6-5F6289C8F17A}"/>
              </a:ext>
            </a:extLst>
          </p:cNvPr>
          <p:cNvSpPr/>
          <p:nvPr/>
        </p:nvSpPr>
        <p:spPr bwMode="auto">
          <a:xfrm>
            <a:off x="1446945" y="5514395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</a:t>
            </a:r>
            <a:r>
              <a:rPr lang="en-US" sz="1400" dirty="0">
                <a:latin typeface="+mj-lt"/>
              </a:rPr>
              <a:t>2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9092991-6228-23BA-C29B-FF19BABF746C}"/>
              </a:ext>
            </a:extLst>
          </p:cNvPr>
          <p:cNvSpPr/>
          <p:nvPr/>
        </p:nvSpPr>
        <p:spPr bwMode="auto">
          <a:xfrm>
            <a:off x="2066627" y="5512505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</a:t>
            </a:r>
            <a:r>
              <a:rPr lang="en-US" sz="1400" dirty="0">
                <a:latin typeface="+mj-lt"/>
              </a:rPr>
              <a:t>2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</a:t>
            </a:r>
          </a:p>
        </p:txBody>
      </p:sp>
      <p:pic>
        <p:nvPicPr>
          <p:cNvPr id="43" name="Graphic 42" descr="Wireless router with solid fill">
            <a:extLst>
              <a:ext uri="{FF2B5EF4-FFF2-40B4-BE49-F238E27FC236}">
                <a16:creationId xmlns:a16="http://schemas.microsoft.com/office/drawing/2014/main" id="{0066FC10-2FFB-7280-3CEE-24CD8DB620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28146" y="4111173"/>
            <a:ext cx="485150" cy="485150"/>
          </a:xfrm>
          <a:prstGeom prst="rect">
            <a:avLst/>
          </a:prstGeom>
        </p:spPr>
      </p:pic>
      <p:pic>
        <p:nvPicPr>
          <p:cNvPr id="44" name="Graphic 43" descr="Wireless router with solid fill">
            <a:extLst>
              <a:ext uri="{FF2B5EF4-FFF2-40B4-BE49-F238E27FC236}">
                <a16:creationId xmlns:a16="http://schemas.microsoft.com/office/drawing/2014/main" id="{89D1F007-0158-5033-4911-845A8D6C6B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90932" y="1618201"/>
            <a:ext cx="485150" cy="485150"/>
          </a:xfrm>
          <a:prstGeom prst="rect">
            <a:avLst/>
          </a:prstGeom>
        </p:spPr>
      </p:pic>
      <p:sp>
        <p:nvSpPr>
          <p:cNvPr id="59" name="Rectangle 58">
            <a:extLst>
              <a:ext uri="{FF2B5EF4-FFF2-40B4-BE49-F238E27FC236}">
                <a16:creationId xmlns:a16="http://schemas.microsoft.com/office/drawing/2014/main" id="{1A4A9BCD-6E7D-8142-F0C7-C3597E716ABB}"/>
              </a:ext>
            </a:extLst>
          </p:cNvPr>
          <p:cNvSpPr/>
          <p:nvPr/>
        </p:nvSpPr>
        <p:spPr bwMode="auto">
          <a:xfrm>
            <a:off x="2300342" y="3380040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AP1a </a:t>
            </a:r>
            <a:b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(TXOP holder)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68CA459-C806-44E0-5258-8751188C7089}"/>
              </a:ext>
            </a:extLst>
          </p:cNvPr>
          <p:cNvSpPr/>
          <p:nvPr/>
        </p:nvSpPr>
        <p:spPr bwMode="auto">
          <a:xfrm>
            <a:off x="2300342" y="4827840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C2a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61661C4-861F-40B5-F8BD-7A312B376936}"/>
              </a:ext>
            </a:extLst>
          </p:cNvPr>
          <p:cNvSpPr/>
          <p:nvPr/>
        </p:nvSpPr>
        <p:spPr bwMode="auto">
          <a:xfrm>
            <a:off x="2300342" y="5437440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AP2b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b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(chained NAV)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776DC11-FB03-1F3A-C633-9DC24865D879}"/>
              </a:ext>
            </a:extLst>
          </p:cNvPr>
          <p:cNvSpPr/>
          <p:nvPr/>
        </p:nvSpPr>
        <p:spPr bwMode="auto">
          <a:xfrm>
            <a:off x="2300342" y="5801257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C2b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AF80E92-1C21-48B3-B75F-F2717C991F98}"/>
              </a:ext>
            </a:extLst>
          </p:cNvPr>
          <p:cNvSpPr/>
          <p:nvPr/>
        </p:nvSpPr>
        <p:spPr bwMode="auto">
          <a:xfrm>
            <a:off x="4362015" y="3339136"/>
            <a:ext cx="366965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ICF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804D071-C2C6-A4C9-8726-BEEE0CC23536}"/>
              </a:ext>
            </a:extLst>
          </p:cNvPr>
          <p:cNvSpPr/>
          <p:nvPr/>
        </p:nvSpPr>
        <p:spPr bwMode="auto">
          <a:xfrm>
            <a:off x="6237740" y="3339136"/>
            <a:ext cx="777240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MU-RTS TXS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0ECA68D7-BB53-E619-95D4-423A9EB1A18F}"/>
              </a:ext>
            </a:extLst>
          </p:cNvPr>
          <p:cNvCxnSpPr>
            <a:cxnSpLocks/>
          </p:cNvCxnSpPr>
          <p:nvPr/>
        </p:nvCxnSpPr>
        <p:spPr bwMode="auto">
          <a:xfrm>
            <a:off x="4861741" y="3117809"/>
            <a:ext cx="64878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4F2C00CB-99D7-A507-50B3-264E7DFB1E73}"/>
              </a:ext>
            </a:extLst>
          </p:cNvPr>
          <p:cNvCxnSpPr>
            <a:cxnSpLocks/>
          </p:cNvCxnSpPr>
          <p:nvPr/>
        </p:nvCxnSpPr>
        <p:spPr bwMode="auto">
          <a:xfrm>
            <a:off x="5510524" y="3117809"/>
            <a:ext cx="204384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585A38F3-EA6B-2097-7A04-C6C8216E7401}"/>
              </a:ext>
            </a:extLst>
          </p:cNvPr>
          <p:cNvSpPr/>
          <p:nvPr/>
        </p:nvSpPr>
        <p:spPr bwMode="auto">
          <a:xfrm>
            <a:off x="2683471" y="2971800"/>
            <a:ext cx="1447089" cy="38993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i="1" dirty="0">
                <a:latin typeface="+mj-lt"/>
              </a:rPr>
              <a:t>NAV</a:t>
            </a:r>
            <a:endParaRPr kumimoji="0" lang="en-US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544AB4FC-E70A-F8E2-C05C-4BE2A25334D5}"/>
              </a:ext>
            </a:extLst>
          </p:cNvPr>
          <p:cNvCxnSpPr>
            <a:cxnSpLocks/>
          </p:cNvCxnSpPr>
          <p:nvPr/>
        </p:nvCxnSpPr>
        <p:spPr bwMode="auto">
          <a:xfrm>
            <a:off x="7554369" y="3117809"/>
            <a:ext cx="216680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34ECB93C-6907-54F4-A102-808E983C401B}"/>
              </a:ext>
            </a:extLst>
          </p:cNvPr>
          <p:cNvCxnSpPr>
            <a:cxnSpLocks/>
          </p:cNvCxnSpPr>
          <p:nvPr/>
        </p:nvCxnSpPr>
        <p:spPr bwMode="auto">
          <a:xfrm>
            <a:off x="4239776" y="4751640"/>
            <a:ext cx="742340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DF4C074C-ACD2-128E-16F9-23D168936626}"/>
              </a:ext>
            </a:extLst>
          </p:cNvPr>
          <p:cNvCxnSpPr>
            <a:cxnSpLocks/>
          </p:cNvCxnSpPr>
          <p:nvPr/>
        </p:nvCxnSpPr>
        <p:spPr bwMode="auto">
          <a:xfrm>
            <a:off x="4239776" y="5775869"/>
            <a:ext cx="742340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C006CE1F-0D45-C3CF-BC72-198A5284E1FB}"/>
              </a:ext>
            </a:extLst>
          </p:cNvPr>
          <p:cNvCxnSpPr>
            <a:cxnSpLocks/>
          </p:cNvCxnSpPr>
          <p:nvPr/>
        </p:nvCxnSpPr>
        <p:spPr bwMode="auto">
          <a:xfrm>
            <a:off x="4239776" y="3730742"/>
            <a:ext cx="742340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id="{4D363383-3D40-1FB1-0A7D-EDE557CBBB7F}"/>
              </a:ext>
            </a:extLst>
          </p:cNvPr>
          <p:cNvSpPr/>
          <p:nvPr/>
        </p:nvSpPr>
        <p:spPr bwMode="auto">
          <a:xfrm>
            <a:off x="2281638" y="3707181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C1a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3617EE82-3957-B9D3-B059-1EC403F3CD69}"/>
              </a:ext>
            </a:extLst>
          </p:cNvPr>
          <p:cNvSpPr/>
          <p:nvPr/>
        </p:nvSpPr>
        <p:spPr bwMode="auto">
          <a:xfrm>
            <a:off x="2300342" y="4429657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AP2a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b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(chained NAV)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98899BF0-82F7-C275-A506-BC5166F1D8F1}"/>
              </a:ext>
            </a:extLst>
          </p:cNvPr>
          <p:cNvSpPr/>
          <p:nvPr/>
        </p:nvSpPr>
        <p:spPr bwMode="auto">
          <a:xfrm>
            <a:off x="4805180" y="4360232"/>
            <a:ext cx="512064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CRF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7381689A-8B65-D84F-38DC-64D9F39D9A1F}"/>
              </a:ext>
            </a:extLst>
          </p:cNvPr>
          <p:cNvSpPr/>
          <p:nvPr/>
        </p:nvSpPr>
        <p:spPr bwMode="auto">
          <a:xfrm>
            <a:off x="5467736" y="3339136"/>
            <a:ext cx="694944" cy="7863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Intra-BSS1a PPDUs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F9D58B74-CF86-135C-DBC3-8D10F120A2D4}"/>
              </a:ext>
            </a:extLst>
          </p:cNvPr>
          <p:cNvSpPr/>
          <p:nvPr/>
        </p:nvSpPr>
        <p:spPr bwMode="auto">
          <a:xfrm>
            <a:off x="6996665" y="4360232"/>
            <a:ext cx="499727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CRF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F4D2724-A73B-0B8E-F4BE-92585A933CE8}"/>
              </a:ext>
            </a:extLst>
          </p:cNvPr>
          <p:cNvSpPr/>
          <p:nvPr/>
        </p:nvSpPr>
        <p:spPr bwMode="auto">
          <a:xfrm>
            <a:off x="7554369" y="4357452"/>
            <a:ext cx="694944" cy="7863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Intra-BSS2a PPDUs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D74FD75C-72CE-BFF3-4F64-0BB22F61905A}"/>
              </a:ext>
            </a:extLst>
          </p:cNvPr>
          <p:cNvSpPr/>
          <p:nvPr/>
        </p:nvSpPr>
        <p:spPr bwMode="auto">
          <a:xfrm>
            <a:off x="9117671" y="5385929"/>
            <a:ext cx="603504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TXOP return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6DAB63DE-BA8F-135E-91FE-F1C2718E1157}"/>
              </a:ext>
            </a:extLst>
          </p:cNvPr>
          <p:cNvSpPr/>
          <p:nvPr/>
        </p:nvSpPr>
        <p:spPr bwMode="auto">
          <a:xfrm>
            <a:off x="8361709" y="5385816"/>
            <a:ext cx="694944" cy="7863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Intra-BSS2b PPDUs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F8DF84F-BF2D-6631-4BE0-08FFE3682223}"/>
              </a:ext>
            </a:extLst>
          </p:cNvPr>
          <p:cNvSpPr/>
          <p:nvPr/>
        </p:nvSpPr>
        <p:spPr bwMode="auto">
          <a:xfrm>
            <a:off x="4545497" y="4779321"/>
            <a:ext cx="1008517" cy="534348"/>
          </a:xfrm>
          <a:prstGeom prst="round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CRF can summarize AP2a/b/c/d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2ED12EE-5648-7782-2603-A2B3FAD35C6B}"/>
              </a:ext>
            </a:extLst>
          </p:cNvPr>
          <p:cNvSpPr txBox="1">
            <a:spLocks/>
          </p:cNvSpPr>
          <p:nvPr/>
        </p:nvSpPr>
        <p:spPr bwMode="auto">
          <a:xfrm>
            <a:off x="3505200" y="1524000"/>
            <a:ext cx="7874000" cy="937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kern="0" dirty="0"/>
              <a:t>The much more efficient solution is for grants – and TXOP returns – should operate at the </a:t>
            </a:r>
            <a:r>
              <a:rPr lang="en-US" sz="1400" kern="0" dirty="0" err="1"/>
              <a:t>Colocated</a:t>
            </a:r>
            <a:r>
              <a:rPr lang="en-US" sz="1400" kern="0" dirty="0"/>
              <a:t> BSSID Set level</a:t>
            </a:r>
          </a:p>
          <a:p>
            <a:pPr lvl="1"/>
            <a:r>
              <a:rPr lang="en-US" sz="1400" kern="0" dirty="0"/>
              <a:t>Still based on traffic priority, MAPC agreements, </a:t>
            </a:r>
            <a:r>
              <a:rPr lang="en-US" sz="1400" kern="0" dirty="0" err="1"/>
              <a:t>etc</a:t>
            </a:r>
            <a:endParaRPr lang="en-US" sz="1400" kern="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72F7EE2-BF10-5156-13A8-07BC0FD9ECA1}"/>
              </a:ext>
            </a:extLst>
          </p:cNvPr>
          <p:cNvSpPr/>
          <p:nvPr/>
        </p:nvSpPr>
        <p:spPr bwMode="auto">
          <a:xfrm>
            <a:off x="9721175" y="3302602"/>
            <a:ext cx="1658025" cy="882287"/>
          </a:xfrm>
          <a:prstGeom prst="round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As before, AP1a/b/c/d could directly use the next portion of the TXOP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3280A5B-20E3-8008-198E-F2A1AA4AF689}"/>
              </a:ext>
            </a:extLst>
          </p:cNvPr>
          <p:cNvCxnSpPr>
            <a:cxnSpLocks/>
          </p:cNvCxnSpPr>
          <p:nvPr/>
        </p:nvCxnSpPr>
        <p:spPr bwMode="auto">
          <a:xfrm>
            <a:off x="9721175" y="3117809"/>
            <a:ext cx="16580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7C50D10-36D5-8F69-6C22-FEED169263A5}"/>
              </a:ext>
            </a:extLst>
          </p:cNvPr>
          <p:cNvSpPr/>
          <p:nvPr/>
        </p:nvSpPr>
        <p:spPr bwMode="auto">
          <a:xfrm>
            <a:off x="5787788" y="5209416"/>
            <a:ext cx="2520391" cy="778030"/>
          </a:xfrm>
          <a:prstGeom prst="round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As before, no regulatory impediment to AP2a directly granting a portion of the TXOP to AP2b instead of a return to AP1a then grant to AP2b. </a:t>
            </a:r>
          </a:p>
        </p:txBody>
      </p:sp>
    </p:spTree>
    <p:extLst>
      <p:ext uri="{BB962C8B-B14F-4D97-AF65-F5344CB8AC3E}">
        <p14:creationId xmlns:p14="http://schemas.microsoft.com/office/powerpoint/2010/main" val="2371744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3FD70D-01F0-4794-0477-F1CFCB0DF1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26359-D43C-C79D-C444-A1D38BF40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85800"/>
          </a:xfrm>
        </p:spPr>
        <p:txBody>
          <a:bodyPr/>
          <a:lstStyle/>
          <a:p>
            <a:r>
              <a:rPr lang="en-US" sz="1600" dirty="0"/>
              <a:t>Solution for Problem C (1/3)</a:t>
            </a:r>
            <a:br>
              <a:rPr lang="en-US" sz="1600" dirty="0"/>
            </a:br>
            <a:r>
              <a:rPr lang="en-US" dirty="0"/>
              <a:t>High Level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C7C5E-950B-64EC-68E1-768341D4B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10896600" cy="3066177"/>
          </a:xfrm>
        </p:spPr>
        <p:txBody>
          <a:bodyPr/>
          <a:lstStyle/>
          <a:p>
            <a:r>
              <a:rPr lang="en-US" dirty="0"/>
              <a:t>Explicitly signal the </a:t>
            </a:r>
            <a:r>
              <a:rPr lang="en-US" dirty="0" err="1"/>
              <a:t>Colocated</a:t>
            </a:r>
            <a:r>
              <a:rPr lang="en-US" dirty="0"/>
              <a:t> BSSID Set</a:t>
            </a:r>
          </a:p>
          <a:p>
            <a:pPr lvl="1"/>
            <a:r>
              <a:rPr lang="en-US" dirty="0"/>
              <a:t>Via the number of variable LSBs in the BSSID, sent in the UHR Operation element</a:t>
            </a:r>
          </a:p>
          <a:p>
            <a:pPr lvl="1"/>
            <a:r>
              <a:rPr lang="en-US" dirty="0"/>
              <a:t>(Similar to Multiple BSSID Set / Co-hosted BSSID Set signaling)</a:t>
            </a:r>
          </a:p>
          <a:p>
            <a:r>
              <a:rPr lang="en-US" dirty="0"/>
              <a:t> Introduce the </a:t>
            </a:r>
            <a:r>
              <a:rPr lang="en-US" dirty="0">
                <a:highlight>
                  <a:srgbClr val="FFFF00"/>
                </a:highlight>
              </a:rPr>
              <a:t>Rx Control Frame To </a:t>
            </a:r>
            <a:r>
              <a:rPr lang="en-US" dirty="0" err="1">
                <a:highlight>
                  <a:srgbClr val="FFFF00"/>
                </a:highlight>
              </a:rPr>
              <a:t>Colocated</a:t>
            </a:r>
            <a:r>
              <a:rPr lang="en-US" dirty="0">
                <a:highlight>
                  <a:srgbClr val="FFFF00"/>
                </a:highlight>
              </a:rPr>
              <a:t> BSSID Set</a:t>
            </a:r>
            <a:r>
              <a:rPr lang="en-US" dirty="0"/>
              <a:t> field</a:t>
            </a:r>
          </a:p>
          <a:p>
            <a:pPr lvl="1"/>
            <a:r>
              <a:rPr lang="en-US" dirty="0"/>
              <a:t>Use this to extend the Rx Control Frame To </a:t>
            </a:r>
            <a:r>
              <a:rPr lang="en-US" dirty="0" err="1"/>
              <a:t>MultiBSS</a:t>
            </a:r>
            <a:r>
              <a:rPr lang="en-US" dirty="0"/>
              <a:t> feature-set to </a:t>
            </a:r>
            <a:r>
              <a:rPr lang="en-US" dirty="0">
                <a:highlight>
                  <a:srgbClr val="FFFF00"/>
                </a:highlight>
              </a:rPr>
              <a:t>all VAPs/VBSSs/VBSSIDs in the </a:t>
            </a:r>
            <a:r>
              <a:rPr lang="en-US" dirty="0" err="1">
                <a:highlight>
                  <a:srgbClr val="FFFF00"/>
                </a:highlight>
              </a:rPr>
              <a:t>Colocated</a:t>
            </a:r>
            <a:r>
              <a:rPr lang="en-US" dirty="0">
                <a:highlight>
                  <a:srgbClr val="FFFF00"/>
                </a:highlight>
              </a:rPr>
              <a:t> BSSID Set</a:t>
            </a:r>
          </a:p>
          <a:p>
            <a:pPr lvl="1"/>
            <a:r>
              <a:rPr lang="en-US" dirty="0"/>
              <a:t>Wherever a feature is conditioned on “Rx Control Frame To </a:t>
            </a:r>
            <a:r>
              <a:rPr lang="en-US" dirty="0" err="1"/>
              <a:t>MultiBSS</a:t>
            </a:r>
            <a:r>
              <a:rPr lang="en-US" dirty="0"/>
              <a:t>” today, extend that condition, in the UHR draft, to be “Rx Control Frame To </a:t>
            </a:r>
            <a:r>
              <a:rPr lang="en-US" dirty="0" err="1"/>
              <a:t>MultiBSS</a:t>
            </a:r>
            <a:r>
              <a:rPr lang="en-US" dirty="0"/>
              <a:t> = 1 or Rx Control Frame To </a:t>
            </a:r>
            <a:r>
              <a:rPr lang="en-US" dirty="0" err="1"/>
              <a:t>Colocated</a:t>
            </a:r>
            <a:r>
              <a:rPr lang="en-US" dirty="0"/>
              <a:t> BSSID Set = 1”</a:t>
            </a:r>
          </a:p>
          <a:p>
            <a:pPr lvl="2"/>
            <a:r>
              <a:rPr lang="en-US" dirty="0"/>
              <a:t>Or similar, since the details are always a little more involved</a:t>
            </a:r>
          </a:p>
          <a:p>
            <a:pPr lvl="1"/>
            <a:r>
              <a:rPr lang="en-US" dirty="0"/>
              <a:t>Assume all information (PM, DL buffer sizes, BSR, SCS(QC), </a:t>
            </a:r>
            <a:r>
              <a:rPr lang="en-US" dirty="0" err="1"/>
              <a:t>etc</a:t>
            </a:r>
            <a:r>
              <a:rPr lang="en-US" dirty="0"/>
              <a:t>) is shared among APs of a </a:t>
            </a:r>
            <a:r>
              <a:rPr lang="en-US" dirty="0" err="1"/>
              <a:t>Colocated</a:t>
            </a:r>
            <a:r>
              <a:rPr lang="en-US" dirty="0"/>
              <a:t> BSSID Set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A644B-25E1-17F8-D880-FAB5EB27B9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E527D-323E-BB63-6EC7-F46BB21199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6FF2F0-C7AE-31E7-D1C7-FB639A32AE2B}"/>
              </a:ext>
            </a:extLst>
          </p:cNvPr>
          <p:cNvSpPr/>
          <p:nvPr/>
        </p:nvSpPr>
        <p:spPr bwMode="auto">
          <a:xfrm>
            <a:off x="1295400" y="4807617"/>
            <a:ext cx="498479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  - can </a:t>
            </a: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mix’n’match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anything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70366C-3167-E87A-B3E7-82CFA8A8AFA4}"/>
              </a:ext>
            </a:extLst>
          </p:cNvPr>
          <p:cNvSpPr/>
          <p:nvPr/>
        </p:nvSpPr>
        <p:spPr bwMode="auto">
          <a:xfrm>
            <a:off x="1300038" y="5255525"/>
            <a:ext cx="114300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Multiple BSSID Set1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02F177-CD9A-CD9B-A6A2-451A2564D4F8}"/>
              </a:ext>
            </a:extLst>
          </p:cNvPr>
          <p:cNvSpPr/>
          <p:nvPr/>
        </p:nvSpPr>
        <p:spPr bwMode="auto">
          <a:xfrm>
            <a:off x="1300038" y="5712725"/>
            <a:ext cx="518838" cy="3832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BBB23F3-4108-3B56-5D58-89CF8BE57E4E}"/>
              </a:ext>
            </a:extLst>
          </p:cNvPr>
          <p:cNvSpPr/>
          <p:nvPr/>
        </p:nvSpPr>
        <p:spPr bwMode="auto">
          <a:xfrm>
            <a:off x="1924200" y="5712725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AP1b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971AA7-6B36-7C61-5068-0F3FD3F9FE98}"/>
              </a:ext>
            </a:extLst>
          </p:cNvPr>
          <p:cNvSpPr/>
          <p:nvPr/>
        </p:nvSpPr>
        <p:spPr bwMode="auto">
          <a:xfrm>
            <a:off x="2576862" y="5712725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AP2c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235403-0B7A-0224-1AF1-8D4D85FD8B8F}"/>
              </a:ext>
            </a:extLst>
          </p:cNvPr>
          <p:cNvSpPr/>
          <p:nvPr/>
        </p:nvSpPr>
        <p:spPr bwMode="auto">
          <a:xfrm>
            <a:off x="3201024" y="5712725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6CECB0-70AF-926B-84A5-540D1D405B7E}"/>
              </a:ext>
            </a:extLst>
          </p:cNvPr>
          <p:cNvSpPr/>
          <p:nvPr/>
        </p:nvSpPr>
        <p:spPr bwMode="auto">
          <a:xfrm>
            <a:off x="3865004" y="5255525"/>
            <a:ext cx="114300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Co-hosted BSSID Set3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7D3052-B719-63D4-C7E7-D1D036592808}"/>
              </a:ext>
            </a:extLst>
          </p:cNvPr>
          <p:cNvSpPr/>
          <p:nvPr/>
        </p:nvSpPr>
        <p:spPr bwMode="auto">
          <a:xfrm>
            <a:off x="3865004" y="5712725"/>
            <a:ext cx="518838" cy="3832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AP3e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B385ED-1050-5E1F-BA45-3AEC79BDE573}"/>
              </a:ext>
            </a:extLst>
          </p:cNvPr>
          <p:cNvSpPr/>
          <p:nvPr/>
        </p:nvSpPr>
        <p:spPr bwMode="auto">
          <a:xfrm>
            <a:off x="4489166" y="5712725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AP3f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05A41AE-ED57-5CED-D66B-5F982B05517D}"/>
              </a:ext>
            </a:extLst>
          </p:cNvPr>
          <p:cNvSpPr/>
          <p:nvPr/>
        </p:nvSpPr>
        <p:spPr bwMode="auto">
          <a:xfrm>
            <a:off x="5141828" y="5255525"/>
            <a:ext cx="518838" cy="8404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AP4g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A8A70A-7E14-1A7A-E464-245771B5F6B2}"/>
              </a:ext>
            </a:extLst>
          </p:cNvPr>
          <p:cNvSpPr/>
          <p:nvPr/>
        </p:nvSpPr>
        <p:spPr bwMode="auto">
          <a:xfrm>
            <a:off x="5765990" y="5255525"/>
            <a:ext cx="518838" cy="8404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AP5h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DA58CE7-04BB-E7A8-3608-1446D1276BF7}"/>
              </a:ext>
            </a:extLst>
          </p:cNvPr>
          <p:cNvSpPr/>
          <p:nvPr/>
        </p:nvSpPr>
        <p:spPr bwMode="auto">
          <a:xfrm>
            <a:off x="2576862" y="5255525"/>
            <a:ext cx="114300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Multiple BSSID Set2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2C8D717-10AE-16CF-0C5D-90452DF2AD6A}"/>
              </a:ext>
            </a:extLst>
          </p:cNvPr>
          <p:cNvSpPr/>
          <p:nvPr/>
        </p:nvSpPr>
        <p:spPr bwMode="auto">
          <a:xfrm>
            <a:off x="6435880" y="5703036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AP6i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362FC0B-5C14-C6B6-7739-BFB61E2FC86A}"/>
              </a:ext>
            </a:extLst>
          </p:cNvPr>
          <p:cNvSpPr/>
          <p:nvPr/>
        </p:nvSpPr>
        <p:spPr bwMode="auto">
          <a:xfrm>
            <a:off x="7060042" y="5703036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AP6j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B388ECA-9506-7CD7-5579-DF0255D5C122}"/>
              </a:ext>
            </a:extLst>
          </p:cNvPr>
          <p:cNvSpPr/>
          <p:nvPr/>
        </p:nvSpPr>
        <p:spPr bwMode="auto">
          <a:xfrm>
            <a:off x="7724022" y="5245836"/>
            <a:ext cx="114300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Co-hosted BSSID Set7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8BE8EC-D796-5379-99CF-5333F2F4276C}"/>
              </a:ext>
            </a:extLst>
          </p:cNvPr>
          <p:cNvSpPr/>
          <p:nvPr/>
        </p:nvSpPr>
        <p:spPr bwMode="auto">
          <a:xfrm>
            <a:off x="7724022" y="5703036"/>
            <a:ext cx="518838" cy="3832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AP7k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28A2491-26A7-2ABF-5EE1-0D106286ECD4}"/>
              </a:ext>
            </a:extLst>
          </p:cNvPr>
          <p:cNvSpPr/>
          <p:nvPr/>
        </p:nvSpPr>
        <p:spPr bwMode="auto">
          <a:xfrm>
            <a:off x="8348184" y="5703036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AP7l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A8F1E71-5AC0-1133-E21D-978BFAA3D266}"/>
              </a:ext>
            </a:extLst>
          </p:cNvPr>
          <p:cNvSpPr/>
          <p:nvPr/>
        </p:nvSpPr>
        <p:spPr bwMode="auto">
          <a:xfrm>
            <a:off x="9000846" y="5245836"/>
            <a:ext cx="518838" cy="8404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AP8m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B6E6053-73CB-A04C-9630-E60238F55DCF}"/>
              </a:ext>
            </a:extLst>
          </p:cNvPr>
          <p:cNvSpPr/>
          <p:nvPr/>
        </p:nvSpPr>
        <p:spPr bwMode="auto">
          <a:xfrm>
            <a:off x="6435880" y="5245836"/>
            <a:ext cx="114300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Multiple BSSID Set6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A3058B1-4114-D860-8801-6949CC7FEB8E}"/>
              </a:ext>
            </a:extLst>
          </p:cNvPr>
          <p:cNvSpPr/>
          <p:nvPr/>
        </p:nvSpPr>
        <p:spPr bwMode="auto">
          <a:xfrm>
            <a:off x="6445793" y="4592453"/>
            <a:ext cx="3096403" cy="383275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or leave anything out (with a sufficiently different BSSID)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95A28B1-6B80-2380-88E0-8B9C87DBD60F}"/>
              </a:ext>
            </a:extLst>
          </p:cNvPr>
          <p:cNvSpPr/>
          <p:nvPr/>
        </p:nvSpPr>
        <p:spPr bwMode="auto">
          <a:xfrm>
            <a:off x="6445794" y="5070978"/>
            <a:ext cx="3069831" cy="114300"/>
          </a:xfrm>
          <a:custGeom>
            <a:avLst/>
            <a:gdLst>
              <a:gd name="connsiteX0" fmla="*/ 0 w 6324600"/>
              <a:gd name="connsiteY0" fmla="*/ 114300 h 114300"/>
              <a:gd name="connsiteX1" fmla="*/ 114300 w 6324600"/>
              <a:gd name="connsiteY1" fmla="*/ 0 h 114300"/>
              <a:gd name="connsiteX2" fmla="*/ 6210300 w 6324600"/>
              <a:gd name="connsiteY2" fmla="*/ 0 h 114300"/>
              <a:gd name="connsiteX3" fmla="*/ 6324600 w 6324600"/>
              <a:gd name="connsiteY3" fmla="*/ 11430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24600" h="114300">
                <a:moveTo>
                  <a:pt x="0" y="114300"/>
                </a:moveTo>
                <a:lnTo>
                  <a:pt x="114300" y="0"/>
                </a:lnTo>
                <a:lnTo>
                  <a:pt x="6210300" y="0"/>
                </a:lnTo>
                <a:lnTo>
                  <a:pt x="6324600" y="11430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55F12A1-A74A-C791-2242-EC66F98D601A}"/>
              </a:ext>
            </a:extLst>
          </p:cNvPr>
          <p:cNvCxnSpPr>
            <a:cxnSpLocks/>
          </p:cNvCxnSpPr>
          <p:nvPr/>
        </p:nvCxnSpPr>
        <p:spPr bwMode="auto">
          <a:xfrm flipV="1">
            <a:off x="7924800" y="4899528"/>
            <a:ext cx="0" cy="1691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563808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tangle: Rounded Corners 150">
            <a:extLst>
              <a:ext uri="{FF2B5EF4-FFF2-40B4-BE49-F238E27FC236}">
                <a16:creationId xmlns:a16="http://schemas.microsoft.com/office/drawing/2014/main" id="{CC13E4F5-C221-09F4-1601-602D3413602C}"/>
              </a:ext>
            </a:extLst>
          </p:cNvPr>
          <p:cNvSpPr/>
          <p:nvPr/>
        </p:nvSpPr>
        <p:spPr bwMode="auto">
          <a:xfrm>
            <a:off x="8213393" y="5702100"/>
            <a:ext cx="304025" cy="611876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2" name="Rectangle: Rounded Corners 151">
            <a:extLst>
              <a:ext uri="{FF2B5EF4-FFF2-40B4-BE49-F238E27FC236}">
                <a16:creationId xmlns:a16="http://schemas.microsoft.com/office/drawing/2014/main" id="{4DABF17B-7ED7-BEC6-D001-BD8010D1F6AA}"/>
              </a:ext>
            </a:extLst>
          </p:cNvPr>
          <p:cNvSpPr/>
          <p:nvPr/>
        </p:nvSpPr>
        <p:spPr bwMode="auto">
          <a:xfrm>
            <a:off x="8834959" y="5699309"/>
            <a:ext cx="301266" cy="611876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6" name="Rectangle: Rounded Corners 145">
            <a:extLst>
              <a:ext uri="{FF2B5EF4-FFF2-40B4-BE49-F238E27FC236}">
                <a16:creationId xmlns:a16="http://schemas.microsoft.com/office/drawing/2014/main" id="{0BEF2256-ABFE-6C95-1EDB-CF23AFF092DE}"/>
              </a:ext>
            </a:extLst>
          </p:cNvPr>
          <p:cNvSpPr/>
          <p:nvPr/>
        </p:nvSpPr>
        <p:spPr bwMode="auto">
          <a:xfrm>
            <a:off x="7494301" y="4928125"/>
            <a:ext cx="1640102" cy="923046"/>
          </a:xfrm>
          <a:prstGeom prst="roundRect">
            <a:avLst>
              <a:gd name="adj" fmla="val 5724"/>
            </a:avLst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5" name="Rectangle: Rounded Corners 144">
            <a:extLst>
              <a:ext uri="{FF2B5EF4-FFF2-40B4-BE49-F238E27FC236}">
                <a16:creationId xmlns:a16="http://schemas.microsoft.com/office/drawing/2014/main" id="{BF51CE49-4860-CE38-65AC-E0A9092307FA}"/>
              </a:ext>
            </a:extLst>
          </p:cNvPr>
          <p:cNvSpPr/>
          <p:nvPr/>
        </p:nvSpPr>
        <p:spPr bwMode="auto">
          <a:xfrm>
            <a:off x="6628928" y="4931559"/>
            <a:ext cx="1228791" cy="1385270"/>
          </a:xfrm>
          <a:prstGeom prst="roundRect">
            <a:avLst>
              <a:gd name="adj" fmla="val 4071"/>
            </a:avLst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9" name="Rectangle: Rounded Corners 148">
            <a:extLst>
              <a:ext uri="{FF2B5EF4-FFF2-40B4-BE49-F238E27FC236}">
                <a16:creationId xmlns:a16="http://schemas.microsoft.com/office/drawing/2014/main" id="{6229F664-1AC1-02BB-F314-DD495C9BB6A5}"/>
              </a:ext>
            </a:extLst>
          </p:cNvPr>
          <p:cNvSpPr/>
          <p:nvPr/>
        </p:nvSpPr>
        <p:spPr bwMode="auto">
          <a:xfrm>
            <a:off x="9690507" y="5703474"/>
            <a:ext cx="304025" cy="611876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0" name="Rectangle: Rounded Corners 149">
            <a:extLst>
              <a:ext uri="{FF2B5EF4-FFF2-40B4-BE49-F238E27FC236}">
                <a16:creationId xmlns:a16="http://schemas.microsoft.com/office/drawing/2014/main" id="{B06EE3D2-D6B6-4C59-E533-AA648E15E4AC}"/>
              </a:ext>
            </a:extLst>
          </p:cNvPr>
          <p:cNvSpPr/>
          <p:nvPr/>
        </p:nvSpPr>
        <p:spPr bwMode="auto">
          <a:xfrm>
            <a:off x="10313163" y="5703474"/>
            <a:ext cx="301266" cy="611876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7" name="Rectangle: Rounded Corners 146">
            <a:extLst>
              <a:ext uri="{FF2B5EF4-FFF2-40B4-BE49-F238E27FC236}">
                <a16:creationId xmlns:a16="http://schemas.microsoft.com/office/drawing/2014/main" id="{FA3147A6-E9E0-E271-C24E-4C08DA82C002}"/>
              </a:ext>
            </a:extLst>
          </p:cNvPr>
          <p:cNvSpPr/>
          <p:nvPr/>
        </p:nvSpPr>
        <p:spPr bwMode="auto">
          <a:xfrm>
            <a:off x="10658409" y="4937655"/>
            <a:ext cx="1228791" cy="1385270"/>
          </a:xfrm>
          <a:prstGeom prst="roundRect">
            <a:avLst>
              <a:gd name="adj" fmla="val 4071"/>
            </a:avLst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8" name="Rectangle: Rounded Corners 147">
            <a:extLst>
              <a:ext uri="{FF2B5EF4-FFF2-40B4-BE49-F238E27FC236}">
                <a16:creationId xmlns:a16="http://schemas.microsoft.com/office/drawing/2014/main" id="{56CF0D80-C046-8972-787C-E6D6014C27E2}"/>
              </a:ext>
            </a:extLst>
          </p:cNvPr>
          <p:cNvSpPr/>
          <p:nvPr/>
        </p:nvSpPr>
        <p:spPr bwMode="auto">
          <a:xfrm>
            <a:off x="9408727" y="4939656"/>
            <a:ext cx="1640102" cy="923046"/>
          </a:xfrm>
          <a:prstGeom prst="roundRect">
            <a:avLst>
              <a:gd name="adj" fmla="val 5724"/>
            </a:avLst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4" name="Rectangle: Rounded Corners 143">
            <a:extLst>
              <a:ext uri="{FF2B5EF4-FFF2-40B4-BE49-F238E27FC236}">
                <a16:creationId xmlns:a16="http://schemas.microsoft.com/office/drawing/2014/main" id="{E8577B64-B88A-FA82-7367-8D49E846FD2C}"/>
              </a:ext>
            </a:extLst>
          </p:cNvPr>
          <p:cNvSpPr/>
          <p:nvPr/>
        </p:nvSpPr>
        <p:spPr bwMode="auto">
          <a:xfrm>
            <a:off x="4151098" y="4931559"/>
            <a:ext cx="1640102" cy="923046"/>
          </a:xfrm>
          <a:prstGeom prst="roundRect">
            <a:avLst>
              <a:gd name="adj" fmla="val 5724"/>
            </a:avLst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3" name="Rectangle: Rounded Corners 142">
            <a:extLst>
              <a:ext uri="{FF2B5EF4-FFF2-40B4-BE49-F238E27FC236}">
                <a16:creationId xmlns:a16="http://schemas.microsoft.com/office/drawing/2014/main" id="{A34F855B-7A5F-7D05-0138-B0AA5210CE3E}"/>
              </a:ext>
            </a:extLst>
          </p:cNvPr>
          <p:cNvSpPr/>
          <p:nvPr/>
        </p:nvSpPr>
        <p:spPr bwMode="auto">
          <a:xfrm>
            <a:off x="171337" y="3811892"/>
            <a:ext cx="348994" cy="962596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8" name="Rectangle: Rounded Corners 127">
            <a:extLst>
              <a:ext uri="{FF2B5EF4-FFF2-40B4-BE49-F238E27FC236}">
                <a16:creationId xmlns:a16="http://schemas.microsoft.com/office/drawing/2014/main" id="{2222B706-E7E9-CDDE-A012-F7AD3E007626}"/>
              </a:ext>
            </a:extLst>
          </p:cNvPr>
          <p:cNvSpPr/>
          <p:nvPr/>
        </p:nvSpPr>
        <p:spPr bwMode="auto">
          <a:xfrm>
            <a:off x="3291028" y="4931559"/>
            <a:ext cx="1228791" cy="1385270"/>
          </a:xfrm>
          <a:prstGeom prst="roundRect">
            <a:avLst>
              <a:gd name="adj" fmla="val 4071"/>
            </a:avLst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9" name="Rectangle: Rounded Corners 128">
            <a:extLst>
              <a:ext uri="{FF2B5EF4-FFF2-40B4-BE49-F238E27FC236}">
                <a16:creationId xmlns:a16="http://schemas.microsoft.com/office/drawing/2014/main" id="{1E3F968E-6E40-52D1-CCD3-DBCAE77D2A7E}"/>
              </a:ext>
            </a:extLst>
          </p:cNvPr>
          <p:cNvSpPr/>
          <p:nvPr/>
        </p:nvSpPr>
        <p:spPr bwMode="auto">
          <a:xfrm>
            <a:off x="4867278" y="5712725"/>
            <a:ext cx="304025" cy="611876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0" name="Rectangle: Rounded Corners 129">
            <a:extLst>
              <a:ext uri="{FF2B5EF4-FFF2-40B4-BE49-F238E27FC236}">
                <a16:creationId xmlns:a16="http://schemas.microsoft.com/office/drawing/2014/main" id="{11BB96E1-7F23-A9B3-6EE6-565C3BEE5564}"/>
              </a:ext>
            </a:extLst>
          </p:cNvPr>
          <p:cNvSpPr/>
          <p:nvPr/>
        </p:nvSpPr>
        <p:spPr bwMode="auto">
          <a:xfrm>
            <a:off x="5489934" y="5712725"/>
            <a:ext cx="301266" cy="611876"/>
          </a:xfrm>
          <a:prstGeom prst="roundRect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85800"/>
          </a:xfrm>
        </p:spPr>
        <p:txBody>
          <a:bodyPr/>
          <a:lstStyle/>
          <a:p>
            <a:r>
              <a:rPr lang="en-US" sz="1600" dirty="0"/>
              <a:t>Solution for Problem C (2/3)</a:t>
            </a:r>
            <a:br>
              <a:rPr lang="en-US" sz="1600" dirty="0"/>
            </a:br>
            <a:r>
              <a:rPr lang="en-US" dirty="0"/>
              <a:t>Need </a:t>
            </a:r>
            <a:r>
              <a:rPr lang="en-US" dirty="0" err="1"/>
              <a:t>Colocated</a:t>
            </a:r>
            <a:r>
              <a:rPr lang="en-US" dirty="0"/>
              <a:t> BSSID Set BSSID(s), analogous to Transmitted BSSID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524001"/>
            <a:ext cx="10464801" cy="2362200"/>
          </a:xfrm>
        </p:spPr>
        <p:txBody>
          <a:bodyPr/>
          <a:lstStyle/>
          <a:p>
            <a:r>
              <a:rPr lang="en-US" dirty="0"/>
              <a:t>Rx Control Frame To </a:t>
            </a:r>
            <a:r>
              <a:rPr lang="en-US" dirty="0" err="1"/>
              <a:t>MultiBSS</a:t>
            </a:r>
            <a:r>
              <a:rPr lang="en-US" dirty="0"/>
              <a:t> feature-set uses the Transmitted BSSID when sending control frames for the entire Multiple BSSID Set. Something similar is needed for a </a:t>
            </a:r>
            <a:r>
              <a:rPr lang="en-US" dirty="0" err="1"/>
              <a:t>Colocated</a:t>
            </a:r>
            <a:r>
              <a:rPr lang="en-US" dirty="0"/>
              <a:t> BSSID Set </a:t>
            </a:r>
          </a:p>
          <a:p>
            <a:r>
              <a:rPr lang="en-US" dirty="0"/>
              <a:t>Rx Control Frame To </a:t>
            </a:r>
            <a:r>
              <a:rPr lang="en-US" dirty="0" err="1"/>
              <a:t>Colocated</a:t>
            </a:r>
            <a:r>
              <a:rPr lang="en-US" dirty="0"/>
              <a:t> BSSID Set can go two ways:</a:t>
            </a:r>
          </a:p>
          <a:p>
            <a:pPr lvl="1"/>
            <a:r>
              <a:rPr lang="en-US" dirty="0"/>
              <a:t>Option A: A </a:t>
            </a:r>
            <a:r>
              <a:rPr lang="en-US" dirty="0" err="1"/>
              <a:t>Colocated</a:t>
            </a:r>
            <a:r>
              <a:rPr lang="en-US" dirty="0"/>
              <a:t> BSSID Set has a </a:t>
            </a:r>
            <a:r>
              <a:rPr lang="en-US" b="1" dirty="0"/>
              <a:t>single</a:t>
            </a:r>
            <a:r>
              <a:rPr lang="en-US" dirty="0"/>
              <a:t> </a:t>
            </a:r>
            <a:r>
              <a:rPr lang="en-US" dirty="0" err="1"/>
              <a:t>Colocated</a:t>
            </a:r>
            <a:r>
              <a:rPr lang="en-US" dirty="0"/>
              <a:t> BSSID Set BSSID</a:t>
            </a:r>
          </a:p>
          <a:p>
            <a:pPr lvl="2"/>
            <a:r>
              <a:rPr lang="en-US" dirty="0"/>
              <a:t>Complete aggregation &amp; efficiency for UHR STAs, but certain legacy STAs can </a:t>
            </a:r>
            <a:r>
              <a:rPr lang="en-US" dirty="0">
                <a:highlight>
                  <a:srgbClr val="FFFF00"/>
                </a:highlight>
              </a:rPr>
              <a:t>never</a:t>
            </a:r>
            <a:r>
              <a:rPr lang="en-US" dirty="0"/>
              <a:t> participate</a:t>
            </a:r>
          </a:p>
          <a:p>
            <a:pPr lvl="1"/>
            <a:r>
              <a:rPr lang="en-US" dirty="0"/>
              <a:t>Option B: A </a:t>
            </a:r>
            <a:r>
              <a:rPr lang="en-US" dirty="0" err="1"/>
              <a:t>Colocated</a:t>
            </a:r>
            <a:r>
              <a:rPr lang="en-US" dirty="0"/>
              <a:t> BSSID Set uses </a:t>
            </a:r>
            <a:r>
              <a:rPr lang="en-US" b="1" dirty="0"/>
              <a:t>any</a:t>
            </a:r>
            <a:r>
              <a:rPr lang="en-US" dirty="0"/>
              <a:t> (transmitted) BSSID in the set as a </a:t>
            </a:r>
            <a:r>
              <a:rPr lang="en-US" dirty="0" err="1"/>
              <a:t>Colocated</a:t>
            </a:r>
            <a:r>
              <a:rPr lang="en-US" dirty="0"/>
              <a:t> BSSID Set BSSID</a:t>
            </a:r>
          </a:p>
          <a:p>
            <a:pPr lvl="2"/>
            <a:r>
              <a:rPr lang="en-US" dirty="0"/>
              <a:t>Complete aggregation &amp; efficiency for UHR STAs + all legacy STAs have a way to participate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75C8144-9B91-6251-0D95-53C79635A7F0}"/>
              </a:ext>
            </a:extLst>
          </p:cNvPr>
          <p:cNvSpPr/>
          <p:nvPr/>
        </p:nvSpPr>
        <p:spPr bwMode="auto">
          <a:xfrm>
            <a:off x="152400" y="3502925"/>
            <a:ext cx="685800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Key: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2412FA4-F89E-7CD7-01E6-9C15BF208D75}"/>
              </a:ext>
            </a:extLst>
          </p:cNvPr>
          <p:cNvSpPr/>
          <p:nvPr/>
        </p:nvSpPr>
        <p:spPr bwMode="auto">
          <a:xfrm>
            <a:off x="228600" y="4344849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9F2BFA6-60C1-CD9C-CDE9-4A7B3CC6E2C2}"/>
              </a:ext>
            </a:extLst>
          </p:cNvPr>
          <p:cNvSpPr/>
          <p:nvPr/>
        </p:nvSpPr>
        <p:spPr bwMode="auto">
          <a:xfrm>
            <a:off x="219783" y="3851411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DBFDF79-B405-659E-AF77-B93F78B64671}"/>
              </a:ext>
            </a:extLst>
          </p:cNvPr>
          <p:cNvSpPr/>
          <p:nvPr/>
        </p:nvSpPr>
        <p:spPr bwMode="auto">
          <a:xfrm>
            <a:off x="535479" y="4344849"/>
            <a:ext cx="1843843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Participating Legacy Non-AP STA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8E563C8-10F2-4D6D-BA19-71FE87910B32}"/>
              </a:ext>
            </a:extLst>
          </p:cNvPr>
          <p:cNvSpPr/>
          <p:nvPr/>
        </p:nvSpPr>
        <p:spPr bwMode="auto">
          <a:xfrm>
            <a:off x="529066" y="3851411"/>
            <a:ext cx="1756934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Participating UHR Non-AP STA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B9A03DD2-5BF0-648C-E9D4-0C18CB079541}"/>
              </a:ext>
            </a:extLst>
          </p:cNvPr>
          <p:cNvSpPr/>
          <p:nvPr/>
        </p:nvSpPr>
        <p:spPr bwMode="auto">
          <a:xfrm>
            <a:off x="3337212" y="4524253"/>
            <a:ext cx="2415344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 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3A7BF99-CECD-9382-E5CB-54F8F9334A41}"/>
              </a:ext>
            </a:extLst>
          </p:cNvPr>
          <p:cNvSpPr/>
          <p:nvPr/>
        </p:nvSpPr>
        <p:spPr bwMode="auto">
          <a:xfrm>
            <a:off x="3337212" y="4981453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MBSSID1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B61834F6-4E14-A600-FE35-28790BFBE167}"/>
              </a:ext>
            </a:extLst>
          </p:cNvPr>
          <p:cNvSpPr/>
          <p:nvPr/>
        </p:nvSpPr>
        <p:spPr bwMode="auto">
          <a:xfrm>
            <a:off x="3337212" y="5438653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AP1a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3D2CC1A4-44D5-605D-B32F-A1ADEB366FA2}"/>
              </a:ext>
            </a:extLst>
          </p:cNvPr>
          <p:cNvSpPr/>
          <p:nvPr/>
        </p:nvSpPr>
        <p:spPr bwMode="auto">
          <a:xfrm>
            <a:off x="3337212" y="5891303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F9CA084-F1B4-FC60-2797-8F61C278ED1B}"/>
              </a:ext>
            </a:extLst>
          </p:cNvPr>
          <p:cNvSpPr/>
          <p:nvPr/>
        </p:nvSpPr>
        <p:spPr bwMode="auto">
          <a:xfrm>
            <a:off x="3961374" y="5438653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AP1b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17C5BA00-0CE5-0413-FB84-E23F151F2021}"/>
              </a:ext>
            </a:extLst>
          </p:cNvPr>
          <p:cNvSpPr/>
          <p:nvPr/>
        </p:nvSpPr>
        <p:spPr bwMode="auto">
          <a:xfrm>
            <a:off x="3622966" y="5891303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86EF536-2939-F997-BF42-23F37548359C}"/>
              </a:ext>
            </a:extLst>
          </p:cNvPr>
          <p:cNvSpPr/>
          <p:nvPr/>
        </p:nvSpPr>
        <p:spPr bwMode="auto">
          <a:xfrm>
            <a:off x="3956894" y="5890143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CAD8C934-D1C3-C725-544E-53740DD0BB04}"/>
              </a:ext>
            </a:extLst>
          </p:cNvPr>
          <p:cNvSpPr/>
          <p:nvPr/>
        </p:nvSpPr>
        <p:spPr bwMode="auto">
          <a:xfrm>
            <a:off x="4242648" y="5890143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B51E8D6B-C87E-0070-8217-E3D153115A0F}"/>
              </a:ext>
            </a:extLst>
          </p:cNvPr>
          <p:cNvSpPr/>
          <p:nvPr/>
        </p:nvSpPr>
        <p:spPr bwMode="auto">
          <a:xfrm>
            <a:off x="4614036" y="4981453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MBSSID2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1A4C18D0-4851-75D4-8D73-224A19071AF2}"/>
              </a:ext>
            </a:extLst>
          </p:cNvPr>
          <p:cNvSpPr/>
          <p:nvPr/>
        </p:nvSpPr>
        <p:spPr bwMode="auto">
          <a:xfrm>
            <a:off x="4614036" y="5438653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AP2c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9BC53A6F-01AE-21C0-799A-82FDA6A6A780}"/>
              </a:ext>
            </a:extLst>
          </p:cNvPr>
          <p:cNvSpPr/>
          <p:nvPr/>
        </p:nvSpPr>
        <p:spPr bwMode="auto">
          <a:xfrm>
            <a:off x="4614036" y="5891303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X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BAA52CFC-B595-50CA-1ABF-908D2BFEBC44}"/>
              </a:ext>
            </a:extLst>
          </p:cNvPr>
          <p:cNvSpPr/>
          <p:nvPr/>
        </p:nvSpPr>
        <p:spPr bwMode="auto">
          <a:xfrm>
            <a:off x="5238198" y="5438653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AP2d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A8B42AC-4FAE-D507-22E5-245462A3A2A0}"/>
              </a:ext>
            </a:extLst>
          </p:cNvPr>
          <p:cNvSpPr/>
          <p:nvPr/>
        </p:nvSpPr>
        <p:spPr bwMode="auto">
          <a:xfrm>
            <a:off x="4899790" y="5891303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26C7DB71-FBF8-6DC7-2CFA-F7FD70AD38D3}"/>
              </a:ext>
            </a:extLst>
          </p:cNvPr>
          <p:cNvSpPr/>
          <p:nvPr/>
        </p:nvSpPr>
        <p:spPr bwMode="auto">
          <a:xfrm>
            <a:off x="5233718" y="5890143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X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CB4D7BC-8ADB-6F68-B94F-2DFAACB643EF}"/>
              </a:ext>
            </a:extLst>
          </p:cNvPr>
          <p:cNvSpPr/>
          <p:nvPr/>
        </p:nvSpPr>
        <p:spPr bwMode="auto">
          <a:xfrm>
            <a:off x="5519472" y="5890143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0122FBEB-8C0D-3CBD-BA54-BCD2AF5864E2}"/>
              </a:ext>
            </a:extLst>
          </p:cNvPr>
          <p:cNvSpPr/>
          <p:nvPr/>
        </p:nvSpPr>
        <p:spPr bwMode="auto">
          <a:xfrm>
            <a:off x="6674554" y="4520146"/>
            <a:ext cx="2415344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 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AE5D5DC-3DAE-BA7B-B866-2AA5D691A5F2}"/>
              </a:ext>
            </a:extLst>
          </p:cNvPr>
          <p:cNvSpPr/>
          <p:nvPr/>
        </p:nvSpPr>
        <p:spPr bwMode="auto">
          <a:xfrm>
            <a:off x="6674554" y="4977346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MBSSID1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4786ED3-C5D0-AA7B-CC63-F5674EEDC723}"/>
              </a:ext>
            </a:extLst>
          </p:cNvPr>
          <p:cNvSpPr/>
          <p:nvPr/>
        </p:nvSpPr>
        <p:spPr bwMode="auto">
          <a:xfrm>
            <a:off x="6674554" y="5434546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AP1a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17956B48-E3B2-F7ED-944E-6E96079F78A9}"/>
              </a:ext>
            </a:extLst>
          </p:cNvPr>
          <p:cNvSpPr/>
          <p:nvPr/>
        </p:nvSpPr>
        <p:spPr bwMode="auto">
          <a:xfrm>
            <a:off x="6674554" y="5887196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99CD471B-E1FE-5A81-A7D2-2262D8884FC8}"/>
              </a:ext>
            </a:extLst>
          </p:cNvPr>
          <p:cNvSpPr/>
          <p:nvPr/>
        </p:nvSpPr>
        <p:spPr bwMode="auto">
          <a:xfrm>
            <a:off x="7298716" y="5434546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AP1b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8CA9A93E-80DA-7E5D-A888-8326A817BDDA}"/>
              </a:ext>
            </a:extLst>
          </p:cNvPr>
          <p:cNvSpPr/>
          <p:nvPr/>
        </p:nvSpPr>
        <p:spPr bwMode="auto">
          <a:xfrm>
            <a:off x="6960308" y="5887196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C24CB6C2-8A4E-44B4-6E50-619D5C9B05DC}"/>
              </a:ext>
            </a:extLst>
          </p:cNvPr>
          <p:cNvSpPr/>
          <p:nvPr/>
        </p:nvSpPr>
        <p:spPr bwMode="auto">
          <a:xfrm>
            <a:off x="7294236" y="5886036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CE80E352-CCB4-9AF3-BFA5-1C9A689B87D4}"/>
              </a:ext>
            </a:extLst>
          </p:cNvPr>
          <p:cNvSpPr/>
          <p:nvPr/>
        </p:nvSpPr>
        <p:spPr bwMode="auto">
          <a:xfrm>
            <a:off x="7579990" y="5886036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8AF2214-2C6F-F8E5-74BB-40E1B66B0CC3}"/>
              </a:ext>
            </a:extLst>
          </p:cNvPr>
          <p:cNvSpPr/>
          <p:nvPr/>
        </p:nvSpPr>
        <p:spPr bwMode="auto">
          <a:xfrm>
            <a:off x="7951378" y="4977346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MBSSID2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7ABB0440-4A43-7607-FD0B-3AACEFF3039C}"/>
              </a:ext>
            </a:extLst>
          </p:cNvPr>
          <p:cNvSpPr/>
          <p:nvPr/>
        </p:nvSpPr>
        <p:spPr bwMode="auto">
          <a:xfrm>
            <a:off x="7951378" y="5434546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AP2c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90C5377A-D062-4A61-7706-E05785C7AC14}"/>
              </a:ext>
            </a:extLst>
          </p:cNvPr>
          <p:cNvSpPr/>
          <p:nvPr/>
        </p:nvSpPr>
        <p:spPr bwMode="auto">
          <a:xfrm>
            <a:off x="7951378" y="5887196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~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16F47078-43A8-31DC-9EA8-37014684E9CB}"/>
              </a:ext>
            </a:extLst>
          </p:cNvPr>
          <p:cNvSpPr/>
          <p:nvPr/>
        </p:nvSpPr>
        <p:spPr bwMode="auto">
          <a:xfrm>
            <a:off x="8575540" y="5434546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AP2d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DF1D617-BC14-3E87-CEA0-5FD18EB76E88}"/>
              </a:ext>
            </a:extLst>
          </p:cNvPr>
          <p:cNvSpPr/>
          <p:nvPr/>
        </p:nvSpPr>
        <p:spPr bwMode="auto">
          <a:xfrm>
            <a:off x="8237132" y="5887196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B39A551D-3CBA-D0F4-7E70-76983BCC07A1}"/>
              </a:ext>
            </a:extLst>
          </p:cNvPr>
          <p:cNvSpPr/>
          <p:nvPr/>
        </p:nvSpPr>
        <p:spPr bwMode="auto">
          <a:xfrm>
            <a:off x="8571060" y="5886036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+mj-lt"/>
              </a:rPr>
              <a:t>~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07FC58ED-E6AB-ECB6-805A-65E60CE9863A}"/>
              </a:ext>
            </a:extLst>
          </p:cNvPr>
          <p:cNvSpPr/>
          <p:nvPr/>
        </p:nvSpPr>
        <p:spPr bwMode="auto">
          <a:xfrm>
            <a:off x="8856814" y="5886036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73DF971D-677D-8619-1401-7DC80D363080}"/>
              </a:ext>
            </a:extLst>
          </p:cNvPr>
          <p:cNvSpPr/>
          <p:nvPr/>
        </p:nvSpPr>
        <p:spPr bwMode="auto">
          <a:xfrm>
            <a:off x="9440331" y="4516039"/>
            <a:ext cx="2415344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 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B40B2C61-FE9D-4131-24A2-414E155C6FEF}"/>
              </a:ext>
            </a:extLst>
          </p:cNvPr>
          <p:cNvSpPr/>
          <p:nvPr/>
        </p:nvSpPr>
        <p:spPr bwMode="auto">
          <a:xfrm>
            <a:off x="9440331" y="4973239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MBSSID1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275393DF-9957-6896-761B-FA1DAE8C3069}"/>
              </a:ext>
            </a:extLst>
          </p:cNvPr>
          <p:cNvSpPr/>
          <p:nvPr/>
        </p:nvSpPr>
        <p:spPr bwMode="auto">
          <a:xfrm>
            <a:off x="9440331" y="5430439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AP1a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827AF112-333E-489E-8D97-B4A748F0D527}"/>
              </a:ext>
            </a:extLst>
          </p:cNvPr>
          <p:cNvSpPr/>
          <p:nvPr/>
        </p:nvSpPr>
        <p:spPr bwMode="auto">
          <a:xfrm>
            <a:off x="9440331" y="5883089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+mj-lt"/>
              </a:rPr>
              <a:t>~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88918C9C-02F0-33A4-0D7B-8FEF9C3C9091}"/>
              </a:ext>
            </a:extLst>
          </p:cNvPr>
          <p:cNvSpPr/>
          <p:nvPr/>
        </p:nvSpPr>
        <p:spPr bwMode="auto">
          <a:xfrm>
            <a:off x="10064493" y="5430439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AP1b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8933BE6F-3002-7D12-1C7F-7390B56CB1A7}"/>
              </a:ext>
            </a:extLst>
          </p:cNvPr>
          <p:cNvSpPr/>
          <p:nvPr/>
        </p:nvSpPr>
        <p:spPr bwMode="auto">
          <a:xfrm>
            <a:off x="9726085" y="5883089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BB13286A-2D22-9EBB-586D-AE2BDFE35575}"/>
              </a:ext>
            </a:extLst>
          </p:cNvPr>
          <p:cNvSpPr/>
          <p:nvPr/>
        </p:nvSpPr>
        <p:spPr bwMode="auto">
          <a:xfrm>
            <a:off x="10060013" y="5881929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~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9E40700D-DE0F-B5C3-0D43-931694495390}"/>
              </a:ext>
            </a:extLst>
          </p:cNvPr>
          <p:cNvSpPr/>
          <p:nvPr/>
        </p:nvSpPr>
        <p:spPr bwMode="auto">
          <a:xfrm>
            <a:off x="10345767" y="5881929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8726CCBF-D168-F4A7-9EFD-7F6202AD456B}"/>
              </a:ext>
            </a:extLst>
          </p:cNvPr>
          <p:cNvSpPr/>
          <p:nvPr/>
        </p:nvSpPr>
        <p:spPr bwMode="auto">
          <a:xfrm>
            <a:off x="10717155" y="4973239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MBSSID2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5CA79EE9-A7D9-A69B-CE7E-5DE7A531602D}"/>
              </a:ext>
            </a:extLst>
          </p:cNvPr>
          <p:cNvSpPr/>
          <p:nvPr/>
        </p:nvSpPr>
        <p:spPr bwMode="auto">
          <a:xfrm>
            <a:off x="10717155" y="5430439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AP2c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C8059DA1-8D63-2CD8-27B6-B5523B68860F}"/>
              </a:ext>
            </a:extLst>
          </p:cNvPr>
          <p:cNvSpPr/>
          <p:nvPr/>
        </p:nvSpPr>
        <p:spPr bwMode="auto">
          <a:xfrm>
            <a:off x="10717155" y="5883089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14DA1B5B-8539-A2B4-832D-5F654FFC6734}"/>
              </a:ext>
            </a:extLst>
          </p:cNvPr>
          <p:cNvSpPr/>
          <p:nvPr/>
        </p:nvSpPr>
        <p:spPr bwMode="auto">
          <a:xfrm>
            <a:off x="11341317" y="5430439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AP2d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7D78CD44-A3F2-6FC3-C836-C794331AC031}"/>
              </a:ext>
            </a:extLst>
          </p:cNvPr>
          <p:cNvSpPr/>
          <p:nvPr/>
        </p:nvSpPr>
        <p:spPr bwMode="auto">
          <a:xfrm>
            <a:off x="11002909" y="5883089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4E31909B-0A60-9EDE-3F2F-DF2448154B4D}"/>
              </a:ext>
            </a:extLst>
          </p:cNvPr>
          <p:cNvSpPr/>
          <p:nvPr/>
        </p:nvSpPr>
        <p:spPr bwMode="auto">
          <a:xfrm>
            <a:off x="11336837" y="5881929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9465B5EE-A6E0-1002-7294-318630A033A8}"/>
              </a:ext>
            </a:extLst>
          </p:cNvPr>
          <p:cNvSpPr/>
          <p:nvPr/>
        </p:nvSpPr>
        <p:spPr bwMode="auto">
          <a:xfrm>
            <a:off x="11622591" y="5881929"/>
            <a:ext cx="233084" cy="3832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EF9F8CB2-469D-D294-B43E-3FE62099E85B}"/>
              </a:ext>
            </a:extLst>
          </p:cNvPr>
          <p:cNvSpPr/>
          <p:nvPr/>
        </p:nvSpPr>
        <p:spPr bwMode="auto">
          <a:xfrm>
            <a:off x="3337212" y="3886200"/>
            <a:ext cx="2415344" cy="54677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Option A</a:t>
            </a:r>
          </a:p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All TXOPs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E4D94D5-1B66-3870-43B7-7591B9F94DE0}"/>
              </a:ext>
            </a:extLst>
          </p:cNvPr>
          <p:cNvSpPr/>
          <p:nvPr/>
        </p:nvSpPr>
        <p:spPr bwMode="auto">
          <a:xfrm>
            <a:off x="6662229" y="3870771"/>
            <a:ext cx="5193445" cy="554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Option B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D4517E4A-D165-FBDF-C48A-099B7A72E01C}"/>
              </a:ext>
            </a:extLst>
          </p:cNvPr>
          <p:cNvSpPr/>
          <p:nvPr/>
        </p:nvSpPr>
        <p:spPr bwMode="auto">
          <a:xfrm>
            <a:off x="630646" y="5712725"/>
            <a:ext cx="2415344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Transmitted BSSID (bold)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FFD4AAFA-3FC0-0234-CEEA-62EE753EEE65}"/>
              </a:ext>
            </a:extLst>
          </p:cNvPr>
          <p:cNvSpPr/>
          <p:nvPr/>
        </p:nvSpPr>
        <p:spPr bwMode="auto">
          <a:xfrm>
            <a:off x="227871" y="5712725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AP2a</a:t>
            </a: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752162FB-4EA7-B4D4-98A1-DEC2533245FB}"/>
              </a:ext>
            </a:extLst>
          </p:cNvPr>
          <p:cNvSpPr/>
          <p:nvPr/>
        </p:nvSpPr>
        <p:spPr bwMode="auto">
          <a:xfrm>
            <a:off x="749688" y="6032546"/>
            <a:ext cx="2699077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>
                <a:latin typeface="+mj-lt"/>
              </a:rPr>
              <a:t>Colocated</a:t>
            </a:r>
            <a:r>
              <a:rPr lang="en-US" sz="1400" dirty="0">
                <a:latin typeface="+mj-lt"/>
              </a:rPr>
              <a:t> BSSID Set 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BSSID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337708D1-8260-4997-0536-0C9FED5A2010}"/>
              </a:ext>
            </a:extLst>
          </p:cNvPr>
          <p:cNvSpPr/>
          <p:nvPr/>
        </p:nvSpPr>
        <p:spPr bwMode="auto">
          <a:xfrm>
            <a:off x="9440331" y="4159236"/>
            <a:ext cx="2415344" cy="2598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Later TXOP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0BC3669-44C8-A29C-95C9-DA9CCB90A880}"/>
              </a:ext>
            </a:extLst>
          </p:cNvPr>
          <p:cNvSpPr/>
          <p:nvPr/>
        </p:nvSpPr>
        <p:spPr bwMode="auto">
          <a:xfrm>
            <a:off x="228600" y="4838287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X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F090251-467F-FC94-937E-CD6828DF3443}"/>
              </a:ext>
            </a:extLst>
          </p:cNvPr>
          <p:cNvSpPr/>
          <p:nvPr/>
        </p:nvSpPr>
        <p:spPr bwMode="auto">
          <a:xfrm>
            <a:off x="535479" y="4838287"/>
            <a:ext cx="2173128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Legacy Non-AP STA that can never participate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26B1CAAF-B5F2-0003-0C5E-99C396F278BD}"/>
              </a:ext>
            </a:extLst>
          </p:cNvPr>
          <p:cNvSpPr/>
          <p:nvPr/>
        </p:nvSpPr>
        <p:spPr bwMode="auto">
          <a:xfrm>
            <a:off x="219169" y="5331725"/>
            <a:ext cx="233084" cy="38327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+mj-lt"/>
              </a:rPr>
              <a:t>~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E97CFC74-8F81-D253-A131-14A8C85B9DA7}"/>
              </a:ext>
            </a:extLst>
          </p:cNvPr>
          <p:cNvSpPr/>
          <p:nvPr/>
        </p:nvSpPr>
        <p:spPr bwMode="auto">
          <a:xfrm>
            <a:off x="526047" y="5331725"/>
            <a:ext cx="2330021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Legacy Non-AP STA not participating in this TXOP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EC94B7AC-DB60-4C5F-4962-E9DA353A9BFA}"/>
              </a:ext>
            </a:extLst>
          </p:cNvPr>
          <p:cNvSpPr/>
          <p:nvPr/>
        </p:nvSpPr>
        <p:spPr bwMode="auto">
          <a:xfrm>
            <a:off x="216289" y="6032546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AP1a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5285DEC8-01F4-AA88-A50A-EDA238B8957D}"/>
              </a:ext>
            </a:extLst>
          </p:cNvPr>
          <p:cNvSpPr/>
          <p:nvPr/>
        </p:nvSpPr>
        <p:spPr bwMode="auto">
          <a:xfrm>
            <a:off x="6662229" y="4172870"/>
            <a:ext cx="2415344" cy="2557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Earlier TXOP</a:t>
            </a:r>
          </a:p>
        </p:txBody>
      </p:sp>
    </p:spTree>
    <p:extLst>
      <p:ext uri="{BB962C8B-B14F-4D97-AF65-F5344CB8AC3E}">
        <p14:creationId xmlns:p14="http://schemas.microsoft.com/office/powerpoint/2010/main" val="3138388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85800"/>
          </a:xfrm>
        </p:spPr>
        <p:txBody>
          <a:bodyPr/>
          <a:lstStyle/>
          <a:p>
            <a:r>
              <a:rPr lang="en-US" sz="1600" dirty="0"/>
              <a:t>Solution for Problem C (3/3)</a:t>
            </a:r>
            <a:br>
              <a:rPr lang="en-US" dirty="0"/>
            </a:br>
            <a:r>
              <a:rPr lang="en-US" dirty="0"/>
              <a:t>Simplest if AIDs are unique across STAs of a </a:t>
            </a:r>
            <a:r>
              <a:rPr lang="en-US" dirty="0" err="1"/>
              <a:t>Colocated</a:t>
            </a:r>
            <a:r>
              <a:rPr lang="en-US" dirty="0"/>
              <a:t> BSSID Set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10363200" cy="4903789"/>
          </a:xfrm>
        </p:spPr>
        <p:txBody>
          <a:bodyPr/>
          <a:lstStyle/>
          <a:p>
            <a:r>
              <a:rPr lang="en-US" dirty="0"/>
              <a:t>Simplest if AIDs are unique across STAs of a </a:t>
            </a:r>
            <a:r>
              <a:rPr lang="en-US" dirty="0" err="1"/>
              <a:t>Colocated</a:t>
            </a:r>
            <a:r>
              <a:rPr lang="en-US" dirty="0"/>
              <a:t> BSSID Set </a:t>
            </a:r>
          </a:p>
          <a:p>
            <a:pPr lvl="1"/>
            <a:r>
              <a:rPr lang="en-US" dirty="0"/>
              <a:t>Since then the STAID is unique too</a:t>
            </a:r>
          </a:p>
          <a:p>
            <a:r>
              <a:rPr lang="en-US" dirty="0"/>
              <a:t>In a Multiple BSSID Set, the first 2</a:t>
            </a:r>
            <a:r>
              <a:rPr lang="en-US" baseline="30000" dirty="0"/>
              <a:t>n</a:t>
            </a:r>
            <a:r>
              <a:rPr lang="en-US" dirty="0"/>
              <a:t> AIDs are reserved to indicate groupcast traffic in the TIM element in Beacon frames</a:t>
            </a:r>
          </a:p>
          <a:p>
            <a:pPr lvl="1"/>
            <a:r>
              <a:rPr lang="en-US" dirty="0"/>
              <a:t>This is still </a:t>
            </a:r>
            <a:r>
              <a:rPr lang="en-US" i="1" dirty="0"/>
              <a:t>only</a:t>
            </a:r>
            <a:r>
              <a:rPr lang="en-US" dirty="0"/>
              <a:t> needed per Multiple BSSID Set – no change</a:t>
            </a:r>
          </a:p>
          <a:p>
            <a:pPr lvl="1"/>
            <a:r>
              <a:rPr lang="en-US" dirty="0"/>
              <a:t>Since the co-hosted BSSIDs and “nothing” BSSIDs still have their own Beacon frames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21851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11201400" cy="4572000"/>
          </a:xfrm>
        </p:spPr>
        <p:txBody>
          <a:bodyPr/>
          <a:lstStyle/>
          <a:p>
            <a:r>
              <a:rPr lang="en-US" dirty="0"/>
              <a:t>APs in a </a:t>
            </a:r>
            <a:r>
              <a:rPr lang="en-US" dirty="0" err="1"/>
              <a:t>Colocated</a:t>
            </a:r>
            <a:r>
              <a:rPr lang="en-US" dirty="0"/>
              <a:t> BSSID Set currently contend independently, and would benefit from Co-TDMA </a:t>
            </a:r>
          </a:p>
          <a:p>
            <a:pPr lvl="1"/>
            <a:r>
              <a:rPr lang="en-US" dirty="0"/>
              <a:t>Yet naively applying the current Co-TDMA protocol to </a:t>
            </a:r>
            <a:r>
              <a:rPr lang="en-US" dirty="0" err="1"/>
              <a:t>colocated</a:t>
            </a:r>
            <a:r>
              <a:rPr lang="en-US" dirty="0"/>
              <a:t> APs leads to inefficiency (and weirdness)</a:t>
            </a:r>
          </a:p>
          <a:p>
            <a:pPr lvl="1"/>
            <a:r>
              <a:rPr lang="en-US" dirty="0"/>
              <a:t>The natural solution is an optimized variant of Co-TDMA for APs in a </a:t>
            </a:r>
            <a:r>
              <a:rPr lang="en-US" dirty="0" err="1"/>
              <a:t>Colocated</a:t>
            </a:r>
            <a:r>
              <a:rPr lang="en-US" dirty="0"/>
              <a:t> BSSID Set that omits OTA communication between </a:t>
            </a:r>
            <a:r>
              <a:rPr lang="en-US" dirty="0" err="1"/>
              <a:t>colocated</a:t>
            </a:r>
            <a:r>
              <a:rPr lang="en-US" dirty="0"/>
              <a:t> APs</a:t>
            </a:r>
          </a:p>
          <a:p>
            <a:r>
              <a:rPr lang="en-US" dirty="0">
                <a:sym typeface="Wingdings" panose="05000000000000000000" pitchFamily="2" charset="2"/>
              </a:rPr>
              <a:t>When “APs” grant or return a portion of a TXOP to each other via Co-TDMA (or any resource via any MAPC technique), to minimize overheads, the grant or return should be at the </a:t>
            </a:r>
            <a:r>
              <a:rPr lang="en-US" dirty="0" err="1"/>
              <a:t>Colocated</a:t>
            </a:r>
            <a:r>
              <a:rPr lang="en-US" dirty="0"/>
              <a:t> BSSID Set level (if present)</a:t>
            </a:r>
          </a:p>
          <a:p>
            <a:r>
              <a:rPr lang="en-US"/>
              <a:t>As </a:t>
            </a:r>
            <a:r>
              <a:rPr lang="en-US" dirty="0"/>
              <a:t>well, we have a great opportunity for efficiency improvements via combining users across</a:t>
            </a:r>
          </a:p>
          <a:p>
            <a:pPr lvl="1"/>
            <a:r>
              <a:rPr lang="en-US" dirty="0"/>
              <a:t>The multiple </a:t>
            </a:r>
            <a:r>
              <a:rPr lang="en-US" dirty="0" err="1"/>
              <a:t>Multiple</a:t>
            </a:r>
            <a:r>
              <a:rPr lang="en-US" dirty="0"/>
              <a:t> BSSID Sets at 6 GHz, and </a:t>
            </a:r>
          </a:p>
          <a:p>
            <a:pPr lvl="1"/>
            <a:r>
              <a:rPr lang="en-US" dirty="0"/>
              <a:t>The Co-hosted BSSID Set at 2.4+5 GHz</a:t>
            </a:r>
          </a:p>
          <a:p>
            <a:r>
              <a:rPr lang="en-US" dirty="0"/>
              <a:t>… by enlarging the “Rx Control Frame To </a:t>
            </a:r>
            <a:r>
              <a:rPr lang="en-US" dirty="0" err="1"/>
              <a:t>MultiBSS</a:t>
            </a:r>
            <a:r>
              <a:rPr lang="en-US" dirty="0"/>
              <a:t>” feature to “Rx Control Frame To </a:t>
            </a:r>
            <a:r>
              <a:rPr lang="en-US" dirty="0" err="1"/>
              <a:t>Colocated</a:t>
            </a:r>
            <a:r>
              <a:rPr lang="en-US" dirty="0"/>
              <a:t> BSSID Set”</a:t>
            </a:r>
          </a:p>
          <a:p>
            <a:pPr lvl="1"/>
            <a:r>
              <a:rPr lang="en-US" dirty="0"/>
              <a:t>MU-RTS + CTS, NDPA + NDP, MU PPDU, Trigger + TB PPDU, Multi-STA BA and HE Dynamic SM Power Save across all virtual BSSs</a:t>
            </a:r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31867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03DF02-9F84-3822-2DDC-9D42BD23C3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A2099-CD65-331F-2EC9-D2EACB488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AE7D6-F0E8-D5E7-0C33-5CD33779D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The 802.11bn draft shall define optimized Co-TDMA for </a:t>
            </a:r>
            <a:r>
              <a:rPr lang="en-US" dirty="0" err="1"/>
              <a:t>colocated</a:t>
            </a:r>
            <a:r>
              <a:rPr lang="en-US" dirty="0"/>
              <a:t> APs in a </a:t>
            </a:r>
            <a:r>
              <a:rPr lang="en-US" dirty="0" err="1"/>
              <a:t>Colocated</a:t>
            </a:r>
            <a:r>
              <a:rPr lang="en-US" dirty="0"/>
              <a:t> BSSID Set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Y / N / 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ABD2BF-C8C6-CB64-94FD-5E684BCB27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B3C42-BDD6-3A05-FE3C-BEEE93343E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7183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92E3-733C-97BA-3DC8-604ED24F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A4F5-4B1B-B17C-1DB4-388E61C8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The 802.11bn draft shall define how MAPC-related resource sharing can operate at the </a:t>
            </a:r>
            <a:r>
              <a:rPr lang="en-US" dirty="0" err="1"/>
              <a:t>Colocated</a:t>
            </a:r>
            <a:r>
              <a:rPr lang="en-US" dirty="0"/>
              <a:t> BSSID Set level 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Y / N / 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09367-FA8D-ECA6-C3BF-CFF992C21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72170-18BF-AE1F-AAFE-9C6B5412A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95934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92E3-733C-97BA-3DC8-604ED24F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A4F5-4B1B-B17C-1DB4-388E61C8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The 802.11bn draft shall define how a </a:t>
            </a:r>
            <a:r>
              <a:rPr lang="en-US" dirty="0" err="1"/>
              <a:t>Colocated</a:t>
            </a:r>
            <a:r>
              <a:rPr lang="en-US" dirty="0"/>
              <a:t> BSSID Set can be signaled</a:t>
            </a:r>
          </a:p>
          <a:p>
            <a:pPr lvl="1"/>
            <a:r>
              <a:rPr lang="en-US" dirty="0"/>
              <a:t>The 802.11bn draft shall define how exchanges that involve control frames (namely MU-RTS + CTS, NDPA + NDP, MU </a:t>
            </a:r>
            <a:r>
              <a:rPr lang="en-US"/>
              <a:t>PPDU, Trigger </a:t>
            </a:r>
            <a:r>
              <a:rPr lang="en-US" dirty="0"/>
              <a:t>+ TB PPDU, Multi-STA BA and HE dynamic SM power save) can include multiple STAs associated to multiple APs of the same </a:t>
            </a:r>
            <a:r>
              <a:rPr lang="en-US" dirty="0" err="1"/>
              <a:t>Colocated</a:t>
            </a:r>
            <a:r>
              <a:rPr lang="en-US" dirty="0"/>
              <a:t> BSSID Set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Y / N / 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09367-FA8D-ECA6-C3BF-CFF992C21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72170-18BF-AE1F-AAFE-9C6B5412A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3404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00864-A098-60FE-6DB2-B35B5D2B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94EC-4711-7C22-F158-247A9052C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802.11REVme Draft 7.0</a:t>
            </a:r>
          </a:p>
          <a:p>
            <a:pPr marL="0" indent="0">
              <a:buNone/>
            </a:pPr>
            <a:r>
              <a:rPr lang="en-US" dirty="0"/>
              <a:t>[2] </a:t>
            </a:r>
            <a:r>
              <a:rPr lang="en-US" dirty="0">
                <a:hlinkClick r:id="rId2"/>
              </a:rPr>
              <a:t>24/719 “MAP set operation”, Jay Yang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693A8-F72A-A577-9D90-FC8B878E7F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B716F-D592-9B57-3EE5-B481C509C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20969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21374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59AF4147-04CB-86EA-6CDF-B25E9DA15AD7}"/>
              </a:ext>
            </a:extLst>
          </p:cNvPr>
          <p:cNvSpPr/>
          <p:nvPr/>
        </p:nvSpPr>
        <p:spPr bwMode="auto">
          <a:xfrm>
            <a:off x="8650949" y="5546373"/>
            <a:ext cx="2692949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Transmitted BSSID (bold)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0AC7C9F-CA56-A57C-DD5D-0F095BC74A44}"/>
              </a:ext>
            </a:extLst>
          </p:cNvPr>
          <p:cNvSpPr/>
          <p:nvPr/>
        </p:nvSpPr>
        <p:spPr bwMode="auto">
          <a:xfrm>
            <a:off x="8650949" y="5940288"/>
            <a:ext cx="2692949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Nontransmitted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(normal)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85800"/>
          </a:xfrm>
        </p:spPr>
        <p:txBody>
          <a:bodyPr/>
          <a:lstStyle/>
          <a:p>
            <a:r>
              <a:rPr lang="en-US" sz="1600" dirty="0"/>
              <a:t>Situation (1/4)</a:t>
            </a:r>
            <a:br>
              <a:rPr lang="en-US" sz="1600" dirty="0"/>
            </a:br>
            <a:r>
              <a:rPr lang="en-US" sz="2000" dirty="0"/>
              <a:t>In 802.11, </a:t>
            </a:r>
            <a:r>
              <a:rPr lang="en-US" sz="2000" dirty="0" err="1"/>
              <a:t>Colocated</a:t>
            </a:r>
            <a:r>
              <a:rPr lang="en-US" sz="2000" dirty="0"/>
              <a:t> BSSID Set = Multiple BSSID Set </a:t>
            </a:r>
            <a:r>
              <a:rPr lang="en-US" sz="2000" dirty="0" err="1"/>
              <a:t>xor</a:t>
            </a:r>
            <a:r>
              <a:rPr lang="en-US" sz="2000" dirty="0"/>
              <a:t> Co-hosted BSSID Set</a:t>
            </a:r>
            <a:endParaRPr lang="en-US" sz="1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10464800" cy="3070213"/>
          </a:xfrm>
        </p:spPr>
        <p:txBody>
          <a:bodyPr/>
          <a:lstStyle/>
          <a:p>
            <a:r>
              <a:rPr lang="en-US" dirty="0"/>
              <a:t>The same AP radio hardware supports virtual APs and virtual BSSs, typically one per SSID</a:t>
            </a:r>
          </a:p>
          <a:p>
            <a:pPr lvl="1"/>
            <a:r>
              <a:rPr lang="en-US" dirty="0"/>
              <a:t>Common in the enterprise and now the home too (e.g., core devices + guest devices)</a:t>
            </a:r>
          </a:p>
          <a:p>
            <a:r>
              <a:rPr lang="en-US" dirty="0"/>
              <a:t>These virtual BSSs make up a </a:t>
            </a:r>
            <a:r>
              <a:rPr lang="en-US" dirty="0" err="1"/>
              <a:t>Colocated</a:t>
            </a:r>
            <a:r>
              <a:rPr lang="en-US" dirty="0"/>
              <a:t> BSSID Set, as </a:t>
            </a:r>
            <a:r>
              <a:rPr lang="en-US" dirty="0">
                <a:highlight>
                  <a:srgbClr val="FFFF00"/>
                </a:highlight>
              </a:rPr>
              <a:t>one</a:t>
            </a:r>
            <a:r>
              <a:rPr lang="en-US" dirty="0"/>
              <a:t> of:</a:t>
            </a:r>
          </a:p>
          <a:p>
            <a:pPr lvl="1"/>
            <a:r>
              <a:rPr lang="en-US" dirty="0"/>
              <a:t>Multiple BSSID Set</a:t>
            </a:r>
          </a:p>
          <a:p>
            <a:pPr lvl="2"/>
            <a:r>
              <a:rPr lang="en-US" dirty="0"/>
              <a:t>Beacon + Probe Response frame sharing/compression</a:t>
            </a:r>
          </a:p>
          <a:p>
            <a:pPr lvl="2"/>
            <a:r>
              <a:rPr lang="en-US" dirty="0"/>
              <a:t>Used predominantly at 6 GHz; harder to use at 2.4/5 GHz </a:t>
            </a:r>
            <a:br>
              <a:rPr lang="en-US" dirty="0"/>
            </a:br>
            <a:r>
              <a:rPr lang="en-US" dirty="0"/>
              <a:t>due to legacy</a:t>
            </a:r>
          </a:p>
          <a:p>
            <a:pPr lvl="1"/>
            <a:r>
              <a:rPr lang="en-US" i="1" dirty="0" err="1"/>
              <a:t>xor</a:t>
            </a:r>
            <a:r>
              <a:rPr lang="en-US" i="1" dirty="0"/>
              <a:t> </a:t>
            </a:r>
            <a:r>
              <a:rPr lang="en-US" dirty="0"/>
              <a:t>Co-hosted BSSID Set</a:t>
            </a:r>
          </a:p>
          <a:p>
            <a:pPr lvl="2"/>
            <a:r>
              <a:rPr lang="en-US" dirty="0"/>
              <a:t>Separate Beacon + Probe Response frames for each BSSID</a:t>
            </a:r>
          </a:p>
          <a:p>
            <a:pPr lvl="2"/>
            <a:r>
              <a:rPr lang="en-US" dirty="0"/>
              <a:t>Predominant VBSS mechanism at 2.4+5 GHz due to legacy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A692837-F9F2-C3EB-8DA6-0F677B8C683C}"/>
              </a:ext>
            </a:extLst>
          </p:cNvPr>
          <p:cNvSpPr/>
          <p:nvPr/>
        </p:nvSpPr>
        <p:spPr bwMode="auto">
          <a:xfrm>
            <a:off x="1143000" y="4798325"/>
            <a:ext cx="6358411" cy="383275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E9EDE4A-514D-AA11-C968-EE94D471C7D4}"/>
              </a:ext>
            </a:extLst>
          </p:cNvPr>
          <p:cNvSpPr/>
          <p:nvPr/>
        </p:nvSpPr>
        <p:spPr bwMode="auto">
          <a:xfrm>
            <a:off x="1143001" y="5472448"/>
            <a:ext cx="2438874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Multiple BSSID Set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00F8E7B-C1FA-5006-0C0E-4F1548B93614}"/>
              </a:ext>
            </a:extLst>
          </p:cNvPr>
          <p:cNvSpPr/>
          <p:nvPr/>
        </p:nvSpPr>
        <p:spPr bwMode="auto">
          <a:xfrm>
            <a:off x="1143001" y="5929648"/>
            <a:ext cx="518838" cy="3832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APa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F6D019-AB5A-AF8C-AF96-4B2A67C8B89F}"/>
              </a:ext>
            </a:extLst>
          </p:cNvPr>
          <p:cNvSpPr/>
          <p:nvPr/>
        </p:nvSpPr>
        <p:spPr bwMode="auto">
          <a:xfrm>
            <a:off x="1767163" y="5929648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APb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18DBFF3-C4D6-5784-040D-ABDC0233008F}"/>
              </a:ext>
            </a:extLst>
          </p:cNvPr>
          <p:cNvSpPr/>
          <p:nvPr/>
        </p:nvSpPr>
        <p:spPr bwMode="auto">
          <a:xfrm>
            <a:off x="2419825" y="5929648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APc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FAD1497-4198-F067-4E79-B360093DF8B4}"/>
              </a:ext>
            </a:extLst>
          </p:cNvPr>
          <p:cNvSpPr/>
          <p:nvPr/>
        </p:nvSpPr>
        <p:spPr bwMode="auto">
          <a:xfrm>
            <a:off x="3043987" y="5929648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APd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8283281-234F-9F81-6A04-05A79CA385EE}"/>
              </a:ext>
            </a:extLst>
          </p:cNvPr>
          <p:cNvSpPr/>
          <p:nvPr/>
        </p:nvSpPr>
        <p:spPr bwMode="auto">
          <a:xfrm>
            <a:off x="5086068" y="5472448"/>
            <a:ext cx="2415344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Co-hosted BSSID Set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288384B-FB2B-8E3F-6FBE-4E4901DABDE4}"/>
              </a:ext>
            </a:extLst>
          </p:cNvPr>
          <p:cNvSpPr/>
          <p:nvPr/>
        </p:nvSpPr>
        <p:spPr bwMode="auto">
          <a:xfrm>
            <a:off x="5086068" y="5929648"/>
            <a:ext cx="518838" cy="3832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APa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D5681AF-754B-70DD-07C5-B860C213B946}"/>
              </a:ext>
            </a:extLst>
          </p:cNvPr>
          <p:cNvSpPr/>
          <p:nvPr/>
        </p:nvSpPr>
        <p:spPr bwMode="auto">
          <a:xfrm>
            <a:off x="5710230" y="5929648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APb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7F6F8C5-46A9-74A2-84B9-34281ACE882A}"/>
              </a:ext>
            </a:extLst>
          </p:cNvPr>
          <p:cNvSpPr/>
          <p:nvPr/>
        </p:nvSpPr>
        <p:spPr bwMode="auto">
          <a:xfrm>
            <a:off x="6362892" y="5929648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APc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E0D40AE-CFDB-A7AC-691B-E6E064E462D9}"/>
              </a:ext>
            </a:extLst>
          </p:cNvPr>
          <p:cNvSpPr/>
          <p:nvPr/>
        </p:nvSpPr>
        <p:spPr bwMode="auto">
          <a:xfrm>
            <a:off x="6987054" y="5929648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APd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51BFF6C-B62C-0010-5AE4-0F169AE918FD}"/>
              </a:ext>
            </a:extLst>
          </p:cNvPr>
          <p:cNvSpPr/>
          <p:nvPr/>
        </p:nvSpPr>
        <p:spPr bwMode="auto">
          <a:xfrm>
            <a:off x="3581875" y="5714429"/>
            <a:ext cx="1508673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xor</a:t>
            </a:r>
            <a:endParaRPr kumimoji="0" lang="en-US" sz="14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5C69032B-CCE5-9385-2D1C-515385DC3B96}"/>
              </a:ext>
            </a:extLst>
          </p:cNvPr>
          <p:cNvSpPr/>
          <p:nvPr/>
        </p:nvSpPr>
        <p:spPr bwMode="auto">
          <a:xfrm>
            <a:off x="1150240" y="5276850"/>
            <a:ext cx="6324600" cy="114300"/>
          </a:xfrm>
          <a:custGeom>
            <a:avLst/>
            <a:gdLst>
              <a:gd name="connsiteX0" fmla="*/ 0 w 6324600"/>
              <a:gd name="connsiteY0" fmla="*/ 114300 h 114300"/>
              <a:gd name="connsiteX1" fmla="*/ 114300 w 6324600"/>
              <a:gd name="connsiteY1" fmla="*/ 0 h 114300"/>
              <a:gd name="connsiteX2" fmla="*/ 6210300 w 6324600"/>
              <a:gd name="connsiteY2" fmla="*/ 0 h 114300"/>
              <a:gd name="connsiteX3" fmla="*/ 6324600 w 6324600"/>
              <a:gd name="connsiteY3" fmla="*/ 11430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24600" h="114300">
                <a:moveTo>
                  <a:pt x="0" y="114300"/>
                </a:moveTo>
                <a:lnTo>
                  <a:pt x="114300" y="0"/>
                </a:lnTo>
                <a:lnTo>
                  <a:pt x="6210300" y="0"/>
                </a:lnTo>
                <a:lnTo>
                  <a:pt x="6324600" y="11430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3952A1C-B072-5F9B-73C2-3DF821EEA643}"/>
              </a:ext>
            </a:extLst>
          </p:cNvPr>
          <p:cNvCxnSpPr>
            <a:cxnSpLocks/>
          </p:cNvCxnSpPr>
          <p:nvPr/>
        </p:nvCxnSpPr>
        <p:spPr bwMode="auto">
          <a:xfrm flipV="1">
            <a:off x="4322206" y="5105400"/>
            <a:ext cx="0" cy="1691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6B3A2203-51C0-20A1-A52E-240DBB1DBA73}"/>
              </a:ext>
            </a:extLst>
          </p:cNvPr>
          <p:cNvSpPr/>
          <p:nvPr/>
        </p:nvSpPr>
        <p:spPr bwMode="auto">
          <a:xfrm>
            <a:off x="8248175" y="5546373"/>
            <a:ext cx="518838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APa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AE33D41-2AE7-9511-95F7-42ACF5FD652B}"/>
              </a:ext>
            </a:extLst>
          </p:cNvPr>
          <p:cNvSpPr/>
          <p:nvPr/>
        </p:nvSpPr>
        <p:spPr bwMode="auto">
          <a:xfrm>
            <a:off x="8229600" y="5192262"/>
            <a:ext cx="685800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Key: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6C502F6-6988-7D57-D9D6-4E4A9746D7E7}"/>
              </a:ext>
            </a:extLst>
          </p:cNvPr>
          <p:cNvSpPr/>
          <p:nvPr/>
        </p:nvSpPr>
        <p:spPr bwMode="auto">
          <a:xfrm>
            <a:off x="8248175" y="5940288"/>
            <a:ext cx="518838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APb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924D9D55-226A-3E77-4352-67A229CB53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1400" y="3836694"/>
            <a:ext cx="4602440" cy="509336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CF23F541-F6E2-4F2E-54EA-FF99AE0BF2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3352800"/>
            <a:ext cx="4602439" cy="282660"/>
          </a:xfrm>
          <a:prstGeom prst="rect">
            <a:avLst/>
          </a:prstGeom>
        </p:spPr>
      </p:pic>
      <p:sp>
        <p:nvSpPr>
          <p:cNvPr id="64" name="Rectangle 63">
            <a:extLst>
              <a:ext uri="{FF2B5EF4-FFF2-40B4-BE49-F238E27FC236}">
                <a16:creationId xmlns:a16="http://schemas.microsoft.com/office/drawing/2014/main" id="{F1336F11-9B0D-F5A7-3BFB-C88163A8105C}"/>
              </a:ext>
            </a:extLst>
          </p:cNvPr>
          <p:cNvSpPr/>
          <p:nvPr/>
        </p:nvSpPr>
        <p:spPr bwMode="auto">
          <a:xfrm>
            <a:off x="10658722" y="4341125"/>
            <a:ext cx="1440955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[1]</a:t>
            </a:r>
          </a:p>
        </p:txBody>
      </p:sp>
      <p:pic>
        <p:nvPicPr>
          <p:cNvPr id="68" name="Picture 67">
            <a:extLst>
              <a:ext uri="{FF2B5EF4-FFF2-40B4-BE49-F238E27FC236}">
                <a16:creationId xmlns:a16="http://schemas.microsoft.com/office/drawing/2014/main" id="{24884764-4044-4212-373C-483DE77739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4312" y="2700017"/>
            <a:ext cx="4609528" cy="54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17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E458754A-C7D1-5E21-69F2-E8ECC06FC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1873494"/>
            <a:ext cx="4545944" cy="104433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4D1CED8-F5E1-B81D-E1A3-8E5E8C61A4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6631" y="4400733"/>
            <a:ext cx="6803369" cy="13521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85800"/>
          </a:xfrm>
        </p:spPr>
        <p:txBody>
          <a:bodyPr/>
          <a:lstStyle/>
          <a:p>
            <a:r>
              <a:rPr lang="en-US" sz="1600" dirty="0"/>
              <a:t>Situation (2/4)</a:t>
            </a:r>
            <a:br>
              <a:rPr lang="en-US" dirty="0"/>
            </a:br>
            <a:r>
              <a:rPr lang="en-US" dirty="0"/>
              <a:t>Both kinds of sets are identified via similar </a:t>
            </a:r>
            <a:r>
              <a:rPr lang="en-US" dirty="0" err="1"/>
              <a:t>signalling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3200399" cy="4571999"/>
          </a:xfrm>
        </p:spPr>
        <p:txBody>
          <a:bodyPr/>
          <a:lstStyle/>
          <a:p>
            <a:r>
              <a:rPr lang="en-US" dirty="0"/>
              <a:t>Both kinds of sets are identified via the number of variable LSBs of the BSSID</a:t>
            </a:r>
          </a:p>
          <a:p>
            <a:pPr lvl="1"/>
            <a:r>
              <a:rPr lang="en-US" dirty="0"/>
              <a:t>E.g., If the virtual BSSs’ BSSIDs can take the form of 0x012345x (x = 0x0...0xf), with a max of 16 BSSIDs in the set, then this is signaled as </a:t>
            </a:r>
            <a:r>
              <a:rPr lang="en-US" i="1" dirty="0"/>
              <a:t>n</a:t>
            </a:r>
            <a:r>
              <a:rPr lang="en-US" dirty="0"/>
              <a:t> =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067657-9654-D6DF-D075-F68BD82CF2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5737233"/>
            <a:ext cx="7225236" cy="68539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A1ABDFA-2E36-623C-C79C-3A77088A6D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8143" y="3113568"/>
            <a:ext cx="6841893" cy="54403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F96DC20-C1FF-DE1C-1D0B-FF763FE59E11}"/>
              </a:ext>
            </a:extLst>
          </p:cNvPr>
          <p:cNvSpPr/>
          <p:nvPr/>
        </p:nvSpPr>
        <p:spPr bwMode="auto">
          <a:xfrm>
            <a:off x="4486274" y="1463827"/>
            <a:ext cx="2905126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Multiple BSSID Set [1]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F2228B-F06A-F3A6-658C-86ECA2875E60}"/>
              </a:ext>
            </a:extLst>
          </p:cNvPr>
          <p:cNvSpPr/>
          <p:nvPr/>
        </p:nvSpPr>
        <p:spPr bwMode="auto">
          <a:xfrm>
            <a:off x="4495800" y="4114800"/>
            <a:ext cx="2590800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Co-Hosted BSSID Set [1]</a:t>
            </a:r>
          </a:p>
        </p:txBody>
      </p:sp>
    </p:spTree>
    <p:extLst>
      <p:ext uri="{BB962C8B-B14F-4D97-AF65-F5344CB8AC3E}">
        <p14:creationId xmlns:p14="http://schemas.microsoft.com/office/powerpoint/2010/main" val="2558853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85800"/>
          </a:xfrm>
        </p:spPr>
        <p:txBody>
          <a:bodyPr/>
          <a:lstStyle/>
          <a:p>
            <a:r>
              <a:rPr lang="en-US" sz="1600" dirty="0"/>
              <a:t>Situation (3/4)</a:t>
            </a:r>
            <a:br>
              <a:rPr lang="en-US" dirty="0"/>
            </a:br>
            <a:r>
              <a:rPr lang="en-US" dirty="0"/>
              <a:t>Enhanced Control frame features are confined to Multiple BSSID Sets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10363200" cy="4903789"/>
          </a:xfrm>
        </p:spPr>
        <p:txBody>
          <a:bodyPr/>
          <a:lstStyle/>
          <a:p>
            <a:r>
              <a:rPr lang="en-US" dirty="0"/>
              <a:t>11ax and 11be features are consistently defined for Multiple BSSID Sets but erratically defined for Co-hosted BSSID Sets:</a:t>
            </a:r>
          </a:p>
          <a:p>
            <a:r>
              <a:rPr lang="en-US" dirty="0"/>
              <a:t>Both Multiple BSSID Sets and Co-hosted BSSID Sets</a:t>
            </a:r>
          </a:p>
          <a:p>
            <a:pPr lvl="1"/>
            <a:r>
              <a:rPr lang="en-US" dirty="0"/>
              <a:t>BSS Color (§3.2 [1])</a:t>
            </a:r>
          </a:p>
          <a:p>
            <a:pPr lvl="1"/>
            <a:r>
              <a:rPr lang="en-US" dirty="0"/>
              <a:t>Intra-BSS and inter-BSS PPDU classification (§26.2.2 [1])</a:t>
            </a:r>
          </a:p>
          <a:p>
            <a:pPr lvl="1"/>
            <a:r>
              <a:rPr lang="en-US" dirty="0"/>
              <a:t>Dual NAV (§26.2.4 [1])</a:t>
            </a:r>
          </a:p>
          <a:p>
            <a:pPr lvl="1"/>
            <a:r>
              <a:rPr lang="en-US" dirty="0"/>
              <a:t>Non-SRG &amp; SRG OBSS PD level (§26.2.3, §26.10.2 [1])</a:t>
            </a:r>
          </a:p>
          <a:p>
            <a:pPr lvl="1"/>
            <a:r>
              <a:rPr lang="en-US" dirty="0"/>
              <a:t>PSR-based SR (§26.10.3 [1])</a:t>
            </a:r>
          </a:p>
          <a:p>
            <a:r>
              <a:rPr lang="en-US" dirty="0"/>
              <a:t>Multiple BSSID Sets only</a:t>
            </a:r>
          </a:p>
          <a:p>
            <a:pPr lvl="1"/>
            <a:r>
              <a:rPr lang="en-US" dirty="0"/>
              <a:t>Rx Control Frame To </a:t>
            </a:r>
            <a:r>
              <a:rPr lang="en-US" dirty="0" err="1"/>
              <a:t>MultiBSS</a:t>
            </a:r>
            <a:r>
              <a:rPr lang="en-US" dirty="0"/>
              <a:t> (§9.4.2.247.2 [1]), which allows set-wide operation of:</a:t>
            </a:r>
          </a:p>
          <a:p>
            <a:pPr lvl="2"/>
            <a:r>
              <a:rPr lang="en-US" dirty="0">
                <a:highlight>
                  <a:srgbClr val="FFFF00"/>
                </a:highlight>
              </a:rPr>
              <a:t>MU-RTS + CTS (§26.2.6.3 [1])</a:t>
            </a:r>
          </a:p>
          <a:p>
            <a:pPr lvl="2"/>
            <a:r>
              <a:rPr lang="en-US" dirty="0">
                <a:highlight>
                  <a:srgbClr val="FFFF00"/>
                </a:highlight>
              </a:rPr>
              <a:t>NDPA + NDP (§26.7.3 [1])</a:t>
            </a:r>
          </a:p>
          <a:p>
            <a:pPr lvl="2"/>
            <a:r>
              <a:rPr lang="en-US" dirty="0">
                <a:highlight>
                  <a:srgbClr val="FFFF00"/>
                </a:highlight>
              </a:rPr>
              <a:t>MU PPDU</a:t>
            </a:r>
          </a:p>
          <a:p>
            <a:pPr lvl="2"/>
            <a:r>
              <a:rPr lang="en-US" dirty="0">
                <a:highlight>
                  <a:srgbClr val="FFFF00"/>
                </a:highlight>
              </a:rPr>
              <a:t>Trigger + TB PPDU (§26.5.2.2.1, §26.5.2.2.4, §26.5.2.3.1 [1])</a:t>
            </a:r>
          </a:p>
          <a:p>
            <a:pPr lvl="2"/>
            <a:r>
              <a:rPr lang="en-US" dirty="0">
                <a:highlight>
                  <a:srgbClr val="FFFF00"/>
                </a:highlight>
              </a:rPr>
              <a:t>Multi-STA BA (§26.4.1 [1])</a:t>
            </a:r>
          </a:p>
          <a:p>
            <a:pPr lvl="2"/>
            <a:r>
              <a:rPr lang="en-US" dirty="0">
                <a:highlight>
                  <a:srgbClr val="FFFF00"/>
                </a:highlight>
              </a:rPr>
              <a:t>HE dynamic SM power save (§26.14.4 [1])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13442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F2AE8E-71E5-E2FF-0553-0ED692B398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28189-3BD3-64B6-6318-CAE26626F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85800"/>
          </a:xfrm>
        </p:spPr>
        <p:txBody>
          <a:bodyPr/>
          <a:lstStyle/>
          <a:p>
            <a:r>
              <a:rPr lang="en-US" sz="1600" dirty="0"/>
              <a:t>Situation (4/4)</a:t>
            </a:r>
            <a:br>
              <a:rPr lang="en-US" dirty="0"/>
            </a:br>
            <a:r>
              <a:rPr lang="en-US" sz="1800" dirty="0"/>
              <a:t>In reality, </a:t>
            </a:r>
            <a:r>
              <a:rPr lang="en-US" sz="1800" dirty="0" err="1"/>
              <a:t>Colocated</a:t>
            </a:r>
            <a:r>
              <a:rPr lang="en-US" sz="1800" dirty="0"/>
              <a:t> BSSID Set = Multiple BSSID Set </a:t>
            </a:r>
            <a:r>
              <a:rPr lang="en-US" sz="1800" dirty="0" err="1"/>
              <a:t>xor</a:t>
            </a:r>
            <a:r>
              <a:rPr lang="en-US" sz="1800" dirty="0"/>
              <a:t> Co-hosted BSSID Set is </a:t>
            </a:r>
            <a:r>
              <a:rPr lang="en-US" sz="1800" i="1" dirty="0"/>
              <a:t>not true</a:t>
            </a:r>
            <a:endParaRPr lang="en-US" sz="105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63DD5-91DB-D54D-BEC8-E0BA8EA5C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1"/>
            <a:ext cx="7620000" cy="1981200"/>
          </a:xfrm>
        </p:spPr>
        <p:txBody>
          <a:bodyPr/>
          <a:lstStyle/>
          <a:p>
            <a:r>
              <a:rPr lang="en-US" dirty="0"/>
              <a:t>Since certain clients are challenged by Beacon frames with a higher number of octets, then a </a:t>
            </a:r>
            <a:r>
              <a:rPr lang="en-US" dirty="0" err="1"/>
              <a:t>Colocated</a:t>
            </a:r>
            <a:r>
              <a:rPr lang="en-US" dirty="0"/>
              <a:t> BSSID Set with a high number of </a:t>
            </a:r>
            <a:r>
              <a:rPr lang="en-US" dirty="0" err="1"/>
              <a:t>SSIDs~BSSIDs~virtual</a:t>
            </a:r>
            <a:r>
              <a:rPr lang="en-US" dirty="0"/>
              <a:t> APs is enabled via </a:t>
            </a:r>
            <a:r>
              <a:rPr lang="en-US" dirty="0">
                <a:highlight>
                  <a:srgbClr val="FFFF00"/>
                </a:highlight>
              </a:rPr>
              <a:t>multiple</a:t>
            </a:r>
            <a:r>
              <a:rPr lang="en-US" dirty="0"/>
              <a:t> MBSSID Beacons </a:t>
            </a:r>
          </a:p>
          <a:p>
            <a:pPr lvl="1"/>
            <a:r>
              <a:rPr lang="en-US" dirty="0"/>
              <a:t>Basically, a co-hosted set of Multiple BSSID Sets</a:t>
            </a:r>
          </a:p>
          <a:p>
            <a:pPr lvl="1"/>
            <a:r>
              <a:rPr lang="en-US" dirty="0"/>
              <a:t>But 802.11 has no language to account for this </a:t>
            </a:r>
          </a:p>
          <a:p>
            <a:pPr lvl="2"/>
            <a:r>
              <a:rPr lang="en-US" dirty="0"/>
              <a:t>In 802.11, VBSSIDs are always one or the other</a:t>
            </a:r>
          </a:p>
          <a:p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FF1933-6418-2927-A751-88D77E1471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40A05-16D8-9872-19DC-8995D37762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2FD5AF-ED38-D69A-5BF8-10347D84F648}"/>
              </a:ext>
            </a:extLst>
          </p:cNvPr>
          <p:cNvSpPr/>
          <p:nvPr/>
        </p:nvSpPr>
        <p:spPr bwMode="auto">
          <a:xfrm>
            <a:off x="8287790" y="4548003"/>
            <a:ext cx="283293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D50127-E0AF-08B9-2180-60ECE18D1A4E}"/>
              </a:ext>
            </a:extLst>
          </p:cNvPr>
          <p:cNvSpPr/>
          <p:nvPr/>
        </p:nvSpPr>
        <p:spPr bwMode="auto">
          <a:xfrm>
            <a:off x="8287790" y="5005203"/>
            <a:ext cx="1349553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MBSSID Set1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4DF024-65F4-0108-BD8D-8F5BD7FB143F}"/>
              </a:ext>
            </a:extLst>
          </p:cNvPr>
          <p:cNvSpPr/>
          <p:nvPr/>
        </p:nvSpPr>
        <p:spPr bwMode="auto">
          <a:xfrm>
            <a:off x="8286406" y="5464180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01DA7B-D714-AEEC-EE21-D306647598C2}"/>
              </a:ext>
            </a:extLst>
          </p:cNvPr>
          <p:cNvSpPr/>
          <p:nvPr/>
        </p:nvSpPr>
        <p:spPr bwMode="auto">
          <a:xfrm>
            <a:off x="9118505" y="5462403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AP1b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102F96-28BB-8B0E-345F-F2FF129E8A3C}"/>
              </a:ext>
            </a:extLst>
          </p:cNvPr>
          <p:cNvSpPr/>
          <p:nvPr/>
        </p:nvSpPr>
        <p:spPr bwMode="auto">
          <a:xfrm>
            <a:off x="9771167" y="5005203"/>
            <a:ext cx="1349553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MBSSID Set2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E58796-8C18-1ED6-A6E3-A6CD40C5645A}"/>
              </a:ext>
            </a:extLst>
          </p:cNvPr>
          <p:cNvSpPr/>
          <p:nvPr/>
        </p:nvSpPr>
        <p:spPr bwMode="auto">
          <a:xfrm>
            <a:off x="9774251" y="5462403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AP2c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D0EC4FF-A84D-1717-C8EA-586D0D638235}"/>
              </a:ext>
            </a:extLst>
          </p:cNvPr>
          <p:cNvSpPr/>
          <p:nvPr/>
        </p:nvSpPr>
        <p:spPr bwMode="auto">
          <a:xfrm>
            <a:off x="10606362" y="5462403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FFC841-56A7-EB5B-373B-3686840ACBA5}"/>
              </a:ext>
            </a:extLst>
          </p:cNvPr>
          <p:cNvSpPr/>
          <p:nvPr/>
        </p:nvSpPr>
        <p:spPr bwMode="auto">
          <a:xfrm>
            <a:off x="8957644" y="2361852"/>
            <a:ext cx="2692949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Transmitted BSSID (bold)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F952ED5-6D55-91A1-BE38-A3D856076440}"/>
              </a:ext>
            </a:extLst>
          </p:cNvPr>
          <p:cNvSpPr/>
          <p:nvPr/>
        </p:nvSpPr>
        <p:spPr bwMode="auto">
          <a:xfrm>
            <a:off x="8957644" y="2755767"/>
            <a:ext cx="2692949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Nontransmitted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(normal)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5F09926-FFC6-1D87-B29C-F0E1882F32B8}"/>
              </a:ext>
            </a:extLst>
          </p:cNvPr>
          <p:cNvSpPr/>
          <p:nvPr/>
        </p:nvSpPr>
        <p:spPr bwMode="auto">
          <a:xfrm>
            <a:off x="568125" y="4330926"/>
            <a:ext cx="6358411" cy="383275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A2C28BB-E046-C37D-0D67-113415225CCE}"/>
              </a:ext>
            </a:extLst>
          </p:cNvPr>
          <p:cNvSpPr/>
          <p:nvPr/>
        </p:nvSpPr>
        <p:spPr bwMode="auto">
          <a:xfrm>
            <a:off x="568126" y="5005049"/>
            <a:ext cx="2438874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Multiple BSSID Set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370B97C-8284-7091-224B-EE8A22DE4E12}"/>
              </a:ext>
            </a:extLst>
          </p:cNvPr>
          <p:cNvSpPr/>
          <p:nvPr/>
        </p:nvSpPr>
        <p:spPr bwMode="auto">
          <a:xfrm>
            <a:off x="568126" y="5462249"/>
            <a:ext cx="518838" cy="3832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APa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520CA4F-64F3-7C20-D86C-64067BFD1FD1}"/>
              </a:ext>
            </a:extLst>
          </p:cNvPr>
          <p:cNvSpPr/>
          <p:nvPr/>
        </p:nvSpPr>
        <p:spPr bwMode="auto">
          <a:xfrm>
            <a:off x="1192288" y="5462249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APb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2F11455-EA72-263F-8C7A-0DBDCCAC5891}"/>
              </a:ext>
            </a:extLst>
          </p:cNvPr>
          <p:cNvSpPr/>
          <p:nvPr/>
        </p:nvSpPr>
        <p:spPr bwMode="auto">
          <a:xfrm>
            <a:off x="1844950" y="5462249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APc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5E566B5-EC06-892A-00ED-687978F34B52}"/>
              </a:ext>
            </a:extLst>
          </p:cNvPr>
          <p:cNvSpPr/>
          <p:nvPr/>
        </p:nvSpPr>
        <p:spPr bwMode="auto">
          <a:xfrm>
            <a:off x="2469112" y="5462249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APd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2CC68EC-0D33-4F7C-09C3-2867B2BED7F4}"/>
              </a:ext>
            </a:extLst>
          </p:cNvPr>
          <p:cNvSpPr/>
          <p:nvPr/>
        </p:nvSpPr>
        <p:spPr bwMode="auto">
          <a:xfrm>
            <a:off x="4511193" y="5005049"/>
            <a:ext cx="2415344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Co-hosted BSSID Set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A9FB391-76EE-25D3-4403-71956697F4BD}"/>
              </a:ext>
            </a:extLst>
          </p:cNvPr>
          <p:cNvSpPr/>
          <p:nvPr/>
        </p:nvSpPr>
        <p:spPr bwMode="auto">
          <a:xfrm>
            <a:off x="4511193" y="5462249"/>
            <a:ext cx="518838" cy="3832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APa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27F8532-8CF7-BCE5-78D1-9B64177F5525}"/>
              </a:ext>
            </a:extLst>
          </p:cNvPr>
          <p:cNvSpPr/>
          <p:nvPr/>
        </p:nvSpPr>
        <p:spPr bwMode="auto">
          <a:xfrm>
            <a:off x="5135355" y="5462249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APb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7CC7BFC-7610-0E0D-CB0A-8C92A8501C53}"/>
              </a:ext>
            </a:extLst>
          </p:cNvPr>
          <p:cNvSpPr/>
          <p:nvPr/>
        </p:nvSpPr>
        <p:spPr bwMode="auto">
          <a:xfrm>
            <a:off x="5788017" y="5462249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APc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174B9B5-C1B4-E58D-E76F-E75287E88246}"/>
              </a:ext>
            </a:extLst>
          </p:cNvPr>
          <p:cNvSpPr/>
          <p:nvPr/>
        </p:nvSpPr>
        <p:spPr bwMode="auto">
          <a:xfrm>
            <a:off x="6412179" y="5462249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APd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228EE1C-171D-B21C-2B2C-5FCA66D56282}"/>
              </a:ext>
            </a:extLst>
          </p:cNvPr>
          <p:cNvSpPr/>
          <p:nvPr/>
        </p:nvSpPr>
        <p:spPr bwMode="auto">
          <a:xfrm>
            <a:off x="3007000" y="5247030"/>
            <a:ext cx="1508673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xor</a:t>
            </a:r>
            <a:endParaRPr kumimoji="0" lang="en-US" sz="14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FDE347FA-6EC0-09AF-182B-616D7DC11B14}"/>
              </a:ext>
            </a:extLst>
          </p:cNvPr>
          <p:cNvSpPr/>
          <p:nvPr/>
        </p:nvSpPr>
        <p:spPr bwMode="auto">
          <a:xfrm>
            <a:off x="575365" y="4809451"/>
            <a:ext cx="6324600" cy="114300"/>
          </a:xfrm>
          <a:custGeom>
            <a:avLst/>
            <a:gdLst>
              <a:gd name="connsiteX0" fmla="*/ 0 w 6324600"/>
              <a:gd name="connsiteY0" fmla="*/ 114300 h 114300"/>
              <a:gd name="connsiteX1" fmla="*/ 114300 w 6324600"/>
              <a:gd name="connsiteY1" fmla="*/ 0 h 114300"/>
              <a:gd name="connsiteX2" fmla="*/ 6210300 w 6324600"/>
              <a:gd name="connsiteY2" fmla="*/ 0 h 114300"/>
              <a:gd name="connsiteX3" fmla="*/ 6324600 w 6324600"/>
              <a:gd name="connsiteY3" fmla="*/ 11430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24600" h="114300">
                <a:moveTo>
                  <a:pt x="0" y="114300"/>
                </a:moveTo>
                <a:lnTo>
                  <a:pt x="114300" y="0"/>
                </a:lnTo>
                <a:lnTo>
                  <a:pt x="6210300" y="0"/>
                </a:lnTo>
                <a:lnTo>
                  <a:pt x="6324600" y="11430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989B0D4-1AC2-D9F7-BD06-B9647A46E4F7}"/>
              </a:ext>
            </a:extLst>
          </p:cNvPr>
          <p:cNvCxnSpPr>
            <a:cxnSpLocks/>
          </p:cNvCxnSpPr>
          <p:nvPr/>
        </p:nvCxnSpPr>
        <p:spPr bwMode="auto">
          <a:xfrm flipV="1">
            <a:off x="3747331" y="4638001"/>
            <a:ext cx="0" cy="1691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8BF68846-8620-952C-7078-4E5299405F8E}"/>
              </a:ext>
            </a:extLst>
          </p:cNvPr>
          <p:cNvSpPr/>
          <p:nvPr/>
        </p:nvSpPr>
        <p:spPr bwMode="auto">
          <a:xfrm>
            <a:off x="8554870" y="2361852"/>
            <a:ext cx="518838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APa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FB58717-B024-D608-2E1A-4DAA06C088A5}"/>
              </a:ext>
            </a:extLst>
          </p:cNvPr>
          <p:cNvSpPr/>
          <p:nvPr/>
        </p:nvSpPr>
        <p:spPr bwMode="auto">
          <a:xfrm>
            <a:off x="8536295" y="2007741"/>
            <a:ext cx="685800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Key: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F93CB56-6F7A-CE6E-BFFC-5434DB078021}"/>
              </a:ext>
            </a:extLst>
          </p:cNvPr>
          <p:cNvSpPr/>
          <p:nvPr/>
        </p:nvSpPr>
        <p:spPr bwMode="auto">
          <a:xfrm>
            <a:off x="8554870" y="2755767"/>
            <a:ext cx="518838" cy="3832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APb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03F39B0-D2B9-D666-937D-2681E1BE881F}"/>
              </a:ext>
            </a:extLst>
          </p:cNvPr>
          <p:cNvSpPr/>
          <p:nvPr/>
        </p:nvSpPr>
        <p:spPr bwMode="auto">
          <a:xfrm>
            <a:off x="533400" y="3886592"/>
            <a:ext cx="6358411" cy="383275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What IEEE says today: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5BB2519-0BEE-3880-5424-1014BD8711F4}"/>
              </a:ext>
            </a:extLst>
          </p:cNvPr>
          <p:cNvSpPr/>
          <p:nvPr/>
        </p:nvSpPr>
        <p:spPr bwMode="auto">
          <a:xfrm>
            <a:off x="8153400" y="3943109"/>
            <a:ext cx="4038601" cy="383275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What exists in reality (especially at 6 GHz):</a:t>
            </a:r>
          </a:p>
        </p:txBody>
      </p:sp>
    </p:spTree>
    <p:extLst>
      <p:ext uri="{BB962C8B-B14F-4D97-AF65-F5344CB8AC3E}">
        <p14:creationId xmlns:p14="http://schemas.microsoft.com/office/powerpoint/2010/main" val="3284317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A9DB0-1E63-5763-D4FA-EDD272AFE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B6E3B-DCB6-FEAE-DD36-2177E3BDB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lphaUcPeriod"/>
            </a:pPr>
            <a:r>
              <a:rPr lang="en-US" dirty="0"/>
              <a:t>We’re solving Co-TDMA across non-</a:t>
            </a:r>
            <a:r>
              <a:rPr lang="en-US" dirty="0" err="1"/>
              <a:t>colocated</a:t>
            </a:r>
            <a:r>
              <a:rPr lang="en-US" dirty="0"/>
              <a:t> APs</a:t>
            </a:r>
          </a:p>
          <a:p>
            <a:pPr lvl="1"/>
            <a:r>
              <a:rPr lang="en-US" dirty="0"/>
              <a:t>So, we should also address the equivalent – and easier! – problem of Co-TDMA among </a:t>
            </a:r>
            <a:r>
              <a:rPr lang="en-US" dirty="0" err="1"/>
              <a:t>colocated</a:t>
            </a:r>
            <a:r>
              <a:rPr lang="en-US" dirty="0"/>
              <a:t> APs</a:t>
            </a:r>
          </a:p>
          <a:p>
            <a:endParaRPr lang="en-US" dirty="0"/>
          </a:p>
          <a:p>
            <a:pPr marL="342900" indent="-342900">
              <a:buFont typeface="+mj-lt"/>
              <a:buAutoNum type="alphaUcPeriod" startAt="2"/>
            </a:pPr>
            <a:r>
              <a:rPr lang="en-US" dirty="0"/>
              <a:t>We have a sharing AP granting a portion of a TXOP via Co-TDMA to a coordinated AP</a:t>
            </a:r>
          </a:p>
          <a:p>
            <a:pPr lvl="1"/>
            <a:r>
              <a:rPr lang="en-US" dirty="0"/>
              <a:t>But the TXOP grant – and residue return – should operate at the </a:t>
            </a:r>
            <a:r>
              <a:rPr lang="en-US" dirty="0" err="1"/>
              <a:t>Colocated</a:t>
            </a:r>
            <a:r>
              <a:rPr lang="en-US" dirty="0"/>
              <a:t> BSSID Set level, not the individual AP level (see also [2])</a:t>
            </a:r>
          </a:p>
          <a:p>
            <a:endParaRPr lang="en-US" dirty="0"/>
          </a:p>
          <a:p>
            <a:pPr marL="342900" indent="-342900">
              <a:buFont typeface="+mj-lt"/>
              <a:buAutoNum type="alphaUcPeriod" startAt="3"/>
            </a:pPr>
            <a:r>
              <a:rPr lang="en-US" dirty="0"/>
              <a:t>Overheads from 802.11’s </a:t>
            </a:r>
            <a:r>
              <a:rPr lang="en-US" dirty="0" err="1"/>
              <a:t>xIFS</a:t>
            </a:r>
            <a:r>
              <a:rPr lang="en-US" dirty="0"/>
              <a:t> and preamble means that MU+TB PPDUs are the key path to efficiency</a:t>
            </a:r>
          </a:p>
          <a:p>
            <a:pPr lvl="1"/>
            <a:r>
              <a:rPr lang="en-US" dirty="0"/>
              <a:t>So aggregation across STAs, regardless of which BSS in a </a:t>
            </a:r>
            <a:r>
              <a:rPr lang="en-US" dirty="0" err="1"/>
              <a:t>Colocated</a:t>
            </a:r>
            <a:r>
              <a:rPr lang="en-US" dirty="0"/>
              <a:t> BSSID Set they are associated to, is an important efficiency we can leverage</a:t>
            </a:r>
          </a:p>
          <a:p>
            <a:pPr lvl="1"/>
            <a:r>
              <a:rPr lang="en-US" dirty="0"/>
              <a:t>That is, we should extend the Rx Control Frame To </a:t>
            </a:r>
            <a:r>
              <a:rPr lang="en-US" dirty="0" err="1"/>
              <a:t>MultiBSS</a:t>
            </a:r>
            <a:r>
              <a:rPr lang="en-US" dirty="0"/>
              <a:t> feature-set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60FA3D-840C-5902-46E7-2E5B77E657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24EAA-54EB-8177-28A3-FA0DB8BC21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60614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: Rounded Corners 98">
            <a:extLst>
              <a:ext uri="{FF2B5EF4-FFF2-40B4-BE49-F238E27FC236}">
                <a16:creationId xmlns:a16="http://schemas.microsoft.com/office/drawing/2014/main" id="{72D7F5CF-B2A3-A7DC-BDE1-CD53D7485C13}"/>
              </a:ext>
            </a:extLst>
          </p:cNvPr>
          <p:cNvSpPr/>
          <p:nvPr/>
        </p:nvSpPr>
        <p:spPr bwMode="auto">
          <a:xfrm>
            <a:off x="11082936" y="2257421"/>
            <a:ext cx="647225" cy="4586513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288" tIns="45720" rIns="18288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Ditto</a:t>
            </a:r>
          </a:p>
        </p:txBody>
      </p:sp>
      <p:sp>
        <p:nvSpPr>
          <p:cNvPr id="98" name="Rectangle: Rounded Corners 97">
            <a:extLst>
              <a:ext uri="{FF2B5EF4-FFF2-40B4-BE49-F238E27FC236}">
                <a16:creationId xmlns:a16="http://schemas.microsoft.com/office/drawing/2014/main" id="{AF0EA03F-1FF5-417F-7FC5-FE050CE98FEF}"/>
              </a:ext>
            </a:extLst>
          </p:cNvPr>
          <p:cNvSpPr/>
          <p:nvPr/>
        </p:nvSpPr>
        <p:spPr bwMode="auto">
          <a:xfrm>
            <a:off x="8929742" y="2257422"/>
            <a:ext cx="1382714" cy="4586513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288" tIns="45720" rIns="18288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Ditto</a:t>
            </a:r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3D0835FD-6DCA-F3A9-8C19-06FC177CF299}"/>
              </a:ext>
            </a:extLst>
          </p:cNvPr>
          <p:cNvSpPr/>
          <p:nvPr/>
        </p:nvSpPr>
        <p:spPr bwMode="auto">
          <a:xfrm>
            <a:off x="8256612" y="2257421"/>
            <a:ext cx="694943" cy="4586513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288" tIns="45720" rIns="18288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 need for AP1b to tell AP1b OTA that it is done</a:t>
            </a:r>
          </a:p>
        </p:txBody>
      </p:sp>
      <p:sp>
        <p:nvSpPr>
          <p:cNvPr id="96" name="Rectangle: Rounded Corners 95">
            <a:extLst>
              <a:ext uri="{FF2B5EF4-FFF2-40B4-BE49-F238E27FC236}">
                <a16:creationId xmlns:a16="http://schemas.microsoft.com/office/drawing/2014/main" id="{CBAECF8F-3B58-1D32-6989-0637BF1C2738}"/>
              </a:ext>
            </a:extLst>
          </p:cNvPr>
          <p:cNvSpPr/>
          <p:nvPr/>
        </p:nvSpPr>
        <p:spPr bwMode="auto">
          <a:xfrm>
            <a:off x="6197115" y="2271481"/>
            <a:ext cx="1332175" cy="4586513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288" tIns="45720" rIns="18288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MU-RTS TXS + CRF transmitted by the same radio that receives neither frame!?</a:t>
            </a:r>
          </a:p>
        </p:txBody>
      </p: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FFE79E68-E9A0-A43A-D799-92C8C5340792}"/>
              </a:ext>
            </a:extLst>
          </p:cNvPr>
          <p:cNvSpPr/>
          <p:nvPr/>
        </p:nvSpPr>
        <p:spPr bwMode="auto">
          <a:xfrm>
            <a:off x="7696200" y="1482822"/>
            <a:ext cx="3048000" cy="379398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288" tIns="45720" rIns="18288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4141777F-6D45-B01A-4D4E-D1C70404F3AD}"/>
              </a:ext>
            </a:extLst>
          </p:cNvPr>
          <p:cNvSpPr/>
          <p:nvPr/>
        </p:nvSpPr>
        <p:spPr bwMode="auto">
          <a:xfrm>
            <a:off x="4205342" y="2257423"/>
            <a:ext cx="1216144" cy="4586513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288" tIns="45720" rIns="18288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ICF+CRFis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redundant for </a:t>
            </a:r>
            <a:r>
              <a:rPr kumimoji="0" lang="en-US" sz="11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APs; only needed for non-</a:t>
            </a:r>
            <a:r>
              <a:rPr kumimoji="0" lang="en-US" sz="11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APs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820400" cy="685800"/>
          </a:xfrm>
        </p:spPr>
        <p:txBody>
          <a:bodyPr/>
          <a:lstStyle/>
          <a:p>
            <a:r>
              <a:rPr lang="en-US" sz="1600" dirty="0"/>
              <a:t>Solution for Problem A (1/2)</a:t>
            </a:r>
            <a:br>
              <a:rPr lang="en-US" dirty="0"/>
            </a:br>
            <a:r>
              <a:rPr lang="en-US" dirty="0"/>
              <a:t>Use Co-TDMA to Serve All Clients of a </a:t>
            </a:r>
            <a:r>
              <a:rPr lang="en-US" dirty="0" err="1"/>
              <a:t>Colocated</a:t>
            </a:r>
            <a:r>
              <a:rPr lang="en-US" dirty="0"/>
              <a:t> BSSID Set in one TXOP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1"/>
            <a:ext cx="11658601" cy="1496465"/>
          </a:xfrm>
        </p:spPr>
        <p:txBody>
          <a:bodyPr/>
          <a:lstStyle/>
          <a:p>
            <a:r>
              <a:rPr lang="en-US" dirty="0"/>
              <a:t>Now, applying the Co-TDMA protocol directly to </a:t>
            </a:r>
            <a:r>
              <a:rPr lang="en-US" dirty="0" err="1"/>
              <a:t>colocated</a:t>
            </a:r>
            <a:r>
              <a:rPr lang="en-US" dirty="0"/>
              <a:t> BSSs leads to inefficiencies (and weirdness!)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66361" y="6557823"/>
            <a:ext cx="570669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3100" y="6551164"/>
            <a:ext cx="3860800" cy="180975"/>
          </a:xfrm>
        </p:spPr>
        <p:txBody>
          <a:bodyPr/>
          <a:lstStyle/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774FF6-4F95-F519-EF6A-10197CE0C823}"/>
              </a:ext>
            </a:extLst>
          </p:cNvPr>
          <p:cNvSpPr/>
          <p:nvPr/>
        </p:nvSpPr>
        <p:spPr bwMode="auto">
          <a:xfrm>
            <a:off x="2300342" y="2362200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AP1a </a:t>
            </a:r>
            <a:b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(TXOP holder)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551D7B-1997-4EE8-398D-8704697378BD}"/>
              </a:ext>
            </a:extLst>
          </p:cNvPr>
          <p:cNvSpPr/>
          <p:nvPr/>
        </p:nvSpPr>
        <p:spPr bwMode="auto">
          <a:xfrm>
            <a:off x="130758" y="2915379"/>
            <a:ext cx="2415344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9F424FE-5DC5-48E1-553F-5F24A1C0AE34}"/>
              </a:ext>
            </a:extLst>
          </p:cNvPr>
          <p:cNvSpPr/>
          <p:nvPr/>
        </p:nvSpPr>
        <p:spPr bwMode="auto">
          <a:xfrm>
            <a:off x="130758" y="3372579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MBSSID1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4ECF34D-D2C9-B5A6-8589-B1EA98B29AF5}"/>
              </a:ext>
            </a:extLst>
          </p:cNvPr>
          <p:cNvSpPr/>
          <p:nvPr/>
        </p:nvSpPr>
        <p:spPr bwMode="auto">
          <a:xfrm>
            <a:off x="130758" y="3829779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AP1a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DC21E48-1A42-F6CD-CE3E-8D2AAC32F300}"/>
              </a:ext>
            </a:extLst>
          </p:cNvPr>
          <p:cNvSpPr/>
          <p:nvPr/>
        </p:nvSpPr>
        <p:spPr bwMode="auto">
          <a:xfrm>
            <a:off x="754920" y="3829779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AP1b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9C2A102-0859-A5D3-1962-13E066FACBD9}"/>
              </a:ext>
            </a:extLst>
          </p:cNvPr>
          <p:cNvSpPr/>
          <p:nvPr/>
        </p:nvSpPr>
        <p:spPr bwMode="auto">
          <a:xfrm>
            <a:off x="1407582" y="3372579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Cohosted1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62689D5-8651-6BD1-AF97-9EAE0DDF603F}"/>
              </a:ext>
            </a:extLst>
          </p:cNvPr>
          <p:cNvSpPr/>
          <p:nvPr/>
        </p:nvSpPr>
        <p:spPr bwMode="auto">
          <a:xfrm>
            <a:off x="1407582" y="3829779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AP1c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4EBA6EE-B3F5-F939-1162-61B934B096E8}"/>
              </a:ext>
            </a:extLst>
          </p:cNvPr>
          <p:cNvSpPr/>
          <p:nvPr/>
        </p:nvSpPr>
        <p:spPr bwMode="auto">
          <a:xfrm>
            <a:off x="2031744" y="3829779"/>
            <a:ext cx="518838" cy="3832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ED69B4A-FFF2-D4B2-C8B2-F71AA3E6D68E}"/>
              </a:ext>
            </a:extLst>
          </p:cNvPr>
          <p:cNvSpPr/>
          <p:nvPr/>
        </p:nvSpPr>
        <p:spPr bwMode="auto">
          <a:xfrm>
            <a:off x="130757" y="4283159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1AFAB0A-6D77-6FD5-047D-4A73D4917D71}"/>
              </a:ext>
            </a:extLst>
          </p:cNvPr>
          <p:cNvSpPr/>
          <p:nvPr/>
        </p:nvSpPr>
        <p:spPr bwMode="auto">
          <a:xfrm>
            <a:off x="750439" y="4281269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+mj-lt"/>
              </a:rPr>
              <a:t>C1b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BE6C464-1C05-E66B-2629-94B1B0C95DC2}"/>
              </a:ext>
            </a:extLst>
          </p:cNvPr>
          <p:cNvSpPr/>
          <p:nvPr/>
        </p:nvSpPr>
        <p:spPr bwMode="auto">
          <a:xfrm>
            <a:off x="1407581" y="4283159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C1c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CE4845A-A308-428E-79D5-2D496C17C125}"/>
              </a:ext>
            </a:extLst>
          </p:cNvPr>
          <p:cNvSpPr/>
          <p:nvPr/>
        </p:nvSpPr>
        <p:spPr bwMode="auto">
          <a:xfrm>
            <a:off x="2027263" y="4281269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C1d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DAA226A-AFEC-4BD0-D445-460610710E7A}"/>
              </a:ext>
            </a:extLst>
          </p:cNvPr>
          <p:cNvSpPr/>
          <p:nvPr/>
        </p:nvSpPr>
        <p:spPr bwMode="auto">
          <a:xfrm>
            <a:off x="2300342" y="3810000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C1b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0218F7B-5321-5E26-0055-EB0873467580}"/>
              </a:ext>
            </a:extLst>
          </p:cNvPr>
          <p:cNvSpPr/>
          <p:nvPr/>
        </p:nvSpPr>
        <p:spPr bwMode="auto">
          <a:xfrm>
            <a:off x="2300342" y="4419600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AP1c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b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(chained NAV)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56858EF-9503-F1B9-453A-5DFCA57AF211}"/>
              </a:ext>
            </a:extLst>
          </p:cNvPr>
          <p:cNvSpPr/>
          <p:nvPr/>
        </p:nvSpPr>
        <p:spPr bwMode="auto">
          <a:xfrm>
            <a:off x="2300342" y="4783417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C1c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94B45CE-9ABC-E486-82E5-8410814A8F38}"/>
              </a:ext>
            </a:extLst>
          </p:cNvPr>
          <p:cNvSpPr/>
          <p:nvPr/>
        </p:nvSpPr>
        <p:spPr bwMode="auto">
          <a:xfrm>
            <a:off x="2300342" y="5410200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AP1d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9D3DB86-ED5E-956B-5796-2DDFB3A0356F}"/>
              </a:ext>
            </a:extLst>
          </p:cNvPr>
          <p:cNvSpPr/>
          <p:nvPr/>
        </p:nvSpPr>
        <p:spPr bwMode="auto">
          <a:xfrm>
            <a:off x="2300342" y="5791200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C1d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54EB0A1-61DD-BF5F-CDA8-7A49D966FE06}"/>
              </a:ext>
            </a:extLst>
          </p:cNvPr>
          <p:cNvSpPr/>
          <p:nvPr/>
        </p:nvSpPr>
        <p:spPr bwMode="auto">
          <a:xfrm>
            <a:off x="4362015" y="2321296"/>
            <a:ext cx="366965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ICF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8CD48DE-1482-C19C-95B0-548A54D57177}"/>
              </a:ext>
            </a:extLst>
          </p:cNvPr>
          <p:cNvSpPr/>
          <p:nvPr/>
        </p:nvSpPr>
        <p:spPr bwMode="auto">
          <a:xfrm>
            <a:off x="6237740" y="2321296"/>
            <a:ext cx="777240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MU-RTS TXS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580EF230-20AA-52FA-F665-208596D4A901}"/>
              </a:ext>
            </a:extLst>
          </p:cNvPr>
          <p:cNvCxnSpPr>
            <a:cxnSpLocks/>
          </p:cNvCxnSpPr>
          <p:nvPr/>
        </p:nvCxnSpPr>
        <p:spPr bwMode="auto">
          <a:xfrm>
            <a:off x="4861741" y="2176169"/>
            <a:ext cx="64878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851D438-5C9C-C44A-BFB4-8E05377AD016}"/>
              </a:ext>
            </a:extLst>
          </p:cNvPr>
          <p:cNvCxnSpPr>
            <a:cxnSpLocks/>
          </p:cNvCxnSpPr>
          <p:nvPr/>
        </p:nvCxnSpPr>
        <p:spPr bwMode="auto">
          <a:xfrm>
            <a:off x="5510524" y="2176169"/>
            <a:ext cx="204384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5BC7B73F-C774-9853-8AB7-A34C56D540F9}"/>
              </a:ext>
            </a:extLst>
          </p:cNvPr>
          <p:cNvSpPr/>
          <p:nvPr/>
        </p:nvSpPr>
        <p:spPr bwMode="auto">
          <a:xfrm>
            <a:off x="2683471" y="1981199"/>
            <a:ext cx="1447089" cy="38993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i="1" dirty="0">
                <a:latin typeface="+mj-lt"/>
              </a:rPr>
              <a:t>NAV</a:t>
            </a:r>
            <a:endParaRPr kumimoji="0" lang="en-US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FA8DA7F2-EC1D-8588-D305-BE17142485D3}"/>
              </a:ext>
            </a:extLst>
          </p:cNvPr>
          <p:cNvCxnSpPr>
            <a:cxnSpLocks/>
          </p:cNvCxnSpPr>
          <p:nvPr/>
        </p:nvCxnSpPr>
        <p:spPr bwMode="auto">
          <a:xfrm>
            <a:off x="7554369" y="2176169"/>
            <a:ext cx="138745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AAE2FB34-2B1C-29AA-36D8-3D61E8DF048C}"/>
              </a:ext>
            </a:extLst>
          </p:cNvPr>
          <p:cNvSpPr/>
          <p:nvPr/>
        </p:nvSpPr>
        <p:spPr bwMode="auto">
          <a:xfrm>
            <a:off x="8312505" y="3340937"/>
            <a:ext cx="603504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TXOP return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2638CB-1C36-B570-F508-29296F98209C}"/>
              </a:ext>
            </a:extLst>
          </p:cNvPr>
          <p:cNvSpPr/>
          <p:nvPr/>
        </p:nvSpPr>
        <p:spPr bwMode="auto">
          <a:xfrm>
            <a:off x="4805180" y="5392318"/>
            <a:ext cx="512064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CRF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93776039-B57D-EFA2-3E5D-D2821B90DB7B}"/>
              </a:ext>
            </a:extLst>
          </p:cNvPr>
          <p:cNvGrpSpPr/>
          <p:nvPr/>
        </p:nvGrpSpPr>
        <p:grpSpPr>
          <a:xfrm>
            <a:off x="4239776" y="2712902"/>
            <a:ext cx="7423404" cy="3069356"/>
            <a:chOff x="2133600" y="2712902"/>
            <a:chExt cx="6858000" cy="3069356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32E4C8A-91E8-8487-FABD-29A3B3A7EDD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3600" y="3733800"/>
              <a:ext cx="6858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3168107-79B2-9C6F-71BD-B8D059ABBFD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3600" y="4758029"/>
              <a:ext cx="6858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FA9B438-F07B-D2F2-2239-C910041B4E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3600" y="5782258"/>
              <a:ext cx="6858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323A849-5873-0640-842E-2848D65F88C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3600" y="2712902"/>
              <a:ext cx="6858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E6499A6C-1145-E42F-D4B5-DA97FFFECCA7}"/>
              </a:ext>
            </a:extLst>
          </p:cNvPr>
          <p:cNvSpPr/>
          <p:nvPr/>
        </p:nvSpPr>
        <p:spPr bwMode="auto">
          <a:xfrm>
            <a:off x="2300342" y="2726017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C1a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319A641-F8A1-9DB3-13E3-9DAC612CBCD6}"/>
              </a:ext>
            </a:extLst>
          </p:cNvPr>
          <p:cNvSpPr/>
          <p:nvPr/>
        </p:nvSpPr>
        <p:spPr bwMode="auto">
          <a:xfrm>
            <a:off x="2300342" y="3411817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</a:t>
            </a:r>
            <a:r>
              <a:rPr lang="en-US" b="1" dirty="0">
                <a:latin typeface="+mj-lt"/>
              </a:rPr>
              <a:t>1b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b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(chained NAV)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FC56307-1A60-D5BD-BB11-3E86D9692E63}"/>
              </a:ext>
            </a:extLst>
          </p:cNvPr>
          <p:cNvSpPr/>
          <p:nvPr/>
        </p:nvSpPr>
        <p:spPr bwMode="auto">
          <a:xfrm>
            <a:off x="4805180" y="3342392"/>
            <a:ext cx="512064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CRF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ABAA160-2A38-34E1-BD60-05893ED67665}"/>
              </a:ext>
            </a:extLst>
          </p:cNvPr>
          <p:cNvSpPr/>
          <p:nvPr/>
        </p:nvSpPr>
        <p:spPr bwMode="auto">
          <a:xfrm>
            <a:off x="5467736" y="2321296"/>
            <a:ext cx="694944" cy="7863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Intra-BSS1a PPDUs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CC41AEC-E2EF-7965-653B-D78E7516115A}"/>
              </a:ext>
            </a:extLst>
          </p:cNvPr>
          <p:cNvSpPr/>
          <p:nvPr/>
        </p:nvSpPr>
        <p:spPr bwMode="auto">
          <a:xfrm>
            <a:off x="6996665" y="3342392"/>
            <a:ext cx="499727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CRF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7AFCB4E-AE99-2076-02A8-F9A60319824E}"/>
              </a:ext>
            </a:extLst>
          </p:cNvPr>
          <p:cNvSpPr/>
          <p:nvPr/>
        </p:nvSpPr>
        <p:spPr bwMode="auto">
          <a:xfrm>
            <a:off x="7554369" y="3339612"/>
            <a:ext cx="694944" cy="7863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Intra-BSS1b PPDUs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4618A43-E1EA-3F15-88C2-7195B3DC92F5}"/>
              </a:ext>
            </a:extLst>
          </p:cNvPr>
          <p:cNvSpPr/>
          <p:nvPr/>
        </p:nvSpPr>
        <p:spPr bwMode="auto">
          <a:xfrm>
            <a:off x="8976360" y="2321296"/>
            <a:ext cx="777240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MU-RTS TXS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B001E7E-CBA7-078F-09B0-51BF9EE518FE}"/>
              </a:ext>
            </a:extLst>
          </p:cNvPr>
          <p:cNvSpPr/>
          <p:nvPr/>
        </p:nvSpPr>
        <p:spPr bwMode="auto">
          <a:xfrm>
            <a:off x="11091680" y="4368089"/>
            <a:ext cx="603504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TXOP return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B203CE9-ACDE-1D00-1DF5-D57D760A72D4}"/>
              </a:ext>
            </a:extLst>
          </p:cNvPr>
          <p:cNvSpPr/>
          <p:nvPr/>
        </p:nvSpPr>
        <p:spPr bwMode="auto">
          <a:xfrm>
            <a:off x="9778014" y="4370756"/>
            <a:ext cx="499727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CRF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4938E40-CFC3-8173-A0D4-B08127C2B507}"/>
              </a:ext>
            </a:extLst>
          </p:cNvPr>
          <p:cNvSpPr/>
          <p:nvPr/>
        </p:nvSpPr>
        <p:spPr bwMode="auto">
          <a:xfrm>
            <a:off x="10335718" y="4367976"/>
            <a:ext cx="694944" cy="7863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Intra-BSS1c PPDUs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45B2E2A3-D393-13A9-9096-6139CCBFB5CB}"/>
              </a:ext>
            </a:extLst>
          </p:cNvPr>
          <p:cNvSpPr/>
          <p:nvPr/>
        </p:nvSpPr>
        <p:spPr bwMode="auto">
          <a:xfrm>
            <a:off x="4805180" y="4370756"/>
            <a:ext cx="512064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CRF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92390876-A10F-750C-E60A-2E88BF379D43}"/>
              </a:ext>
            </a:extLst>
          </p:cNvPr>
          <p:cNvCxnSpPr>
            <a:cxnSpLocks/>
          </p:cNvCxnSpPr>
          <p:nvPr/>
        </p:nvCxnSpPr>
        <p:spPr bwMode="auto">
          <a:xfrm>
            <a:off x="8941824" y="2176169"/>
            <a:ext cx="139389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166D769A-D6A2-3C16-B9C0-3198F59BA204}"/>
              </a:ext>
            </a:extLst>
          </p:cNvPr>
          <p:cNvCxnSpPr>
            <a:cxnSpLocks/>
          </p:cNvCxnSpPr>
          <p:nvPr/>
        </p:nvCxnSpPr>
        <p:spPr bwMode="auto">
          <a:xfrm>
            <a:off x="10333715" y="2176169"/>
            <a:ext cx="139389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E92EF075-BC27-1D9A-772E-8B6D873320F6}"/>
              </a:ext>
            </a:extLst>
          </p:cNvPr>
          <p:cNvSpPr/>
          <p:nvPr/>
        </p:nvSpPr>
        <p:spPr bwMode="auto">
          <a:xfrm>
            <a:off x="6359818" y="4220845"/>
            <a:ext cx="3124200" cy="778030"/>
          </a:xfrm>
          <a:prstGeom prst="round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no regulatory impediment to AP1b directly granting a portion of the TXOP to AP1c instead of a return to AP1a then grant to AP1c. Ditto AP1c to AP1d</a:t>
            </a:r>
          </a:p>
        </p:txBody>
      </p:sp>
    </p:spTree>
    <p:extLst>
      <p:ext uri="{BB962C8B-B14F-4D97-AF65-F5344CB8AC3E}">
        <p14:creationId xmlns:p14="http://schemas.microsoft.com/office/powerpoint/2010/main" val="2613018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8FB539-28C9-48AB-6C65-1B0C9C5973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48DAD-8AAC-5F56-1736-E2821D13E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820400" cy="685800"/>
          </a:xfrm>
        </p:spPr>
        <p:txBody>
          <a:bodyPr/>
          <a:lstStyle/>
          <a:p>
            <a:r>
              <a:rPr lang="en-US" sz="1600" dirty="0"/>
              <a:t>Solution for Problem A (2/2)</a:t>
            </a:r>
            <a:br>
              <a:rPr lang="en-US" dirty="0"/>
            </a:br>
            <a:r>
              <a:rPr lang="en-US" dirty="0"/>
              <a:t>Let Co-TDMA Serve All Clients of a </a:t>
            </a:r>
            <a:r>
              <a:rPr lang="en-US" dirty="0" err="1"/>
              <a:t>Colocated</a:t>
            </a:r>
            <a:r>
              <a:rPr lang="en-US" dirty="0"/>
              <a:t> BSSID Set in one TXOP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F5E173-1103-DB6E-12EA-508431542F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66361" y="6557823"/>
            <a:ext cx="570669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E1B0-F7C2-D12D-D60A-00EBB421FD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3100" y="6551164"/>
            <a:ext cx="3860800" cy="180975"/>
          </a:xfrm>
        </p:spPr>
        <p:txBody>
          <a:bodyPr/>
          <a:lstStyle/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5512635-19B1-4F31-79E6-BFEC1075372A}"/>
              </a:ext>
            </a:extLst>
          </p:cNvPr>
          <p:cNvSpPr/>
          <p:nvPr/>
        </p:nvSpPr>
        <p:spPr bwMode="auto">
          <a:xfrm>
            <a:off x="2300342" y="2362200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AP1a </a:t>
            </a:r>
            <a:b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(initial TXOP holder)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90FDD0-4D39-E2BD-01D5-40CB89F84E18}"/>
              </a:ext>
            </a:extLst>
          </p:cNvPr>
          <p:cNvSpPr/>
          <p:nvPr/>
        </p:nvSpPr>
        <p:spPr bwMode="auto">
          <a:xfrm>
            <a:off x="99256" y="2915379"/>
            <a:ext cx="2415344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69927E2-E385-98D5-4A32-7EB7B959B733}"/>
              </a:ext>
            </a:extLst>
          </p:cNvPr>
          <p:cNvSpPr/>
          <p:nvPr/>
        </p:nvSpPr>
        <p:spPr bwMode="auto">
          <a:xfrm>
            <a:off x="130758" y="3372579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MBSSID1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0462E72-C32D-343A-19EC-7BB2A78968ED}"/>
              </a:ext>
            </a:extLst>
          </p:cNvPr>
          <p:cNvSpPr/>
          <p:nvPr/>
        </p:nvSpPr>
        <p:spPr bwMode="auto">
          <a:xfrm>
            <a:off x="130758" y="3829779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AP1a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EEB01D9-FCCF-2272-F6DA-314456B815D7}"/>
              </a:ext>
            </a:extLst>
          </p:cNvPr>
          <p:cNvSpPr/>
          <p:nvPr/>
        </p:nvSpPr>
        <p:spPr bwMode="auto">
          <a:xfrm>
            <a:off x="754920" y="3829779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AP1b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09D2E16-93E1-2171-B649-061572AC93A4}"/>
              </a:ext>
            </a:extLst>
          </p:cNvPr>
          <p:cNvSpPr/>
          <p:nvPr/>
        </p:nvSpPr>
        <p:spPr bwMode="auto">
          <a:xfrm>
            <a:off x="1407582" y="3372579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Cohosted1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8BFE7EE-B07D-6850-AFC6-07A4126DB5A3}"/>
              </a:ext>
            </a:extLst>
          </p:cNvPr>
          <p:cNvSpPr/>
          <p:nvPr/>
        </p:nvSpPr>
        <p:spPr bwMode="auto">
          <a:xfrm>
            <a:off x="1407582" y="3829779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AP1c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94A3FCA-45F9-8D15-77E1-0A85899596CF}"/>
              </a:ext>
            </a:extLst>
          </p:cNvPr>
          <p:cNvSpPr/>
          <p:nvPr/>
        </p:nvSpPr>
        <p:spPr bwMode="auto">
          <a:xfrm>
            <a:off x="2031744" y="3829779"/>
            <a:ext cx="518838" cy="3832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F52D0BD-BB79-0E97-28F5-6F94EA3AC139}"/>
              </a:ext>
            </a:extLst>
          </p:cNvPr>
          <p:cNvSpPr/>
          <p:nvPr/>
        </p:nvSpPr>
        <p:spPr bwMode="auto">
          <a:xfrm>
            <a:off x="130757" y="4283159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DC64001-C461-63D5-DC20-CE0A47014DAB}"/>
              </a:ext>
            </a:extLst>
          </p:cNvPr>
          <p:cNvSpPr/>
          <p:nvPr/>
        </p:nvSpPr>
        <p:spPr bwMode="auto">
          <a:xfrm>
            <a:off x="750439" y="4281269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+mj-lt"/>
              </a:rPr>
              <a:t>C1b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5373DFC-FE9F-D4F7-50AA-7C82555969AC}"/>
              </a:ext>
            </a:extLst>
          </p:cNvPr>
          <p:cNvSpPr/>
          <p:nvPr/>
        </p:nvSpPr>
        <p:spPr bwMode="auto">
          <a:xfrm>
            <a:off x="1407581" y="4283159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C1c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CB730C7-A020-C2E8-EB3E-F32FBF8E2CE5}"/>
              </a:ext>
            </a:extLst>
          </p:cNvPr>
          <p:cNvSpPr/>
          <p:nvPr/>
        </p:nvSpPr>
        <p:spPr bwMode="auto">
          <a:xfrm>
            <a:off x="2027263" y="4281269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C1d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8F0851C-E10D-A477-FABD-BDBD3EC70F9F}"/>
              </a:ext>
            </a:extLst>
          </p:cNvPr>
          <p:cNvSpPr/>
          <p:nvPr/>
        </p:nvSpPr>
        <p:spPr bwMode="auto">
          <a:xfrm>
            <a:off x="2300342" y="3810000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C1b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E57694B-19FD-56E6-A539-463071B2DFC5}"/>
              </a:ext>
            </a:extLst>
          </p:cNvPr>
          <p:cNvSpPr/>
          <p:nvPr/>
        </p:nvSpPr>
        <p:spPr bwMode="auto">
          <a:xfrm>
            <a:off x="2300342" y="4419600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AP1c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b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(chained NAV)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2A2746D-ABA9-3BCF-54DE-ADBE5CA0AC8A}"/>
              </a:ext>
            </a:extLst>
          </p:cNvPr>
          <p:cNvSpPr/>
          <p:nvPr/>
        </p:nvSpPr>
        <p:spPr bwMode="auto">
          <a:xfrm>
            <a:off x="2300342" y="4783417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C1c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2832E95-B0D6-C4AD-E4B1-4073C952596A}"/>
              </a:ext>
            </a:extLst>
          </p:cNvPr>
          <p:cNvSpPr/>
          <p:nvPr/>
        </p:nvSpPr>
        <p:spPr bwMode="auto">
          <a:xfrm>
            <a:off x="2300342" y="5410200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AP1d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091E7C6-24DD-F473-B8F6-B32DC696C8E4}"/>
              </a:ext>
            </a:extLst>
          </p:cNvPr>
          <p:cNvSpPr/>
          <p:nvPr/>
        </p:nvSpPr>
        <p:spPr bwMode="auto">
          <a:xfrm>
            <a:off x="2300342" y="5791200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C1d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30DEA7E-EC0A-5DB9-5E5E-246557731F30}"/>
              </a:ext>
            </a:extLst>
          </p:cNvPr>
          <p:cNvCxnSpPr>
            <a:cxnSpLocks/>
          </p:cNvCxnSpPr>
          <p:nvPr/>
        </p:nvCxnSpPr>
        <p:spPr bwMode="auto">
          <a:xfrm>
            <a:off x="4800600" y="2176169"/>
            <a:ext cx="51396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3E95720D-8E9B-8B7C-36B8-9B75DD71F1BA}"/>
              </a:ext>
            </a:extLst>
          </p:cNvPr>
          <p:cNvSpPr/>
          <p:nvPr/>
        </p:nvSpPr>
        <p:spPr bwMode="auto">
          <a:xfrm>
            <a:off x="2683471" y="1981199"/>
            <a:ext cx="1447089" cy="38993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i="1" dirty="0">
                <a:latin typeface="+mj-lt"/>
              </a:rPr>
              <a:t>NAV</a:t>
            </a:r>
            <a:endParaRPr kumimoji="0" lang="en-US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22DAC1D3-68B8-9D16-CAB8-1D93DE1858A9}"/>
              </a:ext>
            </a:extLst>
          </p:cNvPr>
          <p:cNvGrpSpPr/>
          <p:nvPr/>
        </p:nvGrpSpPr>
        <p:grpSpPr>
          <a:xfrm>
            <a:off x="4239776" y="2712902"/>
            <a:ext cx="7423404" cy="3069356"/>
            <a:chOff x="2133600" y="2712902"/>
            <a:chExt cx="6858000" cy="3069356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423FBE4-52C2-1D93-3B2F-FE2B12C1E9F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3600" y="3733800"/>
              <a:ext cx="6858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2B7A891-BB35-5548-B3C9-42D8D793947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3600" y="4758029"/>
              <a:ext cx="6858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E555FE1-874C-9380-177C-B9C704480E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3600" y="5782258"/>
              <a:ext cx="6858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609DFA0-890F-E4D3-4DFE-C36EE651617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3600" y="2712902"/>
              <a:ext cx="6858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8278AE4B-DF88-A0A1-EC80-394FD631F752}"/>
              </a:ext>
            </a:extLst>
          </p:cNvPr>
          <p:cNvSpPr/>
          <p:nvPr/>
        </p:nvSpPr>
        <p:spPr bwMode="auto">
          <a:xfrm>
            <a:off x="2300342" y="2726017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C1a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A298254-C8FD-8A86-43EA-26DB85F935D4}"/>
              </a:ext>
            </a:extLst>
          </p:cNvPr>
          <p:cNvSpPr/>
          <p:nvPr/>
        </p:nvSpPr>
        <p:spPr bwMode="auto">
          <a:xfrm>
            <a:off x="2300342" y="3411817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</a:t>
            </a:r>
            <a:r>
              <a:rPr lang="en-US" b="1" dirty="0">
                <a:latin typeface="+mj-lt"/>
              </a:rPr>
              <a:t>1b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b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(chained NAV)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0E460E6-22E1-A761-5866-3262C16CF372}"/>
              </a:ext>
            </a:extLst>
          </p:cNvPr>
          <p:cNvSpPr/>
          <p:nvPr/>
        </p:nvSpPr>
        <p:spPr bwMode="auto">
          <a:xfrm>
            <a:off x="4572000" y="2321296"/>
            <a:ext cx="694944" cy="7863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Intra-BSS1a PPDUs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6C335EFB-2483-6E6B-9B04-4595B26E9AF9}"/>
              </a:ext>
            </a:extLst>
          </p:cNvPr>
          <p:cNvSpPr/>
          <p:nvPr/>
        </p:nvSpPr>
        <p:spPr bwMode="auto">
          <a:xfrm>
            <a:off x="5314563" y="3321525"/>
            <a:ext cx="694944" cy="7863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Intra-BSS1b PPDUs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BDCE0FFF-3674-3680-62FC-43DF48801ED6}"/>
              </a:ext>
            </a:extLst>
          </p:cNvPr>
          <p:cNvSpPr/>
          <p:nvPr/>
        </p:nvSpPr>
        <p:spPr bwMode="auto">
          <a:xfrm>
            <a:off x="6038464" y="4348391"/>
            <a:ext cx="694944" cy="7863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Intra-BSS1c PPDUs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049669C-8F00-AAAF-D6EA-2761A430D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524001"/>
            <a:ext cx="11658601" cy="1496465"/>
          </a:xfrm>
        </p:spPr>
        <p:txBody>
          <a:bodyPr/>
          <a:lstStyle/>
          <a:p>
            <a:r>
              <a:rPr lang="en-US" dirty="0"/>
              <a:t>… but these can be optimized away, for a great efficiency improvement</a:t>
            </a:r>
          </a:p>
        </p:txBody>
      </p:sp>
      <p:pic>
        <p:nvPicPr>
          <p:cNvPr id="25" name="Graphic 24" descr="Wireless router with solid fill">
            <a:extLst>
              <a:ext uri="{FF2B5EF4-FFF2-40B4-BE49-F238E27FC236}">
                <a16:creationId xmlns:a16="http://schemas.microsoft.com/office/drawing/2014/main" id="{8BCADF9D-317C-E4CA-F8D3-8E41E315C7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29450" y="2872080"/>
            <a:ext cx="485150" cy="485150"/>
          </a:xfrm>
          <a:prstGeom prst="rect">
            <a:avLst/>
          </a:prstGeom>
        </p:spPr>
      </p:pic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07F5543-2687-2F81-B66F-835F96DD50D9}"/>
              </a:ext>
            </a:extLst>
          </p:cNvPr>
          <p:cNvCxnSpPr>
            <a:cxnSpLocks/>
          </p:cNvCxnSpPr>
          <p:nvPr/>
        </p:nvCxnSpPr>
        <p:spPr bwMode="auto">
          <a:xfrm>
            <a:off x="5314563" y="2176169"/>
            <a:ext cx="69494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E08516A-578B-DE12-EB26-7E5B0CCAA4A2}"/>
              </a:ext>
            </a:extLst>
          </p:cNvPr>
          <p:cNvCxnSpPr>
            <a:cxnSpLocks/>
          </p:cNvCxnSpPr>
          <p:nvPr/>
        </p:nvCxnSpPr>
        <p:spPr bwMode="auto">
          <a:xfrm>
            <a:off x="6009507" y="2176169"/>
            <a:ext cx="69494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BA54BC10-9633-A54C-253D-F887A2864BDF}"/>
              </a:ext>
            </a:extLst>
          </p:cNvPr>
          <p:cNvSpPr/>
          <p:nvPr/>
        </p:nvSpPr>
        <p:spPr bwMode="auto">
          <a:xfrm>
            <a:off x="6781800" y="1895015"/>
            <a:ext cx="2378017" cy="62264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(Keep the chained NAV to avoid clients in BSS1b/c from sleeping during their BSS’ portion)</a:t>
            </a:r>
          </a:p>
        </p:txBody>
      </p:sp>
    </p:spTree>
    <p:extLst>
      <p:ext uri="{BB962C8B-B14F-4D97-AF65-F5344CB8AC3E}">
        <p14:creationId xmlns:p14="http://schemas.microsoft.com/office/powerpoint/2010/main" val="2517904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896600" cy="685800"/>
          </a:xfrm>
        </p:spPr>
        <p:txBody>
          <a:bodyPr/>
          <a:lstStyle/>
          <a:p>
            <a:r>
              <a:rPr lang="en-US" sz="1600" dirty="0"/>
              <a:t>Solution for Problem B (1/2)</a:t>
            </a:r>
            <a:br>
              <a:rPr lang="en-US" dirty="0"/>
            </a:br>
            <a:r>
              <a:rPr lang="en-US" dirty="0"/>
              <a:t>MAPC Grants Should be Between </a:t>
            </a:r>
            <a:r>
              <a:rPr lang="en-US" dirty="0" err="1"/>
              <a:t>Colocated</a:t>
            </a:r>
            <a:r>
              <a:rPr lang="en-US" dirty="0"/>
              <a:t> BSSID Sets not between APs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551042" y="6489879"/>
            <a:ext cx="570669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5586" y="6504240"/>
            <a:ext cx="3860800" cy="180975"/>
          </a:xfrm>
        </p:spPr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A4F5500-E2EC-6ECD-CF15-AC998F6587E8}"/>
              </a:ext>
            </a:extLst>
          </p:cNvPr>
          <p:cNvSpPr/>
          <p:nvPr/>
        </p:nvSpPr>
        <p:spPr bwMode="auto">
          <a:xfrm>
            <a:off x="152401" y="1653070"/>
            <a:ext cx="2415344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 1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501083E-48B0-E5D6-B3F5-F017111B11EC}"/>
              </a:ext>
            </a:extLst>
          </p:cNvPr>
          <p:cNvSpPr/>
          <p:nvPr/>
        </p:nvSpPr>
        <p:spPr bwMode="auto">
          <a:xfrm>
            <a:off x="152401" y="2110270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MBSSID1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96BB64D-4FF4-25CC-F647-6F78E74C62A3}"/>
              </a:ext>
            </a:extLst>
          </p:cNvPr>
          <p:cNvSpPr/>
          <p:nvPr/>
        </p:nvSpPr>
        <p:spPr bwMode="auto">
          <a:xfrm>
            <a:off x="152401" y="2567470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AP1a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5C1599-5F52-A6B6-6B12-11E8BF3B0A22}"/>
              </a:ext>
            </a:extLst>
          </p:cNvPr>
          <p:cNvSpPr/>
          <p:nvPr/>
        </p:nvSpPr>
        <p:spPr bwMode="auto">
          <a:xfrm>
            <a:off x="776563" y="2567470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AP1b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83B0CD8-1BAB-9539-D9D4-245A81C5BB27}"/>
              </a:ext>
            </a:extLst>
          </p:cNvPr>
          <p:cNvSpPr/>
          <p:nvPr/>
        </p:nvSpPr>
        <p:spPr bwMode="auto">
          <a:xfrm>
            <a:off x="1429225" y="2110270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Cohosted2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CAD543F-F451-5148-8448-BD6C38BB382A}"/>
              </a:ext>
            </a:extLst>
          </p:cNvPr>
          <p:cNvSpPr/>
          <p:nvPr/>
        </p:nvSpPr>
        <p:spPr bwMode="auto">
          <a:xfrm>
            <a:off x="1429225" y="2567470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AP1c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7FDD31F-9825-3819-1EFC-7881DCD9D07C}"/>
              </a:ext>
            </a:extLst>
          </p:cNvPr>
          <p:cNvSpPr/>
          <p:nvPr/>
        </p:nvSpPr>
        <p:spPr bwMode="auto">
          <a:xfrm>
            <a:off x="2053387" y="2567470"/>
            <a:ext cx="518838" cy="3832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E0395CA-F1FB-EA8D-DF91-465D17A12E12}"/>
              </a:ext>
            </a:extLst>
          </p:cNvPr>
          <p:cNvSpPr/>
          <p:nvPr/>
        </p:nvSpPr>
        <p:spPr bwMode="auto">
          <a:xfrm>
            <a:off x="152400" y="3020850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C1a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0500FB8-4F48-79AD-8785-2A377EA23C6A}"/>
              </a:ext>
            </a:extLst>
          </p:cNvPr>
          <p:cNvSpPr/>
          <p:nvPr/>
        </p:nvSpPr>
        <p:spPr bwMode="auto">
          <a:xfrm>
            <a:off x="772082" y="3018960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+mj-lt"/>
              </a:rPr>
              <a:t>C1b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31C0280-BA99-0A59-03A7-C0FEC90A506B}"/>
              </a:ext>
            </a:extLst>
          </p:cNvPr>
          <p:cNvSpPr/>
          <p:nvPr/>
        </p:nvSpPr>
        <p:spPr bwMode="auto">
          <a:xfrm>
            <a:off x="1429224" y="3020850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C1c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3DA73E3-BC7E-476A-3F55-2AC2C86FB063}"/>
              </a:ext>
            </a:extLst>
          </p:cNvPr>
          <p:cNvSpPr/>
          <p:nvPr/>
        </p:nvSpPr>
        <p:spPr bwMode="auto">
          <a:xfrm>
            <a:off x="2048906" y="3018960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C1d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3423C1E-49FA-9A4C-7B1C-AFED7171270B}"/>
              </a:ext>
            </a:extLst>
          </p:cNvPr>
          <p:cNvSpPr/>
          <p:nvPr/>
        </p:nvSpPr>
        <p:spPr bwMode="auto">
          <a:xfrm>
            <a:off x="170122" y="4146615"/>
            <a:ext cx="2415344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Colocated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BSSID Set 2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F87A23B-8889-0393-A218-D9D1B17E8517}"/>
              </a:ext>
            </a:extLst>
          </p:cNvPr>
          <p:cNvSpPr/>
          <p:nvPr/>
        </p:nvSpPr>
        <p:spPr bwMode="auto">
          <a:xfrm>
            <a:off x="170122" y="4603815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MBSSID2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2E98186-3AB9-AD96-C030-B86825EB5CCE}"/>
              </a:ext>
            </a:extLst>
          </p:cNvPr>
          <p:cNvSpPr/>
          <p:nvPr/>
        </p:nvSpPr>
        <p:spPr bwMode="auto">
          <a:xfrm>
            <a:off x="170122" y="5061015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AP2a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E8118BA-7459-6D72-E154-F4ED920C55AD}"/>
              </a:ext>
            </a:extLst>
          </p:cNvPr>
          <p:cNvSpPr/>
          <p:nvPr/>
        </p:nvSpPr>
        <p:spPr bwMode="auto">
          <a:xfrm>
            <a:off x="794284" y="5061015"/>
            <a:ext cx="518838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AP2b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72665DD-0DA9-E799-93C8-1D2F0C76961C}"/>
              </a:ext>
            </a:extLst>
          </p:cNvPr>
          <p:cNvSpPr/>
          <p:nvPr/>
        </p:nvSpPr>
        <p:spPr bwMode="auto">
          <a:xfrm>
            <a:off x="1446946" y="4603815"/>
            <a:ext cx="1138520" cy="3832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Cohosted2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9D4CBDB-EBE0-D3DD-5C71-3106F2C3386B}"/>
              </a:ext>
            </a:extLst>
          </p:cNvPr>
          <p:cNvSpPr/>
          <p:nvPr/>
        </p:nvSpPr>
        <p:spPr bwMode="auto">
          <a:xfrm>
            <a:off x="1446946" y="5061015"/>
            <a:ext cx="518838" cy="383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</a:t>
            </a:r>
            <a:r>
              <a:rPr lang="en-US" sz="1400" b="1" dirty="0">
                <a:latin typeface="+mj-lt"/>
              </a:rPr>
              <a:t>2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B62F6AC-069F-C4D2-36B5-7E53461A2E10}"/>
              </a:ext>
            </a:extLst>
          </p:cNvPr>
          <p:cNvSpPr/>
          <p:nvPr/>
        </p:nvSpPr>
        <p:spPr bwMode="auto">
          <a:xfrm>
            <a:off x="2071108" y="5061015"/>
            <a:ext cx="518838" cy="3832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</a:t>
            </a:r>
            <a:r>
              <a:rPr lang="en-US" sz="1400" b="1" dirty="0">
                <a:latin typeface="+mj-lt"/>
              </a:rPr>
              <a:t>2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677726C-7047-B645-DA7C-D73CAAA27DC5}"/>
              </a:ext>
            </a:extLst>
          </p:cNvPr>
          <p:cNvSpPr/>
          <p:nvPr/>
        </p:nvSpPr>
        <p:spPr bwMode="auto">
          <a:xfrm>
            <a:off x="170121" y="5514395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C2a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DD7817B-67A1-26C8-BF53-AB02FAAAFBB5}"/>
              </a:ext>
            </a:extLst>
          </p:cNvPr>
          <p:cNvSpPr/>
          <p:nvPr/>
        </p:nvSpPr>
        <p:spPr bwMode="auto">
          <a:xfrm>
            <a:off x="789803" y="5512505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+mj-lt"/>
              </a:rPr>
              <a:t>C2b</a:t>
            </a: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F225291-64C5-C869-6490-DC1C284EDBC6}"/>
              </a:ext>
            </a:extLst>
          </p:cNvPr>
          <p:cNvSpPr/>
          <p:nvPr/>
        </p:nvSpPr>
        <p:spPr bwMode="auto">
          <a:xfrm>
            <a:off x="1446945" y="5514395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</a:t>
            </a:r>
            <a:r>
              <a:rPr lang="en-US" sz="1400" dirty="0">
                <a:latin typeface="+mj-lt"/>
              </a:rPr>
              <a:t>2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62C1A52-1C1E-8DDB-169A-DC5AE7FA6F56}"/>
              </a:ext>
            </a:extLst>
          </p:cNvPr>
          <p:cNvSpPr/>
          <p:nvPr/>
        </p:nvSpPr>
        <p:spPr bwMode="auto">
          <a:xfrm>
            <a:off x="2066627" y="5512505"/>
            <a:ext cx="518837" cy="62463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</a:t>
            </a:r>
            <a:r>
              <a:rPr lang="en-US" sz="1400" dirty="0">
                <a:latin typeface="+mj-lt"/>
              </a:rPr>
              <a:t>2</a:t>
            </a: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AEA87A38-1B27-AAA8-7C7D-482DE2B44CB7}"/>
              </a:ext>
            </a:extLst>
          </p:cNvPr>
          <p:cNvSpPr txBox="1">
            <a:spLocks/>
          </p:cNvSpPr>
          <p:nvPr/>
        </p:nvSpPr>
        <p:spPr bwMode="auto">
          <a:xfrm>
            <a:off x="3505200" y="1524000"/>
            <a:ext cx="7874000" cy="2200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kern="0" dirty="0"/>
              <a:t>Current proposals suggest that sharing AP1a should a grant portion of a TXOP to AP2a then AP2b via sequential grants:</a:t>
            </a:r>
          </a:p>
          <a:p>
            <a:pPr lvl="1"/>
            <a:r>
              <a:rPr lang="en-US" sz="1400" kern="0" dirty="0"/>
              <a:t>MU-RTS TXS(AP2a) + CRF + &lt;grantedPortionAtAP2a&gt; + </a:t>
            </a:r>
            <a:r>
              <a:rPr lang="en-US" sz="1400" kern="0" dirty="0" err="1"/>
              <a:t>TXOPreturn</a:t>
            </a:r>
            <a:r>
              <a:rPr lang="en-US" sz="1400" kern="0" dirty="0"/>
              <a:t>(AP1a)</a:t>
            </a:r>
          </a:p>
          <a:p>
            <a:pPr lvl="1"/>
            <a:r>
              <a:rPr lang="en-US" sz="1400" kern="0" dirty="0"/>
              <a:t>MU-RTS TXS(AP2b) + CRF + &lt;grantedPortionAtAP2b&gt; + </a:t>
            </a:r>
            <a:r>
              <a:rPr lang="en-US" sz="1400" kern="0" dirty="0" err="1"/>
              <a:t>TXOPreturn</a:t>
            </a:r>
            <a:r>
              <a:rPr lang="en-US" sz="1400" kern="0" dirty="0"/>
              <a:t>(AP1a)</a:t>
            </a:r>
          </a:p>
          <a:p>
            <a:r>
              <a:rPr lang="en-US" sz="1400" kern="0" dirty="0"/>
              <a:t>This has very high overheads </a:t>
            </a:r>
          </a:p>
        </p:txBody>
      </p:sp>
      <p:pic>
        <p:nvPicPr>
          <p:cNvPr id="43" name="Graphic 42" descr="Wireless router with solid fill">
            <a:extLst>
              <a:ext uri="{FF2B5EF4-FFF2-40B4-BE49-F238E27FC236}">
                <a16:creationId xmlns:a16="http://schemas.microsoft.com/office/drawing/2014/main" id="{331C1B67-A137-3EB4-4591-FDEA341FCE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28146" y="4111173"/>
            <a:ext cx="485150" cy="485150"/>
          </a:xfrm>
          <a:prstGeom prst="rect">
            <a:avLst/>
          </a:prstGeom>
        </p:spPr>
      </p:pic>
      <p:pic>
        <p:nvPicPr>
          <p:cNvPr id="44" name="Graphic 43" descr="Wireless router with solid fill">
            <a:extLst>
              <a:ext uri="{FF2B5EF4-FFF2-40B4-BE49-F238E27FC236}">
                <a16:creationId xmlns:a16="http://schemas.microsoft.com/office/drawing/2014/main" id="{4F4E0590-7736-E463-706C-2AF9407451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90932" y="1618201"/>
            <a:ext cx="485150" cy="485150"/>
          </a:xfrm>
          <a:prstGeom prst="rect">
            <a:avLst/>
          </a:prstGeom>
        </p:spPr>
      </p:pic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3C3A28E0-3591-F313-6A94-2C70A35C3ABB}"/>
              </a:ext>
            </a:extLst>
          </p:cNvPr>
          <p:cNvSpPr/>
          <p:nvPr/>
        </p:nvSpPr>
        <p:spPr bwMode="auto">
          <a:xfrm>
            <a:off x="8929742" y="3186341"/>
            <a:ext cx="1382714" cy="3657594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288" tIns="45720" rIns="18288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MU-RTS TXS + CRF transmitted by the same radio that receives neither frame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8CEA8251-D123-849D-5043-5B8D7BC4B25E}"/>
              </a:ext>
            </a:extLst>
          </p:cNvPr>
          <p:cNvSpPr/>
          <p:nvPr/>
        </p:nvSpPr>
        <p:spPr bwMode="auto">
          <a:xfrm>
            <a:off x="8256612" y="3186340"/>
            <a:ext cx="694943" cy="3657594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288" tIns="45720" rIns="18288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 need for AP2a to tell AP1a that it is done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77B0BB1-207E-A1E4-268C-D07B93E1EBA4}"/>
              </a:ext>
            </a:extLst>
          </p:cNvPr>
          <p:cNvSpPr/>
          <p:nvPr/>
        </p:nvSpPr>
        <p:spPr bwMode="auto">
          <a:xfrm>
            <a:off x="2300342" y="3380040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AP1a </a:t>
            </a:r>
            <a:b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(TXOP holder)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CAF422E-B74C-E725-2745-9FC46CCFFC80}"/>
              </a:ext>
            </a:extLst>
          </p:cNvPr>
          <p:cNvSpPr/>
          <p:nvPr/>
        </p:nvSpPr>
        <p:spPr bwMode="auto">
          <a:xfrm>
            <a:off x="2300342" y="4827840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C2a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3EE44D7-7B20-A9F4-36D9-912797A4849D}"/>
              </a:ext>
            </a:extLst>
          </p:cNvPr>
          <p:cNvSpPr/>
          <p:nvPr/>
        </p:nvSpPr>
        <p:spPr bwMode="auto">
          <a:xfrm>
            <a:off x="2300342" y="5437440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AP2b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b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(chained NAV)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594E53B-2B6B-D2F3-42A7-DA8767FA1A90}"/>
              </a:ext>
            </a:extLst>
          </p:cNvPr>
          <p:cNvSpPr/>
          <p:nvPr/>
        </p:nvSpPr>
        <p:spPr bwMode="auto">
          <a:xfrm>
            <a:off x="2300342" y="5801257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C2b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F261760-2150-7BF4-BF74-D17F3D520033}"/>
              </a:ext>
            </a:extLst>
          </p:cNvPr>
          <p:cNvSpPr/>
          <p:nvPr/>
        </p:nvSpPr>
        <p:spPr bwMode="auto">
          <a:xfrm>
            <a:off x="4362015" y="3339136"/>
            <a:ext cx="366965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27432" tIns="45720" rIns="27432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ICF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FB9BAA4-CF8D-3A1B-A3C7-C04216CB1DCB}"/>
              </a:ext>
            </a:extLst>
          </p:cNvPr>
          <p:cNvSpPr/>
          <p:nvPr/>
        </p:nvSpPr>
        <p:spPr bwMode="auto">
          <a:xfrm>
            <a:off x="6237740" y="3339136"/>
            <a:ext cx="777240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MU-RTS TXS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1C38CFAF-310F-B3D2-19E6-D29822198230}"/>
              </a:ext>
            </a:extLst>
          </p:cNvPr>
          <p:cNvCxnSpPr>
            <a:cxnSpLocks/>
          </p:cNvCxnSpPr>
          <p:nvPr/>
        </p:nvCxnSpPr>
        <p:spPr bwMode="auto">
          <a:xfrm>
            <a:off x="4861741" y="3117809"/>
            <a:ext cx="64878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AD899C2C-CF6C-B6E0-3BED-305437D7722F}"/>
              </a:ext>
            </a:extLst>
          </p:cNvPr>
          <p:cNvCxnSpPr>
            <a:cxnSpLocks/>
          </p:cNvCxnSpPr>
          <p:nvPr/>
        </p:nvCxnSpPr>
        <p:spPr bwMode="auto">
          <a:xfrm>
            <a:off x="5510524" y="3117809"/>
            <a:ext cx="204384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E40636BA-9E5E-59EC-7CD7-C4055DE4EBE8}"/>
              </a:ext>
            </a:extLst>
          </p:cNvPr>
          <p:cNvSpPr/>
          <p:nvPr/>
        </p:nvSpPr>
        <p:spPr bwMode="auto">
          <a:xfrm>
            <a:off x="2683471" y="2971800"/>
            <a:ext cx="1447089" cy="38993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i="1" dirty="0">
                <a:latin typeface="+mj-lt"/>
              </a:rPr>
              <a:t>NAV</a:t>
            </a:r>
            <a:endParaRPr kumimoji="0" lang="en-US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43D2333-0FB4-7265-9516-90DFAF940630}"/>
              </a:ext>
            </a:extLst>
          </p:cNvPr>
          <p:cNvCxnSpPr>
            <a:cxnSpLocks/>
          </p:cNvCxnSpPr>
          <p:nvPr/>
        </p:nvCxnSpPr>
        <p:spPr bwMode="auto">
          <a:xfrm>
            <a:off x="7554369" y="3117809"/>
            <a:ext cx="138745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id="{F715F9D0-9BE2-6437-73FC-E122408DEC24}"/>
              </a:ext>
            </a:extLst>
          </p:cNvPr>
          <p:cNvSpPr/>
          <p:nvPr/>
        </p:nvSpPr>
        <p:spPr bwMode="auto">
          <a:xfrm>
            <a:off x="8312505" y="4358777"/>
            <a:ext cx="603504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TXOP return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3FB01CE3-C5CD-B733-2BFC-8849CFCB9FB5}"/>
              </a:ext>
            </a:extLst>
          </p:cNvPr>
          <p:cNvCxnSpPr>
            <a:cxnSpLocks/>
          </p:cNvCxnSpPr>
          <p:nvPr/>
        </p:nvCxnSpPr>
        <p:spPr bwMode="auto">
          <a:xfrm>
            <a:off x="4239776" y="4751640"/>
            <a:ext cx="742340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A8B814E0-8504-D198-72BD-CFEB21814889}"/>
              </a:ext>
            </a:extLst>
          </p:cNvPr>
          <p:cNvCxnSpPr>
            <a:cxnSpLocks/>
          </p:cNvCxnSpPr>
          <p:nvPr/>
        </p:nvCxnSpPr>
        <p:spPr bwMode="auto">
          <a:xfrm>
            <a:off x="4239776" y="5775869"/>
            <a:ext cx="742340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C7A3072D-F484-A7E6-A623-3A05E1E252A9}"/>
              </a:ext>
            </a:extLst>
          </p:cNvPr>
          <p:cNvCxnSpPr>
            <a:cxnSpLocks/>
          </p:cNvCxnSpPr>
          <p:nvPr/>
        </p:nvCxnSpPr>
        <p:spPr bwMode="auto">
          <a:xfrm>
            <a:off x="4239776" y="3730742"/>
            <a:ext cx="742340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id="{BA7B1354-B155-89E2-18D4-842C31DBE490}"/>
              </a:ext>
            </a:extLst>
          </p:cNvPr>
          <p:cNvSpPr/>
          <p:nvPr/>
        </p:nvSpPr>
        <p:spPr bwMode="auto">
          <a:xfrm>
            <a:off x="2281638" y="3707181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C1a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6D067BAC-8103-B5EA-BE42-8F894BD9E1DB}"/>
              </a:ext>
            </a:extLst>
          </p:cNvPr>
          <p:cNvSpPr/>
          <p:nvPr/>
        </p:nvSpPr>
        <p:spPr bwMode="auto">
          <a:xfrm>
            <a:off x="2300342" y="4429657"/>
            <a:ext cx="1833134" cy="32198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AP2a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b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(chained NAV)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6A4EB786-B6A2-8ACB-CEDC-39C8386F8753}"/>
              </a:ext>
            </a:extLst>
          </p:cNvPr>
          <p:cNvSpPr/>
          <p:nvPr/>
        </p:nvSpPr>
        <p:spPr bwMode="auto">
          <a:xfrm>
            <a:off x="4805180" y="4360232"/>
            <a:ext cx="512064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CRF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0ACD445-D505-98AF-01D5-579FCFDE25B1}"/>
              </a:ext>
            </a:extLst>
          </p:cNvPr>
          <p:cNvSpPr/>
          <p:nvPr/>
        </p:nvSpPr>
        <p:spPr bwMode="auto">
          <a:xfrm>
            <a:off x="5467736" y="3339136"/>
            <a:ext cx="694944" cy="7863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Intra-BSS1a PPDUs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02D65AB9-7BDE-6C91-10AA-F5C1F2013AF5}"/>
              </a:ext>
            </a:extLst>
          </p:cNvPr>
          <p:cNvSpPr/>
          <p:nvPr/>
        </p:nvSpPr>
        <p:spPr bwMode="auto">
          <a:xfrm>
            <a:off x="6996665" y="4360232"/>
            <a:ext cx="499727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CRF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D9CFA3A-BE51-D049-E046-0849808BBFAE}"/>
              </a:ext>
            </a:extLst>
          </p:cNvPr>
          <p:cNvSpPr/>
          <p:nvPr/>
        </p:nvSpPr>
        <p:spPr bwMode="auto">
          <a:xfrm>
            <a:off x="7554369" y="4357452"/>
            <a:ext cx="694944" cy="7863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Intra-BSS2a PPDUs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2C81B5C6-F937-F203-7F8F-E58C7E08CC8C}"/>
              </a:ext>
            </a:extLst>
          </p:cNvPr>
          <p:cNvSpPr/>
          <p:nvPr/>
        </p:nvSpPr>
        <p:spPr bwMode="auto">
          <a:xfrm>
            <a:off x="8976360" y="3339136"/>
            <a:ext cx="777240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MU-RTS TXS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C491B029-40AC-ED71-6632-5C85324A6B2E}"/>
              </a:ext>
            </a:extLst>
          </p:cNvPr>
          <p:cNvSpPr/>
          <p:nvPr/>
        </p:nvSpPr>
        <p:spPr bwMode="auto">
          <a:xfrm>
            <a:off x="11091680" y="5385929"/>
            <a:ext cx="603504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TXOP return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4BD58FB-4E8F-DFE3-F844-AF690632F9FD}"/>
              </a:ext>
            </a:extLst>
          </p:cNvPr>
          <p:cNvSpPr/>
          <p:nvPr/>
        </p:nvSpPr>
        <p:spPr bwMode="auto">
          <a:xfrm>
            <a:off x="9778014" y="5388596"/>
            <a:ext cx="499727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CRF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FE7C1BF5-B52D-10E2-C7E3-115846BD928C}"/>
              </a:ext>
            </a:extLst>
          </p:cNvPr>
          <p:cNvSpPr/>
          <p:nvPr/>
        </p:nvSpPr>
        <p:spPr bwMode="auto">
          <a:xfrm>
            <a:off x="10335718" y="5385816"/>
            <a:ext cx="694944" cy="7863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Intra-BSS2b PPDUs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64B3417-C80E-5863-861B-50B2558169B6}"/>
              </a:ext>
            </a:extLst>
          </p:cNvPr>
          <p:cNvSpPr/>
          <p:nvPr/>
        </p:nvSpPr>
        <p:spPr bwMode="auto">
          <a:xfrm>
            <a:off x="4805180" y="5388596"/>
            <a:ext cx="512064" cy="389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j-lt"/>
              </a:rPr>
              <a:t>CRF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4282D3ED-2CCB-63A8-C5DE-B89DAF6E61E1}"/>
              </a:ext>
            </a:extLst>
          </p:cNvPr>
          <p:cNvCxnSpPr>
            <a:cxnSpLocks/>
          </p:cNvCxnSpPr>
          <p:nvPr/>
        </p:nvCxnSpPr>
        <p:spPr bwMode="auto">
          <a:xfrm>
            <a:off x="8941824" y="3117809"/>
            <a:ext cx="139389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BAA45F8A-886A-B520-E1EB-16FDCFC4C5E6}"/>
              </a:ext>
            </a:extLst>
          </p:cNvPr>
          <p:cNvCxnSpPr>
            <a:cxnSpLocks/>
          </p:cNvCxnSpPr>
          <p:nvPr/>
        </p:nvCxnSpPr>
        <p:spPr bwMode="auto">
          <a:xfrm>
            <a:off x="10333715" y="3117809"/>
            <a:ext cx="139389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801217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2369</Words>
  <Application>Microsoft Office PowerPoint</Application>
  <PresentationFormat>Widescreen</PresentationFormat>
  <Paragraphs>431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Wingdings</vt:lpstr>
      <vt:lpstr>802-11-Submission</vt:lpstr>
      <vt:lpstr>Control frames and MAPC for Colocated BSSID Set</vt:lpstr>
      <vt:lpstr>Situation (1/4) In 802.11, Colocated BSSID Set = Multiple BSSID Set xor Co-hosted BSSID Set</vt:lpstr>
      <vt:lpstr>Situation (2/4) Both kinds of sets are identified via similar signalling</vt:lpstr>
      <vt:lpstr>Situation (3/4) Enhanced Control frame features are confined to Multiple BSSID Sets</vt:lpstr>
      <vt:lpstr>Situation (4/4) In reality, Colocated BSSID Set = Multiple BSSID Set xor Co-hosted BSSID Set is not true</vt:lpstr>
      <vt:lpstr>Three Problems</vt:lpstr>
      <vt:lpstr>Solution for Problem A (1/2) Use Co-TDMA to Serve All Clients of a Colocated BSSID Set in one TXOP</vt:lpstr>
      <vt:lpstr>Solution for Problem A (2/2) Let Co-TDMA Serve All Clients of a Colocated BSSID Set in one TXOP</vt:lpstr>
      <vt:lpstr>Solution for Problem B (1/2) MAPC Grants Should be Between Colocated BSSID Sets not between APs</vt:lpstr>
      <vt:lpstr>Solution for Problem B (2/2) MAPC Grants Should be Between Colocated BSSID Sets not between APs</vt:lpstr>
      <vt:lpstr>Solution for Problem C (1/3) High Level</vt:lpstr>
      <vt:lpstr>Solution for Problem C (2/3) Need Colocated BSSID Set BSSID(s), analogous to Transmitted BSSID</vt:lpstr>
      <vt:lpstr>Solution for Problem C (3/3) Simplest if AIDs are unique across STAs of a Colocated BSSID Set</vt:lpstr>
      <vt:lpstr>Summary</vt:lpstr>
      <vt:lpstr>Strawpoll 1</vt:lpstr>
      <vt:lpstr>Strawpoll 2</vt:lpstr>
      <vt:lpstr>Strawpoll 3</vt:lpstr>
      <vt:lpstr>References</vt:lpstr>
      <vt:lpstr>Backup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frames and MAPC for Colocated BSSID Set</dc:title>
  <dc:creator/>
  <cp:keywords>24/1862</cp:keywords>
  <cp:lastModifiedBy/>
  <cp:revision>6</cp:revision>
  <dcterms:created xsi:type="dcterms:W3CDTF">2011-09-19T06:02:14Z</dcterms:created>
  <dcterms:modified xsi:type="dcterms:W3CDTF">2025-02-06T05:21:24Z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f49a32-fde3-48a5-9266-b5b0972a22dc_Enabled">
    <vt:lpwstr>true</vt:lpwstr>
  </property>
  <property fmtid="{D5CDD505-2E9C-101B-9397-08002B2CF9AE}" pid="3" name="MSIP_Label_c8f49a32-fde3-48a5-9266-b5b0972a22dc_SetDate">
    <vt:lpwstr>2024-06-06T23:11:53Z</vt:lpwstr>
  </property>
  <property fmtid="{D5CDD505-2E9C-101B-9397-08002B2CF9AE}" pid="4" name="MSIP_Label_c8f49a32-fde3-48a5-9266-b5b0972a22dc_Method">
    <vt:lpwstr>Standard</vt:lpwstr>
  </property>
  <property fmtid="{D5CDD505-2E9C-101B-9397-08002B2CF9AE}" pid="5" name="MSIP_Label_c8f49a32-fde3-48a5-9266-b5b0972a22dc_Name">
    <vt:lpwstr>Cisco Confidential</vt:lpwstr>
  </property>
  <property fmtid="{D5CDD505-2E9C-101B-9397-08002B2CF9AE}" pid="6" name="MSIP_Label_c8f49a32-fde3-48a5-9266-b5b0972a22dc_SiteId">
    <vt:lpwstr>5ae1af62-9505-4097-a69a-c1553ef7840e</vt:lpwstr>
  </property>
  <property fmtid="{D5CDD505-2E9C-101B-9397-08002B2CF9AE}" pid="7" name="MSIP_Label_c8f49a32-fde3-48a5-9266-b5b0972a22dc_ActionId">
    <vt:lpwstr>2757aa23-5d65-4fc9-a76f-e479982f0280</vt:lpwstr>
  </property>
  <property fmtid="{D5CDD505-2E9C-101B-9397-08002B2CF9AE}" pid="8" name="MSIP_Label_c8f49a32-fde3-48a5-9266-b5b0972a22dc_ContentBits">
    <vt:lpwstr>2</vt:lpwstr>
  </property>
  <property fmtid="{D5CDD505-2E9C-101B-9397-08002B2CF9AE}" pid="9" name="ClassificationContentMarkingFooterLocations">
    <vt:lpwstr>802-11-Submission:5</vt:lpwstr>
  </property>
  <property fmtid="{D5CDD505-2E9C-101B-9397-08002B2CF9AE}" pid="10" name="ClassificationContentMarkingFooterText">
    <vt:lpwstr>Cisco Confidential</vt:lpwstr>
  </property>
</Properties>
</file>