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421" r:id="rId3"/>
    <p:sldId id="443" r:id="rId4"/>
    <p:sldId id="438" r:id="rId5"/>
    <p:sldId id="439" r:id="rId6"/>
    <p:sldId id="440" r:id="rId7"/>
    <p:sldId id="441" r:id="rId8"/>
    <p:sldId id="442" r:id="rId9"/>
    <p:sldId id="444" r:id="rId10"/>
    <p:sldId id="445" r:id="rId11"/>
    <p:sldId id="424" r:id="rId12"/>
    <p:sldId id="395" r:id="rId13"/>
    <p:sldId id="446" r:id="rId14"/>
    <p:sldId id="401" r:id="rId15"/>
    <p:sldId id="417" r:id="rId16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DCAA"/>
    <a:srgbClr val="FFEBC8"/>
    <a:srgbClr val="00FFFF"/>
    <a:srgbClr val="90D6E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35" autoAdjust="0"/>
    <p:restoredTop sz="95455" autoAdjust="0"/>
  </p:normalViewPr>
  <p:slideViewPr>
    <p:cSldViewPr>
      <p:cViewPr varScale="1">
        <p:scale>
          <a:sx n="117" d="100"/>
          <a:sy n="117" d="100"/>
        </p:scale>
        <p:origin x="180" y="10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-91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960" y="-50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 dirty="0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802.11-10/0903r0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465EDB8-F9E4-48B7-4AE2-5957BBF12781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1722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56549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1"/>
            <a:endParaRPr lang="en-US" noProof="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1466" y="6475413"/>
            <a:ext cx="5706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27A80772-3626-4457-B273-75FCAA2B6C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8107689" y="364851"/>
            <a:ext cx="315297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802.11-24/1862r0</a:t>
            </a: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914401" y="380843"/>
            <a:ext cx="89928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Nov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219200"/>
          </a:xfrm>
        </p:spPr>
        <p:txBody>
          <a:bodyPr/>
          <a:lstStyle/>
          <a:p>
            <a:pPr algn="ctr"/>
            <a:r>
              <a:rPr lang="en-US" dirty="0"/>
              <a:t>Control frames and MAPC for </a:t>
            </a:r>
            <a:r>
              <a:rPr lang="en-US" dirty="0" err="1"/>
              <a:t>Colocated</a:t>
            </a:r>
            <a:r>
              <a:rPr lang="en-US" dirty="0"/>
              <a:t> BSSID Set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8382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Nov 2024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912762" y="6475413"/>
            <a:ext cx="468077" cy="184666"/>
          </a:xfrm>
        </p:spPr>
        <p:txBody>
          <a:bodyPr/>
          <a:lstStyle/>
          <a:p>
            <a:r>
              <a:rPr lang="en-US" dirty="0"/>
              <a:t>Slide </a:t>
            </a:r>
            <a:fld id="{C074D50F-3BCA-4A6B-9986-C459617B2F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2057400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904123"/>
              </p:ext>
            </p:extLst>
          </p:nvPr>
        </p:nvGraphicFramePr>
        <p:xfrm>
          <a:off x="1981200" y="2978544"/>
          <a:ext cx="8229600" cy="259477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n-lt"/>
                        </a:rPr>
                        <a:t>Name</a:t>
                      </a:r>
                      <a:endParaRPr lang="en-AU" sz="1400" b="1" kern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Affiliation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Phone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email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 Hart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brianh@cisco.com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Binita Gupta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62147087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Malcolm Smith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5771376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Juan Carlos Zuniga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1803078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Stephen Orr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0422799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Javier Contreras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05479875"/>
                  </a:ext>
                </a:extLst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162801" y="6477001"/>
            <a:ext cx="2759015" cy="180975"/>
          </a:xfrm>
        </p:spPr>
        <p:txBody>
          <a:bodyPr/>
          <a:lstStyle/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896600" cy="685800"/>
          </a:xfrm>
        </p:spPr>
        <p:txBody>
          <a:bodyPr/>
          <a:lstStyle/>
          <a:p>
            <a:r>
              <a:rPr lang="en-US" sz="1600" dirty="0"/>
              <a:t>Solution (5/5)</a:t>
            </a:r>
            <a:br>
              <a:rPr lang="en-US" dirty="0"/>
            </a:br>
            <a:r>
              <a:rPr lang="en-US" dirty="0"/>
              <a:t>MAPC Should be Between </a:t>
            </a:r>
            <a:r>
              <a:rPr lang="en-US" dirty="0" err="1"/>
              <a:t>Colocated</a:t>
            </a:r>
            <a:r>
              <a:rPr lang="en-US" dirty="0"/>
              <a:t> BSSID Sets not between APs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24000"/>
            <a:ext cx="10668000" cy="2207433"/>
          </a:xfrm>
        </p:spPr>
        <p:txBody>
          <a:bodyPr/>
          <a:lstStyle/>
          <a:p>
            <a:pPr>
              <a:lnSpc>
                <a:spcPct val="85000"/>
              </a:lnSpc>
              <a:spcBef>
                <a:spcPts val="0"/>
              </a:spcBef>
            </a:pPr>
            <a:r>
              <a:rPr lang="en-US" sz="1400" b="0" dirty="0"/>
              <a:t>As an example, MAPC technique, consider a leader virtual AP granting a portion of a TXOP via C-TDMA to a follower virtual AP </a:t>
            </a:r>
          </a:p>
          <a:p>
            <a:pPr lvl="1">
              <a:lnSpc>
                <a:spcPct val="85000"/>
              </a:lnSpc>
              <a:spcBef>
                <a:spcPts val="0"/>
              </a:spcBef>
            </a:pPr>
            <a:r>
              <a:rPr lang="en-US" sz="1400" dirty="0"/>
              <a:t>Each virtual AP is part of a </a:t>
            </a:r>
            <a:r>
              <a:rPr lang="en-US" sz="1400" dirty="0" err="1"/>
              <a:t>Colocated</a:t>
            </a:r>
            <a:r>
              <a:rPr lang="en-US" sz="1400" dirty="0"/>
              <a:t> BSSID Set</a:t>
            </a:r>
          </a:p>
          <a:p>
            <a:pPr>
              <a:lnSpc>
                <a:spcPct val="85000"/>
              </a:lnSpc>
              <a:spcBef>
                <a:spcPts val="200"/>
              </a:spcBef>
            </a:pPr>
            <a:r>
              <a:rPr lang="en-US" sz="1400" b="0" dirty="0"/>
              <a:t>For maximum efficiency, the scheduler for the follower </a:t>
            </a:r>
            <a:r>
              <a:rPr lang="en-US" sz="1400" b="0" dirty="0" err="1"/>
              <a:t>Colocated</a:t>
            </a:r>
            <a:r>
              <a:rPr lang="en-US" sz="1400" b="0" dirty="0"/>
              <a:t> BSSID Set should be able to transmit to and/or trigger any non-STA (or multiple STAs) across its </a:t>
            </a:r>
            <a:r>
              <a:rPr lang="en-US" sz="1400" b="0" dirty="0" err="1"/>
              <a:t>Colocated</a:t>
            </a:r>
            <a:r>
              <a:rPr lang="en-US" sz="1400" b="0" dirty="0"/>
              <a:t> BSSID Set</a:t>
            </a:r>
          </a:p>
          <a:p>
            <a:pPr lvl="1">
              <a:lnSpc>
                <a:spcPct val="85000"/>
              </a:lnSpc>
              <a:spcBef>
                <a:spcPts val="0"/>
              </a:spcBef>
            </a:pPr>
            <a:r>
              <a:rPr lang="en-US" sz="1400" dirty="0"/>
              <a:t>Still based on traffic priority, MAPC agreements, </a:t>
            </a:r>
            <a:r>
              <a:rPr lang="en-US" sz="1400" dirty="0" err="1"/>
              <a:t>etc</a:t>
            </a:r>
            <a:endParaRPr lang="en-US" sz="1400" dirty="0"/>
          </a:p>
          <a:p>
            <a:pPr>
              <a:lnSpc>
                <a:spcPct val="85000"/>
              </a:lnSpc>
              <a:spcBef>
                <a:spcPts val="200"/>
              </a:spcBef>
            </a:pPr>
            <a:r>
              <a:rPr lang="en-US" sz="1400" b="0" dirty="0"/>
              <a:t>Thus, a TXOP grant (via TXS or whatever) should be a grant to a </a:t>
            </a:r>
            <a:r>
              <a:rPr lang="en-US" sz="1400" dirty="0" err="1"/>
              <a:t>Colocated</a:t>
            </a:r>
            <a:r>
              <a:rPr lang="en-US" sz="1400" dirty="0"/>
              <a:t> BSSID Set</a:t>
            </a:r>
            <a:r>
              <a:rPr lang="en-US" sz="1400" b="0" dirty="0"/>
              <a:t> via its </a:t>
            </a:r>
            <a:r>
              <a:rPr lang="en-US" sz="1400" b="0" dirty="0" err="1"/>
              <a:t>Colocated</a:t>
            </a:r>
            <a:r>
              <a:rPr lang="en-US" sz="1400" b="0" dirty="0"/>
              <a:t> BSSID Set BSSID(s)</a:t>
            </a:r>
          </a:p>
          <a:p>
            <a:pPr>
              <a:lnSpc>
                <a:spcPct val="85000"/>
              </a:lnSpc>
              <a:spcBef>
                <a:spcPts val="200"/>
              </a:spcBef>
            </a:pPr>
            <a:r>
              <a:rPr lang="en-US" sz="1400" b="0" dirty="0"/>
              <a:t>Ditto, for maximum efficiency, when this follower </a:t>
            </a:r>
            <a:r>
              <a:rPr lang="en-US" sz="1400" b="0" dirty="0" err="1"/>
              <a:t>Colocated</a:t>
            </a:r>
            <a:r>
              <a:rPr lang="en-US" sz="1400" b="0" dirty="0"/>
              <a:t> BSSID Set returns the remainder of the TXOP, then the scheduler for the leader </a:t>
            </a:r>
            <a:r>
              <a:rPr lang="en-US" sz="1400" b="0" dirty="0" err="1"/>
              <a:t>Colocated</a:t>
            </a:r>
            <a:r>
              <a:rPr lang="en-US" sz="1400" b="0" dirty="0"/>
              <a:t> BSSID Set should be able to transmit to and/or trigger any non-STA (or multiple STAs) across its </a:t>
            </a:r>
            <a:r>
              <a:rPr lang="en-US" sz="1400" b="0" dirty="0" err="1"/>
              <a:t>Colocated</a:t>
            </a:r>
            <a:r>
              <a:rPr lang="en-US" sz="1400" b="0" dirty="0"/>
              <a:t> BSSID Set</a:t>
            </a:r>
          </a:p>
          <a:p>
            <a:pPr>
              <a:lnSpc>
                <a:spcPct val="85000"/>
              </a:lnSpc>
              <a:spcBef>
                <a:spcPts val="200"/>
              </a:spcBef>
            </a:pPr>
            <a:r>
              <a:rPr lang="en-US" sz="1400" b="0" dirty="0"/>
              <a:t>Bottom line: in C-TDMA (and more broadly, MAPC), resource grants and returns (and coordination) should be at the </a:t>
            </a:r>
            <a:r>
              <a:rPr lang="en-US" sz="1400" b="0" dirty="0" err="1"/>
              <a:t>Colocated</a:t>
            </a:r>
            <a:r>
              <a:rPr lang="en-US" sz="1400" b="0" dirty="0"/>
              <a:t> BSSID Set level (if present), with the </a:t>
            </a:r>
            <a:r>
              <a:rPr lang="en-US" sz="1400" b="0" dirty="0" err="1"/>
              <a:t>Colocated</a:t>
            </a:r>
            <a:r>
              <a:rPr lang="en-US" sz="1400" b="0"/>
              <a:t> BSSID Set BSSID(s) as addresses</a:t>
            </a:r>
            <a:endParaRPr lang="en-US" sz="1400" b="0" dirty="0"/>
          </a:p>
          <a:p>
            <a:pPr>
              <a:lnSpc>
                <a:spcPct val="85000"/>
              </a:lnSpc>
              <a:spcBef>
                <a:spcPts val="200"/>
              </a:spcBef>
            </a:pPr>
            <a:endParaRPr lang="en-US" sz="1400" b="0" dirty="0"/>
          </a:p>
          <a:p>
            <a:pPr>
              <a:lnSpc>
                <a:spcPct val="85000"/>
              </a:lnSpc>
              <a:spcBef>
                <a:spcPts val="0"/>
              </a:spcBef>
            </a:pPr>
            <a:endParaRPr lang="en-US" sz="14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05BE40E-AAF8-8696-DE45-D76BBB9FD379}"/>
              </a:ext>
            </a:extLst>
          </p:cNvPr>
          <p:cNvSpPr/>
          <p:nvPr/>
        </p:nvSpPr>
        <p:spPr bwMode="auto">
          <a:xfrm>
            <a:off x="533400" y="4517315"/>
            <a:ext cx="3519297" cy="32198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Leader AP(s) of </a:t>
            </a:r>
            <a:r>
              <a:rPr kumimoji="0" lang="en-US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Colocated</a:t>
            </a: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BSSID Set1 </a:t>
            </a: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(initial TXOP holder)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AC8F0B1-F17E-128B-42DD-EE2A877F5034}"/>
              </a:ext>
            </a:extLst>
          </p:cNvPr>
          <p:cNvSpPr/>
          <p:nvPr/>
        </p:nvSpPr>
        <p:spPr bwMode="auto">
          <a:xfrm>
            <a:off x="1721275" y="5070264"/>
            <a:ext cx="2323088" cy="32198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Clients of </a:t>
            </a:r>
            <a:r>
              <a:rPr kumimoji="0" lang="en-US" sz="1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Colocated</a:t>
            </a: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BSSID Set1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76C373D-67C6-2AC2-24D6-9BF0D2DA447A}"/>
              </a:ext>
            </a:extLst>
          </p:cNvPr>
          <p:cNvCxnSpPr>
            <a:cxnSpLocks/>
          </p:cNvCxnSpPr>
          <p:nvPr/>
        </p:nvCxnSpPr>
        <p:spPr bwMode="auto">
          <a:xfrm>
            <a:off x="4191000" y="4763098"/>
            <a:ext cx="6858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A83F0D80-E315-36B2-44A5-9B8AF6725680}"/>
              </a:ext>
            </a:extLst>
          </p:cNvPr>
          <p:cNvCxnSpPr>
            <a:cxnSpLocks/>
          </p:cNvCxnSpPr>
          <p:nvPr/>
        </p:nvCxnSpPr>
        <p:spPr bwMode="auto">
          <a:xfrm>
            <a:off x="4191000" y="5275213"/>
            <a:ext cx="6858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D775838-1A34-9B20-7251-2E5434C43D5D}"/>
              </a:ext>
            </a:extLst>
          </p:cNvPr>
          <p:cNvCxnSpPr>
            <a:cxnSpLocks/>
          </p:cNvCxnSpPr>
          <p:nvPr/>
        </p:nvCxnSpPr>
        <p:spPr bwMode="auto">
          <a:xfrm>
            <a:off x="4191000" y="5787327"/>
            <a:ext cx="6858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B4A4EF2B-6CC8-402A-6EDA-5ED0E81DE202}"/>
              </a:ext>
            </a:extLst>
          </p:cNvPr>
          <p:cNvCxnSpPr>
            <a:cxnSpLocks/>
          </p:cNvCxnSpPr>
          <p:nvPr/>
        </p:nvCxnSpPr>
        <p:spPr bwMode="auto">
          <a:xfrm>
            <a:off x="4191000" y="6299442"/>
            <a:ext cx="6858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6FF20E0C-6084-EB0B-9803-8A3D263E8684}"/>
              </a:ext>
            </a:extLst>
          </p:cNvPr>
          <p:cNvSpPr/>
          <p:nvPr/>
        </p:nvSpPr>
        <p:spPr bwMode="auto">
          <a:xfrm>
            <a:off x="4494494" y="4381168"/>
            <a:ext cx="1068105" cy="8940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TXOP portion(s) within </a:t>
            </a:r>
            <a:r>
              <a:rPr lang="en-US" dirty="0" err="1">
                <a:latin typeface="+mj-lt"/>
              </a:rPr>
              <a:t>Colocated</a:t>
            </a:r>
            <a:r>
              <a:rPr lang="en-US" dirty="0">
                <a:latin typeface="+mj-lt"/>
              </a:rPr>
              <a:t> BSSID Set1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EA9EBD0B-3A0F-F69C-404C-F01EF3C01756}"/>
              </a:ext>
            </a:extLst>
          </p:cNvPr>
          <p:cNvCxnSpPr>
            <a:cxnSpLocks/>
            <a:stCxn id="55" idx="2"/>
            <a:endCxn id="56" idx="0"/>
          </p:cNvCxnSpPr>
          <p:nvPr/>
        </p:nvCxnSpPr>
        <p:spPr bwMode="auto">
          <a:xfrm>
            <a:off x="6142701" y="4760379"/>
            <a:ext cx="0" cy="63700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CFD8609D-45B0-E9F5-1E7D-40D8EE6D6353}"/>
              </a:ext>
            </a:extLst>
          </p:cNvPr>
          <p:cNvSpPr/>
          <p:nvPr/>
        </p:nvSpPr>
        <p:spPr bwMode="auto">
          <a:xfrm>
            <a:off x="5700903" y="4370440"/>
            <a:ext cx="883596" cy="3899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TXOP handover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80D58EDE-0ECF-94C5-8DB1-28FAE9F39D41}"/>
              </a:ext>
            </a:extLst>
          </p:cNvPr>
          <p:cNvSpPr/>
          <p:nvPr/>
        </p:nvSpPr>
        <p:spPr bwMode="auto">
          <a:xfrm>
            <a:off x="5700903" y="5397388"/>
            <a:ext cx="883596" cy="3899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TXOP handover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4516C7C-6DE6-E990-2AB8-6E280549342F}"/>
              </a:ext>
            </a:extLst>
          </p:cNvPr>
          <p:cNvSpPr/>
          <p:nvPr/>
        </p:nvSpPr>
        <p:spPr bwMode="auto">
          <a:xfrm>
            <a:off x="6731136" y="5409993"/>
            <a:ext cx="1013173" cy="8940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TXOP portion(s) within </a:t>
            </a:r>
            <a:r>
              <a:rPr lang="en-US" dirty="0" err="1">
                <a:latin typeface="+mj-lt"/>
              </a:rPr>
              <a:t>Colocated</a:t>
            </a:r>
            <a:r>
              <a:rPr lang="en-US" dirty="0">
                <a:latin typeface="+mj-lt"/>
              </a:rPr>
              <a:t> BSSID Set2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4C9EC70B-3E05-0B85-E40A-EF0BE9B53E8C}"/>
              </a:ext>
            </a:extLst>
          </p:cNvPr>
          <p:cNvCxnSpPr>
            <a:cxnSpLocks/>
          </p:cNvCxnSpPr>
          <p:nvPr/>
        </p:nvCxnSpPr>
        <p:spPr bwMode="auto">
          <a:xfrm>
            <a:off x="4494494" y="4191000"/>
            <a:ext cx="164820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A4E39366-FC53-7BED-96B3-729CF2029D16}"/>
              </a:ext>
            </a:extLst>
          </p:cNvPr>
          <p:cNvCxnSpPr>
            <a:cxnSpLocks/>
          </p:cNvCxnSpPr>
          <p:nvPr/>
        </p:nvCxnSpPr>
        <p:spPr bwMode="auto">
          <a:xfrm>
            <a:off x="6142701" y="4191000"/>
            <a:ext cx="215390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6" name="Rectangle 65">
            <a:extLst>
              <a:ext uri="{FF2B5EF4-FFF2-40B4-BE49-F238E27FC236}">
                <a16:creationId xmlns:a16="http://schemas.microsoft.com/office/drawing/2014/main" id="{B5048CE5-9379-AE25-F997-D14EB640F866}"/>
              </a:ext>
            </a:extLst>
          </p:cNvPr>
          <p:cNvSpPr/>
          <p:nvPr/>
        </p:nvSpPr>
        <p:spPr bwMode="auto">
          <a:xfrm>
            <a:off x="1499065" y="3962400"/>
            <a:ext cx="2553631" cy="389939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i="1" dirty="0">
                <a:latin typeface="+mj-lt"/>
              </a:rPr>
              <a:t>NAV</a:t>
            </a:r>
            <a:endParaRPr kumimoji="0" lang="en-US" sz="140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15C360BC-682E-8001-BE0B-1C4A5018AFA4}"/>
              </a:ext>
            </a:extLst>
          </p:cNvPr>
          <p:cNvCxnSpPr>
            <a:cxnSpLocks/>
          </p:cNvCxnSpPr>
          <p:nvPr/>
        </p:nvCxnSpPr>
        <p:spPr bwMode="auto">
          <a:xfrm>
            <a:off x="8296605" y="4191000"/>
            <a:ext cx="169061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8C5B24D0-EE26-2717-FDF8-B867FEB35931}"/>
              </a:ext>
            </a:extLst>
          </p:cNvPr>
          <p:cNvCxnSpPr>
            <a:cxnSpLocks/>
            <a:stCxn id="75" idx="2"/>
            <a:endCxn id="76" idx="0"/>
          </p:cNvCxnSpPr>
          <p:nvPr/>
        </p:nvCxnSpPr>
        <p:spPr bwMode="auto">
          <a:xfrm>
            <a:off x="8332744" y="4760379"/>
            <a:ext cx="0" cy="63700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14C3FA31-7A7E-8977-A533-1E9946E7CF12}"/>
              </a:ext>
            </a:extLst>
          </p:cNvPr>
          <p:cNvSpPr/>
          <p:nvPr/>
        </p:nvSpPr>
        <p:spPr bwMode="auto">
          <a:xfrm>
            <a:off x="7890946" y="4370440"/>
            <a:ext cx="883596" cy="3899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TXOP handover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14341BD-03AD-FE63-111F-21AD8493D282}"/>
              </a:ext>
            </a:extLst>
          </p:cNvPr>
          <p:cNvSpPr/>
          <p:nvPr/>
        </p:nvSpPr>
        <p:spPr bwMode="auto">
          <a:xfrm>
            <a:off x="7890946" y="5397388"/>
            <a:ext cx="883596" cy="3899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TXOP handover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BE9595F-48FF-56D2-70CB-78D89E1DC330}"/>
              </a:ext>
            </a:extLst>
          </p:cNvPr>
          <p:cNvSpPr/>
          <p:nvPr/>
        </p:nvSpPr>
        <p:spPr bwMode="auto">
          <a:xfrm>
            <a:off x="8912845" y="4381849"/>
            <a:ext cx="1068105" cy="8940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TXOP portion(s) within </a:t>
            </a:r>
            <a:r>
              <a:rPr lang="en-US" dirty="0" err="1">
                <a:latin typeface="+mj-lt"/>
              </a:rPr>
              <a:t>Colocated</a:t>
            </a:r>
            <a:r>
              <a:rPr lang="en-US" dirty="0">
                <a:latin typeface="+mj-lt"/>
              </a:rPr>
              <a:t> BSSID Set1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E463FCE6-ACD6-E8A9-D636-E735CC223E8E}"/>
              </a:ext>
            </a:extLst>
          </p:cNvPr>
          <p:cNvSpPr/>
          <p:nvPr/>
        </p:nvSpPr>
        <p:spPr bwMode="auto">
          <a:xfrm>
            <a:off x="304800" y="5562600"/>
            <a:ext cx="3747449" cy="32198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Follower AP(s) of </a:t>
            </a:r>
            <a:r>
              <a:rPr kumimoji="0" lang="en-US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Colocated</a:t>
            </a: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BSSID Set2</a:t>
            </a: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7035BF5F-DD52-940C-859A-92CA52CE6F67}"/>
              </a:ext>
            </a:extLst>
          </p:cNvPr>
          <p:cNvSpPr/>
          <p:nvPr/>
        </p:nvSpPr>
        <p:spPr bwMode="auto">
          <a:xfrm>
            <a:off x="886309" y="6078817"/>
            <a:ext cx="3165939" cy="32198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Clients of </a:t>
            </a:r>
            <a:r>
              <a:rPr kumimoji="0" lang="en-US" sz="1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Colocated</a:t>
            </a: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BSSID Set2</a:t>
            </a:r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5D3561FA-8599-E8B6-D1D7-959FE71F0AD5}"/>
              </a:ext>
            </a:extLst>
          </p:cNvPr>
          <p:cNvCxnSpPr>
            <a:cxnSpLocks/>
          </p:cNvCxnSpPr>
          <p:nvPr/>
        </p:nvCxnSpPr>
        <p:spPr bwMode="auto">
          <a:xfrm>
            <a:off x="4494494" y="4114800"/>
            <a:ext cx="54864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880121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11201400" cy="4572000"/>
          </a:xfrm>
        </p:spPr>
        <p:txBody>
          <a:bodyPr/>
          <a:lstStyle/>
          <a:p>
            <a:r>
              <a:rPr lang="en-US" dirty="0"/>
              <a:t>Great opportunity for efficiency improvements via combining users across</a:t>
            </a:r>
          </a:p>
          <a:p>
            <a:pPr lvl="1"/>
            <a:r>
              <a:rPr lang="en-US" dirty="0"/>
              <a:t>The multiple Multiple BSSID Sets at 6 GHz, and </a:t>
            </a:r>
          </a:p>
          <a:p>
            <a:pPr lvl="1"/>
            <a:r>
              <a:rPr lang="en-US" dirty="0"/>
              <a:t>The Co-hosted BSSID Set at 2.4+5 GHz</a:t>
            </a:r>
          </a:p>
          <a:p>
            <a:r>
              <a:rPr lang="en-US" dirty="0"/>
              <a:t>… by enlarging the “Rx Control Frame To </a:t>
            </a:r>
            <a:r>
              <a:rPr lang="en-US" dirty="0" err="1"/>
              <a:t>MultiBSS</a:t>
            </a:r>
            <a:r>
              <a:rPr lang="en-US" dirty="0"/>
              <a:t>” feature to “Rx Control Frame To </a:t>
            </a:r>
            <a:r>
              <a:rPr lang="en-US" dirty="0" err="1"/>
              <a:t>Colocated</a:t>
            </a:r>
            <a:r>
              <a:rPr lang="en-US" dirty="0"/>
              <a:t> BSSID Set”</a:t>
            </a:r>
          </a:p>
          <a:p>
            <a:pPr lvl="1"/>
            <a:r>
              <a:rPr lang="en-US" dirty="0"/>
              <a:t>MU-RTS + CTS, NDPA + NDP, Trigger + TB PPDU, Multi-STA BA and HE Dynamic SM Power Save across all virtual BSSs</a:t>
            </a:r>
          </a:p>
          <a:p>
            <a:r>
              <a:rPr lang="en-US" dirty="0"/>
              <a:t>The </a:t>
            </a:r>
            <a:r>
              <a:rPr lang="en-US" dirty="0" err="1"/>
              <a:t>Colocated</a:t>
            </a:r>
            <a:r>
              <a:rPr lang="en-US" dirty="0"/>
              <a:t> BSSID Set approach avoids the overheads of C-TDMA to serve the associated non-AP UHR STAs</a:t>
            </a:r>
          </a:p>
          <a:p>
            <a:r>
              <a:rPr lang="en-US" dirty="0"/>
              <a:t>Still C-TDMA is needed to serve the associated non-AP legacy STAs within the same TXOP</a:t>
            </a:r>
          </a:p>
          <a:p>
            <a:pPr lvl="1"/>
            <a:r>
              <a:rPr lang="en-US" dirty="0"/>
              <a:t>And there is an opportunity to optimize the C-TDMA-to-self handover via </a:t>
            </a: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</a:t>
            </a:r>
            <a:r>
              <a:rPr lang="en-US" dirty="0" err="1"/>
              <a:t>APb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/>
              <a:t>APc</a:t>
            </a:r>
            <a:endParaRPr lang="en-US" dirty="0"/>
          </a:p>
          <a:p>
            <a:pPr lvl="1"/>
            <a:r>
              <a:rPr lang="en-US" dirty="0"/>
              <a:t>Rather than </a:t>
            </a: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</a:t>
            </a:r>
            <a:r>
              <a:rPr lang="en-US" dirty="0" err="1"/>
              <a:t>APb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APa</a:t>
            </a:r>
            <a:r>
              <a:rPr lang="en-US" dirty="0">
                <a:sym typeface="Wingdings" panose="05000000000000000000" pitchFamily="2" charset="2"/>
              </a:rPr>
              <a:t>  </a:t>
            </a:r>
            <a:r>
              <a:rPr lang="en-US" dirty="0" err="1"/>
              <a:t>APc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APa</a:t>
            </a:r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Finally, when “APs” grant or return a portion of a TXOP to each other via C-TDMA (or any resource via any MAPC technique), to minimize overheads, the grant or return should be at the </a:t>
            </a:r>
            <a:r>
              <a:rPr lang="en-US" dirty="0" err="1"/>
              <a:t>Colocated</a:t>
            </a:r>
            <a:r>
              <a:rPr lang="en-US" dirty="0"/>
              <a:t> BSSID Set level (if present)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31867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B92E3-733C-97BA-3DC8-604ED24F3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CA4F5-4B1B-B17C-1DB4-388E61C87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text to the 11bn SFD:</a:t>
            </a:r>
          </a:p>
          <a:p>
            <a:pPr lvl="1"/>
            <a:r>
              <a:rPr lang="en-US" dirty="0"/>
              <a:t>The 802.11bn draft shall define how a </a:t>
            </a:r>
            <a:r>
              <a:rPr lang="en-US" dirty="0" err="1"/>
              <a:t>Colocated</a:t>
            </a:r>
            <a:r>
              <a:rPr lang="en-US" dirty="0"/>
              <a:t> BSSID Set can be signaled</a:t>
            </a:r>
          </a:p>
          <a:p>
            <a:pPr lvl="1"/>
            <a:r>
              <a:rPr lang="en-US" dirty="0"/>
              <a:t>The 802.11bn draft shall define how exchanges that involve control frames (namely MU-RTS + CTS, NDPA + NDP, Trigger + TB PPDU, Multi-STA BA and HE dynamic SM power save) can include multiple STAs associated to multiple APs of the same </a:t>
            </a:r>
            <a:r>
              <a:rPr lang="en-US" dirty="0" err="1"/>
              <a:t>Colocated</a:t>
            </a:r>
            <a:r>
              <a:rPr lang="en-US" dirty="0"/>
              <a:t> BSSID Set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Y / N / A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209367-FA8D-ECA6-C3BF-CFF992C216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72170-18BF-AE1F-AAFE-9C6B5412A3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23404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B92E3-733C-97BA-3DC8-604ED24F3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CA4F5-4B1B-B17C-1DB4-388E61C87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text to the 11bn SFD:</a:t>
            </a:r>
          </a:p>
          <a:p>
            <a:pPr lvl="1"/>
            <a:r>
              <a:rPr lang="en-US" dirty="0"/>
              <a:t>The 802.11bn draft shall define how MAPC-related resource sharing can operate at the </a:t>
            </a:r>
            <a:r>
              <a:rPr lang="en-US" dirty="0" err="1"/>
              <a:t>Colocated</a:t>
            </a:r>
            <a:r>
              <a:rPr lang="en-US" dirty="0"/>
              <a:t> BSSID Set level 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Y / N / A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209367-FA8D-ECA6-C3BF-CFF992C216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72170-18BF-AE1F-AAFE-9C6B5412A3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959343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00864-A098-60FE-6DB2-B35B5D2BE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A94EC-4711-7C22-F158-247A9052C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802.11REVme Draft 7.0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1693A8-F72A-A577-9D90-FC8B878E7F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CB716F-D592-9B57-3EE5-B481C509C6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720969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21374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>
            <a:extLst>
              <a:ext uri="{FF2B5EF4-FFF2-40B4-BE49-F238E27FC236}">
                <a16:creationId xmlns:a16="http://schemas.microsoft.com/office/drawing/2014/main" id="{59AF4147-04CB-86EA-6CDF-B25E9DA15AD7}"/>
              </a:ext>
            </a:extLst>
          </p:cNvPr>
          <p:cNvSpPr/>
          <p:nvPr/>
        </p:nvSpPr>
        <p:spPr bwMode="auto">
          <a:xfrm>
            <a:off x="8650949" y="5546373"/>
            <a:ext cx="2692949" cy="38327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Transmitted BSSID (bold)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50AC7C9F-CA56-A57C-DD5D-0F095BC74A44}"/>
              </a:ext>
            </a:extLst>
          </p:cNvPr>
          <p:cNvSpPr/>
          <p:nvPr/>
        </p:nvSpPr>
        <p:spPr bwMode="auto">
          <a:xfrm>
            <a:off x="8650949" y="5940288"/>
            <a:ext cx="2692949" cy="38327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Nontransmitted</a:t>
            </a: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BSSID (normal)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85800"/>
          </a:xfrm>
        </p:spPr>
        <p:txBody>
          <a:bodyPr/>
          <a:lstStyle/>
          <a:p>
            <a:r>
              <a:rPr lang="en-US" sz="1600" dirty="0"/>
              <a:t>Situation (1/3)</a:t>
            </a:r>
            <a:br>
              <a:rPr lang="en-US" sz="1600" dirty="0"/>
            </a:br>
            <a:r>
              <a:rPr lang="en-US" dirty="0" err="1"/>
              <a:t>Colocated</a:t>
            </a:r>
            <a:r>
              <a:rPr lang="en-US" dirty="0"/>
              <a:t> BSSID Set = Multiple BSSID Set </a:t>
            </a:r>
            <a:r>
              <a:rPr lang="en-US" dirty="0" err="1"/>
              <a:t>xor</a:t>
            </a:r>
            <a:r>
              <a:rPr lang="en-US" dirty="0"/>
              <a:t> Co-hosted BSSID Set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24000"/>
            <a:ext cx="10464800" cy="3070213"/>
          </a:xfrm>
        </p:spPr>
        <p:txBody>
          <a:bodyPr/>
          <a:lstStyle/>
          <a:p>
            <a:r>
              <a:rPr lang="en-US" dirty="0"/>
              <a:t>Overheads from 802.11’s </a:t>
            </a:r>
            <a:r>
              <a:rPr lang="en-US" dirty="0" err="1"/>
              <a:t>xIFS</a:t>
            </a:r>
            <a:r>
              <a:rPr lang="en-US" dirty="0"/>
              <a:t> and preamble means that MU+TB PPDUs are the key path to efficiency</a:t>
            </a:r>
          </a:p>
          <a:p>
            <a:r>
              <a:rPr lang="en-US" dirty="0"/>
              <a:t>Non-AP STAs are split across SSIDs on the same AP radio hardware via virtual APs and BSSs</a:t>
            </a:r>
          </a:p>
          <a:p>
            <a:pPr lvl="1"/>
            <a:r>
              <a:rPr lang="en-US" dirty="0"/>
              <a:t>Common in the enterprise and now the home too (e.g., core devices + guest devices)</a:t>
            </a:r>
          </a:p>
          <a:p>
            <a:r>
              <a:rPr lang="en-US" dirty="0"/>
              <a:t>These virtual BSSs make up a </a:t>
            </a:r>
            <a:r>
              <a:rPr lang="en-US" dirty="0" err="1"/>
              <a:t>Colocated</a:t>
            </a:r>
            <a:r>
              <a:rPr lang="en-US" dirty="0"/>
              <a:t> BSSID Set, as </a:t>
            </a:r>
            <a:r>
              <a:rPr lang="en-US" dirty="0">
                <a:highlight>
                  <a:srgbClr val="FFFF00"/>
                </a:highlight>
              </a:rPr>
              <a:t>one</a:t>
            </a:r>
            <a:r>
              <a:rPr lang="en-US" dirty="0"/>
              <a:t> of:</a:t>
            </a:r>
          </a:p>
          <a:p>
            <a:pPr lvl="1"/>
            <a:r>
              <a:rPr lang="en-US" dirty="0"/>
              <a:t>Multiple BSSID Set</a:t>
            </a:r>
          </a:p>
          <a:p>
            <a:pPr lvl="2"/>
            <a:r>
              <a:rPr lang="en-US" dirty="0"/>
              <a:t>Beacon + Probe Response frame sharing/compression</a:t>
            </a:r>
          </a:p>
          <a:p>
            <a:pPr lvl="2"/>
            <a:r>
              <a:rPr lang="en-US" dirty="0"/>
              <a:t>Used predominantly at 6 GHz; harder to use at 2.4/5 GHz </a:t>
            </a:r>
            <a:br>
              <a:rPr lang="en-US" dirty="0"/>
            </a:br>
            <a:r>
              <a:rPr lang="en-US" dirty="0"/>
              <a:t>due to legacy</a:t>
            </a:r>
          </a:p>
          <a:p>
            <a:pPr lvl="1"/>
            <a:r>
              <a:rPr lang="en-US" i="1" dirty="0" err="1"/>
              <a:t>xor</a:t>
            </a:r>
            <a:r>
              <a:rPr lang="en-US" i="1" dirty="0"/>
              <a:t> </a:t>
            </a:r>
            <a:r>
              <a:rPr lang="en-US" dirty="0"/>
              <a:t>Co-hosted BSSID Set</a:t>
            </a:r>
          </a:p>
          <a:p>
            <a:pPr lvl="2"/>
            <a:r>
              <a:rPr lang="en-US" dirty="0"/>
              <a:t>Separate Beacon + Probe Response frames for each BSSID</a:t>
            </a:r>
          </a:p>
          <a:p>
            <a:pPr lvl="2"/>
            <a:r>
              <a:rPr lang="en-US" dirty="0"/>
              <a:t>Predominant VBSS mechanism at 2.4+5 GHz due to legacy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A692837-F9F2-C3EB-8DA6-0F677B8C683C}"/>
              </a:ext>
            </a:extLst>
          </p:cNvPr>
          <p:cNvSpPr/>
          <p:nvPr/>
        </p:nvSpPr>
        <p:spPr bwMode="auto">
          <a:xfrm>
            <a:off x="1143000" y="4798325"/>
            <a:ext cx="6358411" cy="383275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Colocated</a:t>
            </a: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BSSID Set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E9EDE4A-514D-AA11-C968-EE94D471C7D4}"/>
              </a:ext>
            </a:extLst>
          </p:cNvPr>
          <p:cNvSpPr/>
          <p:nvPr/>
        </p:nvSpPr>
        <p:spPr bwMode="auto">
          <a:xfrm>
            <a:off x="1143001" y="5472448"/>
            <a:ext cx="2438874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Multiple BSSID Set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00F8E7B-C1FA-5006-0C0E-4F1548B93614}"/>
              </a:ext>
            </a:extLst>
          </p:cNvPr>
          <p:cNvSpPr/>
          <p:nvPr/>
        </p:nvSpPr>
        <p:spPr bwMode="auto">
          <a:xfrm>
            <a:off x="1143001" y="5929648"/>
            <a:ext cx="518838" cy="3832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APa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AF6D019-AB5A-AF8C-AF96-4B2A67C8B89F}"/>
              </a:ext>
            </a:extLst>
          </p:cNvPr>
          <p:cNvSpPr/>
          <p:nvPr/>
        </p:nvSpPr>
        <p:spPr bwMode="auto">
          <a:xfrm>
            <a:off x="1767163" y="5929648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APb</a:t>
            </a: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18DBFF3-C4D6-5784-040D-ABDC0233008F}"/>
              </a:ext>
            </a:extLst>
          </p:cNvPr>
          <p:cNvSpPr/>
          <p:nvPr/>
        </p:nvSpPr>
        <p:spPr bwMode="auto">
          <a:xfrm>
            <a:off x="2419825" y="5929648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APc</a:t>
            </a: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FAD1497-4198-F067-4E79-B360093DF8B4}"/>
              </a:ext>
            </a:extLst>
          </p:cNvPr>
          <p:cNvSpPr/>
          <p:nvPr/>
        </p:nvSpPr>
        <p:spPr bwMode="auto">
          <a:xfrm>
            <a:off x="3043987" y="5929648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APd</a:t>
            </a: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8283281-234F-9F81-6A04-05A79CA385EE}"/>
              </a:ext>
            </a:extLst>
          </p:cNvPr>
          <p:cNvSpPr/>
          <p:nvPr/>
        </p:nvSpPr>
        <p:spPr bwMode="auto">
          <a:xfrm>
            <a:off x="5086068" y="5472448"/>
            <a:ext cx="2415344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Co-hosted BSSID Set 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288384B-FB2B-8E3F-6FBE-4E4901DABDE4}"/>
              </a:ext>
            </a:extLst>
          </p:cNvPr>
          <p:cNvSpPr/>
          <p:nvPr/>
        </p:nvSpPr>
        <p:spPr bwMode="auto">
          <a:xfrm>
            <a:off x="5086068" y="5929648"/>
            <a:ext cx="518838" cy="3832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APa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D5681AF-754B-70DD-07C5-B860C213B946}"/>
              </a:ext>
            </a:extLst>
          </p:cNvPr>
          <p:cNvSpPr/>
          <p:nvPr/>
        </p:nvSpPr>
        <p:spPr bwMode="auto">
          <a:xfrm>
            <a:off x="5710230" y="5929648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APb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7F6F8C5-46A9-74A2-84B9-34281ACE882A}"/>
              </a:ext>
            </a:extLst>
          </p:cNvPr>
          <p:cNvSpPr/>
          <p:nvPr/>
        </p:nvSpPr>
        <p:spPr bwMode="auto">
          <a:xfrm>
            <a:off x="6362892" y="5929648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APc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E0D40AE-CFDB-A7AC-691B-E6E064E462D9}"/>
              </a:ext>
            </a:extLst>
          </p:cNvPr>
          <p:cNvSpPr/>
          <p:nvPr/>
        </p:nvSpPr>
        <p:spPr bwMode="auto">
          <a:xfrm>
            <a:off x="6987054" y="5929648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APd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51BFF6C-B62C-0010-5AE4-0F169AE918FD}"/>
              </a:ext>
            </a:extLst>
          </p:cNvPr>
          <p:cNvSpPr/>
          <p:nvPr/>
        </p:nvSpPr>
        <p:spPr bwMode="auto">
          <a:xfrm>
            <a:off x="3581875" y="5714429"/>
            <a:ext cx="1508673" cy="38327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xor</a:t>
            </a:r>
            <a:endParaRPr kumimoji="0" lang="en-US" sz="140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5C69032B-CCE5-9385-2D1C-515385DC3B96}"/>
              </a:ext>
            </a:extLst>
          </p:cNvPr>
          <p:cNvSpPr/>
          <p:nvPr/>
        </p:nvSpPr>
        <p:spPr bwMode="auto">
          <a:xfrm>
            <a:off x="1150240" y="5276850"/>
            <a:ext cx="6324600" cy="114300"/>
          </a:xfrm>
          <a:custGeom>
            <a:avLst/>
            <a:gdLst>
              <a:gd name="connsiteX0" fmla="*/ 0 w 6324600"/>
              <a:gd name="connsiteY0" fmla="*/ 114300 h 114300"/>
              <a:gd name="connsiteX1" fmla="*/ 114300 w 6324600"/>
              <a:gd name="connsiteY1" fmla="*/ 0 h 114300"/>
              <a:gd name="connsiteX2" fmla="*/ 6210300 w 6324600"/>
              <a:gd name="connsiteY2" fmla="*/ 0 h 114300"/>
              <a:gd name="connsiteX3" fmla="*/ 6324600 w 6324600"/>
              <a:gd name="connsiteY3" fmla="*/ 114300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24600" h="114300">
                <a:moveTo>
                  <a:pt x="0" y="114300"/>
                </a:moveTo>
                <a:lnTo>
                  <a:pt x="114300" y="0"/>
                </a:lnTo>
                <a:lnTo>
                  <a:pt x="6210300" y="0"/>
                </a:lnTo>
                <a:lnTo>
                  <a:pt x="6324600" y="11430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D3952A1C-B072-5F9B-73C2-3DF821EEA643}"/>
              </a:ext>
            </a:extLst>
          </p:cNvPr>
          <p:cNvCxnSpPr>
            <a:cxnSpLocks/>
          </p:cNvCxnSpPr>
          <p:nvPr/>
        </p:nvCxnSpPr>
        <p:spPr bwMode="auto">
          <a:xfrm flipV="1">
            <a:off x="4322206" y="5105400"/>
            <a:ext cx="0" cy="1691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8" name="Rectangle 57">
            <a:extLst>
              <a:ext uri="{FF2B5EF4-FFF2-40B4-BE49-F238E27FC236}">
                <a16:creationId xmlns:a16="http://schemas.microsoft.com/office/drawing/2014/main" id="{6B3A2203-51C0-20A1-A52E-240DBB1DBA73}"/>
              </a:ext>
            </a:extLst>
          </p:cNvPr>
          <p:cNvSpPr/>
          <p:nvPr/>
        </p:nvSpPr>
        <p:spPr bwMode="auto">
          <a:xfrm>
            <a:off x="8248175" y="5546373"/>
            <a:ext cx="518838" cy="38327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APa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4AE33D41-2AE7-9511-95F7-42ACF5FD652B}"/>
              </a:ext>
            </a:extLst>
          </p:cNvPr>
          <p:cNvSpPr/>
          <p:nvPr/>
        </p:nvSpPr>
        <p:spPr bwMode="auto">
          <a:xfrm>
            <a:off x="8229600" y="5192262"/>
            <a:ext cx="685800" cy="38327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Key: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F6C502F6-6988-7D57-D9D6-4E4A9746D7E7}"/>
              </a:ext>
            </a:extLst>
          </p:cNvPr>
          <p:cNvSpPr/>
          <p:nvPr/>
        </p:nvSpPr>
        <p:spPr bwMode="auto">
          <a:xfrm>
            <a:off x="8248175" y="5940288"/>
            <a:ext cx="518838" cy="38327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APb</a:t>
            </a: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pic>
        <p:nvPicPr>
          <p:cNvPr id="62" name="Picture 61">
            <a:extLst>
              <a:ext uri="{FF2B5EF4-FFF2-40B4-BE49-F238E27FC236}">
                <a16:creationId xmlns:a16="http://schemas.microsoft.com/office/drawing/2014/main" id="{924D9D55-226A-3E77-4352-67A229CB53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1400" y="3836694"/>
            <a:ext cx="4602440" cy="509336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CF23F541-F6E2-4F2E-54EA-FF99AE0BF2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1400" y="3352800"/>
            <a:ext cx="4602439" cy="282660"/>
          </a:xfrm>
          <a:prstGeom prst="rect">
            <a:avLst/>
          </a:prstGeom>
        </p:spPr>
      </p:pic>
      <p:sp>
        <p:nvSpPr>
          <p:cNvPr id="64" name="Rectangle 63">
            <a:extLst>
              <a:ext uri="{FF2B5EF4-FFF2-40B4-BE49-F238E27FC236}">
                <a16:creationId xmlns:a16="http://schemas.microsoft.com/office/drawing/2014/main" id="{F1336F11-9B0D-F5A7-3BFB-C88163A8105C}"/>
              </a:ext>
            </a:extLst>
          </p:cNvPr>
          <p:cNvSpPr/>
          <p:nvPr/>
        </p:nvSpPr>
        <p:spPr bwMode="auto">
          <a:xfrm>
            <a:off x="10658722" y="4341125"/>
            <a:ext cx="1440955" cy="38327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[1]</a:t>
            </a:r>
          </a:p>
        </p:txBody>
      </p:sp>
      <p:pic>
        <p:nvPicPr>
          <p:cNvPr id="68" name="Picture 67">
            <a:extLst>
              <a:ext uri="{FF2B5EF4-FFF2-40B4-BE49-F238E27FC236}">
                <a16:creationId xmlns:a16="http://schemas.microsoft.com/office/drawing/2014/main" id="{24884764-4044-4212-373C-483DE77739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4312" y="2700017"/>
            <a:ext cx="4609528" cy="542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177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E458754A-C7D1-5E21-69F2-E8ECC06FC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5800" y="1873494"/>
            <a:ext cx="4545944" cy="104433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4D1CED8-F5E1-B81D-E1A3-8E5E8C61A4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6631" y="4400733"/>
            <a:ext cx="6803369" cy="135216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85800"/>
          </a:xfrm>
        </p:spPr>
        <p:txBody>
          <a:bodyPr/>
          <a:lstStyle/>
          <a:p>
            <a:r>
              <a:rPr lang="en-US" sz="1600" dirty="0"/>
              <a:t>Situation (2/3)</a:t>
            </a:r>
            <a:br>
              <a:rPr lang="en-US" dirty="0"/>
            </a:br>
            <a:r>
              <a:rPr lang="en-US" dirty="0"/>
              <a:t>Both kinds of sets are identified via similar </a:t>
            </a:r>
            <a:r>
              <a:rPr lang="en-US" dirty="0" err="1"/>
              <a:t>signalling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24000"/>
            <a:ext cx="3200399" cy="4571999"/>
          </a:xfrm>
        </p:spPr>
        <p:txBody>
          <a:bodyPr/>
          <a:lstStyle/>
          <a:p>
            <a:r>
              <a:rPr lang="en-US" dirty="0"/>
              <a:t>Both kinds of sets are identified via the number of variable LSBs of the BSSID</a:t>
            </a:r>
          </a:p>
          <a:p>
            <a:pPr lvl="1"/>
            <a:r>
              <a:rPr lang="en-US" dirty="0"/>
              <a:t>E.g., If the virtual BSSs’ BSSIDs can take the form of 0x012345x (x = 0x0...0xf), with a max of 16 BSSIDs in the set, then this is signaled as </a:t>
            </a:r>
            <a:r>
              <a:rPr lang="en-US" i="1" dirty="0"/>
              <a:t>n</a:t>
            </a:r>
            <a:r>
              <a:rPr lang="en-US" dirty="0"/>
              <a:t> =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8067657-9654-D6DF-D075-F68BD82CF2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5800" y="5737233"/>
            <a:ext cx="7225236" cy="68539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3A1ABDFA-2E36-623C-C79C-3A77088A6DC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8143" y="3113568"/>
            <a:ext cx="6841893" cy="54403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F96DC20-C1FF-DE1C-1D0B-FF763FE59E11}"/>
              </a:ext>
            </a:extLst>
          </p:cNvPr>
          <p:cNvSpPr/>
          <p:nvPr/>
        </p:nvSpPr>
        <p:spPr bwMode="auto">
          <a:xfrm>
            <a:off x="4486274" y="1463827"/>
            <a:ext cx="2905126" cy="38327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Multiple BSSID Set [1]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7F2228B-F06A-F3A6-658C-86ECA2875E60}"/>
              </a:ext>
            </a:extLst>
          </p:cNvPr>
          <p:cNvSpPr/>
          <p:nvPr/>
        </p:nvSpPr>
        <p:spPr bwMode="auto">
          <a:xfrm>
            <a:off x="4495800" y="4114800"/>
            <a:ext cx="2590800" cy="38327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Co-Hosted BSSID Set [1]</a:t>
            </a:r>
          </a:p>
        </p:txBody>
      </p:sp>
    </p:spTree>
    <p:extLst>
      <p:ext uri="{BB962C8B-B14F-4D97-AF65-F5344CB8AC3E}">
        <p14:creationId xmlns:p14="http://schemas.microsoft.com/office/powerpoint/2010/main" val="2558853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85800"/>
          </a:xfrm>
        </p:spPr>
        <p:txBody>
          <a:bodyPr/>
          <a:lstStyle/>
          <a:p>
            <a:r>
              <a:rPr lang="en-US" sz="1600" dirty="0"/>
              <a:t>Situation (3/3)</a:t>
            </a:r>
            <a:br>
              <a:rPr lang="en-US" dirty="0"/>
            </a:br>
            <a:r>
              <a:rPr lang="en-US" dirty="0"/>
              <a:t>Enhanced Control frame features are confined to Multiple BSSID Sets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24000"/>
            <a:ext cx="10363200" cy="4903789"/>
          </a:xfrm>
        </p:spPr>
        <p:txBody>
          <a:bodyPr/>
          <a:lstStyle/>
          <a:p>
            <a:r>
              <a:rPr lang="en-US" dirty="0"/>
              <a:t>11ax and 11be features are consistently defined for Multiple BSSID Sets but erratically defined for Co-hosted BSSID Sets:</a:t>
            </a:r>
          </a:p>
          <a:p>
            <a:pPr lvl="1"/>
            <a:r>
              <a:rPr lang="en-US" dirty="0"/>
              <a:t>Both Multiple BSSID Sets and Co-hosted BSSID Sets</a:t>
            </a:r>
          </a:p>
          <a:p>
            <a:pPr lvl="2"/>
            <a:r>
              <a:rPr lang="en-US" dirty="0"/>
              <a:t>BSS Color (§3.2 [1])</a:t>
            </a:r>
          </a:p>
          <a:p>
            <a:pPr lvl="2"/>
            <a:r>
              <a:rPr lang="en-US" dirty="0"/>
              <a:t>Intra-BSS and inter-BSS PPDU classification (§26.2.2 [1])</a:t>
            </a:r>
          </a:p>
          <a:p>
            <a:pPr lvl="2"/>
            <a:r>
              <a:rPr lang="en-US" dirty="0"/>
              <a:t>Dual NAV (§26.2.4 [1])</a:t>
            </a:r>
          </a:p>
          <a:p>
            <a:pPr lvl="2"/>
            <a:r>
              <a:rPr lang="en-US" dirty="0"/>
              <a:t>Non-SRG &amp; SRG OBSS PD level (§26.2.3, §26.10.2 [1])</a:t>
            </a:r>
          </a:p>
          <a:p>
            <a:pPr lvl="2"/>
            <a:r>
              <a:rPr lang="en-US" dirty="0"/>
              <a:t>PSR-based SR (§26.10.3 [1])</a:t>
            </a:r>
          </a:p>
          <a:p>
            <a:pPr lvl="1"/>
            <a:r>
              <a:rPr lang="en-US" dirty="0"/>
              <a:t>Multiple BSSID Sets only</a:t>
            </a:r>
          </a:p>
          <a:p>
            <a:pPr lvl="2"/>
            <a:r>
              <a:rPr lang="en-US" dirty="0"/>
              <a:t>Rx Control Frame To </a:t>
            </a:r>
            <a:r>
              <a:rPr lang="en-US" dirty="0" err="1"/>
              <a:t>MultiBSS</a:t>
            </a:r>
            <a:r>
              <a:rPr lang="en-US" dirty="0"/>
              <a:t> (§9.4.2.247.2 [1]), which allows set-wide operation of:</a:t>
            </a:r>
          </a:p>
          <a:p>
            <a:pPr lvl="3"/>
            <a:r>
              <a:rPr lang="en-US" dirty="0">
                <a:highlight>
                  <a:srgbClr val="FFFF00"/>
                </a:highlight>
              </a:rPr>
              <a:t>MU-RTS + CTS (§26.2.6.3 [1])</a:t>
            </a:r>
          </a:p>
          <a:p>
            <a:pPr lvl="3"/>
            <a:r>
              <a:rPr lang="en-US" dirty="0">
                <a:highlight>
                  <a:srgbClr val="FFFF00"/>
                </a:highlight>
              </a:rPr>
              <a:t>NDPA + NDP (§26.7.3 [1])</a:t>
            </a:r>
          </a:p>
          <a:p>
            <a:pPr lvl="3"/>
            <a:r>
              <a:rPr lang="en-US" dirty="0">
                <a:highlight>
                  <a:srgbClr val="FFFF00"/>
                </a:highlight>
              </a:rPr>
              <a:t>Trigger + TB PPDU (§26.5.2.2.1, §26.5.2.2.4, §26.5.2.3.1 [1])</a:t>
            </a:r>
          </a:p>
          <a:p>
            <a:pPr lvl="3"/>
            <a:r>
              <a:rPr lang="en-US" dirty="0">
                <a:highlight>
                  <a:srgbClr val="FFFF00"/>
                </a:highlight>
              </a:rPr>
              <a:t>Multi-STA BA (§26.4.1 [1])</a:t>
            </a:r>
          </a:p>
          <a:p>
            <a:pPr lvl="3"/>
            <a:r>
              <a:rPr lang="en-US" dirty="0">
                <a:highlight>
                  <a:srgbClr val="FFFF00"/>
                </a:highlight>
              </a:rPr>
              <a:t>HE dynamic SM power save (§26.14.4 [1])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13442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981E79BD-B9DF-1FF1-0DB5-97991A1596AA}"/>
              </a:ext>
            </a:extLst>
          </p:cNvPr>
          <p:cNvSpPr/>
          <p:nvPr/>
        </p:nvSpPr>
        <p:spPr bwMode="auto">
          <a:xfrm>
            <a:off x="9050516" y="1890411"/>
            <a:ext cx="590558" cy="928989"/>
          </a:xfrm>
          <a:prstGeom prst="roundRect">
            <a:avLst/>
          </a:prstGeom>
          <a:solidFill>
            <a:srgbClr val="0070C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AEBF05EB-67D9-BE90-CB1D-42C0CFB12693}"/>
              </a:ext>
            </a:extLst>
          </p:cNvPr>
          <p:cNvSpPr/>
          <p:nvPr/>
        </p:nvSpPr>
        <p:spPr bwMode="auto">
          <a:xfrm>
            <a:off x="9005514" y="3526525"/>
            <a:ext cx="1286349" cy="1426475"/>
          </a:xfrm>
          <a:prstGeom prst="roundRect">
            <a:avLst/>
          </a:prstGeom>
          <a:solidFill>
            <a:srgbClr val="0070C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85800"/>
          </a:xfrm>
        </p:spPr>
        <p:txBody>
          <a:bodyPr/>
          <a:lstStyle/>
          <a:p>
            <a:r>
              <a:rPr lang="en-US" sz="1600" dirty="0"/>
              <a:t>Three Problems</a:t>
            </a:r>
            <a:br>
              <a:rPr lang="en-US" dirty="0"/>
            </a:br>
            <a:r>
              <a:rPr lang="en-US" dirty="0"/>
              <a:t>Co-hosted BSSIDs + Multiple MBSSID Beacons lose out (</a:t>
            </a:r>
            <a:r>
              <a:rPr lang="en-US" dirty="0" err="1"/>
              <a:t>etc</a:t>
            </a:r>
            <a:r>
              <a:rPr lang="en-US" dirty="0"/>
              <a:t>) 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24001"/>
            <a:ext cx="6781800" cy="2895600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Co-hosted BSSIDs cannot partake in the important features enabled by Rx Control Frame To </a:t>
            </a:r>
            <a:r>
              <a:rPr lang="en-US" dirty="0" err="1"/>
              <a:t>MultiBSS</a:t>
            </a:r>
            <a:r>
              <a:rPr lang="en-US" dirty="0"/>
              <a:t> feature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At 6 GHz, due to the Beacon frame length issue, a high number of SSIDs (and thence virtual APs) is enabled via </a:t>
            </a:r>
            <a:r>
              <a:rPr lang="en-US" dirty="0">
                <a:highlight>
                  <a:srgbClr val="FFFF00"/>
                </a:highlight>
              </a:rPr>
              <a:t>multiple</a:t>
            </a:r>
            <a:r>
              <a:rPr lang="en-US" dirty="0"/>
              <a:t> MBSSID Beacons </a:t>
            </a:r>
          </a:p>
          <a:p>
            <a:pPr lvl="1"/>
            <a:r>
              <a:rPr lang="en-US" dirty="0"/>
              <a:t>Basically, a co-hosted set of a Multiple BSSID Sets</a:t>
            </a:r>
          </a:p>
          <a:p>
            <a:pPr lvl="1"/>
            <a:r>
              <a:rPr lang="en-US" dirty="0"/>
              <a:t>But 802.11 has no language to account for this </a:t>
            </a:r>
          </a:p>
          <a:p>
            <a:pPr lvl="2"/>
            <a:r>
              <a:rPr lang="en-US" dirty="0"/>
              <a:t>VBSSs are always one or the other</a:t>
            </a:r>
          </a:p>
          <a:p>
            <a:pPr lvl="1"/>
            <a:r>
              <a:rPr lang="en-US" dirty="0"/>
              <a:t>Worse, the Rx Control Frame To </a:t>
            </a:r>
            <a:r>
              <a:rPr lang="en-US" dirty="0" err="1"/>
              <a:t>MultiBSS</a:t>
            </a:r>
            <a:r>
              <a:rPr lang="en-US" dirty="0"/>
              <a:t> feature-set is not available across the Multiple BSSID Sets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In C-TDMA, when a portion of the TXOP is granted to a follower AP or returned to the leader AP, that grant and return should apply at the </a:t>
            </a:r>
            <a:r>
              <a:rPr lang="en-US" dirty="0" err="1">
                <a:highlight>
                  <a:srgbClr val="FFFF00"/>
                </a:highlight>
              </a:rPr>
              <a:t>Colocated</a:t>
            </a:r>
            <a:r>
              <a:rPr lang="en-US" dirty="0">
                <a:highlight>
                  <a:srgbClr val="FFFF00"/>
                </a:highlight>
              </a:rPr>
              <a:t> BSSID Set level</a:t>
            </a:r>
            <a:r>
              <a:rPr lang="en-US" dirty="0"/>
              <a:t> for efficiency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CA2EC24-7CF6-08A5-F508-BE499442ACEA}"/>
              </a:ext>
            </a:extLst>
          </p:cNvPr>
          <p:cNvSpPr/>
          <p:nvPr/>
        </p:nvSpPr>
        <p:spPr bwMode="auto">
          <a:xfrm>
            <a:off x="9081714" y="3124201"/>
            <a:ext cx="2415344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Colocated</a:t>
            </a: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BSSID Set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0B5F88-86A2-ABF0-4FC5-E87A99CAF5CF}"/>
              </a:ext>
            </a:extLst>
          </p:cNvPr>
          <p:cNvSpPr/>
          <p:nvPr/>
        </p:nvSpPr>
        <p:spPr bwMode="auto">
          <a:xfrm>
            <a:off x="9081714" y="3581401"/>
            <a:ext cx="1138520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MBSSID1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3C666D-F861-F7AE-FAA3-1E2EEAF1A26C}"/>
              </a:ext>
            </a:extLst>
          </p:cNvPr>
          <p:cNvSpPr/>
          <p:nvPr/>
        </p:nvSpPr>
        <p:spPr bwMode="auto">
          <a:xfrm>
            <a:off x="9081714" y="4038601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AP1a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5215D3-163D-D505-42E4-2C9515972582}"/>
              </a:ext>
            </a:extLst>
          </p:cNvPr>
          <p:cNvSpPr/>
          <p:nvPr/>
        </p:nvSpPr>
        <p:spPr bwMode="auto">
          <a:xfrm>
            <a:off x="9705876" y="4038601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AP1b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02E9BA4-A438-24EE-C5E5-12E1037F65A5}"/>
              </a:ext>
            </a:extLst>
          </p:cNvPr>
          <p:cNvSpPr/>
          <p:nvPr/>
        </p:nvSpPr>
        <p:spPr bwMode="auto">
          <a:xfrm>
            <a:off x="10358538" y="3581401"/>
            <a:ext cx="1138520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MBSSID2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626A2A-B8AF-5E1F-3EB4-883D860E45DC}"/>
              </a:ext>
            </a:extLst>
          </p:cNvPr>
          <p:cNvSpPr/>
          <p:nvPr/>
        </p:nvSpPr>
        <p:spPr bwMode="auto">
          <a:xfrm>
            <a:off x="10358538" y="4038601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AP2c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0303A2A-970D-EBDE-DB3B-F32CC354E42A}"/>
              </a:ext>
            </a:extLst>
          </p:cNvPr>
          <p:cNvSpPr/>
          <p:nvPr/>
        </p:nvSpPr>
        <p:spPr bwMode="auto">
          <a:xfrm>
            <a:off x="10982700" y="4038601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AP2d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D3A71B8-8687-C2F2-C806-C2AB349D43E6}"/>
              </a:ext>
            </a:extLst>
          </p:cNvPr>
          <p:cNvSpPr/>
          <p:nvPr/>
        </p:nvSpPr>
        <p:spPr bwMode="auto">
          <a:xfrm>
            <a:off x="9086376" y="1486992"/>
            <a:ext cx="2415344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Co-hosted BSSID Set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AF4E426-551B-3E69-7FB8-9782BE9AC700}"/>
              </a:ext>
            </a:extLst>
          </p:cNvPr>
          <p:cNvSpPr/>
          <p:nvPr/>
        </p:nvSpPr>
        <p:spPr bwMode="auto">
          <a:xfrm>
            <a:off x="9086376" y="1944192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APa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F0A3CB-B66C-E7C8-1C8B-1E8DE6C97FD6}"/>
              </a:ext>
            </a:extLst>
          </p:cNvPr>
          <p:cNvSpPr/>
          <p:nvPr/>
        </p:nvSpPr>
        <p:spPr bwMode="auto">
          <a:xfrm>
            <a:off x="9710538" y="1944192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APb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9425AFD-612F-C2B9-F0AF-736BDA476912}"/>
              </a:ext>
            </a:extLst>
          </p:cNvPr>
          <p:cNvSpPr/>
          <p:nvPr/>
        </p:nvSpPr>
        <p:spPr bwMode="auto">
          <a:xfrm>
            <a:off x="10363200" y="1944192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APc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AA6E99B-5386-D262-3B1F-F511EAD50CC6}"/>
              </a:ext>
            </a:extLst>
          </p:cNvPr>
          <p:cNvSpPr/>
          <p:nvPr/>
        </p:nvSpPr>
        <p:spPr bwMode="auto">
          <a:xfrm>
            <a:off x="10987362" y="1944192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APd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4B54491-D010-D4A3-C22C-C3A647EC9B41}"/>
              </a:ext>
            </a:extLst>
          </p:cNvPr>
          <p:cNvSpPr/>
          <p:nvPr/>
        </p:nvSpPr>
        <p:spPr bwMode="auto">
          <a:xfrm>
            <a:off x="9083098" y="4492645"/>
            <a:ext cx="512974" cy="38327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C1a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6478784-5A6D-7E9D-BF2C-A8C7E836D379}"/>
              </a:ext>
            </a:extLst>
          </p:cNvPr>
          <p:cNvSpPr/>
          <p:nvPr/>
        </p:nvSpPr>
        <p:spPr bwMode="auto">
          <a:xfrm>
            <a:off x="9717786" y="4487842"/>
            <a:ext cx="512974" cy="38327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C1b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A5AF79E-03EA-D0DB-1F68-23FF4CDF584C}"/>
              </a:ext>
            </a:extLst>
          </p:cNvPr>
          <p:cNvSpPr/>
          <p:nvPr/>
        </p:nvSpPr>
        <p:spPr bwMode="auto">
          <a:xfrm>
            <a:off x="10352474" y="4492960"/>
            <a:ext cx="512974" cy="38327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C2c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6A774E4-F9B9-5FA7-A3B6-397577EDCE14}"/>
              </a:ext>
            </a:extLst>
          </p:cNvPr>
          <p:cNvSpPr/>
          <p:nvPr/>
        </p:nvSpPr>
        <p:spPr bwMode="auto">
          <a:xfrm>
            <a:off x="10988751" y="4491485"/>
            <a:ext cx="512974" cy="38327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C2d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E1AA697-FAE2-7805-F7C8-97F1105EF987}"/>
              </a:ext>
            </a:extLst>
          </p:cNvPr>
          <p:cNvSpPr/>
          <p:nvPr/>
        </p:nvSpPr>
        <p:spPr bwMode="auto">
          <a:xfrm>
            <a:off x="9081714" y="2394299"/>
            <a:ext cx="512974" cy="38327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Ca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7681A74-23ED-BB90-18C0-B1650D0C1084}"/>
              </a:ext>
            </a:extLst>
          </p:cNvPr>
          <p:cNvSpPr/>
          <p:nvPr/>
        </p:nvSpPr>
        <p:spPr bwMode="auto">
          <a:xfrm>
            <a:off x="9716402" y="2389496"/>
            <a:ext cx="512974" cy="38327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Cb</a:t>
            </a: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CA4EF36-33F8-2B0C-C478-53A7F57F5620}"/>
              </a:ext>
            </a:extLst>
          </p:cNvPr>
          <p:cNvSpPr/>
          <p:nvPr/>
        </p:nvSpPr>
        <p:spPr bwMode="auto">
          <a:xfrm>
            <a:off x="10351090" y="2394614"/>
            <a:ext cx="512974" cy="38327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Cc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75BEDCD-696A-E431-6912-074F73DF73D8}"/>
              </a:ext>
            </a:extLst>
          </p:cNvPr>
          <p:cNvSpPr/>
          <p:nvPr/>
        </p:nvSpPr>
        <p:spPr bwMode="auto">
          <a:xfrm>
            <a:off x="10987367" y="2393139"/>
            <a:ext cx="512974" cy="38327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Cd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E7FAA3C3-6D9D-68E4-9A74-C13BD22B1796}"/>
              </a:ext>
            </a:extLst>
          </p:cNvPr>
          <p:cNvSpPr/>
          <p:nvPr/>
        </p:nvSpPr>
        <p:spPr bwMode="auto">
          <a:xfrm>
            <a:off x="8353312" y="5255968"/>
            <a:ext cx="348994" cy="485031"/>
          </a:xfrm>
          <a:prstGeom prst="roundRect">
            <a:avLst/>
          </a:prstGeom>
          <a:solidFill>
            <a:srgbClr val="0070C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441F2F7-2D0D-53C1-044D-E6299021B78C}"/>
              </a:ext>
            </a:extLst>
          </p:cNvPr>
          <p:cNvSpPr/>
          <p:nvPr/>
        </p:nvSpPr>
        <p:spPr bwMode="auto">
          <a:xfrm>
            <a:off x="8334375" y="4947001"/>
            <a:ext cx="685800" cy="38327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Key: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5DA5B3E-7370-6D29-4CAE-062FB52F54B3}"/>
              </a:ext>
            </a:extLst>
          </p:cNvPr>
          <p:cNvSpPr/>
          <p:nvPr/>
        </p:nvSpPr>
        <p:spPr bwMode="auto">
          <a:xfrm>
            <a:off x="8410575" y="5788925"/>
            <a:ext cx="233084" cy="38327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7B0528A-AF31-1057-8D25-2E7CDE5C8087}"/>
              </a:ext>
            </a:extLst>
          </p:cNvPr>
          <p:cNvSpPr/>
          <p:nvPr/>
        </p:nvSpPr>
        <p:spPr bwMode="auto">
          <a:xfrm>
            <a:off x="8401758" y="5295487"/>
            <a:ext cx="233084" cy="38327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AA7239A-D390-D231-6DB7-7DF42D2E1AEC}"/>
              </a:ext>
            </a:extLst>
          </p:cNvPr>
          <p:cNvSpPr/>
          <p:nvPr/>
        </p:nvSpPr>
        <p:spPr bwMode="auto">
          <a:xfrm>
            <a:off x="8717454" y="5788925"/>
            <a:ext cx="3102688" cy="38327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Non-AP STA that cannot participate in </a:t>
            </a:r>
            <a:r>
              <a:rPr kumimoji="0" lang="en-US" sz="1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MultiBSS</a:t>
            </a: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features in this TXOP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5C02F32-CE59-39E5-6A42-606583FD549E}"/>
              </a:ext>
            </a:extLst>
          </p:cNvPr>
          <p:cNvSpPr/>
          <p:nvPr/>
        </p:nvSpPr>
        <p:spPr bwMode="auto">
          <a:xfrm>
            <a:off x="8711040" y="5295487"/>
            <a:ext cx="2880501" cy="38327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Non-AP STA that can participate in </a:t>
            </a:r>
            <a:r>
              <a:rPr kumimoji="0" lang="en-US" sz="1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MultiBSS</a:t>
            </a: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features in this TXOP</a:t>
            </a:r>
          </a:p>
        </p:txBody>
      </p:sp>
    </p:spTree>
    <p:extLst>
      <p:ext uri="{BB962C8B-B14F-4D97-AF65-F5344CB8AC3E}">
        <p14:creationId xmlns:p14="http://schemas.microsoft.com/office/powerpoint/2010/main" val="2980371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85800"/>
          </a:xfrm>
        </p:spPr>
        <p:txBody>
          <a:bodyPr/>
          <a:lstStyle/>
          <a:p>
            <a:r>
              <a:rPr lang="en-US" sz="1600" dirty="0"/>
              <a:t>Solution (1/5)</a:t>
            </a:r>
            <a:br>
              <a:rPr lang="en-US" sz="1600" dirty="0"/>
            </a:br>
            <a:r>
              <a:rPr lang="en-US" dirty="0"/>
              <a:t>High Level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24000"/>
            <a:ext cx="10896600" cy="3066177"/>
          </a:xfrm>
        </p:spPr>
        <p:txBody>
          <a:bodyPr/>
          <a:lstStyle/>
          <a:p>
            <a:r>
              <a:rPr lang="en-US" dirty="0"/>
              <a:t>Explicitly signal the </a:t>
            </a:r>
            <a:r>
              <a:rPr lang="en-US" dirty="0" err="1"/>
              <a:t>Colocated</a:t>
            </a:r>
            <a:r>
              <a:rPr lang="en-US" dirty="0"/>
              <a:t> BSSID Set</a:t>
            </a:r>
          </a:p>
          <a:p>
            <a:pPr lvl="1"/>
            <a:r>
              <a:rPr lang="en-US" dirty="0"/>
              <a:t>Via the number of variable LSBs in the BSSID, sent in the UHR Operation element</a:t>
            </a:r>
          </a:p>
          <a:p>
            <a:pPr lvl="1"/>
            <a:r>
              <a:rPr lang="en-US" dirty="0"/>
              <a:t>(Similar to Multiple BSSID Set / Co-hosted BSSID Set signaling)</a:t>
            </a:r>
          </a:p>
          <a:p>
            <a:r>
              <a:rPr lang="en-US" dirty="0"/>
              <a:t> Introduce the </a:t>
            </a:r>
            <a:r>
              <a:rPr lang="en-US" dirty="0">
                <a:highlight>
                  <a:srgbClr val="FFFF00"/>
                </a:highlight>
              </a:rPr>
              <a:t>Rx Control Frame To </a:t>
            </a:r>
            <a:r>
              <a:rPr lang="en-US" dirty="0" err="1">
                <a:highlight>
                  <a:srgbClr val="FFFF00"/>
                </a:highlight>
              </a:rPr>
              <a:t>Colocated</a:t>
            </a:r>
            <a:r>
              <a:rPr lang="en-US" dirty="0">
                <a:highlight>
                  <a:srgbClr val="FFFF00"/>
                </a:highlight>
              </a:rPr>
              <a:t> BSSID Set</a:t>
            </a:r>
            <a:r>
              <a:rPr lang="en-US" dirty="0"/>
              <a:t> field</a:t>
            </a:r>
          </a:p>
          <a:p>
            <a:pPr lvl="1"/>
            <a:r>
              <a:rPr lang="en-US" dirty="0"/>
              <a:t>Use this to extend the Rx Control Frame To </a:t>
            </a:r>
            <a:r>
              <a:rPr lang="en-US" dirty="0" err="1"/>
              <a:t>MultiBSS</a:t>
            </a:r>
            <a:r>
              <a:rPr lang="en-US" dirty="0"/>
              <a:t> feature-set to </a:t>
            </a:r>
            <a:r>
              <a:rPr lang="en-US" dirty="0">
                <a:highlight>
                  <a:srgbClr val="FFFF00"/>
                </a:highlight>
              </a:rPr>
              <a:t>all VAPs/VBSSs/VBSSIDs in the </a:t>
            </a:r>
            <a:r>
              <a:rPr lang="en-US" dirty="0" err="1">
                <a:highlight>
                  <a:srgbClr val="FFFF00"/>
                </a:highlight>
              </a:rPr>
              <a:t>Colocated</a:t>
            </a:r>
            <a:r>
              <a:rPr lang="en-US" dirty="0">
                <a:highlight>
                  <a:srgbClr val="FFFF00"/>
                </a:highlight>
              </a:rPr>
              <a:t> BSSID Set</a:t>
            </a:r>
          </a:p>
          <a:p>
            <a:pPr lvl="1"/>
            <a:r>
              <a:rPr lang="en-US" dirty="0"/>
              <a:t>Wherever a feature is conditioned on “Rx Control Frame To </a:t>
            </a:r>
            <a:r>
              <a:rPr lang="en-US" dirty="0" err="1"/>
              <a:t>MultiBSS</a:t>
            </a:r>
            <a:r>
              <a:rPr lang="en-US" dirty="0"/>
              <a:t>” today, extend that condition, in the UHR draft, to be “Rx Control Frame To </a:t>
            </a:r>
            <a:r>
              <a:rPr lang="en-US" dirty="0" err="1"/>
              <a:t>MultiBSS</a:t>
            </a:r>
            <a:r>
              <a:rPr lang="en-US" dirty="0"/>
              <a:t> = 1 or Rx Control Frame To </a:t>
            </a:r>
            <a:r>
              <a:rPr lang="en-US" dirty="0" err="1"/>
              <a:t>Colocated</a:t>
            </a:r>
            <a:r>
              <a:rPr lang="en-US" dirty="0"/>
              <a:t> BSSID Set = 1”</a:t>
            </a:r>
          </a:p>
          <a:p>
            <a:pPr lvl="2"/>
            <a:r>
              <a:rPr lang="en-US" dirty="0"/>
              <a:t>Or similar, since the details are always a little more involved</a:t>
            </a:r>
          </a:p>
          <a:p>
            <a:pPr lvl="1"/>
            <a:r>
              <a:rPr lang="en-US" dirty="0"/>
              <a:t>Assume all information (PM, DL buffer sizes, BSR, SCS(QC), </a:t>
            </a:r>
            <a:r>
              <a:rPr lang="en-US" dirty="0" err="1"/>
              <a:t>etc</a:t>
            </a:r>
            <a:r>
              <a:rPr lang="en-US" dirty="0"/>
              <a:t>) is shared among APs of a </a:t>
            </a:r>
            <a:r>
              <a:rPr lang="en-US" dirty="0" err="1"/>
              <a:t>Colocated</a:t>
            </a:r>
            <a:r>
              <a:rPr lang="en-US" dirty="0"/>
              <a:t> BSSID Set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39EE72-1FFA-6F63-2CCA-081E4D8D171A}"/>
              </a:ext>
            </a:extLst>
          </p:cNvPr>
          <p:cNvSpPr/>
          <p:nvPr/>
        </p:nvSpPr>
        <p:spPr bwMode="auto">
          <a:xfrm>
            <a:off x="1295400" y="4807617"/>
            <a:ext cx="4984790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Colocated</a:t>
            </a: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BSSID Set  - can </a:t>
            </a:r>
            <a:r>
              <a:rPr kumimoji="0" lang="en-US" sz="1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mix’n’match</a:t>
            </a: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anything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19BD9E-74DD-ECFA-BD31-C08C910CA09E}"/>
              </a:ext>
            </a:extLst>
          </p:cNvPr>
          <p:cNvSpPr/>
          <p:nvPr/>
        </p:nvSpPr>
        <p:spPr bwMode="auto">
          <a:xfrm>
            <a:off x="1300038" y="5255525"/>
            <a:ext cx="1143000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Multiple BSSID Set1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2727BF-DFEB-11AB-C075-759D82166C10}"/>
              </a:ext>
            </a:extLst>
          </p:cNvPr>
          <p:cNvSpPr/>
          <p:nvPr/>
        </p:nvSpPr>
        <p:spPr bwMode="auto">
          <a:xfrm>
            <a:off x="1300038" y="5712725"/>
            <a:ext cx="518838" cy="3832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AP1a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2D8406-C7D4-4E6B-1AE3-901A3A386F15}"/>
              </a:ext>
            </a:extLst>
          </p:cNvPr>
          <p:cNvSpPr/>
          <p:nvPr/>
        </p:nvSpPr>
        <p:spPr bwMode="auto">
          <a:xfrm>
            <a:off x="1924200" y="5712725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AP1b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D9D367B-9103-D4DF-872B-A5FD0E2A22DF}"/>
              </a:ext>
            </a:extLst>
          </p:cNvPr>
          <p:cNvSpPr/>
          <p:nvPr/>
        </p:nvSpPr>
        <p:spPr bwMode="auto">
          <a:xfrm>
            <a:off x="2576862" y="5712725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AP2c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58651FE-EF46-FE19-DFBF-F15B2EC6A507}"/>
              </a:ext>
            </a:extLst>
          </p:cNvPr>
          <p:cNvSpPr/>
          <p:nvPr/>
        </p:nvSpPr>
        <p:spPr bwMode="auto">
          <a:xfrm>
            <a:off x="3201024" y="5712725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AP2d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8261721-47CB-14AC-4E4D-6BFDF870F0A1}"/>
              </a:ext>
            </a:extLst>
          </p:cNvPr>
          <p:cNvSpPr/>
          <p:nvPr/>
        </p:nvSpPr>
        <p:spPr bwMode="auto">
          <a:xfrm>
            <a:off x="3865004" y="5255525"/>
            <a:ext cx="1143000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Co-hosted BSSID Set3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D21BC42-FBCC-017F-7EC1-D2A3FF961189}"/>
              </a:ext>
            </a:extLst>
          </p:cNvPr>
          <p:cNvSpPr/>
          <p:nvPr/>
        </p:nvSpPr>
        <p:spPr bwMode="auto">
          <a:xfrm>
            <a:off x="3865004" y="5712725"/>
            <a:ext cx="518838" cy="3832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AP3e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B8504AD-D296-0DEF-D8B9-21337ED307AC}"/>
              </a:ext>
            </a:extLst>
          </p:cNvPr>
          <p:cNvSpPr/>
          <p:nvPr/>
        </p:nvSpPr>
        <p:spPr bwMode="auto">
          <a:xfrm>
            <a:off x="4489166" y="5712725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AP3f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2AFE9E0-0A33-0B33-37F5-A71F7C593018}"/>
              </a:ext>
            </a:extLst>
          </p:cNvPr>
          <p:cNvSpPr/>
          <p:nvPr/>
        </p:nvSpPr>
        <p:spPr bwMode="auto">
          <a:xfrm>
            <a:off x="5141828" y="5255525"/>
            <a:ext cx="518838" cy="8404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APg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48B97-389D-070C-5CE5-61926754F1D9}"/>
              </a:ext>
            </a:extLst>
          </p:cNvPr>
          <p:cNvSpPr/>
          <p:nvPr/>
        </p:nvSpPr>
        <p:spPr bwMode="auto">
          <a:xfrm>
            <a:off x="5765990" y="5255525"/>
            <a:ext cx="518838" cy="8404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APh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7ED6C41-0234-6B52-69E7-F7838F6E78FE}"/>
              </a:ext>
            </a:extLst>
          </p:cNvPr>
          <p:cNvSpPr/>
          <p:nvPr/>
        </p:nvSpPr>
        <p:spPr bwMode="auto">
          <a:xfrm>
            <a:off x="2576862" y="5255525"/>
            <a:ext cx="1143000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Multiple BSSID Set2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069CF8E-44B5-1CC7-7D8B-8DDE5C64378D}"/>
              </a:ext>
            </a:extLst>
          </p:cNvPr>
          <p:cNvSpPr/>
          <p:nvPr/>
        </p:nvSpPr>
        <p:spPr bwMode="auto">
          <a:xfrm>
            <a:off x="6435880" y="5703036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AP4i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D6C7B4A-AA5A-B394-32C5-7271BDF3F60F}"/>
              </a:ext>
            </a:extLst>
          </p:cNvPr>
          <p:cNvSpPr/>
          <p:nvPr/>
        </p:nvSpPr>
        <p:spPr bwMode="auto">
          <a:xfrm>
            <a:off x="7060042" y="5703036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AP4j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D8F20BB-8BFB-E5A1-C366-22E33EFAB449}"/>
              </a:ext>
            </a:extLst>
          </p:cNvPr>
          <p:cNvSpPr/>
          <p:nvPr/>
        </p:nvSpPr>
        <p:spPr bwMode="auto">
          <a:xfrm>
            <a:off x="7724022" y="5245836"/>
            <a:ext cx="1143000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Co-hosted BSSID Set5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876E1EA-5F57-4630-5386-C4D6E1C4749A}"/>
              </a:ext>
            </a:extLst>
          </p:cNvPr>
          <p:cNvSpPr/>
          <p:nvPr/>
        </p:nvSpPr>
        <p:spPr bwMode="auto">
          <a:xfrm>
            <a:off x="7724022" y="5703036"/>
            <a:ext cx="518838" cy="3832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AP5k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407D296-B470-CBD0-1536-7E76A45FD519}"/>
              </a:ext>
            </a:extLst>
          </p:cNvPr>
          <p:cNvSpPr/>
          <p:nvPr/>
        </p:nvSpPr>
        <p:spPr bwMode="auto">
          <a:xfrm>
            <a:off x="8348184" y="5703036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AP5l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4FCDCB5-8DD0-58BF-B758-85E56543CA8F}"/>
              </a:ext>
            </a:extLst>
          </p:cNvPr>
          <p:cNvSpPr/>
          <p:nvPr/>
        </p:nvSpPr>
        <p:spPr bwMode="auto">
          <a:xfrm>
            <a:off x="9000846" y="5245836"/>
            <a:ext cx="518838" cy="8404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APm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1C05CA5-346C-6724-523D-E7946045817C}"/>
              </a:ext>
            </a:extLst>
          </p:cNvPr>
          <p:cNvSpPr/>
          <p:nvPr/>
        </p:nvSpPr>
        <p:spPr bwMode="auto">
          <a:xfrm>
            <a:off x="6435880" y="5245836"/>
            <a:ext cx="1143000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Multiple BSSID Set4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9DC13D9-05D1-997B-500E-A0C3891221D9}"/>
              </a:ext>
            </a:extLst>
          </p:cNvPr>
          <p:cNvSpPr/>
          <p:nvPr/>
        </p:nvSpPr>
        <p:spPr bwMode="auto">
          <a:xfrm>
            <a:off x="6445793" y="4592453"/>
            <a:ext cx="3096403" cy="383275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or leave anything out (with a sufficiently different BSSID)</a:t>
            </a: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D85CC5B9-CE9F-32AE-F934-ED032528C22E}"/>
              </a:ext>
            </a:extLst>
          </p:cNvPr>
          <p:cNvSpPr/>
          <p:nvPr/>
        </p:nvSpPr>
        <p:spPr bwMode="auto">
          <a:xfrm>
            <a:off x="6445794" y="5070978"/>
            <a:ext cx="3069831" cy="114300"/>
          </a:xfrm>
          <a:custGeom>
            <a:avLst/>
            <a:gdLst>
              <a:gd name="connsiteX0" fmla="*/ 0 w 6324600"/>
              <a:gd name="connsiteY0" fmla="*/ 114300 h 114300"/>
              <a:gd name="connsiteX1" fmla="*/ 114300 w 6324600"/>
              <a:gd name="connsiteY1" fmla="*/ 0 h 114300"/>
              <a:gd name="connsiteX2" fmla="*/ 6210300 w 6324600"/>
              <a:gd name="connsiteY2" fmla="*/ 0 h 114300"/>
              <a:gd name="connsiteX3" fmla="*/ 6324600 w 6324600"/>
              <a:gd name="connsiteY3" fmla="*/ 114300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24600" h="114300">
                <a:moveTo>
                  <a:pt x="0" y="114300"/>
                </a:moveTo>
                <a:lnTo>
                  <a:pt x="114300" y="0"/>
                </a:lnTo>
                <a:lnTo>
                  <a:pt x="6210300" y="0"/>
                </a:lnTo>
                <a:lnTo>
                  <a:pt x="6324600" y="11430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7D1E4BB-7BFA-A0FB-005D-545D1A3797CA}"/>
              </a:ext>
            </a:extLst>
          </p:cNvPr>
          <p:cNvCxnSpPr>
            <a:cxnSpLocks/>
          </p:cNvCxnSpPr>
          <p:nvPr/>
        </p:nvCxnSpPr>
        <p:spPr bwMode="auto">
          <a:xfrm flipV="1">
            <a:off x="7924800" y="4899528"/>
            <a:ext cx="0" cy="1691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770989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Rectangle: Rounded Corners 150">
            <a:extLst>
              <a:ext uri="{FF2B5EF4-FFF2-40B4-BE49-F238E27FC236}">
                <a16:creationId xmlns:a16="http://schemas.microsoft.com/office/drawing/2014/main" id="{CC13E4F5-C221-09F4-1601-602D3413602C}"/>
              </a:ext>
            </a:extLst>
          </p:cNvPr>
          <p:cNvSpPr/>
          <p:nvPr/>
        </p:nvSpPr>
        <p:spPr bwMode="auto">
          <a:xfrm>
            <a:off x="8213393" y="5702100"/>
            <a:ext cx="304025" cy="611876"/>
          </a:xfrm>
          <a:prstGeom prst="roundRect">
            <a:avLst/>
          </a:prstGeom>
          <a:solidFill>
            <a:srgbClr val="0070C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52" name="Rectangle: Rounded Corners 151">
            <a:extLst>
              <a:ext uri="{FF2B5EF4-FFF2-40B4-BE49-F238E27FC236}">
                <a16:creationId xmlns:a16="http://schemas.microsoft.com/office/drawing/2014/main" id="{4DABF17B-7ED7-BEC6-D001-BD8010D1F6AA}"/>
              </a:ext>
            </a:extLst>
          </p:cNvPr>
          <p:cNvSpPr/>
          <p:nvPr/>
        </p:nvSpPr>
        <p:spPr bwMode="auto">
          <a:xfrm>
            <a:off x="8834959" y="5699309"/>
            <a:ext cx="301266" cy="611876"/>
          </a:xfrm>
          <a:prstGeom prst="roundRect">
            <a:avLst/>
          </a:prstGeom>
          <a:solidFill>
            <a:srgbClr val="0070C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46" name="Rectangle: Rounded Corners 145">
            <a:extLst>
              <a:ext uri="{FF2B5EF4-FFF2-40B4-BE49-F238E27FC236}">
                <a16:creationId xmlns:a16="http://schemas.microsoft.com/office/drawing/2014/main" id="{0BEF2256-ABFE-6C95-1EDB-CF23AFF092DE}"/>
              </a:ext>
            </a:extLst>
          </p:cNvPr>
          <p:cNvSpPr/>
          <p:nvPr/>
        </p:nvSpPr>
        <p:spPr bwMode="auto">
          <a:xfrm>
            <a:off x="7494301" y="4928125"/>
            <a:ext cx="1640102" cy="923046"/>
          </a:xfrm>
          <a:prstGeom prst="roundRect">
            <a:avLst>
              <a:gd name="adj" fmla="val 5724"/>
            </a:avLst>
          </a:prstGeom>
          <a:solidFill>
            <a:srgbClr val="0070C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45" name="Rectangle: Rounded Corners 144">
            <a:extLst>
              <a:ext uri="{FF2B5EF4-FFF2-40B4-BE49-F238E27FC236}">
                <a16:creationId xmlns:a16="http://schemas.microsoft.com/office/drawing/2014/main" id="{BF51CE49-4860-CE38-65AC-E0A9092307FA}"/>
              </a:ext>
            </a:extLst>
          </p:cNvPr>
          <p:cNvSpPr/>
          <p:nvPr/>
        </p:nvSpPr>
        <p:spPr bwMode="auto">
          <a:xfrm>
            <a:off x="6628928" y="4931559"/>
            <a:ext cx="1228791" cy="1385270"/>
          </a:xfrm>
          <a:prstGeom prst="roundRect">
            <a:avLst>
              <a:gd name="adj" fmla="val 4071"/>
            </a:avLst>
          </a:prstGeom>
          <a:solidFill>
            <a:srgbClr val="0070C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49" name="Rectangle: Rounded Corners 148">
            <a:extLst>
              <a:ext uri="{FF2B5EF4-FFF2-40B4-BE49-F238E27FC236}">
                <a16:creationId xmlns:a16="http://schemas.microsoft.com/office/drawing/2014/main" id="{6229F664-1AC1-02BB-F314-DD495C9BB6A5}"/>
              </a:ext>
            </a:extLst>
          </p:cNvPr>
          <p:cNvSpPr/>
          <p:nvPr/>
        </p:nvSpPr>
        <p:spPr bwMode="auto">
          <a:xfrm>
            <a:off x="9690507" y="5703474"/>
            <a:ext cx="304025" cy="611876"/>
          </a:xfrm>
          <a:prstGeom prst="roundRect">
            <a:avLst/>
          </a:prstGeom>
          <a:solidFill>
            <a:srgbClr val="0070C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50" name="Rectangle: Rounded Corners 149">
            <a:extLst>
              <a:ext uri="{FF2B5EF4-FFF2-40B4-BE49-F238E27FC236}">
                <a16:creationId xmlns:a16="http://schemas.microsoft.com/office/drawing/2014/main" id="{B06EE3D2-D6B6-4C59-E533-AA648E15E4AC}"/>
              </a:ext>
            </a:extLst>
          </p:cNvPr>
          <p:cNvSpPr/>
          <p:nvPr/>
        </p:nvSpPr>
        <p:spPr bwMode="auto">
          <a:xfrm>
            <a:off x="10313163" y="5703474"/>
            <a:ext cx="301266" cy="611876"/>
          </a:xfrm>
          <a:prstGeom prst="roundRect">
            <a:avLst/>
          </a:prstGeom>
          <a:solidFill>
            <a:srgbClr val="0070C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47" name="Rectangle: Rounded Corners 146">
            <a:extLst>
              <a:ext uri="{FF2B5EF4-FFF2-40B4-BE49-F238E27FC236}">
                <a16:creationId xmlns:a16="http://schemas.microsoft.com/office/drawing/2014/main" id="{FA3147A6-E9E0-E271-C24E-4C08DA82C002}"/>
              </a:ext>
            </a:extLst>
          </p:cNvPr>
          <p:cNvSpPr/>
          <p:nvPr/>
        </p:nvSpPr>
        <p:spPr bwMode="auto">
          <a:xfrm>
            <a:off x="10658409" y="4937655"/>
            <a:ext cx="1228791" cy="1385270"/>
          </a:xfrm>
          <a:prstGeom prst="roundRect">
            <a:avLst>
              <a:gd name="adj" fmla="val 4071"/>
            </a:avLst>
          </a:prstGeom>
          <a:solidFill>
            <a:srgbClr val="0070C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48" name="Rectangle: Rounded Corners 147">
            <a:extLst>
              <a:ext uri="{FF2B5EF4-FFF2-40B4-BE49-F238E27FC236}">
                <a16:creationId xmlns:a16="http://schemas.microsoft.com/office/drawing/2014/main" id="{56CF0D80-C046-8972-787C-E6D6014C27E2}"/>
              </a:ext>
            </a:extLst>
          </p:cNvPr>
          <p:cNvSpPr/>
          <p:nvPr/>
        </p:nvSpPr>
        <p:spPr bwMode="auto">
          <a:xfrm>
            <a:off x="9408727" y="4939656"/>
            <a:ext cx="1640102" cy="923046"/>
          </a:xfrm>
          <a:prstGeom prst="roundRect">
            <a:avLst>
              <a:gd name="adj" fmla="val 5724"/>
            </a:avLst>
          </a:prstGeom>
          <a:solidFill>
            <a:srgbClr val="0070C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44" name="Rectangle: Rounded Corners 143">
            <a:extLst>
              <a:ext uri="{FF2B5EF4-FFF2-40B4-BE49-F238E27FC236}">
                <a16:creationId xmlns:a16="http://schemas.microsoft.com/office/drawing/2014/main" id="{E8577B64-B88A-FA82-7367-8D49E846FD2C}"/>
              </a:ext>
            </a:extLst>
          </p:cNvPr>
          <p:cNvSpPr/>
          <p:nvPr/>
        </p:nvSpPr>
        <p:spPr bwMode="auto">
          <a:xfrm>
            <a:off x="4151098" y="4931559"/>
            <a:ext cx="1640102" cy="923046"/>
          </a:xfrm>
          <a:prstGeom prst="roundRect">
            <a:avLst>
              <a:gd name="adj" fmla="val 5724"/>
            </a:avLst>
          </a:prstGeom>
          <a:solidFill>
            <a:srgbClr val="0070C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43" name="Rectangle: Rounded Corners 142">
            <a:extLst>
              <a:ext uri="{FF2B5EF4-FFF2-40B4-BE49-F238E27FC236}">
                <a16:creationId xmlns:a16="http://schemas.microsoft.com/office/drawing/2014/main" id="{A34F855B-7A5F-7D05-0138-B0AA5210CE3E}"/>
              </a:ext>
            </a:extLst>
          </p:cNvPr>
          <p:cNvSpPr/>
          <p:nvPr/>
        </p:nvSpPr>
        <p:spPr bwMode="auto">
          <a:xfrm>
            <a:off x="171337" y="3811892"/>
            <a:ext cx="348994" cy="962596"/>
          </a:xfrm>
          <a:prstGeom prst="roundRect">
            <a:avLst/>
          </a:prstGeom>
          <a:solidFill>
            <a:srgbClr val="0070C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28" name="Rectangle: Rounded Corners 127">
            <a:extLst>
              <a:ext uri="{FF2B5EF4-FFF2-40B4-BE49-F238E27FC236}">
                <a16:creationId xmlns:a16="http://schemas.microsoft.com/office/drawing/2014/main" id="{2222B706-E7E9-CDDE-A012-F7AD3E007626}"/>
              </a:ext>
            </a:extLst>
          </p:cNvPr>
          <p:cNvSpPr/>
          <p:nvPr/>
        </p:nvSpPr>
        <p:spPr bwMode="auto">
          <a:xfrm>
            <a:off x="3291028" y="4931559"/>
            <a:ext cx="1228791" cy="1385270"/>
          </a:xfrm>
          <a:prstGeom prst="roundRect">
            <a:avLst>
              <a:gd name="adj" fmla="val 4071"/>
            </a:avLst>
          </a:prstGeom>
          <a:solidFill>
            <a:srgbClr val="0070C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29" name="Rectangle: Rounded Corners 128">
            <a:extLst>
              <a:ext uri="{FF2B5EF4-FFF2-40B4-BE49-F238E27FC236}">
                <a16:creationId xmlns:a16="http://schemas.microsoft.com/office/drawing/2014/main" id="{1E3F968E-6E40-52D1-CCD3-DBCAE77D2A7E}"/>
              </a:ext>
            </a:extLst>
          </p:cNvPr>
          <p:cNvSpPr/>
          <p:nvPr/>
        </p:nvSpPr>
        <p:spPr bwMode="auto">
          <a:xfrm>
            <a:off x="4867278" y="5712725"/>
            <a:ext cx="304025" cy="611876"/>
          </a:xfrm>
          <a:prstGeom prst="roundRect">
            <a:avLst/>
          </a:prstGeom>
          <a:solidFill>
            <a:srgbClr val="0070C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0" name="Rectangle: Rounded Corners 129">
            <a:extLst>
              <a:ext uri="{FF2B5EF4-FFF2-40B4-BE49-F238E27FC236}">
                <a16:creationId xmlns:a16="http://schemas.microsoft.com/office/drawing/2014/main" id="{11BB96E1-7F23-A9B3-6EE6-565C3BEE5564}"/>
              </a:ext>
            </a:extLst>
          </p:cNvPr>
          <p:cNvSpPr/>
          <p:nvPr/>
        </p:nvSpPr>
        <p:spPr bwMode="auto">
          <a:xfrm>
            <a:off x="5489934" y="5712725"/>
            <a:ext cx="301266" cy="611876"/>
          </a:xfrm>
          <a:prstGeom prst="roundRect">
            <a:avLst/>
          </a:prstGeom>
          <a:solidFill>
            <a:srgbClr val="0070C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85800"/>
          </a:xfrm>
        </p:spPr>
        <p:txBody>
          <a:bodyPr/>
          <a:lstStyle/>
          <a:p>
            <a:r>
              <a:rPr lang="en-US" sz="1600" dirty="0"/>
              <a:t>Solution (2/5)</a:t>
            </a:r>
            <a:br>
              <a:rPr lang="en-US" dirty="0"/>
            </a:br>
            <a:r>
              <a:rPr lang="en-US" dirty="0"/>
              <a:t>Need </a:t>
            </a:r>
            <a:r>
              <a:rPr lang="en-US" dirty="0" err="1"/>
              <a:t>Colocated</a:t>
            </a:r>
            <a:r>
              <a:rPr lang="en-US" dirty="0"/>
              <a:t> BSSID Set BSSID(s) analogous to Transmitted BSSID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1524001"/>
            <a:ext cx="10464801" cy="2362200"/>
          </a:xfrm>
        </p:spPr>
        <p:txBody>
          <a:bodyPr/>
          <a:lstStyle/>
          <a:p>
            <a:r>
              <a:rPr lang="en-US" dirty="0"/>
              <a:t>Rx Control Frame To </a:t>
            </a:r>
            <a:r>
              <a:rPr lang="en-US" dirty="0" err="1"/>
              <a:t>MultiBSS</a:t>
            </a:r>
            <a:r>
              <a:rPr lang="en-US" dirty="0"/>
              <a:t> feature-set uses the Transmitted BSSID when sending control frames for the entire Multiple BSSID Set. Something similar is needed for a </a:t>
            </a:r>
            <a:r>
              <a:rPr lang="en-US" dirty="0" err="1"/>
              <a:t>Colocated</a:t>
            </a:r>
            <a:r>
              <a:rPr lang="en-US" dirty="0"/>
              <a:t> BSSID Set </a:t>
            </a:r>
          </a:p>
          <a:p>
            <a:r>
              <a:rPr lang="en-US" dirty="0"/>
              <a:t>Rx Control Frame To </a:t>
            </a:r>
            <a:r>
              <a:rPr lang="en-US" dirty="0" err="1"/>
              <a:t>Colocated</a:t>
            </a:r>
            <a:r>
              <a:rPr lang="en-US" dirty="0"/>
              <a:t> BSSID Set can go two ways:</a:t>
            </a:r>
          </a:p>
          <a:p>
            <a:pPr lvl="1"/>
            <a:r>
              <a:rPr lang="en-US" dirty="0"/>
              <a:t>Option A: A </a:t>
            </a:r>
            <a:r>
              <a:rPr lang="en-US" dirty="0" err="1"/>
              <a:t>Colocated</a:t>
            </a:r>
            <a:r>
              <a:rPr lang="en-US" dirty="0"/>
              <a:t> BSSID Set has a </a:t>
            </a:r>
            <a:r>
              <a:rPr lang="en-US" b="1" dirty="0"/>
              <a:t>single</a:t>
            </a:r>
            <a:r>
              <a:rPr lang="en-US" dirty="0"/>
              <a:t> </a:t>
            </a:r>
            <a:r>
              <a:rPr lang="en-US" dirty="0" err="1"/>
              <a:t>Colocated</a:t>
            </a:r>
            <a:r>
              <a:rPr lang="en-US" dirty="0"/>
              <a:t> BSSID Set BSSID</a:t>
            </a:r>
          </a:p>
          <a:p>
            <a:pPr lvl="2"/>
            <a:r>
              <a:rPr lang="en-US" dirty="0"/>
              <a:t>Complete aggregation &amp; efficiency for UHR STAs, but certain legacy STAs can </a:t>
            </a:r>
            <a:r>
              <a:rPr lang="en-US" dirty="0">
                <a:highlight>
                  <a:srgbClr val="FFFF00"/>
                </a:highlight>
              </a:rPr>
              <a:t>never</a:t>
            </a:r>
            <a:r>
              <a:rPr lang="en-US" dirty="0"/>
              <a:t> participate</a:t>
            </a:r>
          </a:p>
          <a:p>
            <a:pPr lvl="1"/>
            <a:r>
              <a:rPr lang="en-US" dirty="0"/>
              <a:t>Option B: A </a:t>
            </a:r>
            <a:r>
              <a:rPr lang="en-US" dirty="0" err="1"/>
              <a:t>Colocated</a:t>
            </a:r>
            <a:r>
              <a:rPr lang="en-US" dirty="0"/>
              <a:t> BSSID Set uses </a:t>
            </a:r>
            <a:r>
              <a:rPr lang="en-US" b="1" dirty="0"/>
              <a:t>any</a:t>
            </a:r>
            <a:r>
              <a:rPr lang="en-US" dirty="0"/>
              <a:t> (transmitted) BSSID in the set as a </a:t>
            </a:r>
            <a:r>
              <a:rPr lang="en-US" dirty="0" err="1"/>
              <a:t>Colocated</a:t>
            </a:r>
            <a:r>
              <a:rPr lang="en-US" dirty="0"/>
              <a:t> BSSID Set BSSID</a:t>
            </a:r>
          </a:p>
          <a:p>
            <a:pPr lvl="2"/>
            <a:r>
              <a:rPr lang="en-US" dirty="0"/>
              <a:t>Complete aggregation &amp; efficiency for UHR STAs + all legacy STAs have a way to participate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75C8144-9B91-6251-0D95-53C79635A7F0}"/>
              </a:ext>
            </a:extLst>
          </p:cNvPr>
          <p:cNvSpPr/>
          <p:nvPr/>
        </p:nvSpPr>
        <p:spPr bwMode="auto">
          <a:xfrm>
            <a:off x="152400" y="3502925"/>
            <a:ext cx="685800" cy="38327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Key: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2412FA4-F89E-7CD7-01E6-9C15BF208D75}"/>
              </a:ext>
            </a:extLst>
          </p:cNvPr>
          <p:cNvSpPr/>
          <p:nvPr/>
        </p:nvSpPr>
        <p:spPr bwMode="auto">
          <a:xfrm>
            <a:off x="228600" y="4344849"/>
            <a:ext cx="233084" cy="383275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9F2BFA6-60C1-CD9C-CDE9-4A7B3CC6E2C2}"/>
              </a:ext>
            </a:extLst>
          </p:cNvPr>
          <p:cNvSpPr/>
          <p:nvPr/>
        </p:nvSpPr>
        <p:spPr bwMode="auto">
          <a:xfrm>
            <a:off x="219783" y="3851411"/>
            <a:ext cx="233084" cy="38327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DBFDF79-B405-659E-AF77-B93F78B64671}"/>
              </a:ext>
            </a:extLst>
          </p:cNvPr>
          <p:cNvSpPr/>
          <p:nvPr/>
        </p:nvSpPr>
        <p:spPr bwMode="auto">
          <a:xfrm>
            <a:off x="535479" y="4344849"/>
            <a:ext cx="1843843" cy="38327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Participating Legacy Non-AP STA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8E563C8-10F2-4D6D-BA19-71FE87910B32}"/>
              </a:ext>
            </a:extLst>
          </p:cNvPr>
          <p:cNvSpPr/>
          <p:nvPr/>
        </p:nvSpPr>
        <p:spPr bwMode="auto">
          <a:xfrm>
            <a:off x="529066" y="3851411"/>
            <a:ext cx="1756934" cy="38327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Participating UHR Non-AP STA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B9A03DD2-5BF0-648C-E9D4-0C18CB079541}"/>
              </a:ext>
            </a:extLst>
          </p:cNvPr>
          <p:cNvSpPr/>
          <p:nvPr/>
        </p:nvSpPr>
        <p:spPr bwMode="auto">
          <a:xfrm>
            <a:off x="3337212" y="4524253"/>
            <a:ext cx="2415344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Colocated</a:t>
            </a: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BSSID Set 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E3A7BF99-CECD-9382-E5CB-54F8F9334A41}"/>
              </a:ext>
            </a:extLst>
          </p:cNvPr>
          <p:cNvSpPr/>
          <p:nvPr/>
        </p:nvSpPr>
        <p:spPr bwMode="auto">
          <a:xfrm>
            <a:off x="3337212" y="4981453"/>
            <a:ext cx="1138520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MBSSID1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B61834F6-4E14-A600-FE35-28790BFBE167}"/>
              </a:ext>
            </a:extLst>
          </p:cNvPr>
          <p:cNvSpPr/>
          <p:nvPr/>
        </p:nvSpPr>
        <p:spPr bwMode="auto">
          <a:xfrm>
            <a:off x="3337212" y="5438653"/>
            <a:ext cx="518838" cy="3832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AP1a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3D2CC1A4-44D5-605D-B32F-A1ADEB366FA2}"/>
              </a:ext>
            </a:extLst>
          </p:cNvPr>
          <p:cNvSpPr/>
          <p:nvPr/>
        </p:nvSpPr>
        <p:spPr bwMode="auto">
          <a:xfrm>
            <a:off x="3337212" y="5891303"/>
            <a:ext cx="233084" cy="383275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4F9CA084-F1B4-FC60-2797-8F61C278ED1B}"/>
              </a:ext>
            </a:extLst>
          </p:cNvPr>
          <p:cNvSpPr/>
          <p:nvPr/>
        </p:nvSpPr>
        <p:spPr bwMode="auto">
          <a:xfrm>
            <a:off x="3961374" y="5438653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AP1b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17C5BA00-0CE5-0413-FB84-E23F151F2021}"/>
              </a:ext>
            </a:extLst>
          </p:cNvPr>
          <p:cNvSpPr/>
          <p:nvPr/>
        </p:nvSpPr>
        <p:spPr bwMode="auto">
          <a:xfrm>
            <a:off x="3622966" y="5891303"/>
            <a:ext cx="233084" cy="38327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D86EF536-2939-F997-BF42-23F37548359C}"/>
              </a:ext>
            </a:extLst>
          </p:cNvPr>
          <p:cNvSpPr/>
          <p:nvPr/>
        </p:nvSpPr>
        <p:spPr bwMode="auto">
          <a:xfrm>
            <a:off x="3956894" y="5890143"/>
            <a:ext cx="233084" cy="383275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CAD8C934-D1C3-C725-544E-53740DD0BB04}"/>
              </a:ext>
            </a:extLst>
          </p:cNvPr>
          <p:cNvSpPr/>
          <p:nvPr/>
        </p:nvSpPr>
        <p:spPr bwMode="auto">
          <a:xfrm>
            <a:off x="4242648" y="5890143"/>
            <a:ext cx="233084" cy="38327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B51E8D6B-C87E-0070-8217-E3D153115A0F}"/>
              </a:ext>
            </a:extLst>
          </p:cNvPr>
          <p:cNvSpPr/>
          <p:nvPr/>
        </p:nvSpPr>
        <p:spPr bwMode="auto">
          <a:xfrm>
            <a:off x="4614036" y="4981453"/>
            <a:ext cx="1138520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MBSSID2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1A4C18D0-4851-75D4-8D73-224A19071AF2}"/>
              </a:ext>
            </a:extLst>
          </p:cNvPr>
          <p:cNvSpPr/>
          <p:nvPr/>
        </p:nvSpPr>
        <p:spPr bwMode="auto">
          <a:xfrm>
            <a:off x="4614036" y="5438653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AP2c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9BC53A6F-01AE-21C0-799A-82FDA6A6A780}"/>
              </a:ext>
            </a:extLst>
          </p:cNvPr>
          <p:cNvSpPr/>
          <p:nvPr/>
        </p:nvSpPr>
        <p:spPr bwMode="auto">
          <a:xfrm>
            <a:off x="4614036" y="5891303"/>
            <a:ext cx="233084" cy="383275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X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BAA52CFC-B595-50CA-1ABF-908D2BFEBC44}"/>
              </a:ext>
            </a:extLst>
          </p:cNvPr>
          <p:cNvSpPr/>
          <p:nvPr/>
        </p:nvSpPr>
        <p:spPr bwMode="auto">
          <a:xfrm>
            <a:off x="5238198" y="5438653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AP2d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A8B42AC-4FAE-D507-22E5-245462A3A2A0}"/>
              </a:ext>
            </a:extLst>
          </p:cNvPr>
          <p:cNvSpPr/>
          <p:nvPr/>
        </p:nvSpPr>
        <p:spPr bwMode="auto">
          <a:xfrm>
            <a:off x="4899790" y="5891303"/>
            <a:ext cx="233084" cy="38327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26C7DB71-FBF8-6DC7-2CFA-F7FD70AD38D3}"/>
              </a:ext>
            </a:extLst>
          </p:cNvPr>
          <p:cNvSpPr/>
          <p:nvPr/>
        </p:nvSpPr>
        <p:spPr bwMode="auto">
          <a:xfrm>
            <a:off x="5233718" y="5890143"/>
            <a:ext cx="233084" cy="383275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X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7CB4D7BC-8ADB-6F68-B94F-2DFAACB643EF}"/>
              </a:ext>
            </a:extLst>
          </p:cNvPr>
          <p:cNvSpPr/>
          <p:nvPr/>
        </p:nvSpPr>
        <p:spPr bwMode="auto">
          <a:xfrm>
            <a:off x="5519472" y="5890143"/>
            <a:ext cx="233084" cy="38327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0122FBEB-8C0D-3CBD-BA54-BCD2AF5864E2}"/>
              </a:ext>
            </a:extLst>
          </p:cNvPr>
          <p:cNvSpPr/>
          <p:nvPr/>
        </p:nvSpPr>
        <p:spPr bwMode="auto">
          <a:xfrm>
            <a:off x="6674554" y="4520146"/>
            <a:ext cx="2415344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Colocated</a:t>
            </a: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BSSID Set 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AAE5D5DC-3DAE-BA7B-B866-2AA5D691A5F2}"/>
              </a:ext>
            </a:extLst>
          </p:cNvPr>
          <p:cNvSpPr/>
          <p:nvPr/>
        </p:nvSpPr>
        <p:spPr bwMode="auto">
          <a:xfrm>
            <a:off x="6674554" y="4977346"/>
            <a:ext cx="1138520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MBSSID1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F4786ED3-C5D0-AA7B-CC63-F5674EEDC723}"/>
              </a:ext>
            </a:extLst>
          </p:cNvPr>
          <p:cNvSpPr/>
          <p:nvPr/>
        </p:nvSpPr>
        <p:spPr bwMode="auto">
          <a:xfrm>
            <a:off x="6674554" y="5434546"/>
            <a:ext cx="518838" cy="3832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AP1a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17956B48-E3B2-F7ED-944E-6E96079F78A9}"/>
              </a:ext>
            </a:extLst>
          </p:cNvPr>
          <p:cNvSpPr/>
          <p:nvPr/>
        </p:nvSpPr>
        <p:spPr bwMode="auto">
          <a:xfrm>
            <a:off x="6674554" y="5887196"/>
            <a:ext cx="233084" cy="383275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99CD471B-E1FE-5A81-A7D2-2262D8884FC8}"/>
              </a:ext>
            </a:extLst>
          </p:cNvPr>
          <p:cNvSpPr/>
          <p:nvPr/>
        </p:nvSpPr>
        <p:spPr bwMode="auto">
          <a:xfrm>
            <a:off x="7298716" y="5434546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AP1b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8CA9A93E-80DA-7E5D-A888-8326A817BDDA}"/>
              </a:ext>
            </a:extLst>
          </p:cNvPr>
          <p:cNvSpPr/>
          <p:nvPr/>
        </p:nvSpPr>
        <p:spPr bwMode="auto">
          <a:xfrm>
            <a:off x="6960308" y="5887196"/>
            <a:ext cx="233084" cy="38327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C24CB6C2-8A4E-44B4-6E50-619D5C9B05DC}"/>
              </a:ext>
            </a:extLst>
          </p:cNvPr>
          <p:cNvSpPr/>
          <p:nvPr/>
        </p:nvSpPr>
        <p:spPr bwMode="auto">
          <a:xfrm>
            <a:off x="7294236" y="5886036"/>
            <a:ext cx="233084" cy="383275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CE80E352-CCB4-9AF3-BFA5-1C9A689B87D4}"/>
              </a:ext>
            </a:extLst>
          </p:cNvPr>
          <p:cNvSpPr/>
          <p:nvPr/>
        </p:nvSpPr>
        <p:spPr bwMode="auto">
          <a:xfrm>
            <a:off x="7579990" y="5886036"/>
            <a:ext cx="233084" cy="38327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08AF2214-2C6F-F8E5-74BB-40E1B66B0CC3}"/>
              </a:ext>
            </a:extLst>
          </p:cNvPr>
          <p:cNvSpPr/>
          <p:nvPr/>
        </p:nvSpPr>
        <p:spPr bwMode="auto">
          <a:xfrm>
            <a:off x="7951378" y="4977346"/>
            <a:ext cx="1138520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MBSSID2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7ABB0440-4A43-7607-FD0B-3AACEFF3039C}"/>
              </a:ext>
            </a:extLst>
          </p:cNvPr>
          <p:cNvSpPr/>
          <p:nvPr/>
        </p:nvSpPr>
        <p:spPr bwMode="auto">
          <a:xfrm>
            <a:off x="7951378" y="5434546"/>
            <a:ext cx="518838" cy="3832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AP2c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90C5377A-D062-4A61-7706-E05785C7AC14}"/>
              </a:ext>
            </a:extLst>
          </p:cNvPr>
          <p:cNvSpPr/>
          <p:nvPr/>
        </p:nvSpPr>
        <p:spPr bwMode="auto">
          <a:xfrm>
            <a:off x="7951378" y="5887196"/>
            <a:ext cx="233084" cy="383275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~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16F47078-43A8-31DC-9EA8-37014684E9CB}"/>
              </a:ext>
            </a:extLst>
          </p:cNvPr>
          <p:cNvSpPr/>
          <p:nvPr/>
        </p:nvSpPr>
        <p:spPr bwMode="auto">
          <a:xfrm>
            <a:off x="8575540" y="5434546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AP2d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ADF1D617-BC14-3E87-CEA0-5FD18EB76E88}"/>
              </a:ext>
            </a:extLst>
          </p:cNvPr>
          <p:cNvSpPr/>
          <p:nvPr/>
        </p:nvSpPr>
        <p:spPr bwMode="auto">
          <a:xfrm>
            <a:off x="8237132" y="5887196"/>
            <a:ext cx="233084" cy="38327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B39A551D-3CBA-D0F4-7E70-76983BCC07A1}"/>
              </a:ext>
            </a:extLst>
          </p:cNvPr>
          <p:cNvSpPr/>
          <p:nvPr/>
        </p:nvSpPr>
        <p:spPr bwMode="auto">
          <a:xfrm>
            <a:off x="8571060" y="5886036"/>
            <a:ext cx="233084" cy="383275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latin typeface="+mj-lt"/>
              </a:rPr>
              <a:t>~</a:t>
            </a: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07FC58ED-E6AB-ECB6-805A-65E60CE9863A}"/>
              </a:ext>
            </a:extLst>
          </p:cNvPr>
          <p:cNvSpPr/>
          <p:nvPr/>
        </p:nvSpPr>
        <p:spPr bwMode="auto">
          <a:xfrm>
            <a:off x="8856814" y="5886036"/>
            <a:ext cx="233084" cy="38327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73DF971D-677D-8619-1401-7DC80D363080}"/>
              </a:ext>
            </a:extLst>
          </p:cNvPr>
          <p:cNvSpPr/>
          <p:nvPr/>
        </p:nvSpPr>
        <p:spPr bwMode="auto">
          <a:xfrm>
            <a:off x="9440331" y="4516039"/>
            <a:ext cx="2415344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Colocated</a:t>
            </a: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BSSID Set 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B40B2C61-FE9D-4131-24A2-414E155C6FEF}"/>
              </a:ext>
            </a:extLst>
          </p:cNvPr>
          <p:cNvSpPr/>
          <p:nvPr/>
        </p:nvSpPr>
        <p:spPr bwMode="auto">
          <a:xfrm>
            <a:off x="9440331" y="4973239"/>
            <a:ext cx="1138520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MBSSID1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275393DF-9957-6896-761B-FA1DAE8C3069}"/>
              </a:ext>
            </a:extLst>
          </p:cNvPr>
          <p:cNvSpPr/>
          <p:nvPr/>
        </p:nvSpPr>
        <p:spPr bwMode="auto">
          <a:xfrm>
            <a:off x="9440331" y="5430439"/>
            <a:ext cx="518838" cy="3832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AP1a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827AF112-333E-489E-8D97-B4A748F0D527}"/>
              </a:ext>
            </a:extLst>
          </p:cNvPr>
          <p:cNvSpPr/>
          <p:nvPr/>
        </p:nvSpPr>
        <p:spPr bwMode="auto">
          <a:xfrm>
            <a:off x="9440331" y="5883089"/>
            <a:ext cx="233084" cy="383275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latin typeface="+mj-lt"/>
              </a:rPr>
              <a:t>~</a:t>
            </a: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88918C9C-02F0-33A4-0D7B-8FEF9C3C9091}"/>
              </a:ext>
            </a:extLst>
          </p:cNvPr>
          <p:cNvSpPr/>
          <p:nvPr/>
        </p:nvSpPr>
        <p:spPr bwMode="auto">
          <a:xfrm>
            <a:off x="10064493" y="5430439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AP1b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8933BE6F-3002-7D12-1C7F-7390B56CB1A7}"/>
              </a:ext>
            </a:extLst>
          </p:cNvPr>
          <p:cNvSpPr/>
          <p:nvPr/>
        </p:nvSpPr>
        <p:spPr bwMode="auto">
          <a:xfrm>
            <a:off x="9726085" y="5883089"/>
            <a:ext cx="233084" cy="38327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BB13286A-2D22-9EBB-586D-AE2BDFE35575}"/>
              </a:ext>
            </a:extLst>
          </p:cNvPr>
          <p:cNvSpPr/>
          <p:nvPr/>
        </p:nvSpPr>
        <p:spPr bwMode="auto">
          <a:xfrm>
            <a:off x="10060013" y="5881929"/>
            <a:ext cx="233084" cy="383275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~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9E40700D-DE0F-B5C3-0D43-931694495390}"/>
              </a:ext>
            </a:extLst>
          </p:cNvPr>
          <p:cNvSpPr/>
          <p:nvPr/>
        </p:nvSpPr>
        <p:spPr bwMode="auto">
          <a:xfrm>
            <a:off x="10345767" y="5881929"/>
            <a:ext cx="233084" cy="38327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8726CCBF-D168-F4A7-9EFD-7F6202AD456B}"/>
              </a:ext>
            </a:extLst>
          </p:cNvPr>
          <p:cNvSpPr/>
          <p:nvPr/>
        </p:nvSpPr>
        <p:spPr bwMode="auto">
          <a:xfrm>
            <a:off x="10717155" y="4973239"/>
            <a:ext cx="1138520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MBSSID2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5CA79EE9-A7D9-A69B-CE7E-5DE7A531602D}"/>
              </a:ext>
            </a:extLst>
          </p:cNvPr>
          <p:cNvSpPr/>
          <p:nvPr/>
        </p:nvSpPr>
        <p:spPr bwMode="auto">
          <a:xfrm>
            <a:off x="10717155" y="5430439"/>
            <a:ext cx="518838" cy="3832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AP2c</a:t>
            </a: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C8059DA1-8D63-2CD8-27B6-B5523B68860F}"/>
              </a:ext>
            </a:extLst>
          </p:cNvPr>
          <p:cNvSpPr/>
          <p:nvPr/>
        </p:nvSpPr>
        <p:spPr bwMode="auto">
          <a:xfrm>
            <a:off x="10717155" y="5883089"/>
            <a:ext cx="233084" cy="383275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14DA1B5B-8539-A2B4-832D-5F654FFC6734}"/>
              </a:ext>
            </a:extLst>
          </p:cNvPr>
          <p:cNvSpPr/>
          <p:nvPr/>
        </p:nvSpPr>
        <p:spPr bwMode="auto">
          <a:xfrm>
            <a:off x="11341317" y="5430439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AP2d</a:t>
            </a: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7D78CD44-A3F2-6FC3-C836-C794331AC031}"/>
              </a:ext>
            </a:extLst>
          </p:cNvPr>
          <p:cNvSpPr/>
          <p:nvPr/>
        </p:nvSpPr>
        <p:spPr bwMode="auto">
          <a:xfrm>
            <a:off x="11002909" y="5883089"/>
            <a:ext cx="233084" cy="38327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4E31909B-0A60-9EDE-3F2F-DF2448154B4D}"/>
              </a:ext>
            </a:extLst>
          </p:cNvPr>
          <p:cNvSpPr/>
          <p:nvPr/>
        </p:nvSpPr>
        <p:spPr bwMode="auto">
          <a:xfrm>
            <a:off x="11336837" y="5881929"/>
            <a:ext cx="233084" cy="383275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9465B5EE-A6E0-1002-7294-318630A033A8}"/>
              </a:ext>
            </a:extLst>
          </p:cNvPr>
          <p:cNvSpPr/>
          <p:nvPr/>
        </p:nvSpPr>
        <p:spPr bwMode="auto">
          <a:xfrm>
            <a:off x="11622591" y="5881929"/>
            <a:ext cx="233084" cy="38327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EF9F8CB2-469D-D294-B43E-3FE62099E85B}"/>
              </a:ext>
            </a:extLst>
          </p:cNvPr>
          <p:cNvSpPr/>
          <p:nvPr/>
        </p:nvSpPr>
        <p:spPr bwMode="auto">
          <a:xfrm>
            <a:off x="3337212" y="3886200"/>
            <a:ext cx="2415344" cy="54677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Option A</a:t>
            </a:r>
          </a:p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All TXOPs</a:t>
            </a: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9E4D94D5-1B66-3870-43B7-7591B9F94DE0}"/>
              </a:ext>
            </a:extLst>
          </p:cNvPr>
          <p:cNvSpPr/>
          <p:nvPr/>
        </p:nvSpPr>
        <p:spPr bwMode="auto">
          <a:xfrm>
            <a:off x="6662229" y="3870771"/>
            <a:ext cx="5193445" cy="554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Option B</a:t>
            </a: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D4517E4A-D165-FBDF-C48A-099B7A72E01C}"/>
              </a:ext>
            </a:extLst>
          </p:cNvPr>
          <p:cNvSpPr/>
          <p:nvPr/>
        </p:nvSpPr>
        <p:spPr bwMode="auto">
          <a:xfrm>
            <a:off x="630646" y="5712725"/>
            <a:ext cx="2415344" cy="38327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Transmitted BSSID (bold)</a:t>
            </a: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FFD4AAFA-3FC0-0234-CEEA-62EE753EEE65}"/>
              </a:ext>
            </a:extLst>
          </p:cNvPr>
          <p:cNvSpPr/>
          <p:nvPr/>
        </p:nvSpPr>
        <p:spPr bwMode="auto">
          <a:xfrm>
            <a:off x="227871" y="5712725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AP2a</a:t>
            </a: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752162FB-4EA7-B4D4-98A1-DEC2533245FB}"/>
              </a:ext>
            </a:extLst>
          </p:cNvPr>
          <p:cNvSpPr/>
          <p:nvPr/>
        </p:nvSpPr>
        <p:spPr bwMode="auto">
          <a:xfrm>
            <a:off x="749688" y="6032546"/>
            <a:ext cx="2699077" cy="38327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>
                <a:latin typeface="+mj-lt"/>
              </a:rPr>
              <a:t>Colocated</a:t>
            </a:r>
            <a:r>
              <a:rPr lang="en-US" sz="1400" dirty="0">
                <a:latin typeface="+mj-lt"/>
              </a:rPr>
              <a:t> BSSID Set </a:t>
            </a: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BSSID</a:t>
            </a: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337708D1-8260-4997-0536-0C9FED5A2010}"/>
              </a:ext>
            </a:extLst>
          </p:cNvPr>
          <p:cNvSpPr/>
          <p:nvPr/>
        </p:nvSpPr>
        <p:spPr bwMode="auto">
          <a:xfrm>
            <a:off x="9440331" y="4159236"/>
            <a:ext cx="2415344" cy="2598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Later TXOP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0BC3669-44C8-A29C-95C9-DA9CCB90A880}"/>
              </a:ext>
            </a:extLst>
          </p:cNvPr>
          <p:cNvSpPr/>
          <p:nvPr/>
        </p:nvSpPr>
        <p:spPr bwMode="auto">
          <a:xfrm>
            <a:off x="228600" y="4838287"/>
            <a:ext cx="233084" cy="383275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X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7F090251-467F-FC94-937E-CD6828DF3443}"/>
              </a:ext>
            </a:extLst>
          </p:cNvPr>
          <p:cNvSpPr/>
          <p:nvPr/>
        </p:nvSpPr>
        <p:spPr bwMode="auto">
          <a:xfrm>
            <a:off x="535479" y="4838287"/>
            <a:ext cx="2173128" cy="38327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Legacy Non-AP STA that can never participate</a:t>
            </a: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26B1CAAF-B5F2-0003-0C5E-99C396F278BD}"/>
              </a:ext>
            </a:extLst>
          </p:cNvPr>
          <p:cNvSpPr/>
          <p:nvPr/>
        </p:nvSpPr>
        <p:spPr bwMode="auto">
          <a:xfrm>
            <a:off x="219169" y="5331725"/>
            <a:ext cx="233084" cy="383275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latin typeface="+mj-lt"/>
              </a:rPr>
              <a:t>~</a:t>
            </a: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E97CFC74-8F81-D253-A131-14A8C85B9DA7}"/>
              </a:ext>
            </a:extLst>
          </p:cNvPr>
          <p:cNvSpPr/>
          <p:nvPr/>
        </p:nvSpPr>
        <p:spPr bwMode="auto">
          <a:xfrm>
            <a:off x="526047" y="5331725"/>
            <a:ext cx="2330021" cy="38327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Legacy Non-AP STA not participating in this TXOP</a:t>
            </a: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EC94B7AC-DB60-4C5F-4962-E9DA353A9BFA}"/>
              </a:ext>
            </a:extLst>
          </p:cNvPr>
          <p:cNvSpPr/>
          <p:nvPr/>
        </p:nvSpPr>
        <p:spPr bwMode="auto">
          <a:xfrm>
            <a:off x="216289" y="6032546"/>
            <a:ext cx="518838" cy="3832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AP1a</a:t>
            </a: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5285DEC8-01F4-AA88-A50A-EDA238B8957D}"/>
              </a:ext>
            </a:extLst>
          </p:cNvPr>
          <p:cNvSpPr/>
          <p:nvPr/>
        </p:nvSpPr>
        <p:spPr bwMode="auto">
          <a:xfrm>
            <a:off x="6662229" y="4172870"/>
            <a:ext cx="2415344" cy="2557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Earlier TXOP</a:t>
            </a:r>
          </a:p>
        </p:txBody>
      </p:sp>
    </p:spTree>
    <p:extLst>
      <p:ext uri="{BB962C8B-B14F-4D97-AF65-F5344CB8AC3E}">
        <p14:creationId xmlns:p14="http://schemas.microsoft.com/office/powerpoint/2010/main" val="3138388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85800"/>
          </a:xfrm>
        </p:spPr>
        <p:txBody>
          <a:bodyPr/>
          <a:lstStyle/>
          <a:p>
            <a:r>
              <a:rPr lang="en-US" sz="1600" dirty="0"/>
              <a:t>Solution (3/5)</a:t>
            </a:r>
            <a:br>
              <a:rPr lang="en-US" dirty="0"/>
            </a:br>
            <a:r>
              <a:rPr lang="en-US" dirty="0"/>
              <a:t>Simplest if AIDs are unique across STAs of a </a:t>
            </a:r>
            <a:r>
              <a:rPr lang="en-US" dirty="0" err="1"/>
              <a:t>Colocated</a:t>
            </a:r>
            <a:r>
              <a:rPr lang="en-US" dirty="0"/>
              <a:t> BSSID Set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24000"/>
            <a:ext cx="10363200" cy="4903789"/>
          </a:xfrm>
        </p:spPr>
        <p:txBody>
          <a:bodyPr/>
          <a:lstStyle/>
          <a:p>
            <a:r>
              <a:rPr lang="en-US" dirty="0"/>
              <a:t>Simplest if AIDs are unique across STAs of a </a:t>
            </a:r>
            <a:r>
              <a:rPr lang="en-US" dirty="0" err="1"/>
              <a:t>Colocated</a:t>
            </a:r>
            <a:r>
              <a:rPr lang="en-US" dirty="0"/>
              <a:t> BSSID Set </a:t>
            </a:r>
          </a:p>
          <a:p>
            <a:pPr lvl="1"/>
            <a:r>
              <a:rPr lang="en-US" dirty="0"/>
              <a:t>Since then the STAID is unique too</a:t>
            </a:r>
          </a:p>
          <a:p>
            <a:r>
              <a:rPr lang="en-US" dirty="0"/>
              <a:t>In a Multiple BSSID Set, the first 2</a:t>
            </a:r>
            <a:r>
              <a:rPr lang="en-US" baseline="30000" dirty="0"/>
              <a:t>n</a:t>
            </a:r>
            <a:r>
              <a:rPr lang="en-US" dirty="0"/>
              <a:t> AIDs are reserved to indicate groupcast traffic in the TIM element in Beacon frames</a:t>
            </a:r>
          </a:p>
          <a:p>
            <a:pPr lvl="1"/>
            <a:r>
              <a:rPr lang="en-US" dirty="0"/>
              <a:t>This is still </a:t>
            </a:r>
            <a:r>
              <a:rPr lang="en-US" i="1" dirty="0"/>
              <a:t>only</a:t>
            </a:r>
            <a:r>
              <a:rPr lang="en-US" dirty="0"/>
              <a:t> needed for Multiple BSSID Sets</a:t>
            </a:r>
          </a:p>
          <a:p>
            <a:pPr lvl="1"/>
            <a:r>
              <a:rPr lang="en-US" dirty="0"/>
              <a:t>Aka no need to expand to a </a:t>
            </a:r>
            <a:r>
              <a:rPr lang="en-US" dirty="0" err="1"/>
              <a:t>Colocated</a:t>
            </a:r>
            <a:r>
              <a:rPr lang="en-US" dirty="0"/>
              <a:t> BSSID Set since the co-hosted BSSIDs and “nothing” BSSIDs still have their own Beacon frames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21851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820400" cy="685800"/>
          </a:xfrm>
        </p:spPr>
        <p:txBody>
          <a:bodyPr/>
          <a:lstStyle/>
          <a:p>
            <a:r>
              <a:rPr lang="en-US" sz="1600" dirty="0"/>
              <a:t>Solution (4/5)</a:t>
            </a:r>
            <a:br>
              <a:rPr lang="en-US" dirty="0"/>
            </a:br>
            <a:r>
              <a:rPr lang="en-US" dirty="0"/>
              <a:t>C-TDMA lets All Clients of a </a:t>
            </a:r>
            <a:r>
              <a:rPr lang="en-US" dirty="0" err="1"/>
              <a:t>Colocated</a:t>
            </a:r>
            <a:r>
              <a:rPr lang="en-US" dirty="0"/>
              <a:t> BSSID Set Be Served in one TXOP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524001"/>
            <a:ext cx="11658601" cy="1496465"/>
          </a:xfrm>
        </p:spPr>
        <p:txBody>
          <a:bodyPr/>
          <a:lstStyle/>
          <a:p>
            <a:r>
              <a:rPr lang="en-US" dirty="0"/>
              <a:t>As we have seen, a virtual AP in a </a:t>
            </a:r>
            <a:r>
              <a:rPr lang="en-US" dirty="0" err="1"/>
              <a:t>Colocated</a:t>
            </a:r>
            <a:r>
              <a:rPr lang="en-US" dirty="0"/>
              <a:t> BSSID Set could use these “</a:t>
            </a:r>
            <a:r>
              <a:rPr lang="en-US" dirty="0" err="1"/>
              <a:t>Colocated</a:t>
            </a:r>
            <a:r>
              <a:rPr lang="en-US" dirty="0"/>
              <a:t> BSSID Set” control frames to avoid the overheads of C-TDMA for all its UHR STAs</a:t>
            </a:r>
          </a:p>
          <a:p>
            <a:r>
              <a:rPr lang="en-US" dirty="0"/>
              <a:t>If there are legacy non-AP STAs in a different Co-hosted/Multiple BSSID Set than the TXOP-holding AP, it can either:</a:t>
            </a:r>
          </a:p>
          <a:p>
            <a:pPr lvl="1"/>
            <a:r>
              <a:rPr lang="en-US" dirty="0"/>
              <a:t>Perform “TXOP-handover-to-self”(!?) (with dashed boxes) via C-TDMA, or </a:t>
            </a:r>
          </a:p>
          <a:p>
            <a:pPr lvl="1"/>
            <a:r>
              <a:rPr lang="en-US" dirty="0"/>
              <a:t>Perform chained TXOPs (without the dashed boxes) </a:t>
            </a:r>
            <a:r>
              <a:rPr lang="en-US" dirty="0">
                <a:sym typeface="Wingdings" panose="05000000000000000000" pitchFamily="2" charset="2"/>
              </a:rPr>
              <a:t> This should be permitted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2774FF6-4F95-F519-EF6A-10197CE0C823}"/>
              </a:ext>
            </a:extLst>
          </p:cNvPr>
          <p:cNvSpPr/>
          <p:nvPr/>
        </p:nvSpPr>
        <p:spPr bwMode="auto">
          <a:xfrm>
            <a:off x="162162" y="3564217"/>
            <a:ext cx="1833134" cy="32198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AP1a </a:t>
            </a:r>
            <a:b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(initial TXOP holder)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1551D7B-1997-4EE8-398D-8704697378BD}"/>
              </a:ext>
            </a:extLst>
          </p:cNvPr>
          <p:cNvSpPr/>
          <p:nvPr/>
        </p:nvSpPr>
        <p:spPr bwMode="auto">
          <a:xfrm>
            <a:off x="9323329" y="3090571"/>
            <a:ext cx="2415344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Colocated</a:t>
            </a: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BSSID Set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9F424FE-5DC5-48E1-553F-5F24A1C0AE34}"/>
              </a:ext>
            </a:extLst>
          </p:cNvPr>
          <p:cNvSpPr/>
          <p:nvPr/>
        </p:nvSpPr>
        <p:spPr bwMode="auto">
          <a:xfrm>
            <a:off x="9323329" y="3547771"/>
            <a:ext cx="1138520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MBSSID1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4ECF34D-D2C9-B5A6-8589-B1EA98B29AF5}"/>
              </a:ext>
            </a:extLst>
          </p:cNvPr>
          <p:cNvSpPr/>
          <p:nvPr/>
        </p:nvSpPr>
        <p:spPr bwMode="auto">
          <a:xfrm>
            <a:off x="9323329" y="4004971"/>
            <a:ext cx="518838" cy="3832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AP1a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DC21E48-1A42-F6CD-CE3E-8D2AAC32F300}"/>
              </a:ext>
            </a:extLst>
          </p:cNvPr>
          <p:cNvSpPr/>
          <p:nvPr/>
        </p:nvSpPr>
        <p:spPr bwMode="auto">
          <a:xfrm>
            <a:off x="9947491" y="4004971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AP1b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9C2A102-0859-A5D3-1962-13E066FACBD9}"/>
              </a:ext>
            </a:extLst>
          </p:cNvPr>
          <p:cNvSpPr/>
          <p:nvPr/>
        </p:nvSpPr>
        <p:spPr bwMode="auto">
          <a:xfrm>
            <a:off x="10600153" y="3547771"/>
            <a:ext cx="1138520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Cohosted2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62689D5-8651-6BD1-AF97-9EAE0DDF603F}"/>
              </a:ext>
            </a:extLst>
          </p:cNvPr>
          <p:cNvSpPr/>
          <p:nvPr/>
        </p:nvSpPr>
        <p:spPr bwMode="auto">
          <a:xfrm>
            <a:off x="10600153" y="4004971"/>
            <a:ext cx="518838" cy="3832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AP2c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4EBA6EE-B3F5-F939-1162-61B934B096E8}"/>
              </a:ext>
            </a:extLst>
          </p:cNvPr>
          <p:cNvSpPr/>
          <p:nvPr/>
        </p:nvSpPr>
        <p:spPr bwMode="auto">
          <a:xfrm>
            <a:off x="11224315" y="4004971"/>
            <a:ext cx="518838" cy="3832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AP2d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509EE11A-45CD-0F1B-4C99-8B43068CDAB3}"/>
              </a:ext>
            </a:extLst>
          </p:cNvPr>
          <p:cNvGrpSpPr/>
          <p:nvPr/>
        </p:nvGrpSpPr>
        <p:grpSpPr>
          <a:xfrm>
            <a:off x="9323329" y="4456461"/>
            <a:ext cx="2415344" cy="626528"/>
            <a:chOff x="9144000" y="2966090"/>
            <a:chExt cx="2415344" cy="384435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ED69B4A-FFF2-D4B2-C8B2-F71AA3E6D68E}"/>
                </a:ext>
              </a:extLst>
            </p:cNvPr>
            <p:cNvSpPr/>
            <p:nvPr/>
          </p:nvSpPr>
          <p:spPr bwMode="auto">
            <a:xfrm>
              <a:off x="9144000" y="2967250"/>
              <a:ext cx="233084" cy="383275"/>
            </a:xfrm>
            <a:prstGeom prst="rect">
              <a:avLst/>
            </a:prstGeom>
            <a:solidFill>
              <a:srgbClr val="C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C1a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6FC1FE5-0D41-3AD9-2F15-3125B9CC0755}"/>
                </a:ext>
              </a:extLst>
            </p:cNvPr>
            <p:cNvSpPr/>
            <p:nvPr/>
          </p:nvSpPr>
          <p:spPr bwMode="auto">
            <a:xfrm>
              <a:off x="9429754" y="2967250"/>
              <a:ext cx="233084" cy="383275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C1 w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D1AFAB0A-6D77-6FD5-047D-4A73D4917D71}"/>
                </a:ext>
              </a:extLst>
            </p:cNvPr>
            <p:cNvSpPr/>
            <p:nvPr/>
          </p:nvSpPr>
          <p:spPr bwMode="auto">
            <a:xfrm>
              <a:off x="9763682" y="2966090"/>
              <a:ext cx="233084" cy="383275"/>
            </a:xfrm>
            <a:prstGeom prst="rect">
              <a:avLst/>
            </a:prstGeom>
            <a:solidFill>
              <a:srgbClr val="C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+mj-lt"/>
                </a:rPr>
                <a:t>C1b</a:t>
              </a:r>
              <a:endPara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F7478FE-96B5-071B-3D0C-1494F4FEA8D1}"/>
                </a:ext>
              </a:extLst>
            </p:cNvPr>
            <p:cNvSpPr/>
            <p:nvPr/>
          </p:nvSpPr>
          <p:spPr bwMode="auto">
            <a:xfrm>
              <a:off x="10049436" y="2966090"/>
              <a:ext cx="233084" cy="383275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C1x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2BE6C464-1C05-E66B-2629-94B1B0C95DC2}"/>
                </a:ext>
              </a:extLst>
            </p:cNvPr>
            <p:cNvSpPr/>
            <p:nvPr/>
          </p:nvSpPr>
          <p:spPr bwMode="auto">
            <a:xfrm>
              <a:off x="10420824" y="2967250"/>
              <a:ext cx="233084" cy="383275"/>
            </a:xfrm>
            <a:prstGeom prst="rect">
              <a:avLst/>
            </a:prstGeom>
            <a:solidFill>
              <a:srgbClr val="C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C2c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61D89B1-C4C3-CA51-5E69-FC3375B6743C}"/>
                </a:ext>
              </a:extLst>
            </p:cNvPr>
            <p:cNvSpPr/>
            <p:nvPr/>
          </p:nvSpPr>
          <p:spPr bwMode="auto">
            <a:xfrm>
              <a:off x="10706578" y="2967250"/>
              <a:ext cx="233084" cy="383275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C2y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4CE4845A-A308-428E-79D5-2D496C17C125}"/>
                </a:ext>
              </a:extLst>
            </p:cNvPr>
            <p:cNvSpPr/>
            <p:nvPr/>
          </p:nvSpPr>
          <p:spPr bwMode="auto">
            <a:xfrm>
              <a:off x="11040506" y="2966090"/>
              <a:ext cx="233084" cy="383275"/>
            </a:xfrm>
            <a:prstGeom prst="rect">
              <a:avLst/>
            </a:prstGeom>
            <a:solidFill>
              <a:srgbClr val="C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C2d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968F7A7-B690-6B55-45F5-AE00E86B0421}"/>
                </a:ext>
              </a:extLst>
            </p:cNvPr>
            <p:cNvSpPr/>
            <p:nvPr/>
          </p:nvSpPr>
          <p:spPr bwMode="auto">
            <a:xfrm>
              <a:off x="11326260" y="2966090"/>
              <a:ext cx="233084" cy="383275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C2z</a:t>
              </a:r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FDAA226A-AFEC-4BD0-D445-460610710E7A}"/>
              </a:ext>
            </a:extLst>
          </p:cNvPr>
          <p:cNvSpPr/>
          <p:nvPr/>
        </p:nvSpPr>
        <p:spPr bwMode="auto">
          <a:xfrm>
            <a:off x="162162" y="4110922"/>
            <a:ext cx="1833134" cy="32198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C1a/b/w/x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0218F7B-5321-5E26-0055-EB0873467580}"/>
              </a:ext>
            </a:extLst>
          </p:cNvPr>
          <p:cNvSpPr/>
          <p:nvPr/>
        </p:nvSpPr>
        <p:spPr bwMode="auto">
          <a:xfrm>
            <a:off x="162162" y="4631017"/>
            <a:ext cx="1833134" cy="32198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AP2c</a:t>
            </a: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b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(chained TXOP)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56858EF-9503-F1B9-453A-5DFCA57AF211}"/>
              </a:ext>
            </a:extLst>
          </p:cNvPr>
          <p:cNvSpPr/>
          <p:nvPr/>
        </p:nvSpPr>
        <p:spPr bwMode="auto">
          <a:xfrm>
            <a:off x="162162" y="5105400"/>
            <a:ext cx="1833134" cy="32198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C2c or C2y</a:t>
            </a: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1E4FC916-B1B7-FAFF-76D3-62B5FDBA54D1}"/>
              </a:ext>
            </a:extLst>
          </p:cNvPr>
          <p:cNvGrpSpPr/>
          <p:nvPr/>
        </p:nvGrpSpPr>
        <p:grpSpPr>
          <a:xfrm>
            <a:off x="2133600" y="3733800"/>
            <a:ext cx="6858000" cy="2553673"/>
            <a:chOff x="2133600" y="3733800"/>
            <a:chExt cx="8839200" cy="2553673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F32E4C8A-91E8-8487-FABD-29A3B3A7EDD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33600" y="3733800"/>
              <a:ext cx="8839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AC4033B3-5579-1725-24F0-BA9C44E42C7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33600" y="4245915"/>
              <a:ext cx="8839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83168107-79B2-9C6F-71BD-B8D059ABBFD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33600" y="4758029"/>
              <a:ext cx="8839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12E280D2-C4BF-C143-E14E-53882494DDF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33600" y="5270144"/>
              <a:ext cx="8839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6FA9B438-F07B-D2F2-2239-C910041B4EB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33600" y="5782258"/>
              <a:ext cx="8839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0BEA639F-EA45-E717-D9D4-B6A4BE35A5D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33600" y="6287473"/>
              <a:ext cx="8839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194B45CE-9ABC-E486-82E5-8410814A8F38}"/>
              </a:ext>
            </a:extLst>
          </p:cNvPr>
          <p:cNvSpPr/>
          <p:nvPr/>
        </p:nvSpPr>
        <p:spPr bwMode="auto">
          <a:xfrm>
            <a:off x="162162" y="5621617"/>
            <a:ext cx="1833134" cy="32198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AP2d</a:t>
            </a: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b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(chained TXOP)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9D3DB86-ED5E-956B-5796-2DDFB3A0356F}"/>
              </a:ext>
            </a:extLst>
          </p:cNvPr>
          <p:cNvSpPr/>
          <p:nvPr/>
        </p:nvSpPr>
        <p:spPr bwMode="auto">
          <a:xfrm>
            <a:off x="162162" y="6155017"/>
            <a:ext cx="1833134" cy="32198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C2d or C2z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ABAA160-2A38-34E1-BD60-05893ED67665}"/>
              </a:ext>
            </a:extLst>
          </p:cNvPr>
          <p:cNvSpPr/>
          <p:nvPr/>
        </p:nvSpPr>
        <p:spPr bwMode="auto">
          <a:xfrm>
            <a:off x="2514600" y="3351870"/>
            <a:ext cx="990599" cy="8940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Initial TXOP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60B570C0-4DEE-66B8-D90B-3AE1DDD43232}"/>
              </a:ext>
            </a:extLst>
          </p:cNvPr>
          <p:cNvCxnSpPr>
            <a:cxnSpLocks/>
            <a:stCxn id="44" idx="2"/>
            <a:endCxn id="46" idx="0"/>
          </p:cNvCxnSpPr>
          <p:nvPr/>
        </p:nvCxnSpPr>
        <p:spPr bwMode="auto">
          <a:xfrm>
            <a:off x="4054001" y="3741809"/>
            <a:ext cx="0" cy="6262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154EB0A1-61DD-BF5F-CDA8-7A49D966FE06}"/>
              </a:ext>
            </a:extLst>
          </p:cNvPr>
          <p:cNvSpPr/>
          <p:nvPr/>
        </p:nvSpPr>
        <p:spPr bwMode="auto">
          <a:xfrm>
            <a:off x="3612203" y="3351870"/>
            <a:ext cx="883596" cy="3899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TXOP handover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A6BEBBE9-9303-94E2-9049-175173ACE4DD}"/>
              </a:ext>
            </a:extLst>
          </p:cNvPr>
          <p:cNvSpPr/>
          <p:nvPr/>
        </p:nvSpPr>
        <p:spPr bwMode="auto">
          <a:xfrm>
            <a:off x="3612203" y="4368089"/>
            <a:ext cx="883596" cy="3899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TXOP handover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9D1A692-60D7-1515-9DC5-5A92E106568D}"/>
              </a:ext>
            </a:extLst>
          </p:cNvPr>
          <p:cNvSpPr/>
          <p:nvPr/>
        </p:nvSpPr>
        <p:spPr bwMode="auto">
          <a:xfrm>
            <a:off x="4637204" y="4372346"/>
            <a:ext cx="990599" cy="8940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Chained TXOP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8CD48DE-1482-C19C-95B0-548A54D57177}"/>
              </a:ext>
            </a:extLst>
          </p:cNvPr>
          <p:cNvSpPr/>
          <p:nvPr/>
        </p:nvSpPr>
        <p:spPr bwMode="auto">
          <a:xfrm>
            <a:off x="5766107" y="4368089"/>
            <a:ext cx="883596" cy="3899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TXOP handover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D084920-C077-CDCC-A6B8-1E636C5EAE8B}"/>
              </a:ext>
            </a:extLst>
          </p:cNvPr>
          <p:cNvSpPr/>
          <p:nvPr/>
        </p:nvSpPr>
        <p:spPr bwMode="auto">
          <a:xfrm>
            <a:off x="6765461" y="5393428"/>
            <a:ext cx="990599" cy="8940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Chained TXOP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AB2367C2-856A-35F7-DD5E-2E7EBCB80B58}"/>
              </a:ext>
            </a:extLst>
          </p:cNvPr>
          <p:cNvCxnSpPr>
            <a:cxnSpLocks/>
            <a:stCxn id="52" idx="2"/>
            <a:endCxn id="56" idx="0"/>
          </p:cNvCxnSpPr>
          <p:nvPr/>
        </p:nvCxnSpPr>
        <p:spPr bwMode="auto">
          <a:xfrm>
            <a:off x="6207905" y="4758028"/>
            <a:ext cx="0" cy="6342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B3FB4726-B396-E06F-9203-7A2DCCAB32EB}"/>
              </a:ext>
            </a:extLst>
          </p:cNvPr>
          <p:cNvSpPr/>
          <p:nvPr/>
        </p:nvSpPr>
        <p:spPr bwMode="auto">
          <a:xfrm>
            <a:off x="5766107" y="5392319"/>
            <a:ext cx="883596" cy="3899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TXOP handover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580EF230-20AA-52FA-F665-208596D4A901}"/>
              </a:ext>
            </a:extLst>
          </p:cNvPr>
          <p:cNvCxnSpPr>
            <a:cxnSpLocks/>
          </p:cNvCxnSpPr>
          <p:nvPr/>
        </p:nvCxnSpPr>
        <p:spPr bwMode="auto">
          <a:xfrm>
            <a:off x="2514600" y="3198733"/>
            <a:ext cx="153940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C851D438-5C9C-C44A-BFB4-8E05377AD016}"/>
              </a:ext>
            </a:extLst>
          </p:cNvPr>
          <p:cNvCxnSpPr>
            <a:cxnSpLocks/>
          </p:cNvCxnSpPr>
          <p:nvPr/>
        </p:nvCxnSpPr>
        <p:spPr bwMode="auto">
          <a:xfrm>
            <a:off x="4054001" y="3198733"/>
            <a:ext cx="215390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1" name="Rectangle 70">
            <a:extLst>
              <a:ext uri="{FF2B5EF4-FFF2-40B4-BE49-F238E27FC236}">
                <a16:creationId xmlns:a16="http://schemas.microsoft.com/office/drawing/2014/main" id="{5BC7B73F-C774-9853-8AB7-A34C56D540F9}"/>
              </a:ext>
            </a:extLst>
          </p:cNvPr>
          <p:cNvSpPr/>
          <p:nvPr/>
        </p:nvSpPr>
        <p:spPr bwMode="auto">
          <a:xfrm>
            <a:off x="-97403" y="3003764"/>
            <a:ext cx="2092699" cy="389939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i="1" dirty="0">
                <a:latin typeface="+mj-lt"/>
              </a:rPr>
              <a:t>NAV</a:t>
            </a:r>
            <a:endParaRPr kumimoji="0" lang="en-US" sz="140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FA8DA7F2-EC1D-8588-D305-BE17142485D3}"/>
              </a:ext>
            </a:extLst>
          </p:cNvPr>
          <p:cNvCxnSpPr>
            <a:cxnSpLocks/>
          </p:cNvCxnSpPr>
          <p:nvPr/>
        </p:nvCxnSpPr>
        <p:spPr bwMode="auto">
          <a:xfrm>
            <a:off x="6207905" y="3198733"/>
            <a:ext cx="215390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3" name="Rectangle 72">
            <a:extLst>
              <a:ext uri="{FF2B5EF4-FFF2-40B4-BE49-F238E27FC236}">
                <a16:creationId xmlns:a16="http://schemas.microsoft.com/office/drawing/2014/main" id="{8EF5C81B-8ABF-9863-8746-15832495B3CF}"/>
              </a:ext>
            </a:extLst>
          </p:cNvPr>
          <p:cNvSpPr/>
          <p:nvPr/>
        </p:nvSpPr>
        <p:spPr bwMode="auto">
          <a:xfrm>
            <a:off x="7871818" y="3343861"/>
            <a:ext cx="883596" cy="3899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(TXOP return)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F25A1E8F-4D2E-DD0F-E67D-78479C1ADD78}"/>
              </a:ext>
            </a:extLst>
          </p:cNvPr>
          <p:cNvCxnSpPr>
            <a:cxnSpLocks/>
            <a:stCxn id="73" idx="2"/>
            <a:endCxn id="75" idx="0"/>
          </p:cNvCxnSpPr>
          <p:nvPr/>
        </p:nvCxnSpPr>
        <p:spPr bwMode="auto">
          <a:xfrm>
            <a:off x="8313616" y="3733800"/>
            <a:ext cx="0" cy="16505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AAE2FB34-2B1C-29AA-36D8-3D61E8DF048C}"/>
              </a:ext>
            </a:extLst>
          </p:cNvPr>
          <p:cNvSpPr/>
          <p:nvPr/>
        </p:nvSpPr>
        <p:spPr bwMode="auto">
          <a:xfrm>
            <a:off x="7871818" y="5384313"/>
            <a:ext cx="883596" cy="3899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(TXOP return)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9F181525-EE4D-A6D9-0AF6-CDBEDF067378}"/>
              </a:ext>
            </a:extLst>
          </p:cNvPr>
          <p:cNvCxnSpPr>
            <a:cxnSpLocks/>
          </p:cNvCxnSpPr>
          <p:nvPr/>
        </p:nvCxnSpPr>
        <p:spPr bwMode="auto">
          <a:xfrm>
            <a:off x="8361809" y="3198733"/>
            <a:ext cx="39360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4" name="Rectangle: Rounded Corners 83">
            <a:extLst>
              <a:ext uri="{FF2B5EF4-FFF2-40B4-BE49-F238E27FC236}">
                <a16:creationId xmlns:a16="http://schemas.microsoft.com/office/drawing/2014/main" id="{E92EF075-BC27-1D9A-772E-8B6D873320F6}"/>
              </a:ext>
            </a:extLst>
          </p:cNvPr>
          <p:cNvSpPr/>
          <p:nvPr/>
        </p:nvSpPr>
        <p:spPr bwMode="auto">
          <a:xfrm>
            <a:off x="2302340" y="5496577"/>
            <a:ext cx="3124200" cy="894045"/>
          </a:xfrm>
          <a:prstGeom prst="round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Note: no regulatory impediment to AP2c direct granting the remainder of the TXOP to AP2d instead of a return to AP1a then grant to AP2d</a:t>
            </a:r>
          </a:p>
        </p:txBody>
      </p: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F273A6FF-A024-4B74-9BE4-2FA2D633ED18}"/>
              </a:ext>
            </a:extLst>
          </p:cNvPr>
          <p:cNvCxnSpPr/>
          <p:nvPr/>
        </p:nvCxnSpPr>
        <p:spPr bwMode="auto">
          <a:xfrm flipV="1">
            <a:off x="5426540" y="4953000"/>
            <a:ext cx="781365" cy="6342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61301895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2087</Words>
  <Application>Microsoft Office PowerPoint</Application>
  <PresentationFormat>Widescreen</PresentationFormat>
  <Paragraphs>305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Wingdings</vt:lpstr>
      <vt:lpstr>802-11-Submission</vt:lpstr>
      <vt:lpstr>Control frames and MAPC for Colocated BSSID Set</vt:lpstr>
      <vt:lpstr>Situation (1/3) Colocated BSSID Set = Multiple BSSID Set xor Co-hosted BSSID Set</vt:lpstr>
      <vt:lpstr>Situation (2/3) Both kinds of sets are identified via similar signalling</vt:lpstr>
      <vt:lpstr>Situation (3/3) Enhanced Control frame features are confined to Multiple BSSID Sets</vt:lpstr>
      <vt:lpstr>Three Problems Co-hosted BSSIDs + Multiple MBSSID Beacons lose out (etc) </vt:lpstr>
      <vt:lpstr>Solution (1/5) High Level</vt:lpstr>
      <vt:lpstr>Solution (2/5) Need Colocated BSSID Set BSSID(s) analogous to Transmitted BSSID</vt:lpstr>
      <vt:lpstr>Solution (3/5) Simplest if AIDs are unique across STAs of a Colocated BSSID Set</vt:lpstr>
      <vt:lpstr>Solution (4/5) C-TDMA lets All Clients of a Colocated BSSID Set Be Served in one TXOP</vt:lpstr>
      <vt:lpstr>Solution (5/5) MAPC Should be Between Colocated BSSID Sets not between APs</vt:lpstr>
      <vt:lpstr>Summary</vt:lpstr>
      <vt:lpstr>Strawpoll 1</vt:lpstr>
      <vt:lpstr>Strawpoll 2</vt:lpstr>
      <vt:lpstr>References</vt:lpstr>
      <vt:lpstr>Backup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Control frames and MAPC for Colocated BSSID Set</dc:title>
  <dc:creator/>
  <cp:keywords>24/1862</cp:keywords>
  <cp:lastModifiedBy/>
  <cp:revision>6</cp:revision>
  <dcterms:created xsi:type="dcterms:W3CDTF">2011-09-19T06:02:14Z</dcterms:created>
  <dcterms:modified xsi:type="dcterms:W3CDTF">2024-11-08T19:34:07Z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8f49a32-fde3-48a5-9266-b5b0972a22dc_Enabled">
    <vt:lpwstr>true</vt:lpwstr>
  </property>
  <property fmtid="{D5CDD505-2E9C-101B-9397-08002B2CF9AE}" pid="3" name="MSIP_Label_c8f49a32-fde3-48a5-9266-b5b0972a22dc_SetDate">
    <vt:lpwstr>2024-06-06T23:11:53Z</vt:lpwstr>
  </property>
  <property fmtid="{D5CDD505-2E9C-101B-9397-08002B2CF9AE}" pid="4" name="MSIP_Label_c8f49a32-fde3-48a5-9266-b5b0972a22dc_Method">
    <vt:lpwstr>Standard</vt:lpwstr>
  </property>
  <property fmtid="{D5CDD505-2E9C-101B-9397-08002B2CF9AE}" pid="5" name="MSIP_Label_c8f49a32-fde3-48a5-9266-b5b0972a22dc_Name">
    <vt:lpwstr>Cisco Confidential</vt:lpwstr>
  </property>
  <property fmtid="{D5CDD505-2E9C-101B-9397-08002B2CF9AE}" pid="6" name="MSIP_Label_c8f49a32-fde3-48a5-9266-b5b0972a22dc_SiteId">
    <vt:lpwstr>5ae1af62-9505-4097-a69a-c1553ef7840e</vt:lpwstr>
  </property>
  <property fmtid="{D5CDD505-2E9C-101B-9397-08002B2CF9AE}" pid="7" name="MSIP_Label_c8f49a32-fde3-48a5-9266-b5b0972a22dc_ActionId">
    <vt:lpwstr>2757aa23-5d65-4fc9-a76f-e479982f0280</vt:lpwstr>
  </property>
  <property fmtid="{D5CDD505-2E9C-101B-9397-08002B2CF9AE}" pid="8" name="MSIP_Label_c8f49a32-fde3-48a5-9266-b5b0972a22dc_ContentBits">
    <vt:lpwstr>2</vt:lpwstr>
  </property>
  <property fmtid="{D5CDD505-2E9C-101B-9397-08002B2CF9AE}" pid="9" name="ClassificationContentMarkingFooterLocations">
    <vt:lpwstr>802-11-Submission:5</vt:lpwstr>
  </property>
  <property fmtid="{D5CDD505-2E9C-101B-9397-08002B2CF9AE}" pid="10" name="ClassificationContentMarkingFooterText">
    <vt:lpwstr>Cisco Confidential</vt:lpwstr>
  </property>
</Properties>
</file>