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8" r:id="rId4"/>
    <p:sldId id="299" r:id="rId5"/>
    <p:sldId id="292" r:id="rId6"/>
    <p:sldId id="300" r:id="rId7"/>
    <p:sldId id="293" r:id="rId8"/>
    <p:sldId id="291" r:id="rId9"/>
    <p:sldId id="297"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9"/>
    <a:srgbClr val="E3F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5" autoAdjust="0"/>
    <p:restoredTop sz="94660"/>
  </p:normalViewPr>
  <p:slideViewPr>
    <p:cSldViewPr>
      <p:cViewPr varScale="1">
        <p:scale>
          <a:sx n="85" d="100"/>
          <a:sy n="85" d="100"/>
        </p:scale>
        <p:origin x="967" y="2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873-00-00bn-design-targets-and-considerations-for-enhanced-long-range.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24/11-24-1478-02-00bn-elr-ppdu-design.pptx" TargetMode="External"/><Relationship Id="rId4" Type="http://schemas.openxmlformats.org/officeDocument/2006/relationships/hyperlink" Target="https://mentor.ieee.org/802.11/dcn/24/11-24-0875-01-00bn-uhr-enhanced-long-range-suppor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Spatial Reuse in ELR Transmissions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42941594"/>
              </p:ext>
            </p:extLst>
          </p:nvPr>
        </p:nvGraphicFramePr>
        <p:xfrm>
          <a:off x="996950" y="2413000"/>
          <a:ext cx="10206038" cy="2678113"/>
        </p:xfrm>
        <a:graphic>
          <a:graphicData uri="http://schemas.openxmlformats.org/presentationml/2006/ole">
            <mc:AlternateContent xmlns:mc="http://schemas.openxmlformats.org/markup-compatibility/2006">
              <mc:Choice xmlns:v="urn:schemas-microsoft-com:vml" Requires="v">
                <p:oleObj name="Document" r:id="rId3" imgW="10466184" imgH="2742525" progId="Word.Document.8">
                  <p:embed/>
                </p:oleObj>
              </mc:Choice>
              <mc:Fallback>
                <p:oleObj name="Document" r:id="rId3" imgW="10466184" imgH="2742525" progId="Word.Document.8">
                  <p:embed/>
                  <p:pic>
                    <p:nvPicPr>
                      <p:cNvPr id="0" name="Picture 3"/>
                      <p:cNvPicPr>
                        <a:picLocks noChangeAspect="1" noChangeArrowheads="1"/>
                      </p:cNvPicPr>
                      <p:nvPr/>
                    </p:nvPicPr>
                    <p:blipFill>
                      <a:blip r:embed="rId4"/>
                      <a:srcRect/>
                      <a:stretch>
                        <a:fillRect/>
                      </a:stretch>
                    </p:blipFill>
                    <p:spPr bwMode="auto">
                      <a:xfrm>
                        <a:off x="996950" y="2413000"/>
                        <a:ext cx="10206038" cy="26781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2000" dirty="0"/>
              <a:t>https://mentor.ieee.org/802.11/dcn/24/11-24-0921-00-00bn-an-enhanced-long-range-ppdu.pptx</a:t>
            </a:r>
          </a:p>
          <a:p>
            <a:pPr marL="457200" indent="-457200">
              <a:buFont typeface="+mj-lt"/>
              <a:buAutoNum type="arabicPeriod"/>
            </a:pPr>
            <a:r>
              <a:rPr lang="en-GB" sz="2000" dirty="0">
                <a:hlinkClick r:id="rId3"/>
              </a:rPr>
              <a:t>https://mentor.ieee.org/802.11/dcn/24/11-24-0873-00-00bn-design-targets-and-considerations-for-enhanced-long-range.pptx</a:t>
            </a:r>
            <a:endParaRPr lang="en-GB" sz="2000" dirty="0"/>
          </a:p>
          <a:p>
            <a:pPr marL="457200" indent="-457200">
              <a:buFont typeface="+mj-lt"/>
              <a:buAutoNum type="arabicPeriod"/>
            </a:pPr>
            <a:r>
              <a:rPr lang="en-GB" sz="2000" dirty="0">
                <a:hlinkClick r:id="rId4"/>
              </a:rPr>
              <a:t>https://mentor.ieee.org/802.11/dcn/24/11-24-0875-01-00bn-uhr-enhanced-long-range-support.pptx</a:t>
            </a:r>
            <a:endParaRPr lang="en-GB" sz="2000" dirty="0"/>
          </a:p>
          <a:p>
            <a:pPr marL="457200" indent="-457200">
              <a:buFont typeface="+mj-lt"/>
              <a:buAutoNum type="arabicPeriod"/>
            </a:pPr>
            <a:r>
              <a:rPr lang="en-US" sz="2000" dirty="0">
                <a:hlinkClick r:id="rId5"/>
              </a:rPr>
              <a:t>https://mentor.ieee.org/802.11/dcn/24/11-24-1478-02-00bn-elr-ppdu-design.pptx</a:t>
            </a:r>
            <a:endParaRPr lang="en-US" sz="2000" dirty="0"/>
          </a:p>
          <a:p>
            <a:pPr marL="457200" indent="-457200">
              <a:buFont typeface="+mj-lt"/>
              <a:buAutoNum type="arabicPeriod"/>
            </a:pPr>
            <a:r>
              <a:rPr lang="en-US" sz="2000" dirty="0"/>
              <a:t>https://mentor.ieee.org/802.11/dcn/24/11-24-1573-00-00bn-an-elr-ppdu-follow-up.pptx</a:t>
            </a:r>
          </a:p>
          <a:p>
            <a:pPr marL="457200" indent="-457200">
              <a:buFont typeface="+mj-lt"/>
              <a:buAutoNum type="arabicPeriod"/>
            </a:pPr>
            <a:r>
              <a:rPr lang="en-US" sz="2000" dirty="0"/>
              <a:t>https://mentor.ieee.org/802.11/dcn/24/11-24-1488-00-00bn-elr-ppdu-transmission-design.pptx</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Enhanced Long Range PPDU is one of the new features in 802.11bn [1-5].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 ELR PPDU will be helpful in reducing the downlink/uplink range asymmetry problem in current Wi-Fi.</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Several contributions have shown +6 dB link improvements due to combinations of time and frequency domain duplications and power boosting. However, this may not be realistic in the presence of interference (e.g. STAs initiating spatial reuse transmissions).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present some discussions for ELR transmissions related to disabling spatial reuse.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CFEA3-EDBE-C12E-6B26-2ABCE91DF24A}"/>
              </a:ext>
            </a:extLst>
          </p:cNvPr>
          <p:cNvSpPr>
            <a:spLocks noGrp="1"/>
          </p:cNvSpPr>
          <p:nvPr>
            <p:ph type="title"/>
          </p:nvPr>
        </p:nvSpPr>
        <p:spPr/>
        <p:txBody>
          <a:bodyPr/>
          <a:lstStyle/>
          <a:p>
            <a:r>
              <a:rPr lang="en-US" dirty="0"/>
              <a:t>Interference During ELR Transmissions</a:t>
            </a:r>
          </a:p>
        </p:txBody>
      </p:sp>
      <p:sp>
        <p:nvSpPr>
          <p:cNvPr id="3" name="Content Placeholder 2">
            <a:extLst>
              <a:ext uri="{FF2B5EF4-FFF2-40B4-BE49-F238E27FC236}">
                <a16:creationId xmlns:a16="http://schemas.microsoft.com/office/drawing/2014/main" id="{515000F4-1D7E-74ED-1B33-CB95B4F158BE}"/>
              </a:ext>
            </a:extLst>
          </p:cNvPr>
          <p:cNvSpPr>
            <a:spLocks noGrp="1"/>
          </p:cNvSpPr>
          <p:nvPr>
            <p:ph idx="1"/>
          </p:nvPr>
        </p:nvSpPr>
        <p:spPr>
          <a:xfrm>
            <a:off x="644936" y="2181809"/>
            <a:ext cx="5901406" cy="4267199"/>
          </a:xfrm>
        </p:spPr>
        <p:txBody>
          <a:bodyPr/>
          <a:lstStyle/>
          <a:p>
            <a:pPr>
              <a:buFont typeface="Arial" panose="020B0604020202020204" pitchFamily="34" charset="0"/>
              <a:buChar char="•"/>
            </a:pPr>
            <a:r>
              <a:rPr lang="en-US" sz="2000" dirty="0"/>
              <a:t>For ELR transmissions, interference due to intra or inter-BSS STA transmission  should be minimized to achieve range enhancement.</a:t>
            </a:r>
          </a:p>
          <a:p>
            <a:pPr>
              <a:buFont typeface="Arial" panose="020B0604020202020204" pitchFamily="34" charset="0"/>
              <a:buChar char="•"/>
            </a:pPr>
            <a:r>
              <a:rPr lang="en-US" sz="2000" dirty="0"/>
              <a:t>Interference may be due to </a:t>
            </a:r>
          </a:p>
          <a:p>
            <a:pPr lvl="1">
              <a:buFont typeface="Arial" panose="020B0604020202020204" pitchFamily="34" charset="0"/>
              <a:buChar char="•"/>
            </a:pPr>
            <a:r>
              <a:rPr lang="en-US" dirty="0"/>
              <a:t>A STA that does not support ELR PPDU and cannot detect the ELR PPDU legacy preamble.</a:t>
            </a:r>
          </a:p>
          <a:p>
            <a:pPr lvl="1">
              <a:buFont typeface="Arial" panose="020B0604020202020204" pitchFamily="34" charset="0"/>
              <a:buChar char="•"/>
            </a:pPr>
            <a:r>
              <a:rPr lang="en-US" dirty="0"/>
              <a:t>A STA purposely ignoring an on-going ELR PPDU transmission using spatial reuse (e.g. OBSS_PD Based SR) &lt;- </a:t>
            </a:r>
            <a:r>
              <a:rPr lang="en-US" b="1" dirty="0"/>
              <a:t>We focus on this problem</a:t>
            </a:r>
          </a:p>
        </p:txBody>
      </p:sp>
      <p:sp>
        <p:nvSpPr>
          <p:cNvPr id="4" name="Slide Number Placeholder 3">
            <a:extLst>
              <a:ext uri="{FF2B5EF4-FFF2-40B4-BE49-F238E27FC236}">
                <a16:creationId xmlns:a16="http://schemas.microsoft.com/office/drawing/2014/main" id="{138E9F17-2B05-1581-DE7A-044246D61B1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0D844FC-2966-19AE-EB0A-2460D07DB2F3}"/>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4B756BCD-A012-FC73-D9B8-FE77D5EF54D5}"/>
              </a:ext>
            </a:extLst>
          </p:cNvPr>
          <p:cNvSpPr>
            <a:spLocks noGrp="1"/>
          </p:cNvSpPr>
          <p:nvPr>
            <p:ph type="dt" idx="15"/>
          </p:nvPr>
        </p:nvSpPr>
        <p:spPr/>
        <p:txBody>
          <a:bodyPr/>
          <a:lstStyle/>
          <a:p>
            <a:r>
              <a:rPr lang="en-US"/>
              <a:t>November 2024</a:t>
            </a:r>
            <a:endParaRPr lang="en-GB" dirty="0"/>
          </a:p>
        </p:txBody>
      </p:sp>
      <p:sp>
        <p:nvSpPr>
          <p:cNvPr id="9" name="Oval 8">
            <a:extLst>
              <a:ext uri="{FF2B5EF4-FFF2-40B4-BE49-F238E27FC236}">
                <a16:creationId xmlns:a16="http://schemas.microsoft.com/office/drawing/2014/main" id="{143837B9-6218-19AC-1739-101D8CBA587C}"/>
              </a:ext>
            </a:extLst>
          </p:cNvPr>
          <p:cNvSpPr/>
          <p:nvPr/>
        </p:nvSpPr>
        <p:spPr bwMode="auto">
          <a:xfrm>
            <a:off x="7391400" y="2819400"/>
            <a:ext cx="2297693" cy="1666955"/>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8332EBF8-7A84-F267-4968-9C223A44816C}"/>
              </a:ext>
            </a:extLst>
          </p:cNvPr>
          <p:cNvSpPr/>
          <p:nvPr/>
        </p:nvSpPr>
        <p:spPr bwMode="auto">
          <a:xfrm>
            <a:off x="6400800" y="2209800"/>
            <a:ext cx="4768080" cy="290416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7CBECF50-16B9-DEF9-2F5A-90949DC0DFDB}"/>
              </a:ext>
            </a:extLst>
          </p:cNvPr>
          <p:cNvSpPr/>
          <p:nvPr/>
        </p:nvSpPr>
        <p:spPr bwMode="auto">
          <a:xfrm>
            <a:off x="8425947" y="3589966"/>
            <a:ext cx="228600" cy="228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24A892-176A-F53F-1406-CF9A24CE7C1B}"/>
              </a:ext>
            </a:extLst>
          </p:cNvPr>
          <p:cNvSpPr txBox="1"/>
          <p:nvPr/>
        </p:nvSpPr>
        <p:spPr>
          <a:xfrm>
            <a:off x="8136459" y="3859849"/>
            <a:ext cx="1166012" cy="307777"/>
          </a:xfrm>
          <a:prstGeom prst="rect">
            <a:avLst/>
          </a:prstGeom>
          <a:noFill/>
        </p:spPr>
        <p:txBody>
          <a:bodyPr wrap="square" rtlCol="0">
            <a:spAutoFit/>
          </a:bodyPr>
          <a:lstStyle/>
          <a:p>
            <a:r>
              <a:rPr lang="en-US" sz="1400" dirty="0">
                <a:solidFill>
                  <a:schemeClr val="tx1"/>
                </a:solidFill>
              </a:rPr>
              <a:t>ELR STA 1</a:t>
            </a:r>
          </a:p>
        </p:txBody>
      </p:sp>
      <p:sp>
        <p:nvSpPr>
          <p:cNvPr id="13" name="TextBox 12">
            <a:extLst>
              <a:ext uri="{FF2B5EF4-FFF2-40B4-BE49-F238E27FC236}">
                <a16:creationId xmlns:a16="http://schemas.microsoft.com/office/drawing/2014/main" id="{DB4584B4-FCAA-CEE3-D559-C2F67CB0E826}"/>
              </a:ext>
            </a:extLst>
          </p:cNvPr>
          <p:cNvSpPr txBox="1"/>
          <p:nvPr/>
        </p:nvSpPr>
        <p:spPr>
          <a:xfrm>
            <a:off x="8136459" y="4459327"/>
            <a:ext cx="1168537" cy="523220"/>
          </a:xfrm>
          <a:prstGeom prst="rect">
            <a:avLst/>
          </a:prstGeom>
          <a:noFill/>
        </p:spPr>
        <p:txBody>
          <a:bodyPr wrap="square" rtlCol="0">
            <a:spAutoFit/>
          </a:bodyPr>
          <a:lstStyle/>
          <a:p>
            <a:r>
              <a:rPr lang="en-US" sz="1400" dirty="0">
                <a:solidFill>
                  <a:schemeClr val="tx1"/>
                </a:solidFill>
              </a:rPr>
              <a:t>Non-HT PPDU range </a:t>
            </a:r>
          </a:p>
        </p:txBody>
      </p:sp>
      <p:sp>
        <p:nvSpPr>
          <p:cNvPr id="14" name="TextBox 13">
            <a:extLst>
              <a:ext uri="{FF2B5EF4-FFF2-40B4-BE49-F238E27FC236}">
                <a16:creationId xmlns:a16="http://schemas.microsoft.com/office/drawing/2014/main" id="{9069BABE-87F1-5C5D-1050-EFEA68C667C2}"/>
              </a:ext>
            </a:extLst>
          </p:cNvPr>
          <p:cNvSpPr txBox="1"/>
          <p:nvPr/>
        </p:nvSpPr>
        <p:spPr>
          <a:xfrm>
            <a:off x="8891480" y="5059910"/>
            <a:ext cx="1181571" cy="523220"/>
          </a:xfrm>
          <a:prstGeom prst="rect">
            <a:avLst/>
          </a:prstGeom>
          <a:noFill/>
        </p:spPr>
        <p:txBody>
          <a:bodyPr wrap="square" rtlCol="0">
            <a:spAutoFit/>
          </a:bodyPr>
          <a:lstStyle/>
          <a:p>
            <a:r>
              <a:rPr lang="en-US" sz="1400" dirty="0">
                <a:solidFill>
                  <a:schemeClr val="tx1"/>
                </a:solidFill>
              </a:rPr>
              <a:t>ELR PPDU range</a:t>
            </a:r>
          </a:p>
        </p:txBody>
      </p:sp>
      <p:sp>
        <p:nvSpPr>
          <p:cNvPr id="21" name="Oval 20">
            <a:extLst>
              <a:ext uri="{FF2B5EF4-FFF2-40B4-BE49-F238E27FC236}">
                <a16:creationId xmlns:a16="http://schemas.microsoft.com/office/drawing/2014/main" id="{F462EC66-B49B-F46D-C820-BDCBC4395261}"/>
              </a:ext>
            </a:extLst>
          </p:cNvPr>
          <p:cNvSpPr/>
          <p:nvPr/>
        </p:nvSpPr>
        <p:spPr bwMode="auto">
          <a:xfrm>
            <a:off x="10001052" y="3603028"/>
            <a:ext cx="228600" cy="228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8F055D9E-138C-B094-D752-DFA4A68C1CE5}"/>
              </a:ext>
            </a:extLst>
          </p:cNvPr>
          <p:cNvSpPr txBox="1"/>
          <p:nvPr/>
        </p:nvSpPr>
        <p:spPr>
          <a:xfrm>
            <a:off x="9772452" y="3805436"/>
            <a:ext cx="914399" cy="307777"/>
          </a:xfrm>
          <a:prstGeom prst="rect">
            <a:avLst/>
          </a:prstGeom>
          <a:noFill/>
        </p:spPr>
        <p:txBody>
          <a:bodyPr wrap="square" rtlCol="0">
            <a:spAutoFit/>
          </a:bodyPr>
          <a:lstStyle/>
          <a:p>
            <a:r>
              <a:rPr lang="en-US" sz="1400" dirty="0">
                <a:solidFill>
                  <a:schemeClr val="tx1"/>
                </a:solidFill>
              </a:rPr>
              <a:t>ELR AP</a:t>
            </a:r>
          </a:p>
        </p:txBody>
      </p:sp>
      <p:sp>
        <p:nvSpPr>
          <p:cNvPr id="23" name="Oval 22">
            <a:extLst>
              <a:ext uri="{FF2B5EF4-FFF2-40B4-BE49-F238E27FC236}">
                <a16:creationId xmlns:a16="http://schemas.microsoft.com/office/drawing/2014/main" id="{A24BD115-CFE7-780A-12FA-6E96252B38AA}"/>
              </a:ext>
            </a:extLst>
          </p:cNvPr>
          <p:cNvSpPr/>
          <p:nvPr/>
        </p:nvSpPr>
        <p:spPr bwMode="auto">
          <a:xfrm>
            <a:off x="9691426" y="2783836"/>
            <a:ext cx="228600" cy="2286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B59CF8BB-8590-C6BC-C510-B92D62BD792E}"/>
              </a:ext>
            </a:extLst>
          </p:cNvPr>
          <p:cNvSpPr txBox="1"/>
          <p:nvPr/>
        </p:nvSpPr>
        <p:spPr>
          <a:xfrm>
            <a:off x="8949061" y="2543273"/>
            <a:ext cx="1071000" cy="307777"/>
          </a:xfrm>
          <a:prstGeom prst="rect">
            <a:avLst/>
          </a:prstGeom>
          <a:noFill/>
        </p:spPr>
        <p:txBody>
          <a:bodyPr wrap="square" rtlCol="0">
            <a:spAutoFit/>
          </a:bodyPr>
          <a:lstStyle/>
          <a:p>
            <a:r>
              <a:rPr lang="en-US" sz="1400" dirty="0">
                <a:solidFill>
                  <a:schemeClr val="tx1"/>
                </a:solidFill>
              </a:rPr>
              <a:t>ELR STA 2</a:t>
            </a:r>
          </a:p>
        </p:txBody>
      </p:sp>
      <p:cxnSp>
        <p:nvCxnSpPr>
          <p:cNvPr id="8" name="Straight Arrow Connector 7">
            <a:extLst>
              <a:ext uri="{FF2B5EF4-FFF2-40B4-BE49-F238E27FC236}">
                <a16:creationId xmlns:a16="http://schemas.microsoft.com/office/drawing/2014/main" id="{2F79975B-9B1E-7316-EE5D-4B33B4CF3594}"/>
              </a:ext>
            </a:extLst>
          </p:cNvPr>
          <p:cNvCxnSpPr/>
          <p:nvPr/>
        </p:nvCxnSpPr>
        <p:spPr bwMode="auto">
          <a:xfrm>
            <a:off x="8654547" y="3717328"/>
            <a:ext cx="134650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1841BCC8-9FE3-35F3-EFC1-2D25023AB448}"/>
              </a:ext>
            </a:extLst>
          </p:cNvPr>
          <p:cNvSpPr txBox="1"/>
          <p:nvPr/>
        </p:nvSpPr>
        <p:spPr>
          <a:xfrm>
            <a:off x="8680438" y="3496502"/>
            <a:ext cx="1181571" cy="307777"/>
          </a:xfrm>
          <a:prstGeom prst="rect">
            <a:avLst/>
          </a:prstGeom>
          <a:noFill/>
        </p:spPr>
        <p:txBody>
          <a:bodyPr wrap="square" rtlCol="0">
            <a:spAutoFit/>
          </a:bodyPr>
          <a:lstStyle/>
          <a:p>
            <a:r>
              <a:rPr lang="en-US" sz="1400" dirty="0">
                <a:solidFill>
                  <a:schemeClr val="tx1"/>
                </a:solidFill>
              </a:rPr>
              <a:t>ELR PPDU</a:t>
            </a:r>
          </a:p>
        </p:txBody>
      </p:sp>
      <p:cxnSp>
        <p:nvCxnSpPr>
          <p:cNvPr id="16" name="Straight Arrow Connector 15">
            <a:extLst>
              <a:ext uri="{FF2B5EF4-FFF2-40B4-BE49-F238E27FC236}">
                <a16:creationId xmlns:a16="http://schemas.microsoft.com/office/drawing/2014/main" id="{4E0D277F-DD77-F107-2DE0-4C258BF7807C}"/>
              </a:ext>
            </a:extLst>
          </p:cNvPr>
          <p:cNvCxnSpPr>
            <a:cxnSpLocks/>
            <a:endCxn id="21" idx="1"/>
          </p:cNvCxnSpPr>
          <p:nvPr/>
        </p:nvCxnSpPr>
        <p:spPr bwMode="auto">
          <a:xfrm>
            <a:off x="9862009" y="3012436"/>
            <a:ext cx="172521" cy="62407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8" name="TextBox 17">
            <a:extLst>
              <a:ext uri="{FF2B5EF4-FFF2-40B4-BE49-F238E27FC236}">
                <a16:creationId xmlns:a16="http://schemas.microsoft.com/office/drawing/2014/main" id="{BA46706A-9349-FC19-F990-3D94CF5521CC}"/>
              </a:ext>
            </a:extLst>
          </p:cNvPr>
          <p:cNvSpPr txBox="1"/>
          <p:nvPr/>
        </p:nvSpPr>
        <p:spPr>
          <a:xfrm>
            <a:off x="9887900" y="2969395"/>
            <a:ext cx="1255089" cy="523220"/>
          </a:xfrm>
          <a:prstGeom prst="rect">
            <a:avLst/>
          </a:prstGeom>
          <a:noFill/>
        </p:spPr>
        <p:txBody>
          <a:bodyPr wrap="square" rtlCol="0">
            <a:spAutoFit/>
          </a:bodyPr>
          <a:lstStyle/>
          <a:p>
            <a:r>
              <a:rPr lang="en-US" sz="1400" dirty="0">
                <a:solidFill>
                  <a:schemeClr val="tx1"/>
                </a:solidFill>
              </a:rPr>
              <a:t>OBSS PD Based SR TX</a:t>
            </a:r>
          </a:p>
        </p:txBody>
      </p:sp>
    </p:spTree>
    <p:extLst>
      <p:ext uri="{BB962C8B-B14F-4D97-AF65-F5344CB8AC3E}">
        <p14:creationId xmlns:p14="http://schemas.microsoft.com/office/powerpoint/2010/main" val="3230116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CA21-9071-E0ED-72CF-C02A5231403C}"/>
              </a:ext>
            </a:extLst>
          </p:cNvPr>
          <p:cNvSpPr>
            <a:spLocks noGrp="1"/>
          </p:cNvSpPr>
          <p:nvPr>
            <p:ph type="title"/>
          </p:nvPr>
        </p:nvSpPr>
        <p:spPr/>
        <p:txBody>
          <a:bodyPr/>
          <a:lstStyle/>
          <a:p>
            <a:r>
              <a:rPr lang="en-US" dirty="0"/>
              <a:t>Spatial Reuse in 802.11be </a:t>
            </a:r>
          </a:p>
        </p:txBody>
      </p:sp>
      <p:sp>
        <p:nvSpPr>
          <p:cNvPr id="3" name="Content Placeholder 2">
            <a:extLst>
              <a:ext uri="{FF2B5EF4-FFF2-40B4-BE49-F238E27FC236}">
                <a16:creationId xmlns:a16="http://schemas.microsoft.com/office/drawing/2014/main" id="{D7BE63EB-C60A-72A4-996B-936D0A0D20BE}"/>
              </a:ext>
            </a:extLst>
          </p:cNvPr>
          <p:cNvSpPr>
            <a:spLocks noGrp="1"/>
          </p:cNvSpPr>
          <p:nvPr>
            <p:ph idx="1"/>
          </p:nvPr>
        </p:nvSpPr>
        <p:spPr>
          <a:xfrm>
            <a:off x="762000" y="1782307"/>
            <a:ext cx="4953000" cy="4661813"/>
          </a:xfrm>
          <a:ln>
            <a:noFill/>
          </a:ln>
        </p:spPr>
        <p:txBody>
          <a:bodyPr/>
          <a:lstStyle/>
          <a:p>
            <a:r>
              <a:rPr lang="en-US" sz="1400" dirty="0">
                <a:effectLst/>
                <a:latin typeface="+mj-lt"/>
              </a:rPr>
              <a:t>26.10.2.2 General operation with non-SRG OBSS PD level</a:t>
            </a:r>
          </a:p>
          <a:p>
            <a:r>
              <a:rPr lang="en-US" sz="1400" b="0" dirty="0">
                <a:effectLst/>
                <a:latin typeface="+mj-lt"/>
              </a:rPr>
              <a:t>the PHY of a STA issues a PHY-</a:t>
            </a:r>
            <a:r>
              <a:rPr lang="en-US" sz="1400" b="0" dirty="0" err="1">
                <a:effectLst/>
                <a:latin typeface="+mj-lt"/>
              </a:rPr>
              <a:t>CCA.indication</a:t>
            </a:r>
            <a:r>
              <a:rPr lang="en-US" sz="1400" b="0" dirty="0">
                <a:effectLst/>
                <a:latin typeface="+mj-lt"/>
              </a:rPr>
              <a:t>(BUSY) followed by a </a:t>
            </a:r>
            <a:r>
              <a:rPr lang="en-US" sz="1400" b="0" dirty="0" err="1">
                <a:effectLst/>
                <a:latin typeface="+mj-lt"/>
              </a:rPr>
              <a:t>PHYRXEARLYSIG.indication</a:t>
            </a:r>
            <a:r>
              <a:rPr lang="en-US" sz="1400" b="0" dirty="0">
                <a:effectLst/>
                <a:latin typeface="+mj-lt"/>
              </a:rPr>
              <a:t> or PHY-</a:t>
            </a:r>
            <a:r>
              <a:rPr lang="en-US" sz="1400" b="0" dirty="0" err="1">
                <a:effectLst/>
                <a:latin typeface="+mj-lt"/>
              </a:rPr>
              <a:t>RXSTART.indication</a:t>
            </a:r>
            <a:r>
              <a:rPr lang="en-US" sz="1400" b="0" dirty="0">
                <a:effectLst/>
                <a:latin typeface="+mj-lt"/>
              </a:rPr>
              <a:t> due to a PPDU reception, then the STA’s MAC </a:t>
            </a:r>
            <a:r>
              <a:rPr lang="en-US" sz="1400" b="0" dirty="0">
                <a:solidFill>
                  <a:srgbClr val="000000"/>
                </a:solidFill>
                <a:effectLst/>
                <a:latin typeface="+mj-lt"/>
              </a:rPr>
              <a:t>sublayer may</a:t>
            </a:r>
            <a:r>
              <a:rPr lang="en-US" sz="1400" b="0" dirty="0">
                <a:solidFill>
                  <a:srgbClr val="218A21"/>
                </a:solidFill>
                <a:effectLst/>
                <a:latin typeface="+mj-lt"/>
              </a:rPr>
              <a:t>:</a:t>
            </a:r>
          </a:p>
          <a:p>
            <a:r>
              <a:rPr lang="en-US" sz="1400" dirty="0">
                <a:effectLst/>
                <a:latin typeface="+mj-lt"/>
              </a:rPr>
              <a:t>a</a:t>
            </a:r>
            <a:r>
              <a:rPr lang="en-US" sz="1400" b="0" dirty="0">
                <a:effectLst/>
                <a:latin typeface="+mj-lt"/>
              </a:rPr>
              <a:t>) issue a </a:t>
            </a:r>
            <a:r>
              <a:rPr lang="en-US" sz="1400" dirty="0">
                <a:effectLst/>
                <a:latin typeface="+mj-lt"/>
              </a:rPr>
              <a:t>PHY-</a:t>
            </a:r>
            <a:r>
              <a:rPr lang="en-US" sz="1400" dirty="0" err="1">
                <a:effectLst/>
                <a:latin typeface="+mj-lt"/>
              </a:rPr>
              <a:t>CCARESET.request</a:t>
            </a:r>
            <a:r>
              <a:rPr lang="en-US" sz="1400" dirty="0">
                <a:effectLst/>
                <a:latin typeface="+mj-lt"/>
              </a:rPr>
              <a:t> primitive before the end of the PPDU </a:t>
            </a:r>
            <a:r>
              <a:rPr lang="en-US" sz="1400" b="0" dirty="0">
                <a:effectLst/>
                <a:latin typeface="+mj-lt"/>
              </a:rPr>
              <a:t>and not update its basic NAV timer based on the PPDU, or</a:t>
            </a:r>
          </a:p>
          <a:p>
            <a:r>
              <a:rPr lang="en-US" sz="1400" b="0" dirty="0">
                <a:effectLst/>
                <a:latin typeface="+mj-lt"/>
              </a:rPr>
              <a:t>b) treat the PPDU as not having been received for purposes of its basic NAV timer (i.e., not update its basic NAV timer),</a:t>
            </a:r>
          </a:p>
          <a:p>
            <a:r>
              <a:rPr lang="en-US" sz="1400" b="0" dirty="0">
                <a:effectLst/>
                <a:latin typeface="+mj-lt"/>
              </a:rPr>
              <a:t>if (for either (a) or (b)) all the following conditions are met:</a:t>
            </a:r>
          </a:p>
          <a:p>
            <a:r>
              <a:rPr lang="en-US" sz="1400" b="0" i="1" dirty="0">
                <a:effectLst/>
                <a:latin typeface="+mj-lt"/>
              </a:rPr>
              <a:t>…</a:t>
            </a:r>
          </a:p>
          <a:p>
            <a:r>
              <a:rPr lang="en-US" sz="1400" b="0" dirty="0">
                <a:effectLst/>
                <a:latin typeface="+mj-lt"/>
              </a:rPr>
              <a:t>3) The </a:t>
            </a:r>
            <a:r>
              <a:rPr lang="en-US" sz="1400" dirty="0">
                <a:effectLst/>
                <a:latin typeface="+mj-lt"/>
              </a:rPr>
              <a:t>received PPDU is an inter-BSS PPDU </a:t>
            </a:r>
            <a:r>
              <a:rPr lang="en-US" sz="1400" b="0" dirty="0">
                <a:effectLst/>
                <a:latin typeface="+mj-lt"/>
              </a:rPr>
              <a:t>(see 26.2.2 (Intra-BSS and inter-BSS PPDU classification))…</a:t>
            </a:r>
          </a:p>
          <a:p>
            <a:r>
              <a:rPr lang="en-US" sz="1400" b="0" dirty="0">
                <a:latin typeface="+mj-lt"/>
              </a:rPr>
              <a:t>…</a:t>
            </a:r>
            <a:endParaRPr lang="en-US" sz="1400" b="0" dirty="0">
              <a:effectLst/>
              <a:latin typeface="+mj-lt"/>
            </a:endParaRPr>
          </a:p>
          <a:p>
            <a:r>
              <a:rPr lang="en-US" sz="1400" b="0" dirty="0">
                <a:effectLst/>
                <a:latin typeface="+mj-lt"/>
              </a:rPr>
              <a:t>5) </a:t>
            </a:r>
            <a:r>
              <a:rPr lang="en-US" sz="1400" b="0" i="0" u="none" strike="noStrike" baseline="0" dirty="0">
                <a:solidFill>
                  <a:srgbClr val="000000"/>
                </a:solidFill>
                <a:latin typeface="+mj-lt"/>
              </a:rPr>
              <a:t>The </a:t>
            </a:r>
            <a:r>
              <a:rPr lang="en-US" sz="1400" i="0" u="none" strike="noStrike" baseline="0" dirty="0">
                <a:solidFill>
                  <a:srgbClr val="000000"/>
                </a:solidFill>
                <a:latin typeface="+mj-lt"/>
              </a:rPr>
              <a:t>RXVECTOR parameter SPATIAL_REUSE </a:t>
            </a:r>
            <a:r>
              <a:rPr lang="en-US" sz="1400" i="0" u="none" strike="sngStrike" dirty="0">
                <a:solidFill>
                  <a:srgbClr val="000000"/>
                </a:solidFill>
                <a:latin typeface="+mj-lt"/>
              </a:rPr>
              <a:t>subfield in the HE-SIG-A field</a:t>
            </a:r>
            <a:r>
              <a:rPr lang="en-US" sz="1400" i="0" u="none" strike="noStrike" baseline="0" dirty="0">
                <a:solidFill>
                  <a:srgbClr val="000000"/>
                </a:solidFill>
                <a:latin typeface="+mj-lt"/>
              </a:rPr>
              <a:t> (if present) </a:t>
            </a:r>
            <a:r>
              <a:rPr lang="en-US" sz="1400" b="0" i="0" u="none" strike="noStrike" baseline="0" dirty="0">
                <a:solidFill>
                  <a:srgbClr val="000000"/>
                </a:solidFill>
                <a:latin typeface="+mj-lt"/>
              </a:rPr>
              <a:t>of the received PPDU is not set to PSR_AND_NON_SRG_OBSS_PD_PROHIBITED</a:t>
            </a:r>
            <a:endParaRPr lang="en-US" sz="1400" b="0" dirty="0">
              <a:latin typeface="+mj-lt"/>
            </a:endParaRPr>
          </a:p>
        </p:txBody>
      </p:sp>
      <p:sp>
        <p:nvSpPr>
          <p:cNvPr id="4" name="Slide Number Placeholder 3">
            <a:extLst>
              <a:ext uri="{FF2B5EF4-FFF2-40B4-BE49-F238E27FC236}">
                <a16:creationId xmlns:a16="http://schemas.microsoft.com/office/drawing/2014/main" id="{749B43CC-D031-E280-057D-7279A169BCB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10D8C6-DD15-6EA0-DA1D-A4F2DE6AB249}"/>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769545E2-57B8-F23E-4E23-AEB939E530FA}"/>
              </a:ext>
            </a:extLst>
          </p:cNvPr>
          <p:cNvSpPr>
            <a:spLocks noGrp="1"/>
          </p:cNvSpPr>
          <p:nvPr>
            <p:ph type="dt" idx="15"/>
          </p:nvPr>
        </p:nvSpPr>
        <p:spPr/>
        <p:txBody>
          <a:bodyPr/>
          <a:lstStyle/>
          <a:p>
            <a:r>
              <a:rPr lang="en-US"/>
              <a:t>November 2024</a:t>
            </a:r>
            <a:endParaRPr lang="en-GB" dirty="0"/>
          </a:p>
        </p:txBody>
      </p:sp>
      <p:sp>
        <p:nvSpPr>
          <p:cNvPr id="8" name="TextBox 7">
            <a:extLst>
              <a:ext uri="{FF2B5EF4-FFF2-40B4-BE49-F238E27FC236}">
                <a16:creationId xmlns:a16="http://schemas.microsoft.com/office/drawing/2014/main" id="{8FEB141E-F9D4-FB87-1D4B-E51ADD4A37FC}"/>
              </a:ext>
            </a:extLst>
          </p:cNvPr>
          <p:cNvSpPr txBox="1"/>
          <p:nvPr/>
        </p:nvSpPr>
        <p:spPr>
          <a:xfrm>
            <a:off x="5912224" y="1830390"/>
            <a:ext cx="5486400" cy="1661993"/>
          </a:xfrm>
          <a:prstGeom prst="rect">
            <a:avLst/>
          </a:prstGeom>
          <a:noFill/>
          <a:ln>
            <a:noFill/>
          </a:ln>
        </p:spPr>
        <p:txBody>
          <a:bodyPr wrap="square">
            <a:spAutoFit/>
          </a:bodyPr>
          <a:lstStyle/>
          <a:p>
            <a:pPr algn="l"/>
            <a:r>
              <a:rPr lang="en-US" sz="1400" b="1" i="0" u="none" strike="noStrike" baseline="0" dirty="0">
                <a:solidFill>
                  <a:srgbClr val="000000"/>
                </a:solidFill>
                <a:latin typeface="+mj-lt"/>
              </a:rPr>
              <a:t>26.2.2 Intra-BSS and inter-BSS PPDU classification</a:t>
            </a:r>
          </a:p>
          <a:p>
            <a:pPr algn="l"/>
            <a:r>
              <a:rPr lang="en-US" sz="1400" b="0" i="0" u="none" strike="noStrike" baseline="0" dirty="0">
                <a:solidFill>
                  <a:srgbClr val="000000"/>
                </a:solidFill>
                <a:latin typeface="+mj-lt"/>
              </a:rPr>
              <a:t>A STA shall classify a received PPDU as an inter-BSS PPDU if at least one of the following conditions is true:</a:t>
            </a:r>
          </a:p>
          <a:p>
            <a:pPr algn="l"/>
            <a:r>
              <a:rPr lang="en-US" sz="1400" b="0" i="0" u="none" strike="noStrike" baseline="0" dirty="0">
                <a:solidFill>
                  <a:srgbClr val="000000"/>
                </a:solidFill>
                <a:latin typeface="+mj-lt"/>
              </a:rPr>
              <a:t>— The BSS color is not disabled (see 26.17.3.3 (Disabling BSS color)) and the</a:t>
            </a:r>
            <a:r>
              <a:rPr lang="en-US" sz="1400" dirty="0">
                <a:solidFill>
                  <a:srgbClr val="218A21"/>
                </a:solidFill>
                <a:latin typeface="+mj-lt"/>
              </a:rPr>
              <a:t> </a:t>
            </a:r>
            <a:r>
              <a:rPr lang="en-US" sz="1400" b="1" i="0" u="none" strike="noStrike" baseline="0" dirty="0">
                <a:solidFill>
                  <a:srgbClr val="000000"/>
                </a:solidFill>
                <a:latin typeface="+mj-lt"/>
              </a:rPr>
              <a:t>RXVECTOR parameter BSS_COLOR is not 0 and is not the BSS color of the BSS of which the STA is a member.</a:t>
            </a:r>
          </a:p>
          <a:p>
            <a:pPr algn="l"/>
            <a:r>
              <a:rPr lang="en-US" sz="1400" dirty="0">
                <a:solidFill>
                  <a:srgbClr val="000000"/>
                </a:solidFill>
                <a:latin typeface="+mj-lt"/>
              </a:rPr>
              <a:t>…</a:t>
            </a:r>
            <a:endParaRPr lang="en-US" sz="1400" dirty="0">
              <a:latin typeface="+mj-lt"/>
            </a:endParaRPr>
          </a:p>
        </p:txBody>
      </p:sp>
      <p:sp>
        <p:nvSpPr>
          <p:cNvPr id="9" name="TextBox 8">
            <a:extLst>
              <a:ext uri="{FF2B5EF4-FFF2-40B4-BE49-F238E27FC236}">
                <a16:creationId xmlns:a16="http://schemas.microsoft.com/office/drawing/2014/main" id="{81F43E33-D2F9-712D-FFDF-DE437A26883B}"/>
              </a:ext>
            </a:extLst>
          </p:cNvPr>
          <p:cNvSpPr txBox="1"/>
          <p:nvPr/>
        </p:nvSpPr>
        <p:spPr>
          <a:xfrm>
            <a:off x="6081572" y="3704272"/>
            <a:ext cx="4751140" cy="1477328"/>
          </a:xfrm>
          <a:prstGeom prst="rect">
            <a:avLst/>
          </a:prstGeom>
          <a:noFill/>
        </p:spPr>
        <p:txBody>
          <a:bodyPr wrap="square">
            <a:spAutoFit/>
          </a:bodyPr>
          <a:lstStyle/>
          <a:p>
            <a:pPr algn="l"/>
            <a:r>
              <a:rPr lang="en-US" sz="1800" b="1" dirty="0">
                <a:solidFill>
                  <a:srgbClr val="000000"/>
                </a:solidFill>
                <a:latin typeface="+mj-lt"/>
              </a:rPr>
              <a:t>An EHT/non-ELR UHR STA can classify an ELR PPDU as an inter-BSS PPDU (due to the U-SIG BSS Color field) and since </a:t>
            </a:r>
            <a:r>
              <a:rPr lang="en-US" sz="1800" b="1" i="0" u="none" strike="noStrike" baseline="0" dirty="0">
                <a:solidFill>
                  <a:srgbClr val="000000"/>
                </a:solidFill>
                <a:latin typeface="+mj-lt"/>
              </a:rPr>
              <a:t>RXVECTOR parameter SPATIAL_REUSE is</a:t>
            </a:r>
            <a:r>
              <a:rPr lang="en-US" sz="1800" b="1" dirty="0">
                <a:solidFill>
                  <a:srgbClr val="000000"/>
                </a:solidFill>
                <a:latin typeface="+mj-lt"/>
              </a:rPr>
              <a:t> not present, OBSS_PD based SR is allowed.</a:t>
            </a:r>
            <a:endParaRPr lang="en-US" sz="1800" b="1" dirty="0">
              <a:latin typeface="+mj-lt"/>
            </a:endParaRPr>
          </a:p>
        </p:txBody>
      </p:sp>
    </p:spTree>
    <p:extLst>
      <p:ext uri="{BB962C8B-B14F-4D97-AF65-F5344CB8AC3E}">
        <p14:creationId xmlns:p14="http://schemas.microsoft.com/office/powerpoint/2010/main" val="4028184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4D06-6121-15E6-62A1-9E706053330A}"/>
              </a:ext>
            </a:extLst>
          </p:cNvPr>
          <p:cNvSpPr>
            <a:spLocks noGrp="1"/>
          </p:cNvSpPr>
          <p:nvPr>
            <p:ph type="title"/>
          </p:nvPr>
        </p:nvSpPr>
        <p:spPr/>
        <p:txBody>
          <a:bodyPr/>
          <a:lstStyle/>
          <a:p>
            <a:r>
              <a:rPr lang="en-US" dirty="0"/>
              <a:t>Interference During ELR Transmissions</a:t>
            </a:r>
          </a:p>
        </p:txBody>
      </p:sp>
      <p:sp>
        <p:nvSpPr>
          <p:cNvPr id="3" name="Content Placeholder 2">
            <a:extLst>
              <a:ext uri="{FF2B5EF4-FFF2-40B4-BE49-F238E27FC236}">
                <a16:creationId xmlns:a16="http://schemas.microsoft.com/office/drawing/2014/main" id="{091D59AF-562A-3C46-0CB0-C4AA19468A4E}"/>
              </a:ext>
            </a:extLst>
          </p:cNvPr>
          <p:cNvSpPr>
            <a:spLocks noGrp="1"/>
          </p:cNvSpPr>
          <p:nvPr>
            <p:ph idx="1"/>
          </p:nvPr>
        </p:nvSpPr>
        <p:spPr>
          <a:xfrm>
            <a:off x="1066800" y="1864340"/>
            <a:ext cx="5486400" cy="4113213"/>
          </a:xfrm>
        </p:spPr>
        <p:txBody>
          <a:bodyPr/>
          <a:lstStyle/>
          <a:p>
            <a:r>
              <a:rPr lang="en-US" sz="2000" dirty="0"/>
              <a:t>Simulations Parameters:</a:t>
            </a:r>
          </a:p>
          <a:p>
            <a:r>
              <a:rPr lang="en-US" sz="2000" dirty="0"/>
              <a:t>1Tx, 1Rx, 1SS for AP and STA</a:t>
            </a:r>
          </a:p>
          <a:p>
            <a:r>
              <a:rPr lang="en-US" sz="2000" dirty="0"/>
              <a:t>D-NLOS, LDPC, MCS0</a:t>
            </a:r>
          </a:p>
          <a:p>
            <a:r>
              <a:rPr lang="en-US" sz="2000" dirty="0"/>
              <a:t>ELR LTF – Dual 2xLTF mode LTF symbols with 3 dB power boost</a:t>
            </a:r>
          </a:p>
          <a:p>
            <a:r>
              <a:rPr lang="en-US" sz="2000" dirty="0"/>
              <a:t>Realistic Channel Estimation with smoothing</a:t>
            </a:r>
          </a:p>
          <a:p>
            <a:r>
              <a:rPr lang="en-US" sz="2000" dirty="0"/>
              <a:t>Bandwidth = 20 MHz</a:t>
            </a:r>
          </a:p>
          <a:p>
            <a:r>
              <a:rPr lang="en-US" sz="2000" dirty="0"/>
              <a:t>ELR PPDU with RRU52 4xDUP </a:t>
            </a:r>
          </a:p>
          <a:p>
            <a:r>
              <a:rPr lang="en-US" sz="2000" dirty="0"/>
              <a:t>Non-ELR  PPDU with RRU242</a:t>
            </a:r>
          </a:p>
        </p:txBody>
      </p:sp>
      <p:sp>
        <p:nvSpPr>
          <p:cNvPr id="4" name="Slide Number Placeholder 3">
            <a:extLst>
              <a:ext uri="{FF2B5EF4-FFF2-40B4-BE49-F238E27FC236}">
                <a16:creationId xmlns:a16="http://schemas.microsoft.com/office/drawing/2014/main" id="{3C9FBC40-5B88-3B5B-7E93-22AE51A128F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B1ED85-60B7-01EF-02FF-09D59B96809F}"/>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FAB92464-17AC-8D86-4943-6C53603779B5}"/>
              </a:ext>
            </a:extLst>
          </p:cNvPr>
          <p:cNvSpPr>
            <a:spLocks noGrp="1"/>
          </p:cNvSpPr>
          <p:nvPr>
            <p:ph type="dt" idx="15"/>
          </p:nvPr>
        </p:nvSpPr>
        <p:spPr/>
        <p:txBody>
          <a:bodyPr/>
          <a:lstStyle/>
          <a:p>
            <a:r>
              <a:rPr lang="en-US"/>
              <a:t>November 2024</a:t>
            </a:r>
            <a:endParaRPr lang="en-GB" dirty="0"/>
          </a:p>
        </p:txBody>
      </p:sp>
      <p:pic>
        <p:nvPicPr>
          <p:cNvPr id="16" name="Picture 15">
            <a:extLst>
              <a:ext uri="{FF2B5EF4-FFF2-40B4-BE49-F238E27FC236}">
                <a16:creationId xmlns:a16="http://schemas.microsoft.com/office/drawing/2014/main" id="{C4194647-BA2F-FE4B-901E-D19F4CCA12D5}"/>
              </a:ext>
            </a:extLst>
          </p:cNvPr>
          <p:cNvPicPr>
            <a:picLocks noChangeAspect="1"/>
          </p:cNvPicPr>
          <p:nvPr/>
        </p:nvPicPr>
        <p:blipFill>
          <a:blip r:embed="rId2"/>
          <a:stretch>
            <a:fillRect/>
          </a:stretch>
        </p:blipFill>
        <p:spPr>
          <a:xfrm>
            <a:off x="6498167" y="1751014"/>
            <a:ext cx="5334000" cy="4000500"/>
          </a:xfrm>
          <a:prstGeom prst="rect">
            <a:avLst/>
          </a:prstGeom>
        </p:spPr>
      </p:pic>
    </p:spTree>
    <p:extLst>
      <p:ext uri="{BB962C8B-B14F-4D97-AF65-F5344CB8AC3E}">
        <p14:creationId xmlns:p14="http://schemas.microsoft.com/office/powerpoint/2010/main" val="2152443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33A55-BB9D-7E42-4486-382985E430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2956AF-F89D-9614-50C1-0C1D7A587CF8}"/>
              </a:ext>
            </a:extLst>
          </p:cNvPr>
          <p:cNvSpPr>
            <a:spLocks noGrp="1"/>
          </p:cNvSpPr>
          <p:nvPr>
            <p:ph type="title"/>
          </p:nvPr>
        </p:nvSpPr>
        <p:spPr/>
        <p:txBody>
          <a:bodyPr/>
          <a:lstStyle/>
          <a:p>
            <a:r>
              <a:rPr lang="en-US" dirty="0"/>
              <a:t>Disabling Spatial Reuse for UHR STAs</a:t>
            </a:r>
          </a:p>
        </p:txBody>
      </p:sp>
      <p:sp>
        <p:nvSpPr>
          <p:cNvPr id="3" name="Content Placeholder 2">
            <a:extLst>
              <a:ext uri="{FF2B5EF4-FFF2-40B4-BE49-F238E27FC236}">
                <a16:creationId xmlns:a16="http://schemas.microsoft.com/office/drawing/2014/main" id="{03E2F88A-A352-0095-FC84-54BA0AC0CF8A}"/>
              </a:ext>
            </a:extLst>
          </p:cNvPr>
          <p:cNvSpPr>
            <a:spLocks noGrp="1"/>
          </p:cNvSpPr>
          <p:nvPr>
            <p:ph idx="1"/>
          </p:nvPr>
        </p:nvSpPr>
        <p:spPr/>
        <p:txBody>
          <a:bodyPr/>
          <a:lstStyle/>
          <a:p>
            <a:pPr>
              <a:buFont typeface="Arial" panose="020B0604020202020204" pitchFamily="34" charset="0"/>
              <a:buChar char="•"/>
            </a:pPr>
            <a:r>
              <a:rPr lang="en-US" sz="2000" dirty="0">
                <a:latin typeface="+mj-lt"/>
              </a:rPr>
              <a:t>We propose to have a mechanism to disable spatial reuse in ELR Transmissions</a:t>
            </a:r>
          </a:p>
          <a:p>
            <a:pPr lvl="1">
              <a:buFont typeface="Arial" panose="020B0604020202020204" pitchFamily="34" charset="0"/>
              <a:buChar char="•"/>
            </a:pPr>
            <a:r>
              <a:rPr lang="en-US" dirty="0">
                <a:latin typeface="+mj-lt"/>
              </a:rPr>
              <a:t>Option 1: Add a rule prohibiting OBSS_PD Based SR for ELR PPDUs by default.</a:t>
            </a:r>
          </a:p>
          <a:p>
            <a:pPr lvl="1">
              <a:buFont typeface="Arial" panose="020B0604020202020204" pitchFamily="34" charset="0"/>
              <a:buChar char="•"/>
            </a:pPr>
            <a:r>
              <a:rPr lang="en-US" dirty="0">
                <a:latin typeface="+mj-lt"/>
              </a:rPr>
              <a:t>Option 2: Add an indication in the U-SIG of ELR PPDUs to enable/disable OBSS_PD Based SR. </a:t>
            </a:r>
          </a:p>
          <a:p>
            <a:pPr lvl="1">
              <a:buFont typeface="Arial" panose="020B0604020202020204" pitchFamily="34" charset="0"/>
              <a:buChar char="•"/>
            </a:pPr>
            <a:r>
              <a:rPr lang="en-US" b="0" i="0" u="none" strike="noStrike" baseline="0" dirty="0">
                <a:solidFill>
                  <a:srgbClr val="000000"/>
                </a:solidFill>
                <a:latin typeface="+mj-lt"/>
              </a:rPr>
              <a:t>Option 3: Option 1 + add an indication in the ELR-SIG to enable </a:t>
            </a:r>
            <a:r>
              <a:rPr lang="en-US" dirty="0">
                <a:latin typeface="+mj-lt"/>
              </a:rPr>
              <a:t>OBSS_PD Based SR.  </a:t>
            </a:r>
          </a:p>
        </p:txBody>
      </p:sp>
      <p:sp>
        <p:nvSpPr>
          <p:cNvPr id="4" name="Slide Number Placeholder 3">
            <a:extLst>
              <a:ext uri="{FF2B5EF4-FFF2-40B4-BE49-F238E27FC236}">
                <a16:creationId xmlns:a16="http://schemas.microsoft.com/office/drawing/2014/main" id="{51B096D6-903F-BB06-DB7F-46DFC93AB96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A561D2B-ABFD-D2EB-69B6-DD8618C3829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47623C10-3BA1-677B-CD62-DD9059AE814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4560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1F229-A88A-A535-E018-4D0202568806}"/>
              </a:ext>
            </a:extLst>
          </p:cNvPr>
          <p:cNvSpPr>
            <a:spLocks noGrp="1"/>
          </p:cNvSpPr>
          <p:nvPr>
            <p:ph type="title"/>
          </p:nvPr>
        </p:nvSpPr>
        <p:spPr/>
        <p:txBody>
          <a:bodyPr/>
          <a:lstStyle/>
          <a:p>
            <a:r>
              <a:rPr lang="en-US" dirty="0"/>
              <a:t>Disabling Spatial Reuse for EHT STAs</a:t>
            </a:r>
          </a:p>
        </p:txBody>
      </p:sp>
      <p:sp>
        <p:nvSpPr>
          <p:cNvPr id="3" name="Content Placeholder 2">
            <a:extLst>
              <a:ext uri="{FF2B5EF4-FFF2-40B4-BE49-F238E27FC236}">
                <a16:creationId xmlns:a16="http://schemas.microsoft.com/office/drawing/2014/main" id="{171AADF1-25C8-120A-B837-CA7694E051AE}"/>
              </a:ext>
            </a:extLst>
          </p:cNvPr>
          <p:cNvSpPr>
            <a:spLocks noGrp="1"/>
          </p:cNvSpPr>
          <p:nvPr>
            <p:ph idx="1"/>
          </p:nvPr>
        </p:nvSpPr>
        <p:spPr/>
        <p:txBody>
          <a:bodyPr/>
          <a:lstStyle/>
          <a:p>
            <a:pPr>
              <a:buFont typeface="Arial" panose="020B0604020202020204" pitchFamily="34" charset="0"/>
              <a:buChar char="•"/>
            </a:pPr>
            <a:r>
              <a:rPr lang="en-US" sz="2000" dirty="0">
                <a:latin typeface="+mj-lt"/>
              </a:rPr>
              <a:t>For EHT STAs, we can disable spatial reuse by setting the U-SIG BSS Color field of the ELR PPDU to 0.</a:t>
            </a:r>
          </a:p>
          <a:p>
            <a:pPr lvl="1">
              <a:buFont typeface="Arial" panose="020B0604020202020204" pitchFamily="34" charset="0"/>
              <a:buChar char="•"/>
            </a:pPr>
            <a:r>
              <a:rPr lang="en-US" b="1" u="none" strike="noStrike" baseline="0" dirty="0">
                <a:solidFill>
                  <a:srgbClr val="000000"/>
                </a:solidFill>
                <a:latin typeface="+mj-lt"/>
              </a:rPr>
              <a:t>[</a:t>
            </a:r>
            <a:r>
              <a:rPr lang="en-US" b="1" u="none" strike="noStrike" baseline="0" dirty="0">
                <a:latin typeface="+mj-lt"/>
              </a:rPr>
              <a:t>26.2.2 Intra-BSS and inter-BSS PPDU classification</a:t>
            </a:r>
            <a:r>
              <a:rPr lang="en-US" b="1" u="none" strike="noStrike" baseline="0" dirty="0">
                <a:solidFill>
                  <a:srgbClr val="000000"/>
                </a:solidFill>
                <a:latin typeface="+mj-lt"/>
              </a:rPr>
              <a:t>] </a:t>
            </a:r>
            <a:r>
              <a:rPr lang="en-US" b="0" i="1" u="none" strike="noStrike" baseline="0" dirty="0">
                <a:solidFill>
                  <a:srgbClr val="000000"/>
                </a:solidFill>
                <a:latin typeface="+mj-lt"/>
              </a:rPr>
              <a:t>A STA shall classify a received PPDU as an inter-BSS PPDU if at least one of the following conditions is  true:  - The BSS color is not disabled (see 26.17.3.3 (Disabling BSS color)) and the RXVECTOR parameter </a:t>
            </a:r>
            <a:r>
              <a:rPr lang="en-US" b="1" i="1" u="none" strike="noStrike" baseline="0" dirty="0">
                <a:solidFill>
                  <a:srgbClr val="000000"/>
                </a:solidFill>
                <a:latin typeface="+mj-lt"/>
              </a:rPr>
              <a:t>BSS_COLOR is not 0 </a:t>
            </a:r>
            <a:r>
              <a:rPr lang="en-US" b="0" i="1" u="none" strike="noStrike" baseline="0" dirty="0">
                <a:solidFill>
                  <a:srgbClr val="000000"/>
                </a:solidFill>
                <a:latin typeface="+mj-lt"/>
              </a:rPr>
              <a:t>and is not the BSS color of the BSS of which the STA is a member.</a:t>
            </a:r>
          </a:p>
          <a:p>
            <a:pPr lvl="1">
              <a:buFont typeface="Arial" panose="020B0604020202020204" pitchFamily="34" charset="0"/>
              <a:buChar char="•"/>
            </a:pPr>
            <a:r>
              <a:rPr lang="en-US" dirty="0">
                <a:latin typeface="+mj-lt"/>
              </a:rPr>
              <a:t>Note</a:t>
            </a:r>
            <a:r>
              <a:rPr lang="en-US">
                <a:latin typeface="+mj-lt"/>
              </a:rPr>
              <a:t>: EHT </a:t>
            </a:r>
            <a:r>
              <a:rPr lang="en-US" dirty="0">
                <a:latin typeface="+mj-lt"/>
              </a:rPr>
              <a:t>STAs are not able to use spatial reuse unless they can categorize the PPDU as inter-BSS PPDU.</a:t>
            </a:r>
          </a:p>
          <a:p>
            <a:pPr>
              <a:buFont typeface="Arial" panose="020B0604020202020204" pitchFamily="34" charset="0"/>
              <a:buChar char="•"/>
            </a:pPr>
            <a:r>
              <a:rPr lang="en-US" b="0" i="0" u="none" strike="noStrike" baseline="0" dirty="0">
                <a:solidFill>
                  <a:srgbClr val="000000"/>
                </a:solidFill>
                <a:latin typeface="+mj-lt"/>
              </a:rPr>
              <a:t>The actual BSS Color is also carried in the ELR MARK field.</a:t>
            </a:r>
          </a:p>
          <a:p>
            <a:pPr lvl="1">
              <a:buFont typeface="Arial" panose="020B0604020202020204" pitchFamily="34" charset="0"/>
              <a:buChar char="•"/>
            </a:pPr>
            <a:endParaRPr lang="en-US" b="0" i="0" u="none" strike="noStrike" baseline="0" dirty="0">
              <a:solidFill>
                <a:srgbClr val="000000"/>
              </a:solidFill>
              <a:latin typeface="+mj-lt"/>
            </a:endParaRPr>
          </a:p>
        </p:txBody>
      </p:sp>
      <p:sp>
        <p:nvSpPr>
          <p:cNvPr id="4" name="Slide Number Placeholder 3">
            <a:extLst>
              <a:ext uri="{FF2B5EF4-FFF2-40B4-BE49-F238E27FC236}">
                <a16:creationId xmlns:a16="http://schemas.microsoft.com/office/drawing/2014/main" id="{BF3B74AE-E1B0-FF5D-4BFB-77EF95A490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00D999B-BB67-4434-5AD0-D24F14ABC87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E4A043D-B99B-63F1-EF96-4BFFB8D0AB0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4462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37D5C-4023-806F-61FA-BA0ADD5DE88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EDED664-043A-F3DC-A8E0-B0F1B476B587}"/>
              </a:ext>
            </a:extLst>
          </p:cNvPr>
          <p:cNvSpPr>
            <a:spLocks noGrp="1"/>
          </p:cNvSpPr>
          <p:nvPr>
            <p:ph idx="1"/>
          </p:nvPr>
        </p:nvSpPr>
        <p:spPr/>
        <p:txBody>
          <a:bodyPr/>
          <a:lstStyle/>
          <a:p>
            <a:r>
              <a:rPr lang="en-US" dirty="0"/>
              <a:t>We discussed the problem of spatial reuse during ELR transmissions and discussed ways to disable it in both EHT and UHR STAs.</a:t>
            </a:r>
          </a:p>
          <a:p>
            <a:endParaRPr lang="en-US" dirty="0"/>
          </a:p>
        </p:txBody>
      </p:sp>
      <p:sp>
        <p:nvSpPr>
          <p:cNvPr id="4" name="Slide Number Placeholder 3">
            <a:extLst>
              <a:ext uri="{FF2B5EF4-FFF2-40B4-BE49-F238E27FC236}">
                <a16:creationId xmlns:a16="http://schemas.microsoft.com/office/drawing/2014/main" id="{F45CF363-26DE-4CAD-47B5-DA075E9B0BA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1D4B0A9-C258-9B86-FA74-EB436D9C9514}"/>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4A354DF0-F4E4-905F-3574-9475D770D1E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794303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F8F03-23D2-127C-2CB6-2E37B79E9793}"/>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62687C28-E181-E60A-7838-C4E37F802482}"/>
              </a:ext>
            </a:extLst>
          </p:cNvPr>
          <p:cNvSpPr>
            <a:spLocks noGrp="1"/>
          </p:cNvSpPr>
          <p:nvPr>
            <p:ph idx="1"/>
          </p:nvPr>
        </p:nvSpPr>
        <p:spPr/>
        <p:txBody>
          <a:bodyPr/>
          <a:lstStyle/>
          <a:p>
            <a:r>
              <a:rPr lang="en-US" dirty="0"/>
              <a:t>Do you support adding in the SFD,</a:t>
            </a:r>
          </a:p>
          <a:p>
            <a:r>
              <a:rPr lang="en-US" dirty="0"/>
              <a:t>11bn defines a mechanism for disabling spatial reuse for ELR transmissions.</a:t>
            </a:r>
          </a:p>
          <a:p>
            <a:r>
              <a:rPr lang="en-US" dirty="0"/>
              <a:t>Y</a:t>
            </a:r>
          </a:p>
          <a:p>
            <a:r>
              <a:rPr lang="en-US" dirty="0"/>
              <a:t>N</a:t>
            </a:r>
          </a:p>
          <a:p>
            <a:r>
              <a:rPr lang="en-US" dirty="0"/>
              <a:t>A</a:t>
            </a:r>
          </a:p>
          <a:p>
            <a:endParaRPr lang="en-US" dirty="0"/>
          </a:p>
        </p:txBody>
      </p:sp>
      <p:sp>
        <p:nvSpPr>
          <p:cNvPr id="4" name="Slide Number Placeholder 3">
            <a:extLst>
              <a:ext uri="{FF2B5EF4-FFF2-40B4-BE49-F238E27FC236}">
                <a16:creationId xmlns:a16="http://schemas.microsoft.com/office/drawing/2014/main" id="{31357A9B-3744-8366-D08E-F72E03F4A36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372A366-3381-8D6D-4CFE-C1B7AC7389BB}"/>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5E3C7CF4-E98E-1244-3752-ED3EBA70E83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63555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2678</TotalTime>
  <Words>1029</Words>
  <Application>Microsoft Office PowerPoint</Application>
  <PresentationFormat>Widescreen</PresentationFormat>
  <Paragraphs>111</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Arial</vt:lpstr>
      <vt:lpstr>Times New Roman</vt:lpstr>
      <vt:lpstr>Office Theme</vt:lpstr>
      <vt:lpstr>Document</vt:lpstr>
      <vt:lpstr>Discussion on Spatial Reuse in ELR Transmissions</vt:lpstr>
      <vt:lpstr>Abstract</vt:lpstr>
      <vt:lpstr>Interference During ELR Transmissions</vt:lpstr>
      <vt:lpstr>Spatial Reuse in 802.11be </vt:lpstr>
      <vt:lpstr>Interference During ELR Transmissions</vt:lpstr>
      <vt:lpstr>Disabling Spatial Reuse for UHR STAs</vt:lpstr>
      <vt:lpstr>Disabling Spatial Reuse for EHT STAs</vt:lpstr>
      <vt:lpstr>Conclusion</vt:lpstr>
      <vt:lpstr>Strawpoll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Leonardo Lanante</cp:lastModifiedBy>
  <cp:revision>222</cp:revision>
  <cp:lastPrinted>1601-01-01T00:00:00Z</cp:lastPrinted>
  <dcterms:created xsi:type="dcterms:W3CDTF">2024-04-17T14:38:42Z</dcterms:created>
  <dcterms:modified xsi:type="dcterms:W3CDTF">2025-01-12T09:51:33Z</dcterms:modified>
  <cp:category>Name, Affiliation</cp:category>
</cp:coreProperties>
</file>