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90" r:id="rId4"/>
    <p:sldId id="297" r:id="rId5"/>
    <p:sldId id="302" r:id="rId6"/>
    <p:sldId id="291" r:id="rId7"/>
    <p:sldId id="295"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9"/>
    <a:srgbClr val="E3F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37" autoAdjust="0"/>
    <p:restoredTop sz="94704" autoAdjust="0"/>
  </p:normalViewPr>
  <p:slideViewPr>
    <p:cSldViewPr>
      <p:cViewPr varScale="1">
        <p:scale>
          <a:sx n="80" d="100"/>
          <a:sy n="80" d="100"/>
        </p:scale>
        <p:origin x="1020"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873-00-00bn-design-targets-and-considerations-for-enhanced-long-range.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24/11-24-1478-02-00bn-elr-ppdu-design.pptx" TargetMode="External"/><Relationship Id="rId4" Type="http://schemas.openxmlformats.org/officeDocument/2006/relationships/hyperlink" Target="https://mentor.ieee.org/802.11/dcn/24/11-24-0875-01-00bn-uhr-enhanced-long-range-support.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Discussion on Link Adaptation Aspects of ELR Transmissions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42941594"/>
              </p:ext>
            </p:extLst>
          </p:nvPr>
        </p:nvGraphicFramePr>
        <p:xfrm>
          <a:off x="996950" y="2413000"/>
          <a:ext cx="10206038" cy="2678113"/>
        </p:xfrm>
        <a:graphic>
          <a:graphicData uri="http://schemas.openxmlformats.org/presentationml/2006/ole">
            <mc:AlternateContent xmlns:mc="http://schemas.openxmlformats.org/markup-compatibility/2006">
              <mc:Choice xmlns:v="urn:schemas-microsoft-com:vml" Requires="v">
                <p:oleObj name="Document" r:id="rId3" imgW="10466184" imgH="2742525" progId="Word.Document.8">
                  <p:embed/>
                </p:oleObj>
              </mc:Choice>
              <mc:Fallback>
                <p:oleObj name="Document" r:id="rId3" imgW="10466184" imgH="2742525" progId="Word.Document.8">
                  <p:embed/>
                  <p:pic>
                    <p:nvPicPr>
                      <p:cNvPr id="0" name="Picture 3"/>
                      <p:cNvPicPr>
                        <a:picLocks noChangeAspect="1" noChangeArrowheads="1"/>
                      </p:cNvPicPr>
                      <p:nvPr/>
                    </p:nvPicPr>
                    <p:blipFill>
                      <a:blip r:embed="rId4"/>
                      <a:srcRect/>
                      <a:stretch>
                        <a:fillRect/>
                      </a:stretch>
                    </p:blipFill>
                    <p:spPr bwMode="auto">
                      <a:xfrm>
                        <a:off x="996950" y="2413000"/>
                        <a:ext cx="10206038" cy="26781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Enhanced Long Range PPDU is one of the new features in 802.11bn [1-5].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 ELR PPDU will be helpful in reducing the downlink/uplink range asymmetry problem in current Wi-Fi.</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Several contributions have shown +6 dB link improvements due to combinations of time and frequency domain duplications and power boosting.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However, as ELR PPDU have very low data rate, network throughput may suffer when ELR PPDUs are not used efficiently.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EA28D66E-F5B2-DBCA-4A6C-5DB4696348AE}"/>
              </a:ext>
            </a:extLst>
          </p:cNvPr>
          <p:cNvSpPr/>
          <p:nvPr/>
        </p:nvSpPr>
        <p:spPr bwMode="auto">
          <a:xfrm>
            <a:off x="3642085" y="3179732"/>
            <a:ext cx="3886200" cy="281940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CCAB1701-E5B9-8233-DC73-9E631545A987}"/>
              </a:ext>
            </a:extLst>
          </p:cNvPr>
          <p:cNvSpPr>
            <a:spLocks noGrp="1"/>
          </p:cNvSpPr>
          <p:nvPr>
            <p:ph type="title"/>
          </p:nvPr>
        </p:nvSpPr>
        <p:spPr/>
        <p:txBody>
          <a:bodyPr/>
          <a:lstStyle/>
          <a:p>
            <a:r>
              <a:rPr lang="en-US" dirty="0"/>
              <a:t>ELR PPDU</a:t>
            </a:r>
          </a:p>
        </p:txBody>
      </p:sp>
      <p:sp>
        <p:nvSpPr>
          <p:cNvPr id="3" name="Content Placeholder 2">
            <a:extLst>
              <a:ext uri="{FF2B5EF4-FFF2-40B4-BE49-F238E27FC236}">
                <a16:creationId xmlns:a16="http://schemas.microsoft.com/office/drawing/2014/main" id="{CD9B8E42-00AE-565A-78BE-937C63F20715}"/>
              </a:ext>
            </a:extLst>
          </p:cNvPr>
          <p:cNvSpPr>
            <a:spLocks noGrp="1"/>
          </p:cNvSpPr>
          <p:nvPr>
            <p:ph idx="1"/>
          </p:nvPr>
        </p:nvSpPr>
        <p:spPr>
          <a:xfrm>
            <a:off x="914401" y="1981200"/>
            <a:ext cx="10361084" cy="2653766"/>
          </a:xfrm>
        </p:spPr>
        <p:txBody>
          <a:bodyPr/>
          <a:lstStyle/>
          <a:p>
            <a:r>
              <a:rPr lang="en-US" sz="2000" dirty="0"/>
              <a:t>ELR Transmissions have a much farther range compared to non-ELR transmissions. However, this may impact the performance of the network. Ideally, STAs should only use ELR PPDUs when needed to not prevent OBSS STAs that detects the ELR PPDUs to transmit.</a:t>
            </a:r>
          </a:p>
          <a:p>
            <a:endParaRPr lang="en-US" sz="2000" dirty="0"/>
          </a:p>
          <a:p>
            <a:endParaRPr lang="en-US" sz="2000" dirty="0"/>
          </a:p>
          <a:p>
            <a:r>
              <a:rPr lang="en-US" sz="2000" dirty="0"/>
              <a:t> </a:t>
            </a:r>
          </a:p>
        </p:txBody>
      </p:sp>
      <p:sp>
        <p:nvSpPr>
          <p:cNvPr id="4" name="Slide Number Placeholder 3">
            <a:extLst>
              <a:ext uri="{FF2B5EF4-FFF2-40B4-BE49-F238E27FC236}">
                <a16:creationId xmlns:a16="http://schemas.microsoft.com/office/drawing/2014/main" id="{95F6C80C-CB42-E9C7-90C5-8DFA96D8D9D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B2817B2-F183-259F-F75F-194B125FEBB5}"/>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AC286D81-F861-382F-95AD-889AA4C641DE}"/>
              </a:ext>
            </a:extLst>
          </p:cNvPr>
          <p:cNvSpPr>
            <a:spLocks noGrp="1"/>
          </p:cNvSpPr>
          <p:nvPr>
            <p:ph type="dt" idx="15"/>
          </p:nvPr>
        </p:nvSpPr>
        <p:spPr/>
        <p:txBody>
          <a:bodyPr/>
          <a:lstStyle/>
          <a:p>
            <a:r>
              <a:rPr lang="en-US"/>
              <a:t>November 2024</a:t>
            </a:r>
            <a:endParaRPr lang="en-GB" dirty="0"/>
          </a:p>
        </p:txBody>
      </p:sp>
      <p:sp>
        <p:nvSpPr>
          <p:cNvPr id="7" name="Oval 6">
            <a:extLst>
              <a:ext uri="{FF2B5EF4-FFF2-40B4-BE49-F238E27FC236}">
                <a16:creationId xmlns:a16="http://schemas.microsoft.com/office/drawing/2014/main" id="{E48F8E40-A22A-E150-16B5-F8DE0F644283}"/>
              </a:ext>
            </a:extLst>
          </p:cNvPr>
          <p:cNvSpPr/>
          <p:nvPr/>
        </p:nvSpPr>
        <p:spPr bwMode="auto">
          <a:xfrm>
            <a:off x="4456037" y="3788055"/>
            <a:ext cx="2297693" cy="1666955"/>
          </a:xfrm>
          <a:prstGeom prst="ellips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01D00557-2426-B6B1-D4C7-4B37B28A643C}"/>
              </a:ext>
            </a:extLst>
          </p:cNvPr>
          <p:cNvSpPr/>
          <p:nvPr/>
        </p:nvSpPr>
        <p:spPr bwMode="auto">
          <a:xfrm>
            <a:off x="4144091" y="5033148"/>
            <a:ext cx="228600" cy="228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7FFF6481-3F7D-3AAB-B17B-771B0723A22A}"/>
              </a:ext>
            </a:extLst>
          </p:cNvPr>
          <p:cNvSpPr txBox="1"/>
          <p:nvPr/>
        </p:nvSpPr>
        <p:spPr>
          <a:xfrm>
            <a:off x="4114800" y="5257800"/>
            <a:ext cx="914399" cy="307777"/>
          </a:xfrm>
          <a:prstGeom prst="rect">
            <a:avLst/>
          </a:prstGeom>
          <a:noFill/>
        </p:spPr>
        <p:txBody>
          <a:bodyPr wrap="square" rtlCol="0">
            <a:spAutoFit/>
          </a:bodyPr>
          <a:lstStyle/>
          <a:p>
            <a:r>
              <a:rPr lang="en-US" sz="1400" dirty="0">
                <a:solidFill>
                  <a:schemeClr val="tx1"/>
                </a:solidFill>
              </a:rPr>
              <a:t>STA 2</a:t>
            </a:r>
          </a:p>
        </p:txBody>
      </p:sp>
      <p:sp>
        <p:nvSpPr>
          <p:cNvPr id="11" name="TextBox 10">
            <a:extLst>
              <a:ext uri="{FF2B5EF4-FFF2-40B4-BE49-F238E27FC236}">
                <a16:creationId xmlns:a16="http://schemas.microsoft.com/office/drawing/2014/main" id="{D7C2BFFE-8175-342F-18B2-25C37147FB31}"/>
              </a:ext>
            </a:extLst>
          </p:cNvPr>
          <p:cNvSpPr txBox="1"/>
          <p:nvPr/>
        </p:nvSpPr>
        <p:spPr>
          <a:xfrm>
            <a:off x="5109663" y="3815899"/>
            <a:ext cx="1168537" cy="523220"/>
          </a:xfrm>
          <a:prstGeom prst="rect">
            <a:avLst/>
          </a:prstGeom>
          <a:noFill/>
        </p:spPr>
        <p:txBody>
          <a:bodyPr wrap="square" rtlCol="0">
            <a:spAutoFit/>
          </a:bodyPr>
          <a:lstStyle/>
          <a:p>
            <a:r>
              <a:rPr lang="en-US" sz="1400" dirty="0">
                <a:solidFill>
                  <a:schemeClr val="tx1"/>
                </a:solidFill>
              </a:rPr>
              <a:t>Non-ELR PPDU range </a:t>
            </a:r>
          </a:p>
        </p:txBody>
      </p:sp>
      <p:sp>
        <p:nvSpPr>
          <p:cNvPr id="12" name="TextBox 11">
            <a:extLst>
              <a:ext uri="{FF2B5EF4-FFF2-40B4-BE49-F238E27FC236}">
                <a16:creationId xmlns:a16="http://schemas.microsoft.com/office/drawing/2014/main" id="{79F7650D-E0CC-0928-1346-0CF407C7DF87}"/>
              </a:ext>
            </a:extLst>
          </p:cNvPr>
          <p:cNvSpPr txBox="1"/>
          <p:nvPr/>
        </p:nvSpPr>
        <p:spPr>
          <a:xfrm>
            <a:off x="5029199" y="3369711"/>
            <a:ext cx="1833666" cy="307777"/>
          </a:xfrm>
          <a:prstGeom prst="rect">
            <a:avLst/>
          </a:prstGeom>
          <a:noFill/>
        </p:spPr>
        <p:txBody>
          <a:bodyPr wrap="square" rtlCol="0">
            <a:spAutoFit/>
          </a:bodyPr>
          <a:lstStyle/>
          <a:p>
            <a:r>
              <a:rPr lang="en-US" sz="1400" dirty="0">
                <a:solidFill>
                  <a:schemeClr val="tx1"/>
                </a:solidFill>
              </a:rPr>
              <a:t>ELR PPDU range</a:t>
            </a:r>
          </a:p>
        </p:txBody>
      </p:sp>
      <p:sp>
        <p:nvSpPr>
          <p:cNvPr id="13" name="Oval 12">
            <a:extLst>
              <a:ext uri="{FF2B5EF4-FFF2-40B4-BE49-F238E27FC236}">
                <a16:creationId xmlns:a16="http://schemas.microsoft.com/office/drawing/2014/main" id="{C2722639-F9E9-04F2-3D1F-C52AAA0838F1}"/>
              </a:ext>
            </a:extLst>
          </p:cNvPr>
          <p:cNvSpPr/>
          <p:nvPr/>
        </p:nvSpPr>
        <p:spPr bwMode="auto">
          <a:xfrm>
            <a:off x="6154808" y="4951398"/>
            <a:ext cx="228600" cy="2286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6CBF1BF9-D77D-4785-DEC0-195C8383D410}"/>
              </a:ext>
            </a:extLst>
          </p:cNvPr>
          <p:cNvSpPr txBox="1"/>
          <p:nvPr/>
        </p:nvSpPr>
        <p:spPr>
          <a:xfrm>
            <a:off x="5842920" y="5095813"/>
            <a:ext cx="914399" cy="307777"/>
          </a:xfrm>
          <a:prstGeom prst="rect">
            <a:avLst/>
          </a:prstGeom>
          <a:noFill/>
        </p:spPr>
        <p:txBody>
          <a:bodyPr wrap="square" rtlCol="0">
            <a:spAutoFit/>
          </a:bodyPr>
          <a:lstStyle/>
          <a:p>
            <a:r>
              <a:rPr lang="en-US" sz="1400" dirty="0">
                <a:solidFill>
                  <a:schemeClr val="tx1"/>
                </a:solidFill>
              </a:rPr>
              <a:t>AP 1</a:t>
            </a:r>
          </a:p>
        </p:txBody>
      </p:sp>
      <p:sp>
        <p:nvSpPr>
          <p:cNvPr id="15" name="Oval 14">
            <a:extLst>
              <a:ext uri="{FF2B5EF4-FFF2-40B4-BE49-F238E27FC236}">
                <a16:creationId xmlns:a16="http://schemas.microsoft.com/office/drawing/2014/main" id="{AE5FDC12-644B-0770-FB97-4D1A9F652A24}"/>
              </a:ext>
            </a:extLst>
          </p:cNvPr>
          <p:cNvSpPr/>
          <p:nvPr/>
        </p:nvSpPr>
        <p:spPr bwMode="auto">
          <a:xfrm>
            <a:off x="5298426" y="4573118"/>
            <a:ext cx="228600" cy="2286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13E0668A-3513-1B1B-C266-99AF42CE1F25}"/>
              </a:ext>
            </a:extLst>
          </p:cNvPr>
          <p:cNvSpPr txBox="1"/>
          <p:nvPr/>
        </p:nvSpPr>
        <p:spPr>
          <a:xfrm>
            <a:off x="5469009" y="4488150"/>
            <a:ext cx="914399" cy="307777"/>
          </a:xfrm>
          <a:prstGeom prst="rect">
            <a:avLst/>
          </a:prstGeom>
          <a:noFill/>
        </p:spPr>
        <p:txBody>
          <a:bodyPr wrap="square" rtlCol="0">
            <a:spAutoFit/>
          </a:bodyPr>
          <a:lstStyle/>
          <a:p>
            <a:r>
              <a:rPr lang="en-US" sz="1400" dirty="0">
                <a:solidFill>
                  <a:schemeClr val="tx1"/>
                </a:solidFill>
              </a:rPr>
              <a:t>STA 1</a:t>
            </a:r>
          </a:p>
        </p:txBody>
      </p:sp>
    </p:spTree>
    <p:extLst>
      <p:ext uri="{BB962C8B-B14F-4D97-AF65-F5344CB8AC3E}">
        <p14:creationId xmlns:p14="http://schemas.microsoft.com/office/powerpoint/2010/main" val="206662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A4F3A-09A2-AF3A-D84B-AEADA0F394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E4CCC-749F-59AC-3879-1F694486CA47}"/>
              </a:ext>
            </a:extLst>
          </p:cNvPr>
          <p:cNvSpPr>
            <a:spLocks noGrp="1"/>
          </p:cNvSpPr>
          <p:nvPr>
            <p:ph type="title"/>
          </p:nvPr>
        </p:nvSpPr>
        <p:spPr/>
        <p:txBody>
          <a:bodyPr/>
          <a:lstStyle/>
          <a:p>
            <a:r>
              <a:rPr lang="en-US" dirty="0"/>
              <a:t>ELR MCS Recommendation using UHR Link Adaptation</a:t>
            </a:r>
          </a:p>
        </p:txBody>
      </p:sp>
      <p:sp>
        <p:nvSpPr>
          <p:cNvPr id="3" name="Content Placeholder 2">
            <a:extLst>
              <a:ext uri="{FF2B5EF4-FFF2-40B4-BE49-F238E27FC236}">
                <a16:creationId xmlns:a16="http://schemas.microsoft.com/office/drawing/2014/main" id="{4E9EDF84-4FB0-EFE1-3B76-E95EF8F6DB40}"/>
              </a:ext>
            </a:extLst>
          </p:cNvPr>
          <p:cNvSpPr>
            <a:spLocks noGrp="1"/>
          </p:cNvSpPr>
          <p:nvPr>
            <p:ph idx="1"/>
          </p:nvPr>
        </p:nvSpPr>
        <p:spPr>
          <a:xfrm>
            <a:off x="914401" y="1981200"/>
            <a:ext cx="10361084" cy="4419600"/>
          </a:xfrm>
        </p:spPr>
        <p:txBody>
          <a:bodyPr/>
          <a:lstStyle/>
          <a:p>
            <a:pPr>
              <a:buFont typeface="Arial" panose="020B0604020202020204" pitchFamily="34" charset="0"/>
              <a:buChar char="•"/>
            </a:pPr>
            <a:r>
              <a:rPr lang="en-US" sz="2000" dirty="0"/>
              <a:t>In baseline operation, it is up to the transmitter what PPDU format or MCS it uses based on the capability of the receiver.  </a:t>
            </a:r>
          </a:p>
          <a:p>
            <a:pPr>
              <a:buFont typeface="Arial" panose="020B0604020202020204" pitchFamily="34" charset="0"/>
              <a:buChar char="•"/>
            </a:pPr>
            <a:r>
              <a:rPr lang="en-US" sz="2000" dirty="0"/>
              <a:t>Some guidance from the receiver is helpful for the transmitter to know whether ELR PPDU is recommended or not. For example, an ELR STA receiving an MCS feedback indicating a data rate of &gt;= 6 Mbps can interpret it as a signal to use non-ELR PPDUs. Another way is to have an explicit indication whether ELR or non-ELR PPDUs is recommended.</a:t>
            </a:r>
          </a:p>
        </p:txBody>
      </p:sp>
      <p:sp>
        <p:nvSpPr>
          <p:cNvPr id="4" name="Slide Number Placeholder 3">
            <a:extLst>
              <a:ext uri="{FF2B5EF4-FFF2-40B4-BE49-F238E27FC236}">
                <a16:creationId xmlns:a16="http://schemas.microsoft.com/office/drawing/2014/main" id="{354AB659-F0E8-D644-7076-9BFF91DECE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1881614-CBD8-5C0A-80E4-90993F35A12D}"/>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0FCAF851-BBB1-381D-138D-01D3FF57F941}"/>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B531AB13-992B-6957-65D5-2C0DAE90E9C2}"/>
              </a:ext>
            </a:extLst>
          </p:cNvPr>
          <p:cNvPicPr>
            <a:picLocks noChangeAspect="1"/>
          </p:cNvPicPr>
          <p:nvPr/>
        </p:nvPicPr>
        <p:blipFill>
          <a:blip r:embed="rId2"/>
          <a:stretch>
            <a:fillRect/>
          </a:stretch>
        </p:blipFill>
        <p:spPr>
          <a:xfrm>
            <a:off x="3345562" y="4395008"/>
            <a:ext cx="4895512" cy="1871634"/>
          </a:xfrm>
          <a:prstGeom prst="rect">
            <a:avLst/>
          </a:prstGeom>
        </p:spPr>
      </p:pic>
    </p:spTree>
    <p:extLst>
      <p:ext uri="{BB962C8B-B14F-4D97-AF65-F5344CB8AC3E}">
        <p14:creationId xmlns:p14="http://schemas.microsoft.com/office/powerpoint/2010/main" val="98293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1C50B-45E3-11D8-5BC0-AFDB1B2B4467}"/>
              </a:ext>
            </a:extLst>
          </p:cNvPr>
          <p:cNvSpPr>
            <a:spLocks noGrp="1"/>
          </p:cNvSpPr>
          <p:nvPr>
            <p:ph type="title"/>
          </p:nvPr>
        </p:nvSpPr>
        <p:spPr/>
        <p:txBody>
          <a:bodyPr/>
          <a:lstStyle/>
          <a:p>
            <a:r>
              <a:rPr lang="en-US" dirty="0"/>
              <a:t>ELR PPDU Disable</a:t>
            </a:r>
          </a:p>
        </p:txBody>
      </p:sp>
      <p:sp>
        <p:nvSpPr>
          <p:cNvPr id="3" name="Content Placeholder 2">
            <a:extLst>
              <a:ext uri="{FF2B5EF4-FFF2-40B4-BE49-F238E27FC236}">
                <a16:creationId xmlns:a16="http://schemas.microsoft.com/office/drawing/2014/main" id="{AC08C734-AEDF-B25F-CE9E-346B1D988CB4}"/>
              </a:ext>
            </a:extLst>
          </p:cNvPr>
          <p:cNvSpPr>
            <a:spLocks noGrp="1"/>
          </p:cNvSpPr>
          <p:nvPr>
            <p:ph idx="1"/>
          </p:nvPr>
        </p:nvSpPr>
        <p:spPr/>
        <p:txBody>
          <a:bodyPr/>
          <a:lstStyle/>
          <a:p>
            <a:pPr>
              <a:buFont typeface="Arial" panose="020B0604020202020204" pitchFamily="34" charset="0"/>
              <a:buChar char="•"/>
            </a:pPr>
            <a:r>
              <a:rPr lang="en-US" sz="1800" dirty="0"/>
              <a:t>A non-AP STA may use ELR PPDU even when it is not necessary (or no longer necessary). For example </a:t>
            </a:r>
          </a:p>
          <a:p>
            <a:pPr marL="800100" lvl="1" indent="-342900">
              <a:buFont typeface="Arial" panose="020B0604020202020204" pitchFamily="34" charset="0"/>
              <a:buChar char="•"/>
            </a:pPr>
            <a:r>
              <a:rPr lang="en-US" sz="1800" dirty="0"/>
              <a:t>The STA was previously out of range of non-ELR PPDU but has moved within range of non-ELR PPDU.</a:t>
            </a:r>
          </a:p>
          <a:p>
            <a:pPr marL="800100" lvl="1" indent="-342900">
              <a:buFont typeface="Arial" panose="020B0604020202020204" pitchFamily="34" charset="0"/>
              <a:buChar char="•"/>
            </a:pPr>
            <a:r>
              <a:rPr lang="en-US" sz="1800" dirty="0"/>
              <a:t>Link adaptation algorithm of the STA uses ELR PPDUs after a series of failed transmissions (e.g. due to interference) </a:t>
            </a:r>
          </a:p>
          <a:p>
            <a:pPr>
              <a:buFont typeface="Arial" panose="020B0604020202020204" pitchFamily="34" charset="0"/>
              <a:buChar char="•"/>
            </a:pPr>
            <a:r>
              <a:rPr lang="en-US" sz="1800" dirty="0"/>
              <a:t>Hence, a way to disable transmission of an ELR PPDU for specific STAs may be necessary.</a:t>
            </a:r>
          </a:p>
          <a:p>
            <a:pPr>
              <a:buFont typeface="Arial" panose="020B0604020202020204" pitchFamily="34" charset="0"/>
              <a:buChar char="•"/>
            </a:pPr>
            <a:r>
              <a:rPr lang="en-US" sz="1800" dirty="0"/>
              <a:t>Note: In 802.11ax, an AP can disable its reception of an HE ER SU PPDU using the HE Operation element. We can employ a similar mechanism to disable ELR PPDU for a specific STA.</a:t>
            </a:r>
          </a:p>
          <a:p>
            <a:endParaRPr lang="en-US" sz="2000" dirty="0"/>
          </a:p>
        </p:txBody>
      </p:sp>
      <p:sp>
        <p:nvSpPr>
          <p:cNvPr id="4" name="Slide Number Placeholder 3">
            <a:extLst>
              <a:ext uri="{FF2B5EF4-FFF2-40B4-BE49-F238E27FC236}">
                <a16:creationId xmlns:a16="http://schemas.microsoft.com/office/drawing/2014/main" id="{0090767F-34E5-CCE2-53C7-E91E0D01494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4EFFC01-6C03-259A-D519-05728333D1FC}"/>
              </a:ext>
            </a:extLst>
          </p:cNvPr>
          <p:cNvSpPr>
            <a:spLocks noGrp="1"/>
          </p:cNvSpPr>
          <p:nvPr>
            <p:ph type="ftr" idx="14"/>
          </p:nvPr>
        </p:nvSpPr>
        <p:spPr/>
        <p:txBody>
          <a:bodyPr/>
          <a:lstStyle/>
          <a:p>
            <a:r>
              <a:rPr lang="en-GB" dirty="0"/>
              <a:t>Leonardo Lanante, Ofinno</a:t>
            </a:r>
          </a:p>
        </p:txBody>
      </p:sp>
      <p:sp>
        <p:nvSpPr>
          <p:cNvPr id="6" name="Date Placeholder 5">
            <a:extLst>
              <a:ext uri="{FF2B5EF4-FFF2-40B4-BE49-F238E27FC236}">
                <a16:creationId xmlns:a16="http://schemas.microsoft.com/office/drawing/2014/main" id="{B1E8AD21-B248-34C8-9D19-01424FA46BEB}"/>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E722D875-65D3-183D-6B87-A92AFC365910}"/>
              </a:ext>
            </a:extLst>
          </p:cNvPr>
          <p:cNvPicPr>
            <a:picLocks noChangeAspect="1"/>
          </p:cNvPicPr>
          <p:nvPr/>
        </p:nvPicPr>
        <p:blipFill>
          <a:blip r:embed="rId2"/>
          <a:stretch>
            <a:fillRect/>
          </a:stretch>
        </p:blipFill>
        <p:spPr>
          <a:xfrm>
            <a:off x="3499136" y="4761684"/>
            <a:ext cx="5191614" cy="1410515"/>
          </a:xfrm>
          <a:prstGeom prst="rect">
            <a:avLst/>
          </a:prstGeom>
        </p:spPr>
      </p:pic>
    </p:spTree>
    <p:extLst>
      <p:ext uri="{BB962C8B-B14F-4D97-AF65-F5344CB8AC3E}">
        <p14:creationId xmlns:p14="http://schemas.microsoft.com/office/powerpoint/2010/main" val="469504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37D5C-4023-806F-61FA-BA0ADD5DE88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EDED664-043A-F3DC-A8E0-B0F1B476B587}"/>
              </a:ext>
            </a:extLst>
          </p:cNvPr>
          <p:cNvSpPr>
            <a:spLocks noGrp="1"/>
          </p:cNvSpPr>
          <p:nvPr>
            <p:ph idx="1"/>
          </p:nvPr>
        </p:nvSpPr>
        <p:spPr/>
        <p:txBody>
          <a:bodyPr/>
          <a:lstStyle/>
          <a:p>
            <a:r>
              <a:rPr lang="en-US" dirty="0"/>
              <a:t>In this contribution, we discussed aspects of ELR transmissions related to link adaptation.</a:t>
            </a:r>
          </a:p>
          <a:p>
            <a:r>
              <a:rPr lang="en-US" dirty="0"/>
              <a:t>By providing receiver feedback whether ELR PPDUs are recommended or not, we can prevent a STA from occupying the channel for a long time.</a:t>
            </a:r>
          </a:p>
          <a:p>
            <a:r>
              <a:rPr lang="en-US" dirty="0"/>
              <a:t>Feedback whether to use ELR PPDU or not may be provided via the UHR link adaptation mechanism. Alternatively, the AP may disable use of ELR PPDU </a:t>
            </a:r>
            <a:r>
              <a:rPr lang="en-US"/>
              <a:t>for specific STAs.</a:t>
            </a:r>
            <a:endParaRPr lang="en-US" dirty="0"/>
          </a:p>
          <a:p>
            <a:endParaRPr lang="en-US" dirty="0"/>
          </a:p>
        </p:txBody>
      </p:sp>
      <p:sp>
        <p:nvSpPr>
          <p:cNvPr id="4" name="Slide Number Placeholder 3">
            <a:extLst>
              <a:ext uri="{FF2B5EF4-FFF2-40B4-BE49-F238E27FC236}">
                <a16:creationId xmlns:a16="http://schemas.microsoft.com/office/drawing/2014/main" id="{F45CF363-26DE-4CAD-47B5-DA075E9B0B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1D4B0A9-C258-9B86-FA74-EB436D9C9514}"/>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4A354DF0-F4E4-905F-3574-9475D770D1E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79430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D3E3-3A6B-51D2-8CFE-551161FA547C}"/>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54F3381B-76F0-77B7-4759-808486BFF8A7}"/>
              </a:ext>
            </a:extLst>
          </p:cNvPr>
          <p:cNvSpPr>
            <a:spLocks noGrp="1"/>
          </p:cNvSpPr>
          <p:nvPr>
            <p:ph idx="1"/>
          </p:nvPr>
        </p:nvSpPr>
        <p:spPr/>
        <p:txBody>
          <a:bodyPr/>
          <a:lstStyle/>
          <a:p>
            <a:r>
              <a:rPr lang="en-US" dirty="0"/>
              <a:t>Do you support adding in the SFD, </a:t>
            </a:r>
          </a:p>
          <a:p>
            <a:r>
              <a:rPr lang="en-US" dirty="0"/>
              <a:t>11bn defines a mechanism for an AP STA to provide feedback to a non-AP STA when to use or not to use an ELR PPDU.</a:t>
            </a:r>
          </a:p>
          <a:p>
            <a:r>
              <a:rPr lang="en-US" dirty="0"/>
              <a:t>Y</a:t>
            </a:r>
          </a:p>
          <a:p>
            <a:r>
              <a:rPr lang="en-US" dirty="0"/>
              <a:t>N</a:t>
            </a:r>
          </a:p>
          <a:p>
            <a:r>
              <a:rPr lang="en-US" dirty="0"/>
              <a:t>A</a:t>
            </a:r>
          </a:p>
          <a:p>
            <a:endParaRPr lang="en-US" dirty="0"/>
          </a:p>
        </p:txBody>
      </p:sp>
      <p:sp>
        <p:nvSpPr>
          <p:cNvPr id="4" name="Slide Number Placeholder 3">
            <a:extLst>
              <a:ext uri="{FF2B5EF4-FFF2-40B4-BE49-F238E27FC236}">
                <a16:creationId xmlns:a16="http://schemas.microsoft.com/office/drawing/2014/main" id="{8F0F868C-A333-5914-79E1-396C33DBFFA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CC98B70-1A66-BC9C-4AF1-53E55DAB23E1}"/>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86124F60-EDAB-E8C8-491E-A78B335A3BB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5154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2000" dirty="0"/>
              <a:t>https://mentor.ieee.org/802.11/dcn/24/11-24-0921-00-00bn-an-enhanced-long-range-ppdu.pptx</a:t>
            </a:r>
          </a:p>
          <a:p>
            <a:pPr marL="457200" indent="-457200">
              <a:buFont typeface="+mj-lt"/>
              <a:buAutoNum type="arabicPeriod"/>
            </a:pPr>
            <a:r>
              <a:rPr lang="en-GB" sz="2000" dirty="0">
                <a:hlinkClick r:id="rId3"/>
              </a:rPr>
              <a:t>https://mentor.ieee.org/802.11/dcn/24/11-24-0873-00-00bn-design-targets-and-considerations-for-enhanced-long-range.pptx</a:t>
            </a:r>
            <a:endParaRPr lang="en-GB" sz="2000" dirty="0"/>
          </a:p>
          <a:p>
            <a:pPr marL="457200" indent="-457200">
              <a:buFont typeface="+mj-lt"/>
              <a:buAutoNum type="arabicPeriod"/>
            </a:pPr>
            <a:r>
              <a:rPr lang="en-GB" sz="2000" dirty="0">
                <a:hlinkClick r:id="rId4"/>
              </a:rPr>
              <a:t>https://mentor.ieee.org/802.11/dcn/24/11-24-0875-01-00bn-uhr-enhanced-long-range-support.pptx</a:t>
            </a:r>
            <a:endParaRPr lang="en-GB" sz="2000" dirty="0"/>
          </a:p>
          <a:p>
            <a:pPr marL="457200" indent="-457200">
              <a:buFont typeface="+mj-lt"/>
              <a:buAutoNum type="arabicPeriod"/>
            </a:pPr>
            <a:r>
              <a:rPr lang="en-US" sz="2000" dirty="0">
                <a:hlinkClick r:id="rId5"/>
              </a:rPr>
              <a:t>https://mentor.ieee.org/802.11/dcn/24/11-24-1478-02-00bn-elr-ppdu-design.pptx</a:t>
            </a:r>
            <a:endParaRPr lang="en-US" sz="2000" dirty="0"/>
          </a:p>
          <a:p>
            <a:pPr marL="457200" indent="-457200">
              <a:buFont typeface="+mj-lt"/>
              <a:buAutoNum type="arabicPeriod"/>
            </a:pPr>
            <a:r>
              <a:rPr lang="en-US" sz="2000" dirty="0"/>
              <a:t>https://mentor.ieee.org/802.11/dcn/24/11-24-1573-00-00bn-an-elr-ppdu-follow-up.pptx</a:t>
            </a:r>
          </a:p>
          <a:p>
            <a:pPr marL="457200" indent="-457200">
              <a:buFont typeface="+mj-lt"/>
              <a:buAutoNum type="arabicPeriod"/>
            </a:pPr>
            <a:r>
              <a:rPr lang="en-US" sz="2000" dirty="0"/>
              <a:t>https://mentor.ieee.org/802.11/dcn/24/11-24-1488-00-00bn-elr-ppdu-transmission-design.pptx</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2241</TotalTime>
  <Words>686</Words>
  <Application>Microsoft Office PowerPoint</Application>
  <PresentationFormat>Widescreen</PresentationFormat>
  <Paragraphs>80</Paragraphs>
  <Slides>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Document</vt:lpstr>
      <vt:lpstr>Discussion on Link Adaptation Aspects of ELR Transmissions</vt:lpstr>
      <vt:lpstr>Abstract</vt:lpstr>
      <vt:lpstr>ELR PPDU</vt:lpstr>
      <vt:lpstr>ELR MCS Recommendation using UHR Link Adaptation</vt:lpstr>
      <vt:lpstr>ELR PPDU Disable</vt:lpstr>
      <vt:lpstr>Conclusion</vt:lpstr>
      <vt:lpstr>Strawpoll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Leonardo Lanante</cp:lastModifiedBy>
  <cp:revision>213</cp:revision>
  <cp:lastPrinted>1601-01-01T00:00:00Z</cp:lastPrinted>
  <dcterms:created xsi:type="dcterms:W3CDTF">2024-04-17T14:38:42Z</dcterms:created>
  <dcterms:modified xsi:type="dcterms:W3CDTF">2025-01-12T10:34:31Z</dcterms:modified>
  <cp:category>Name, Affiliation</cp:category>
</cp:coreProperties>
</file>