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1236" r:id="rId3"/>
    <p:sldId id="5974" r:id="rId4"/>
    <p:sldId id="5975" r:id="rId5"/>
    <p:sldId id="5976" r:id="rId6"/>
    <p:sldId id="5977" r:id="rId7"/>
    <p:sldId id="124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2105" autoAdjust="0"/>
  </p:normalViewPr>
  <p:slideViewPr>
    <p:cSldViewPr>
      <p:cViewPr varScale="1">
        <p:scale>
          <a:sx n="114" d="100"/>
          <a:sy n="114" d="100"/>
        </p:scale>
        <p:origin x="31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3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5C094-08C3-DEB3-CDDB-51D4EDCD90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 2024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0BBE75-83D0-A897-87C0-D935CAD7E2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Nov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EB94821-959F-F9BB-D2E4-E71F390610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802.11-24/1859r0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sz="2800" dirty="0" err="1"/>
              <a:t>TGbp</a:t>
            </a:r>
            <a:r>
              <a:rPr lang="en-US" sz="2800" dirty="0"/>
              <a:t> PPDU preamble follow up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2024-11-11</a:t>
            </a:r>
            <a:endParaRPr lang="en-US" sz="20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903001"/>
              </p:ext>
            </p:extLst>
          </p:nvPr>
        </p:nvGraphicFramePr>
        <p:xfrm>
          <a:off x="1066800" y="2792846"/>
          <a:ext cx="7391400" cy="14013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0066C9E-7064-4A86-8F8C-39E23404E8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58126" cy="4495800"/>
          </a:xfrm>
        </p:spPr>
        <p:txBody>
          <a:bodyPr/>
          <a:lstStyle/>
          <a:p>
            <a:r>
              <a:rPr lang="en-US" sz="1600" dirty="0"/>
              <a:t>In previous 802.11bp meeting, multiple DL PPDU formats were proposed and discussed [1-2].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Passed motion [3]:</a:t>
            </a:r>
          </a:p>
          <a:p>
            <a:pPr marL="685800" lvl="2" indent="-342900"/>
            <a:r>
              <a:rPr lang="en-US" altLang="zh-CN" sz="1400" dirty="0">
                <a:ea typeface="+mn-ea"/>
                <a:cs typeface="+mn-cs"/>
              </a:rPr>
              <a:t>IEEE 802.11bp will specify, in 2.4 GHz, an AMP Downlink PPDU containing at least an 802.11 preamble field, an AMP-Sync field and an AMP-Data field. Inclusion of an AMP-SIG field is TBD.</a:t>
            </a:r>
          </a:p>
          <a:p>
            <a:pPr marL="1028700" lvl="3" indent="-342900"/>
            <a:r>
              <a:rPr lang="en-US" altLang="zh-CN" sz="1400" b="1" dirty="0">
                <a:ea typeface="+mn-ea"/>
                <a:cs typeface="+mn-cs"/>
              </a:rPr>
              <a:t>The details of the 802.11 preamble field are TBD</a:t>
            </a:r>
            <a:r>
              <a:rPr lang="en-US" altLang="zh-CN" sz="1400" dirty="0">
                <a:ea typeface="+mn-ea"/>
                <a:cs typeface="+mn-cs"/>
              </a:rPr>
              <a:t>.</a:t>
            </a:r>
          </a:p>
          <a:p>
            <a:pPr marL="1028700" lvl="3" indent="-342900"/>
            <a:r>
              <a:rPr lang="en-US" altLang="zh-CN" sz="1400" dirty="0">
                <a:ea typeface="+mn-ea"/>
                <a:cs typeface="+mn-cs"/>
              </a:rPr>
              <a:t>Additionally, for transmission to backscatter STAs there will be one or more Excitation fields</a:t>
            </a:r>
          </a:p>
          <a:p>
            <a:pPr marL="1028700" lvl="3" indent="-342900"/>
            <a:r>
              <a:rPr lang="en-US" altLang="zh-CN" sz="1400" dirty="0">
                <a:ea typeface="+mn-ea"/>
                <a:cs typeface="+mn-cs"/>
              </a:rPr>
              <a:t>Additionally, for transmission to backscatter STAs there may be more than one AMP-Data field</a:t>
            </a:r>
          </a:p>
          <a:p>
            <a:pPr marL="1028700" lvl="3" indent="-342900"/>
            <a:r>
              <a:rPr lang="en-US" altLang="zh-CN" sz="1400" dirty="0">
                <a:ea typeface="+mn-ea"/>
                <a:cs typeface="+mn-cs"/>
              </a:rPr>
              <a:t>Additionally, AMP-Sync and AMP-SIG field may precede each AMP-Data field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this presentation, we would like to discuss our thought on the DL preamble part.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B408FB1-B021-AB56-5696-3182E7577C9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ACA9E7AB-1E1E-FBA9-F1E8-886F82A897E5}"/>
              </a:ext>
            </a:extLst>
          </p:cNvPr>
          <p:cNvSpPr/>
          <p:nvPr/>
        </p:nvSpPr>
        <p:spPr bwMode="auto">
          <a:xfrm>
            <a:off x="1707807" y="1793050"/>
            <a:ext cx="2068033" cy="4949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92B3BA-F647-68E2-B5CD-4594AA05A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TGbp</a:t>
            </a:r>
            <a:r>
              <a:rPr lang="en-US" dirty="0"/>
              <a:t> OFDM-based preamble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8DEDA-D0C0-2C78-DF1B-7E37E4A8A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690CC-DFA9-4E5C-EDBD-D8EBE0481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C7214364-1DC6-26A3-4474-F614FD03690B}"/>
              </a:ext>
            </a:extLst>
          </p:cNvPr>
          <p:cNvGrpSpPr/>
          <p:nvPr/>
        </p:nvGrpSpPr>
        <p:grpSpPr>
          <a:xfrm>
            <a:off x="990600" y="3429000"/>
            <a:ext cx="3221848" cy="767154"/>
            <a:chOff x="1684481" y="3923209"/>
            <a:chExt cx="3221848" cy="635626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5369D67-9AB7-9812-B801-DF298AA8682D}"/>
                </a:ext>
              </a:extLst>
            </p:cNvPr>
            <p:cNvSpPr/>
            <p:nvPr/>
          </p:nvSpPr>
          <p:spPr bwMode="auto">
            <a:xfrm>
              <a:off x="3617501" y="4063881"/>
              <a:ext cx="417726" cy="49495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F6FC380-C930-E1A6-1AB3-CB5B96795AA6}"/>
                </a:ext>
              </a:extLst>
            </p:cNvPr>
            <p:cNvSpPr/>
            <p:nvPr/>
          </p:nvSpPr>
          <p:spPr bwMode="auto">
            <a:xfrm>
              <a:off x="2376755" y="4063883"/>
              <a:ext cx="417726" cy="49495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362FD09-6596-C6FE-2FCE-F6991C0DC43A}"/>
                </a:ext>
              </a:extLst>
            </p:cNvPr>
            <p:cNvSpPr txBox="1"/>
            <p:nvPr/>
          </p:nvSpPr>
          <p:spPr>
            <a:xfrm rot="16200000">
              <a:off x="2443430" y="4098093"/>
              <a:ext cx="44259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L-STF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086FDAE-4594-FBCB-13ED-D6F775514D54}"/>
                </a:ext>
              </a:extLst>
            </p:cNvPr>
            <p:cNvSpPr/>
            <p:nvPr/>
          </p:nvSpPr>
          <p:spPr bwMode="auto">
            <a:xfrm>
              <a:off x="2794481" y="4063883"/>
              <a:ext cx="417726" cy="49495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12E50B7-F0E4-B4A4-6DB2-468C1A8BAB4C}"/>
                </a:ext>
              </a:extLst>
            </p:cNvPr>
            <p:cNvSpPr txBox="1"/>
            <p:nvPr/>
          </p:nvSpPr>
          <p:spPr>
            <a:xfrm rot="16200000">
              <a:off x="2839199" y="4090200"/>
              <a:ext cx="44259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L-LTF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DFCDA84-BC6C-2333-BCF5-F24CE7AB27A4}"/>
                </a:ext>
              </a:extLst>
            </p:cNvPr>
            <p:cNvSpPr/>
            <p:nvPr/>
          </p:nvSpPr>
          <p:spPr bwMode="auto">
            <a:xfrm>
              <a:off x="3199775" y="4063883"/>
              <a:ext cx="417726" cy="49495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6FB0A98-CF01-715E-E2A8-F6148C7EEB1C}"/>
                </a:ext>
              </a:extLst>
            </p:cNvPr>
            <p:cNvSpPr txBox="1"/>
            <p:nvPr/>
          </p:nvSpPr>
          <p:spPr>
            <a:xfrm rot="16200000">
              <a:off x="3254018" y="4086255"/>
              <a:ext cx="44259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L-SIG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08BEFAC-9EDB-E472-7847-328CDF864CAE}"/>
                </a:ext>
              </a:extLst>
            </p:cNvPr>
            <p:cNvSpPr txBox="1"/>
            <p:nvPr/>
          </p:nvSpPr>
          <p:spPr>
            <a:xfrm rot="16200000">
              <a:off x="3503890" y="4108819"/>
              <a:ext cx="617442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000" b="1" dirty="0">
                  <a:latin typeface="Arial Narrow" panose="020B0606020202030204" pitchFamily="34" charset="0"/>
                </a:rPr>
                <a:t>RL-SIG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1FC668A8-39FD-32BD-C89F-33195939AC8C}"/>
                </a:ext>
              </a:extLst>
            </p:cNvPr>
            <p:cNvSpPr/>
            <p:nvPr/>
          </p:nvSpPr>
          <p:spPr bwMode="auto">
            <a:xfrm>
              <a:off x="4027132" y="4063881"/>
              <a:ext cx="417726" cy="49495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BDC8DCE-CC2A-963C-4A6B-795D297D1E30}"/>
                </a:ext>
              </a:extLst>
            </p:cNvPr>
            <p:cNvSpPr txBox="1"/>
            <p:nvPr/>
          </p:nvSpPr>
          <p:spPr>
            <a:xfrm rot="16200000">
              <a:off x="4050434" y="4085226"/>
              <a:ext cx="49495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000" b="1" dirty="0">
                  <a:latin typeface="Arial Narrow" panose="020B0606020202030204" pitchFamily="34" charset="0"/>
                </a:rPr>
                <a:t>U-SIG1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FBE2A53-DFB9-1B44-9AFF-3DE2ED71ECAC}"/>
                </a:ext>
              </a:extLst>
            </p:cNvPr>
            <p:cNvSpPr/>
            <p:nvPr/>
          </p:nvSpPr>
          <p:spPr bwMode="auto">
            <a:xfrm>
              <a:off x="4440830" y="4063881"/>
              <a:ext cx="424064" cy="49495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E3059EF-24A0-4C2E-3D7D-0EAC0453A51D}"/>
                </a:ext>
              </a:extLst>
            </p:cNvPr>
            <p:cNvSpPr txBox="1"/>
            <p:nvPr/>
          </p:nvSpPr>
          <p:spPr>
            <a:xfrm rot="16200000">
              <a:off x="4458798" y="4089171"/>
              <a:ext cx="49495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000" b="1" dirty="0">
                  <a:latin typeface="Arial Narrow" panose="020B0606020202030204" pitchFamily="34" charset="0"/>
                </a:rPr>
                <a:t>U-SIG2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2411B395-529E-B4CD-B1EC-4BE94D21F3FB}"/>
                </a:ext>
              </a:extLst>
            </p:cNvPr>
            <p:cNvSpPr txBox="1"/>
            <p:nvPr/>
          </p:nvSpPr>
          <p:spPr>
            <a:xfrm>
              <a:off x="1684481" y="4223328"/>
              <a:ext cx="457237" cy="2040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[2]</a:t>
              </a:r>
            </a:p>
          </p:txBody>
        </p:sp>
      </p:grpSp>
      <p:sp>
        <p:nvSpPr>
          <p:cNvPr id="121" name="Content Placeholder 2">
            <a:extLst>
              <a:ext uri="{FF2B5EF4-FFF2-40B4-BE49-F238E27FC236}">
                <a16:creationId xmlns:a16="http://schemas.microsoft.com/office/drawing/2014/main" id="{CCCE1783-B486-BC15-2B42-06EDDA4DA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7" y="4828200"/>
            <a:ext cx="7858126" cy="1552059"/>
          </a:xfrm>
        </p:spPr>
        <p:txBody>
          <a:bodyPr/>
          <a:lstStyle/>
          <a:p>
            <a:r>
              <a:rPr lang="en-US" sz="1600" dirty="0"/>
              <a:t>In our previous contribution [2], we proposed to have U-SIG for a better co-existence:</a:t>
            </a:r>
          </a:p>
          <a:p>
            <a:pPr lvl="1"/>
            <a:r>
              <a:rPr lang="en-US" altLang="zh-TW" sz="1400" dirty="0"/>
              <a:t>PPDU of </a:t>
            </a:r>
            <a:r>
              <a:rPr lang="en-US" sz="1400" dirty="0"/>
              <a:t>different Wi-Fi amendment can be differentiated</a:t>
            </a:r>
            <a:r>
              <a:rPr lang="zh-TW" altLang="en-US" sz="1400" dirty="0"/>
              <a:t> </a:t>
            </a:r>
            <a:r>
              <a:rPr lang="en-US" altLang="zh-TW" sz="1400" dirty="0"/>
              <a:t>via </a:t>
            </a:r>
            <a:r>
              <a:rPr lang="en-US" sz="1400" dirty="0"/>
              <a:t>PHY version in U-SIG</a:t>
            </a:r>
            <a:r>
              <a:rPr lang="en-US" altLang="zh-TW" sz="1400" dirty="0"/>
              <a:t>.</a:t>
            </a:r>
            <a:endParaRPr lang="en-US" sz="1400" dirty="0"/>
          </a:p>
          <a:p>
            <a:pPr lvl="1"/>
            <a:r>
              <a:rPr lang="en-US" sz="1400" dirty="0"/>
              <a:t>For 802.11be and beyond, third-party STA receives an 802.11bp PPDU, it will honor the version independent fields in U-SIG, e.g., TXOP (less collision)</a:t>
            </a:r>
          </a:p>
          <a:p>
            <a:endParaRPr lang="en-US" sz="16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A127C79-CB0D-CCC1-22E4-DCE7732C14E0}"/>
              </a:ext>
            </a:extLst>
          </p:cNvPr>
          <p:cNvSpPr txBox="1"/>
          <p:nvPr/>
        </p:nvSpPr>
        <p:spPr>
          <a:xfrm>
            <a:off x="2077084" y="1916033"/>
            <a:ext cx="149420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OFDM based Preamble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1DB77EC-8D09-AA70-FFE7-FC3E7BAAED0B}"/>
              </a:ext>
            </a:extLst>
          </p:cNvPr>
          <p:cNvGrpSpPr/>
          <p:nvPr/>
        </p:nvGrpSpPr>
        <p:grpSpPr>
          <a:xfrm>
            <a:off x="3776314" y="1927298"/>
            <a:ext cx="3153407" cy="247656"/>
            <a:chOff x="4437071" y="1726141"/>
            <a:chExt cx="3163082" cy="247656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78C0F2FB-21D8-B9B4-9F6F-A9CA5E0B0D19}"/>
                </a:ext>
              </a:extLst>
            </p:cNvPr>
            <p:cNvSpPr/>
            <p:nvPr/>
          </p:nvSpPr>
          <p:spPr bwMode="auto">
            <a:xfrm rot="16200000">
              <a:off x="4798035" y="1369439"/>
              <a:ext cx="215170" cy="93709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0181B33-B120-E0D7-73BE-4A9EE2E80F5A}"/>
                </a:ext>
              </a:extLst>
            </p:cNvPr>
            <p:cNvSpPr txBox="1"/>
            <p:nvPr/>
          </p:nvSpPr>
          <p:spPr>
            <a:xfrm>
              <a:off x="4545169" y="1727576"/>
              <a:ext cx="1060439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AMP Sync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3ACFE49-0435-6461-ACE5-C6B7A39CC363}"/>
                </a:ext>
              </a:extLst>
            </p:cNvPr>
            <p:cNvSpPr/>
            <p:nvPr/>
          </p:nvSpPr>
          <p:spPr bwMode="auto">
            <a:xfrm rot="16200000">
              <a:off x="5794840" y="1303154"/>
              <a:ext cx="215170" cy="106967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480DCD72-00E2-A2F8-5CC9-1D9BDA43EF3A}"/>
                </a:ext>
              </a:extLst>
            </p:cNvPr>
            <p:cNvSpPr/>
            <p:nvPr/>
          </p:nvSpPr>
          <p:spPr bwMode="auto">
            <a:xfrm rot="16200000">
              <a:off x="6908888" y="1254308"/>
              <a:ext cx="215170" cy="116736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85906C4-D11C-13AF-B0FB-1970FAA6708A}"/>
                </a:ext>
              </a:extLst>
            </p:cNvPr>
            <p:cNvSpPr txBox="1"/>
            <p:nvPr/>
          </p:nvSpPr>
          <p:spPr>
            <a:xfrm>
              <a:off x="5591987" y="1726141"/>
              <a:ext cx="93144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AMP SIG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DF8350E6-6A5D-8E64-4A5E-D0232403C73A}"/>
              </a:ext>
            </a:extLst>
          </p:cNvPr>
          <p:cNvSpPr txBox="1"/>
          <p:nvPr/>
        </p:nvSpPr>
        <p:spPr>
          <a:xfrm>
            <a:off x="5965516" y="1925866"/>
            <a:ext cx="116736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AMP Data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4F847C-1B1B-669C-D5FF-ACD4B65F47A4}"/>
              </a:ext>
            </a:extLst>
          </p:cNvPr>
          <p:cNvSpPr txBox="1"/>
          <p:nvPr/>
        </p:nvSpPr>
        <p:spPr>
          <a:xfrm>
            <a:off x="5023029" y="2812065"/>
            <a:ext cx="272302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Third-party STAs (even for 802.11be and beyond): treat as 11a PPDU </a:t>
            </a:r>
          </a:p>
          <a:p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9C0444-14BD-CC5E-6649-77D44C7CFD0E}"/>
              </a:ext>
            </a:extLst>
          </p:cNvPr>
          <p:cNvSpPr txBox="1"/>
          <p:nvPr/>
        </p:nvSpPr>
        <p:spPr>
          <a:xfrm>
            <a:off x="1023575" y="1934172"/>
            <a:ext cx="45723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[1]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E3545899-0CCC-A81A-156F-98D65264AAA8}"/>
              </a:ext>
            </a:extLst>
          </p:cNvPr>
          <p:cNvGrpSpPr/>
          <p:nvPr/>
        </p:nvGrpSpPr>
        <p:grpSpPr>
          <a:xfrm>
            <a:off x="990600" y="2597160"/>
            <a:ext cx="2908830" cy="615002"/>
            <a:chOff x="1102866" y="2663671"/>
            <a:chExt cx="2908830" cy="49299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A612794-1BBF-3F95-01B8-D4F9F9852904}"/>
                </a:ext>
              </a:extLst>
            </p:cNvPr>
            <p:cNvSpPr/>
            <p:nvPr/>
          </p:nvSpPr>
          <p:spPr bwMode="auto">
            <a:xfrm>
              <a:off x="3049527" y="2680216"/>
              <a:ext cx="417726" cy="47645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A8B420-0FD6-88F9-311F-0FDE2859DF9C}"/>
                </a:ext>
              </a:extLst>
            </p:cNvPr>
            <p:cNvSpPr/>
            <p:nvPr/>
          </p:nvSpPr>
          <p:spPr bwMode="auto">
            <a:xfrm>
              <a:off x="1808781" y="2680218"/>
              <a:ext cx="417726" cy="47645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9E7E578-1F79-17BE-0F75-5568FCF65BFB}"/>
                </a:ext>
              </a:extLst>
            </p:cNvPr>
            <p:cNvSpPr txBox="1"/>
            <p:nvPr/>
          </p:nvSpPr>
          <p:spPr>
            <a:xfrm rot="16200000">
              <a:off x="1875457" y="2704001"/>
              <a:ext cx="44259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L-STF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A1966C1-F0B7-16DC-5444-E489C12D53EB}"/>
                </a:ext>
              </a:extLst>
            </p:cNvPr>
            <p:cNvSpPr/>
            <p:nvPr/>
          </p:nvSpPr>
          <p:spPr bwMode="auto">
            <a:xfrm>
              <a:off x="2226507" y="2680218"/>
              <a:ext cx="417726" cy="47645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729EDF1-C7C3-561A-3C87-D14311F19F0C}"/>
                </a:ext>
              </a:extLst>
            </p:cNvPr>
            <p:cNvSpPr txBox="1"/>
            <p:nvPr/>
          </p:nvSpPr>
          <p:spPr>
            <a:xfrm rot="16200000">
              <a:off x="2256938" y="2692547"/>
              <a:ext cx="44259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L-LTF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04A4C7F-D4FC-29AA-0817-9DF4BF52AB25}"/>
                </a:ext>
              </a:extLst>
            </p:cNvPr>
            <p:cNvSpPr/>
            <p:nvPr/>
          </p:nvSpPr>
          <p:spPr bwMode="auto">
            <a:xfrm>
              <a:off x="2631801" y="2680218"/>
              <a:ext cx="417726" cy="47645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5831D8E-2F39-FDE8-3002-4588B4718DB1}"/>
                </a:ext>
              </a:extLst>
            </p:cNvPr>
            <p:cNvSpPr txBox="1"/>
            <p:nvPr/>
          </p:nvSpPr>
          <p:spPr>
            <a:xfrm rot="16200000">
              <a:off x="2676520" y="2684912"/>
              <a:ext cx="44259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L-SIG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C68DEB2-B6E7-370B-799B-A75D6FFC1759}"/>
                </a:ext>
              </a:extLst>
            </p:cNvPr>
            <p:cNvSpPr txBox="1"/>
            <p:nvPr/>
          </p:nvSpPr>
          <p:spPr>
            <a:xfrm rot="16200000">
              <a:off x="3107892" y="2624661"/>
              <a:ext cx="425891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000" b="1" dirty="0">
                  <a:latin typeface="Arial Narrow" panose="020B0606020202030204" pitchFamily="34" charset="0"/>
                </a:rPr>
                <a:t>BPSKMark1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A1FCDAE-27F8-EA90-80FA-E5BF8DD29770}"/>
                </a:ext>
              </a:extLst>
            </p:cNvPr>
            <p:cNvSpPr/>
            <p:nvPr/>
          </p:nvSpPr>
          <p:spPr bwMode="auto">
            <a:xfrm>
              <a:off x="3459158" y="2680216"/>
              <a:ext cx="417726" cy="47645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EA0140D-A451-9219-F1B2-2CE0AECDD7E8}"/>
                </a:ext>
              </a:extLst>
            </p:cNvPr>
            <p:cNvSpPr txBox="1"/>
            <p:nvPr/>
          </p:nvSpPr>
          <p:spPr>
            <a:xfrm rot="16200000">
              <a:off x="3519497" y="2622406"/>
              <a:ext cx="43039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1000" b="1" dirty="0">
                  <a:latin typeface="Arial Narrow" panose="020B0606020202030204" pitchFamily="34" charset="0"/>
                </a:rPr>
                <a:t>BPSKMark2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F10B0C48-8AB1-156C-F51B-5BB0E7945CEE}"/>
                </a:ext>
              </a:extLst>
            </p:cNvPr>
            <p:cNvSpPr txBox="1"/>
            <p:nvPr/>
          </p:nvSpPr>
          <p:spPr>
            <a:xfrm>
              <a:off x="1102866" y="2836685"/>
              <a:ext cx="457237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11ba</a:t>
              </a:r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3862F0B1-B05D-92E1-587D-BBE8300D659B}"/>
              </a:ext>
            </a:extLst>
          </p:cNvPr>
          <p:cNvSpPr txBox="1"/>
          <p:nvPr/>
        </p:nvSpPr>
        <p:spPr>
          <a:xfrm>
            <a:off x="5013309" y="3790966"/>
            <a:ext cx="36374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For 802.11be and beyond, third-party STAs: </a:t>
            </a:r>
          </a:p>
          <a:p>
            <a:r>
              <a:rPr lang="en-US" sz="1000" b="1" dirty="0">
                <a:latin typeface="Arial Narrow" panose="020B0606020202030204" pitchFamily="34" charset="0"/>
              </a:rPr>
              <a:t>decode U-SIG and honor the version independent fields, e.g., TXOP.</a:t>
            </a: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3440475F-FD6F-2FBF-8EF4-0D11F865E01F}"/>
              </a:ext>
            </a:extLst>
          </p:cNvPr>
          <p:cNvCxnSpPr/>
          <p:nvPr/>
        </p:nvCxnSpPr>
        <p:spPr bwMode="auto">
          <a:xfrm flipH="1">
            <a:off x="1480812" y="2340418"/>
            <a:ext cx="215703" cy="4837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12EEF43-FA1C-4A77-3135-84346B0FFF0E}"/>
              </a:ext>
            </a:extLst>
          </p:cNvPr>
          <p:cNvCxnSpPr>
            <a:cxnSpLocks/>
          </p:cNvCxnSpPr>
          <p:nvPr/>
        </p:nvCxnSpPr>
        <p:spPr bwMode="auto">
          <a:xfrm>
            <a:off x="3760281" y="2340418"/>
            <a:ext cx="652397" cy="1143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4">
            <a:extLst>
              <a:ext uri="{FF2B5EF4-FFF2-40B4-BE49-F238E27FC236}">
                <a16:creationId xmlns:a16="http://schemas.microsoft.com/office/drawing/2014/main" id="{4AADC460-F20B-D034-5171-92D4C1D48F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4281436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6FCF9-2DF1-2BAC-9A89-F16BA224F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Proposed </a:t>
            </a:r>
            <a:r>
              <a:rPr lang="en-US" dirty="0"/>
              <a:t>U-SIG indication method for </a:t>
            </a:r>
            <a:r>
              <a:rPr lang="en-US" dirty="0" err="1"/>
              <a:t>TGbp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12F4D-0280-B66C-EEC2-68E3494E5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r>
              <a:rPr lang="en-US" sz="1600" dirty="0"/>
              <a:t>PHY version and a Validate bit set to 0 in U-SIG can be used to indicate 802.11bp PPDU:</a:t>
            </a:r>
          </a:p>
          <a:p>
            <a:pPr lvl="1"/>
            <a:r>
              <a:rPr lang="en-US" sz="1600" dirty="0"/>
              <a:t>For 802.11be and beyond, third-party STA can check the indicator and early terminate its RX processer. (save power) </a:t>
            </a:r>
          </a:p>
          <a:p>
            <a:pPr lvl="1"/>
            <a:r>
              <a:rPr lang="en-US" sz="1600" dirty="0"/>
              <a:t>More than one bit can be applied to indicate different AMP PPDU if needed.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E9C7F-5187-55C2-F595-6F8071B8E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4A476-1F3C-A7B9-1EB8-6076C67EB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6" name="Content Placeholder 12">
            <a:extLst>
              <a:ext uri="{FF2B5EF4-FFF2-40B4-BE49-F238E27FC236}">
                <a16:creationId xmlns:a16="http://schemas.microsoft.com/office/drawing/2014/main" id="{09C47596-B211-783E-3902-28CF26058C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0167087"/>
              </p:ext>
            </p:extLst>
          </p:nvPr>
        </p:nvGraphicFramePr>
        <p:xfrm>
          <a:off x="123940" y="4724400"/>
          <a:ext cx="8896119" cy="6286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8684">
                  <a:extLst>
                    <a:ext uri="{9D8B030D-6E8A-4147-A177-3AD203B41FA5}">
                      <a16:colId xmlns:a16="http://schemas.microsoft.com/office/drawing/2014/main" val="855669673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1335814082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608465225"/>
                    </a:ext>
                  </a:extLst>
                </a:gridCol>
                <a:gridCol w="428347">
                  <a:extLst>
                    <a:ext uri="{9D8B030D-6E8A-4147-A177-3AD203B41FA5}">
                      <a16:colId xmlns:a16="http://schemas.microsoft.com/office/drawing/2014/main" val="2925459864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192227541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074644055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190154970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49875144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1186747018"/>
                    </a:ext>
                  </a:extLst>
                </a:gridCol>
                <a:gridCol w="428347">
                  <a:extLst>
                    <a:ext uri="{9D8B030D-6E8A-4147-A177-3AD203B41FA5}">
                      <a16:colId xmlns:a16="http://schemas.microsoft.com/office/drawing/2014/main" val="1758137903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856570238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908115469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39782892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1996754861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04630989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092720705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1757821909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248302460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4091503298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846319646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636514744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417450344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708647748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331234494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601723913"/>
                    </a:ext>
                  </a:extLst>
                </a:gridCol>
                <a:gridCol w="155575">
                  <a:extLst>
                    <a:ext uri="{9D8B030D-6E8A-4147-A177-3AD203B41FA5}">
                      <a16:colId xmlns:a16="http://schemas.microsoft.com/office/drawing/2014/main" val="99070788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3165565109"/>
                    </a:ext>
                  </a:extLst>
                </a:gridCol>
              </a:tblGrid>
              <a:tr h="71527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8110821"/>
                  </a:ext>
                </a:extLst>
              </a:tr>
              <a:tr h="715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U-SIG1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PHY version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Bandwidth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UL/DL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BSS color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TXOP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Disregard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Validate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035153"/>
                  </a:ext>
                </a:extLst>
              </a:tr>
              <a:tr h="715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U-SIG2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PPDU Type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Validate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punctured channel info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Validate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UHR-SIG MCS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Number Of UHR-SIG Symbols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CRC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Tail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465484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:a16="http://schemas.microsoft.com/office/drawing/2014/main" id="{8E41A596-339B-C4BA-60D8-96BF9EECA6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269251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agree to add the following text to the SFD:</a:t>
            </a:r>
          </a:p>
          <a:p>
            <a:pPr lvl="1"/>
            <a:r>
              <a:rPr lang="en-US" altLang="zh-CN" sz="1600" dirty="0"/>
              <a:t>802.11 preamble field in an </a:t>
            </a:r>
            <a:r>
              <a:rPr lang="en-US" sz="1600" dirty="0"/>
              <a:t>AMP DL PPDU includes L-STF, L-LTF, L-SIG, RL-SIG, and U-SIGs.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6B8B1F2-023F-CFEA-5BEA-AEBED5361ED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697695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agree to add the following text to the SFD:</a:t>
            </a:r>
          </a:p>
          <a:p>
            <a:pPr lvl="1"/>
            <a:r>
              <a:rPr lang="en-US" sz="1600" dirty="0"/>
              <a:t>PHY version set to 0 and Validate bit(s) in U-SIG to indicate AMP PPDU(s).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C07692-ED22-A06C-C301-733AF9D0A3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461874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[1] 11-24/1530,</a:t>
            </a:r>
            <a:r>
              <a:rPr lang="en-US" altLang="zh-CN" sz="1600" dirty="0"/>
              <a:t> Discussion of AMP-SIG Field, Bin Qian </a:t>
            </a:r>
            <a:r>
              <a:rPr lang="en-US" sz="1600" dirty="0"/>
              <a:t>et al., Huawei</a:t>
            </a:r>
            <a:r>
              <a:rPr lang="en-CA" sz="1600" dirty="0"/>
              <a:t>.</a:t>
            </a:r>
          </a:p>
          <a:p>
            <a:pPr marL="0" indent="0">
              <a:buNone/>
            </a:pPr>
            <a:r>
              <a:rPr lang="en-US" sz="1600" dirty="0"/>
              <a:t>[2] 11-24/0861, AMP DL PPDU consideration, You-Wei Chen et al., </a:t>
            </a:r>
            <a:r>
              <a:rPr lang="en-US" sz="1600" dirty="0" err="1"/>
              <a:t>Mediatek</a:t>
            </a:r>
            <a:r>
              <a:rPr lang="en-CA" sz="1600" dirty="0"/>
              <a:t>.</a:t>
            </a:r>
          </a:p>
          <a:p>
            <a:pPr marL="0" indent="0">
              <a:buNone/>
            </a:pPr>
            <a:r>
              <a:rPr lang="en-CA" altLang="zh-CN" sz="1600" dirty="0"/>
              <a:t>[3] 11-24/1322, </a:t>
            </a:r>
            <a:r>
              <a:rPr lang="en-US" altLang="en-US" sz="1600" dirty="0"/>
              <a:t>IEEE 802.11 </a:t>
            </a:r>
            <a:r>
              <a:rPr lang="en-US" altLang="en-US" sz="1600" dirty="0" err="1"/>
              <a:t>TGbp</a:t>
            </a:r>
            <a:r>
              <a:rPr lang="en-US" altLang="en-US" sz="1600" dirty="0"/>
              <a:t> Motion Dock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FFC3461-B718-0DAA-E29A-4E92DB644D5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126999</TotalTime>
  <Words>597</Words>
  <Application>Microsoft Office PowerPoint</Application>
  <PresentationFormat>On-screen Show (4:3)</PresentationFormat>
  <Paragraphs>137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 Narrow</vt:lpstr>
      <vt:lpstr>Times New Roman</vt:lpstr>
      <vt:lpstr>802-11-Submission</vt:lpstr>
      <vt:lpstr>TGbp PPDU preamble follow up</vt:lpstr>
      <vt:lpstr>Introduction</vt:lpstr>
      <vt:lpstr>TGbp OFDM-based preamble</vt:lpstr>
      <vt:lpstr>Proposed U-SIG indication method for TGbp</vt:lpstr>
      <vt:lpstr>Straw Poll #1</vt:lpstr>
      <vt:lpstr>Straw Poll #2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718</cp:revision>
  <cp:lastPrinted>1998-02-10T13:28:06Z</cp:lastPrinted>
  <dcterms:created xsi:type="dcterms:W3CDTF">2007-05-21T21:00:37Z</dcterms:created>
  <dcterms:modified xsi:type="dcterms:W3CDTF">2024-11-10T19:05:17Z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