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38"/>
  </p:notesMasterIdLst>
  <p:handoutMasterIdLst>
    <p:handoutMasterId r:id="rId39"/>
  </p:handoutMasterIdLst>
  <p:sldIdLst>
    <p:sldId id="256" r:id="rId5"/>
    <p:sldId id="257" r:id="rId6"/>
    <p:sldId id="382" r:id="rId7"/>
    <p:sldId id="434" r:id="rId8"/>
    <p:sldId id="2144327533" r:id="rId9"/>
    <p:sldId id="2144327534" r:id="rId10"/>
    <p:sldId id="2144327572" r:id="rId11"/>
    <p:sldId id="2144327736" r:id="rId12"/>
    <p:sldId id="2144327709" r:id="rId13"/>
    <p:sldId id="2144327721" r:id="rId14"/>
    <p:sldId id="2144327770" r:id="rId15"/>
    <p:sldId id="2144327715" r:id="rId16"/>
    <p:sldId id="2144327755" r:id="rId17"/>
    <p:sldId id="2144327754" r:id="rId18"/>
    <p:sldId id="2144327769" r:id="rId19"/>
    <p:sldId id="2144327698" r:id="rId20"/>
    <p:sldId id="2144327771" r:id="rId21"/>
    <p:sldId id="2144327478" r:id="rId22"/>
    <p:sldId id="2144327559" r:id="rId23"/>
    <p:sldId id="2134096215" r:id="rId24"/>
    <p:sldId id="2144327537" r:id="rId25"/>
    <p:sldId id="2144327505" r:id="rId26"/>
    <p:sldId id="2144327768" r:id="rId27"/>
    <p:sldId id="2144327760" r:id="rId28"/>
    <p:sldId id="2144327762" r:id="rId29"/>
    <p:sldId id="2144327764" r:id="rId30"/>
    <p:sldId id="2144327756" r:id="rId31"/>
    <p:sldId id="2144327761" r:id="rId32"/>
    <p:sldId id="2144327695" r:id="rId33"/>
    <p:sldId id="2144327502" r:id="rId34"/>
    <p:sldId id="2144327772" r:id="rId35"/>
    <p:sldId id="2144327649" r:id="rId36"/>
    <p:sldId id="429" r:id="rId37"/>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F1FA"/>
    <a:srgbClr val="E2F4F6"/>
    <a:srgbClr val="E7FFFF"/>
    <a:srgbClr val="E1FFFF"/>
    <a:srgbClr val="CCFFFF"/>
    <a:srgbClr val="67E4F5"/>
    <a:srgbClr val="85E9F7"/>
    <a:srgbClr val="F6F9CF"/>
    <a:srgbClr val="F5F8D8"/>
    <a:srgbClr val="F2F6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511CFC-769D-4822-BA55-A4100DB912A8}" v="7" dt="2024-11-11T23:35:17.343"/>
    <p1510:client id="{76E929E3-B602-407F-9C09-96F66C524DE3}" v="126" dt="2024-11-11T21:19:19.9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18" autoAdjust="0"/>
    <p:restoredTop sz="96395" autoAdjust="0"/>
  </p:normalViewPr>
  <p:slideViewPr>
    <p:cSldViewPr>
      <p:cViewPr varScale="1">
        <p:scale>
          <a:sx n="139" d="100"/>
          <a:sy n="139" d="100"/>
        </p:scale>
        <p:origin x="150" y="168"/>
      </p:cViewPr>
      <p:guideLst>
        <p:guide orient="horz" pos="2160"/>
        <p:guide pos="3840"/>
      </p:guideLst>
    </p:cSldViewPr>
  </p:slideViewPr>
  <p:outlineViewPr>
    <p:cViewPr varScale="1">
      <p:scale>
        <a:sx n="170" d="200"/>
        <a:sy n="170" d="200"/>
      </p:scale>
      <p:origin x="0" y="0"/>
    </p:cViewPr>
  </p:outlineViewPr>
  <p:notesTextViewPr>
    <p:cViewPr>
      <p:scale>
        <a:sx n="3" d="2"/>
        <a:sy n="3" d="2"/>
      </p:scale>
      <p:origin x="0" y="0"/>
    </p:cViewPr>
  </p:notesTextViewPr>
  <p:sorterViewPr>
    <p:cViewPr>
      <p:scale>
        <a:sx n="1490290631" d="1807003615"/>
        <a:sy n="1490290631" d="1807003615"/>
      </p:scale>
      <p:origin x="0" y="-7434"/>
    </p:cViewPr>
  </p:sorterViewPr>
  <p:notesViewPr>
    <p:cSldViewPr>
      <p:cViewPr varScale="1">
        <p:scale>
          <a:sx n="86" d="100"/>
          <a:sy n="86" d="100"/>
        </p:scale>
        <p:origin x="384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npolat, Necati" userId="9ca3b1a5-5f5d-48d3-9bef-71f16eae50d7" providerId="ADAL" clId="{01511CFC-769D-4822-BA55-A4100DB912A8}"/>
    <pc:docChg chg="undo custSel modSld">
      <pc:chgData name="Canpolat, Necati" userId="9ca3b1a5-5f5d-48d3-9bef-71f16eae50d7" providerId="ADAL" clId="{01511CFC-769D-4822-BA55-A4100DB912A8}" dt="2024-11-12T00:30:41.540" v="330" actId="20577"/>
      <pc:docMkLst>
        <pc:docMk/>
      </pc:docMkLst>
      <pc:sldChg chg="modSp mod">
        <pc:chgData name="Canpolat, Necati" userId="9ca3b1a5-5f5d-48d3-9bef-71f16eae50d7" providerId="ADAL" clId="{01511CFC-769D-4822-BA55-A4100DB912A8}" dt="2024-11-11T23:20:10.192" v="289" actId="20577"/>
        <pc:sldMkLst>
          <pc:docMk/>
          <pc:sldMk cId="572748205" sldId="2144327502"/>
        </pc:sldMkLst>
        <pc:spChg chg="mod">
          <ac:chgData name="Canpolat, Necati" userId="9ca3b1a5-5f5d-48d3-9bef-71f16eae50d7" providerId="ADAL" clId="{01511CFC-769D-4822-BA55-A4100DB912A8}" dt="2024-11-11T23:20:10.192" v="289" actId="20577"/>
          <ac:spMkLst>
            <pc:docMk/>
            <pc:sldMk cId="572748205" sldId="2144327502"/>
            <ac:spMk id="8" creationId="{8AB49843-88AC-4868-AFAD-283E48FAD18C}"/>
          </ac:spMkLst>
        </pc:spChg>
      </pc:sldChg>
      <pc:sldChg chg="modSp mod">
        <pc:chgData name="Canpolat, Necati" userId="9ca3b1a5-5f5d-48d3-9bef-71f16eae50d7" providerId="ADAL" clId="{01511CFC-769D-4822-BA55-A4100DB912A8}" dt="2024-11-11T22:49:35.875" v="11" actId="6549"/>
        <pc:sldMkLst>
          <pc:docMk/>
          <pc:sldMk cId="2827365149" sldId="2144327534"/>
        </pc:sldMkLst>
        <pc:spChg chg="mod">
          <ac:chgData name="Canpolat, Necati" userId="9ca3b1a5-5f5d-48d3-9bef-71f16eae50d7" providerId="ADAL" clId="{01511CFC-769D-4822-BA55-A4100DB912A8}" dt="2024-11-11T22:49:35.875" v="11" actId="6549"/>
          <ac:spMkLst>
            <pc:docMk/>
            <pc:sldMk cId="2827365149" sldId="2144327534"/>
            <ac:spMk id="3" creationId="{32DA9FAF-ABA9-4A42-90EC-70201F3FA151}"/>
          </ac:spMkLst>
        </pc:spChg>
      </pc:sldChg>
      <pc:sldChg chg="modSp mod">
        <pc:chgData name="Canpolat, Necati" userId="9ca3b1a5-5f5d-48d3-9bef-71f16eae50d7" providerId="ADAL" clId="{01511CFC-769D-4822-BA55-A4100DB912A8}" dt="2024-11-11T23:09:45.405" v="281" actId="20577"/>
        <pc:sldMkLst>
          <pc:docMk/>
          <pc:sldMk cId="345996393" sldId="2144327537"/>
        </pc:sldMkLst>
        <pc:spChg chg="mod">
          <ac:chgData name="Canpolat, Necati" userId="9ca3b1a5-5f5d-48d3-9bef-71f16eae50d7" providerId="ADAL" clId="{01511CFC-769D-4822-BA55-A4100DB912A8}" dt="2024-11-11T23:09:45.405" v="281" actId="20577"/>
          <ac:spMkLst>
            <pc:docMk/>
            <pc:sldMk cId="345996393" sldId="2144327537"/>
            <ac:spMk id="6" creationId="{464FDFB3-AB78-11C9-6527-F2B89E6186EC}"/>
          </ac:spMkLst>
        </pc:spChg>
      </pc:sldChg>
      <pc:sldChg chg="modSp mod">
        <pc:chgData name="Canpolat, Necati" userId="9ca3b1a5-5f5d-48d3-9bef-71f16eae50d7" providerId="ADAL" clId="{01511CFC-769D-4822-BA55-A4100DB912A8}" dt="2024-11-11T23:07:56.712" v="280" actId="20577"/>
        <pc:sldMkLst>
          <pc:docMk/>
          <pc:sldMk cId="994701846" sldId="2144327559"/>
        </pc:sldMkLst>
        <pc:spChg chg="mod">
          <ac:chgData name="Canpolat, Necati" userId="9ca3b1a5-5f5d-48d3-9bef-71f16eae50d7" providerId="ADAL" clId="{01511CFC-769D-4822-BA55-A4100DB912A8}" dt="2024-11-11T23:07:56.712" v="280" actId="20577"/>
          <ac:spMkLst>
            <pc:docMk/>
            <pc:sldMk cId="994701846" sldId="2144327559"/>
            <ac:spMk id="3" creationId="{C79F013E-1028-403D-3A21-9903944B81D4}"/>
          </ac:spMkLst>
        </pc:spChg>
      </pc:sldChg>
      <pc:sldChg chg="modSp mod">
        <pc:chgData name="Canpolat, Necati" userId="9ca3b1a5-5f5d-48d3-9bef-71f16eae50d7" providerId="ADAL" clId="{01511CFC-769D-4822-BA55-A4100DB912A8}" dt="2024-11-11T23:35:44.470" v="329" actId="1076"/>
        <pc:sldMkLst>
          <pc:docMk/>
          <pc:sldMk cId="4141262496" sldId="2144327649"/>
        </pc:sldMkLst>
        <pc:spChg chg="mod">
          <ac:chgData name="Canpolat, Necati" userId="9ca3b1a5-5f5d-48d3-9bef-71f16eae50d7" providerId="ADAL" clId="{01511CFC-769D-4822-BA55-A4100DB912A8}" dt="2024-11-11T23:35:44.470" v="329" actId="1076"/>
          <ac:spMkLst>
            <pc:docMk/>
            <pc:sldMk cId="4141262496" sldId="2144327649"/>
            <ac:spMk id="3" creationId="{32CC4F31-095E-A308-AD26-5F1EE54A7F98}"/>
          </ac:spMkLst>
        </pc:spChg>
      </pc:sldChg>
      <pc:sldChg chg="modSp mod">
        <pc:chgData name="Canpolat, Necati" userId="9ca3b1a5-5f5d-48d3-9bef-71f16eae50d7" providerId="ADAL" clId="{01511CFC-769D-4822-BA55-A4100DB912A8}" dt="2024-11-12T00:30:41.540" v="330" actId="20577"/>
        <pc:sldMkLst>
          <pc:docMk/>
          <pc:sldMk cId="1677277194" sldId="2144327698"/>
        </pc:sldMkLst>
        <pc:graphicFrameChg chg="modGraphic">
          <ac:chgData name="Canpolat, Necati" userId="9ca3b1a5-5f5d-48d3-9bef-71f16eae50d7" providerId="ADAL" clId="{01511CFC-769D-4822-BA55-A4100DB912A8}" dt="2024-11-12T00:30:41.540" v="330" actId="20577"/>
          <ac:graphicFrameMkLst>
            <pc:docMk/>
            <pc:sldMk cId="1677277194" sldId="2144327698"/>
            <ac:graphicFrameMk id="7" creationId="{72465D1A-D565-1FEA-307D-ABF11CEF09DB}"/>
          </ac:graphicFrameMkLst>
        </pc:graphicFrameChg>
      </pc:sldChg>
      <pc:sldChg chg="modSp mod">
        <pc:chgData name="Canpolat, Necati" userId="9ca3b1a5-5f5d-48d3-9bef-71f16eae50d7" providerId="ADAL" clId="{01511CFC-769D-4822-BA55-A4100DB912A8}" dt="2024-11-11T22:52:47.375" v="23" actId="20577"/>
        <pc:sldMkLst>
          <pc:docMk/>
          <pc:sldMk cId="1826341847" sldId="2144327709"/>
        </pc:sldMkLst>
        <pc:spChg chg="mod">
          <ac:chgData name="Canpolat, Necati" userId="9ca3b1a5-5f5d-48d3-9bef-71f16eae50d7" providerId="ADAL" clId="{01511CFC-769D-4822-BA55-A4100DB912A8}" dt="2024-11-11T22:52:47.375" v="23" actId="20577"/>
          <ac:spMkLst>
            <pc:docMk/>
            <pc:sldMk cId="1826341847" sldId="2144327709"/>
            <ac:spMk id="3" creationId="{96BF2C09-B133-0519-4809-2D149B3C414D}"/>
          </ac:spMkLst>
        </pc:spChg>
      </pc:sldChg>
      <pc:sldChg chg="modSp mod">
        <pc:chgData name="Canpolat, Necati" userId="9ca3b1a5-5f5d-48d3-9bef-71f16eae50d7" providerId="ADAL" clId="{01511CFC-769D-4822-BA55-A4100DB912A8}" dt="2024-11-11T22:57:47.837" v="58" actId="6549"/>
        <pc:sldMkLst>
          <pc:docMk/>
          <pc:sldMk cId="542853943" sldId="2144327715"/>
        </pc:sldMkLst>
        <pc:spChg chg="mod">
          <ac:chgData name="Canpolat, Necati" userId="9ca3b1a5-5f5d-48d3-9bef-71f16eae50d7" providerId="ADAL" clId="{01511CFC-769D-4822-BA55-A4100DB912A8}" dt="2024-11-11T22:57:47.837" v="58" actId="6549"/>
          <ac:spMkLst>
            <pc:docMk/>
            <pc:sldMk cId="542853943" sldId="2144327715"/>
            <ac:spMk id="3" creationId="{E12AF0BF-BE1A-2C35-2779-5C2E6D2BF0A0}"/>
          </ac:spMkLst>
        </pc:spChg>
      </pc:sldChg>
      <pc:sldChg chg="modSp mod">
        <pc:chgData name="Canpolat, Necati" userId="9ca3b1a5-5f5d-48d3-9bef-71f16eae50d7" providerId="ADAL" clId="{01511CFC-769D-4822-BA55-A4100DB912A8}" dt="2024-11-11T22:51:42.558" v="19" actId="6549"/>
        <pc:sldMkLst>
          <pc:docMk/>
          <pc:sldMk cId="816170027" sldId="2144327736"/>
        </pc:sldMkLst>
        <pc:spChg chg="mod">
          <ac:chgData name="Canpolat, Necati" userId="9ca3b1a5-5f5d-48d3-9bef-71f16eae50d7" providerId="ADAL" clId="{01511CFC-769D-4822-BA55-A4100DB912A8}" dt="2024-11-11T22:51:42.558" v="19" actId="6549"/>
          <ac:spMkLst>
            <pc:docMk/>
            <pc:sldMk cId="816170027" sldId="2144327736"/>
            <ac:spMk id="3" creationId="{5A46BB09-9E49-2B04-3D3F-581D9127B0D2}"/>
          </ac:spMkLst>
        </pc:spChg>
      </pc:sldChg>
      <pc:sldChg chg="modSp mod">
        <pc:chgData name="Canpolat, Necati" userId="9ca3b1a5-5f5d-48d3-9bef-71f16eae50d7" providerId="ADAL" clId="{01511CFC-769D-4822-BA55-A4100DB912A8}" dt="2024-11-11T23:14:02.683" v="282" actId="6549"/>
        <pc:sldMkLst>
          <pc:docMk/>
          <pc:sldMk cId="1998155850" sldId="2144327760"/>
        </pc:sldMkLst>
        <pc:graphicFrameChg chg="modGraphic">
          <ac:chgData name="Canpolat, Necati" userId="9ca3b1a5-5f5d-48d3-9bef-71f16eae50d7" providerId="ADAL" clId="{01511CFC-769D-4822-BA55-A4100DB912A8}" dt="2024-11-11T23:14:02.683" v="282" actId="6549"/>
          <ac:graphicFrameMkLst>
            <pc:docMk/>
            <pc:sldMk cId="1998155850" sldId="2144327760"/>
            <ac:graphicFrameMk id="5" creationId="{CCF276DE-E398-FF51-360C-FB02ECBEEBFD}"/>
          </ac:graphicFrameMkLst>
        </pc:graphicFrameChg>
      </pc:sldChg>
      <pc:sldChg chg="delSp mod">
        <pc:chgData name="Canpolat, Necati" userId="9ca3b1a5-5f5d-48d3-9bef-71f16eae50d7" providerId="ADAL" clId="{01511CFC-769D-4822-BA55-A4100DB912A8}" dt="2024-11-11T23:05:28.873" v="272" actId="478"/>
        <pc:sldMkLst>
          <pc:docMk/>
          <pc:sldMk cId="3543364141" sldId="2144327771"/>
        </pc:sldMkLst>
        <pc:picChg chg="del">
          <ac:chgData name="Canpolat, Necati" userId="9ca3b1a5-5f5d-48d3-9bef-71f16eae50d7" providerId="ADAL" clId="{01511CFC-769D-4822-BA55-A4100DB912A8}" dt="2024-11-11T23:05:28.873" v="272" actId="478"/>
          <ac:picMkLst>
            <pc:docMk/>
            <pc:sldMk cId="3543364141" sldId="2144327771"/>
            <ac:picMk id="2" creationId="{4A223006-AF6D-49BC-7EA2-758577C21E51}"/>
          </ac:picMkLst>
        </pc:picChg>
      </pc:sldChg>
      <pc:sldChg chg="modSp mod">
        <pc:chgData name="Canpolat, Necati" userId="9ca3b1a5-5f5d-48d3-9bef-71f16eae50d7" providerId="ADAL" clId="{01511CFC-769D-4822-BA55-A4100DB912A8}" dt="2024-11-11T23:20:52.386" v="303" actId="20577"/>
        <pc:sldMkLst>
          <pc:docMk/>
          <pc:sldMk cId="4177772614" sldId="2144327772"/>
        </pc:sldMkLst>
        <pc:spChg chg="mod">
          <ac:chgData name="Canpolat, Necati" userId="9ca3b1a5-5f5d-48d3-9bef-71f16eae50d7" providerId="ADAL" clId="{01511CFC-769D-4822-BA55-A4100DB912A8}" dt="2024-11-11T23:20:52.386" v="303" actId="20577"/>
          <ac:spMkLst>
            <pc:docMk/>
            <pc:sldMk cId="4177772614" sldId="2144327772"/>
            <ac:spMk id="3" creationId="{0CF05733-4885-2E0C-BFB0-63EA7A45454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11/11/2024</a:t>
            </a:fld>
            <a:endParaRPr lang="en-US" dirty="0"/>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dirty="0"/>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dirty="0"/>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dirty="0"/>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txBody>
          <a:bodyPr/>
          <a:lstStyle/>
          <a:p>
            <a:endParaRPr lang="en-US"/>
          </a:p>
        </p:txBody>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dirty="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dirty="0"/>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dirty="0"/>
              <a:t>Page </a:t>
            </a:r>
            <a:fld id="{47A7FEEB-9CD2-43FE-843C-C5350BEACB45}" type="slidenum">
              <a:rPr lang="en-US"/>
              <a:pPr/>
              <a:t>‹#›</a:t>
            </a:fld>
            <a:endParaRPr lang="en-US" dirty="0"/>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dirty="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dirty="0"/>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dirty="0"/>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itchFamily="16" charset="0"/>
              <a:buNone/>
              <a:tabLst/>
              <a:defRPr/>
            </a:pPr>
            <a:r>
              <a:rPr lang="en-US" sz="1200" dirty="0"/>
              <a:t>RadSec provides a means of securing the communication between two RADIUS peers. </a:t>
            </a:r>
          </a:p>
        </p:txBody>
      </p:sp>
      <p:sp>
        <p:nvSpPr>
          <p:cNvPr id="4" name="Header Placeholder 3"/>
          <p:cNvSpPr>
            <a:spLocks noGrp="1"/>
          </p:cNvSpPr>
          <p:nvPr>
            <p:ph type="hdr"/>
          </p:nvPr>
        </p:nvSpPr>
        <p:spPr/>
        <p:txBody>
          <a:bodyPr/>
          <a:lstStyle/>
          <a:p>
            <a:r>
              <a:rPr lang="en-US"/>
              <a:t>doc.: IEEE 802.11-yy/xxxxr0</a:t>
            </a:r>
            <a:endParaRPr lang="en-US" dirty="0"/>
          </a:p>
        </p:txBody>
      </p:sp>
      <p:sp>
        <p:nvSpPr>
          <p:cNvPr id="5" name="Date Placeholder 4"/>
          <p:cNvSpPr>
            <a:spLocks noGrp="1"/>
          </p:cNvSpPr>
          <p:nvPr>
            <p:ph type="dt"/>
          </p:nvPr>
        </p:nvSpPr>
        <p:spPr/>
        <p:txBody>
          <a:bodyPr/>
          <a:lstStyle/>
          <a:p>
            <a:r>
              <a:rPr lang="en-US"/>
              <a:t>Month Year</a:t>
            </a:r>
            <a:endParaRPr lang="en-US" dirty="0"/>
          </a:p>
        </p:txBody>
      </p:sp>
      <p:sp>
        <p:nvSpPr>
          <p:cNvPr id="6" name="Footer Placeholder 5"/>
          <p:cNvSpPr>
            <a:spLocks noGrp="1"/>
          </p:cNvSpPr>
          <p:nvPr>
            <p:ph type="ftr"/>
          </p:nvPr>
        </p:nvSpPr>
        <p:spPr/>
        <p:txBody>
          <a:bodyPr/>
          <a:lstStyle/>
          <a:p>
            <a:r>
              <a:rPr lang="en-US"/>
              <a:t>John Doe, Some Company</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22</a:t>
            </a:fld>
            <a:endParaRPr lang="en-US" dirty="0"/>
          </a:p>
        </p:txBody>
      </p:sp>
    </p:spTree>
    <p:extLst>
      <p:ext uri="{BB962C8B-B14F-4D97-AF65-F5344CB8AC3E}">
        <p14:creationId xmlns:p14="http://schemas.microsoft.com/office/powerpoint/2010/main" val="771373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Connect to public Wi-Fi networks seamlessly and securely – globally!</a:t>
            </a:r>
          </a:p>
          <a:p>
            <a:r>
              <a:rPr lang="en-US" dirty="0"/>
              <a:t>Trains, hotels, cafes, airport, colleges….</a:t>
            </a:r>
          </a:p>
          <a:p>
            <a:r>
              <a:rPr lang="en-US" dirty="0"/>
              <a:t>No searching for networks</a:t>
            </a:r>
          </a:p>
          <a:p>
            <a:r>
              <a:rPr lang="en-US" dirty="0"/>
              <a:t>No sharing passwords</a:t>
            </a:r>
          </a:p>
          <a:p>
            <a:r>
              <a:rPr lang="en-US" dirty="0"/>
              <a:t>No multi steps manual process for registration to get onto network</a:t>
            </a:r>
          </a:p>
          <a:p>
            <a:r>
              <a:rPr lang="en-US" dirty="0"/>
              <a:t>No open unsecure public Wi-Fi networks - Fully secure – privacy protected</a:t>
            </a:r>
          </a:p>
          <a:p>
            <a:r>
              <a:rPr lang="en-US" dirty="0"/>
              <a:t>Just connect!</a:t>
            </a:r>
          </a:p>
          <a:p>
            <a:r>
              <a:rPr lang="en-US" dirty="0"/>
              <a:t>Based on the industry approved standards!</a:t>
            </a:r>
          </a:p>
          <a:p>
            <a:r>
              <a:rPr lang="en-US" dirty="0"/>
              <a:t>- Passpoint, secure PKI based framework and cloud based federation, identity management for ANPs and IDPs with unique WBAID to guarantee security, OR Privacy policy restricts the usage of personal information</a:t>
            </a:r>
          </a:p>
          <a:p>
            <a:endParaRPr lang="en-US" dirty="0"/>
          </a:p>
        </p:txBody>
      </p:sp>
      <p:sp>
        <p:nvSpPr>
          <p:cNvPr id="4" name="Header Placeholder 3"/>
          <p:cNvSpPr>
            <a:spLocks noGrp="1"/>
          </p:cNvSpPr>
          <p:nvPr>
            <p:ph type="hdr"/>
          </p:nvPr>
        </p:nvSpPr>
        <p:spPr/>
        <p:txBody>
          <a:bodyPr/>
          <a:lstStyle/>
          <a:p>
            <a:r>
              <a:rPr lang="en-US"/>
              <a:t>doc.: IEEE 802.11-yy/xxxxr0</a:t>
            </a:r>
            <a:endParaRPr lang="en-US" dirty="0"/>
          </a:p>
        </p:txBody>
      </p:sp>
      <p:sp>
        <p:nvSpPr>
          <p:cNvPr id="5" name="Date Placeholder 4"/>
          <p:cNvSpPr>
            <a:spLocks noGrp="1"/>
          </p:cNvSpPr>
          <p:nvPr>
            <p:ph type="dt"/>
          </p:nvPr>
        </p:nvSpPr>
        <p:spPr/>
        <p:txBody>
          <a:bodyPr/>
          <a:lstStyle/>
          <a:p>
            <a:r>
              <a:rPr lang="en-US"/>
              <a:t>Month Year</a:t>
            </a:r>
            <a:endParaRPr lang="en-US" dirty="0"/>
          </a:p>
        </p:txBody>
      </p:sp>
      <p:sp>
        <p:nvSpPr>
          <p:cNvPr id="6" name="Footer Placeholder 5"/>
          <p:cNvSpPr>
            <a:spLocks noGrp="1"/>
          </p:cNvSpPr>
          <p:nvPr>
            <p:ph type="ftr"/>
          </p:nvPr>
        </p:nvSpPr>
        <p:spPr/>
        <p:txBody>
          <a:bodyPr/>
          <a:lstStyle/>
          <a:p>
            <a:r>
              <a:rPr lang="en-US"/>
              <a:t>John Doe, Some Company</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30</a:t>
            </a:fld>
            <a:endParaRPr lang="en-US" dirty="0"/>
          </a:p>
        </p:txBody>
      </p:sp>
    </p:spTree>
    <p:extLst>
      <p:ext uri="{BB962C8B-B14F-4D97-AF65-F5344CB8AC3E}">
        <p14:creationId xmlns:p14="http://schemas.microsoft.com/office/powerpoint/2010/main" val="3908165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endParaRPr lang="en-US" dirty="0"/>
          </a:p>
        </p:txBody>
      </p:sp>
      <p:sp>
        <p:nvSpPr>
          <p:cNvPr id="5" name="Date Placeholder 4"/>
          <p:cNvSpPr>
            <a:spLocks noGrp="1"/>
          </p:cNvSpPr>
          <p:nvPr>
            <p:ph type="dt"/>
          </p:nvPr>
        </p:nvSpPr>
        <p:spPr/>
        <p:txBody>
          <a:bodyPr/>
          <a:lstStyle/>
          <a:p>
            <a:r>
              <a:rPr lang="en-US"/>
              <a:t>Month Year</a:t>
            </a:r>
            <a:endParaRPr lang="en-US" dirty="0"/>
          </a:p>
        </p:txBody>
      </p:sp>
      <p:sp>
        <p:nvSpPr>
          <p:cNvPr id="6" name="Footer Placeholder 5"/>
          <p:cNvSpPr>
            <a:spLocks noGrp="1"/>
          </p:cNvSpPr>
          <p:nvPr>
            <p:ph type="ftr"/>
          </p:nvPr>
        </p:nvSpPr>
        <p:spPr/>
        <p:txBody>
          <a:bodyPr/>
          <a:lstStyle/>
          <a:p>
            <a:r>
              <a:rPr lang="en-US"/>
              <a:t>John Doe, Some Company</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33</a:t>
            </a:fld>
            <a:endParaRPr lang="en-US" dirty="0"/>
          </a:p>
        </p:txBody>
      </p:sp>
    </p:spTree>
    <p:extLst>
      <p:ext uri="{BB962C8B-B14F-4D97-AF65-F5344CB8AC3E}">
        <p14:creationId xmlns:p14="http://schemas.microsoft.com/office/powerpoint/2010/main" val="1451795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802.11-20/xxxxr0</a:t>
            </a:r>
          </a:p>
        </p:txBody>
      </p:sp>
      <p:sp>
        <p:nvSpPr>
          <p:cNvPr id="5" name="Rectangle 3"/>
          <p:cNvSpPr>
            <a:spLocks noGrp="1" noChangeArrowheads="1"/>
          </p:cNvSpPr>
          <p:nvPr>
            <p:ph type="dt"/>
          </p:nvPr>
        </p:nvSpPr>
        <p:spPr>
          <a:ln/>
        </p:spPr>
        <p:txBody>
          <a:bodyPr/>
          <a:lstStyle/>
          <a:p>
            <a:r>
              <a:rPr lang="en-US"/>
              <a:t>October 2020</a:t>
            </a:r>
          </a:p>
        </p:txBody>
      </p:sp>
      <p:sp>
        <p:nvSpPr>
          <p:cNvPr id="6" name="Rectangle 6"/>
          <p:cNvSpPr>
            <a:spLocks noGrp="1" noChangeArrowheads="1"/>
          </p:cNvSpPr>
          <p:nvPr>
            <p:ph type="ftr"/>
          </p:nvPr>
        </p:nvSpPr>
        <p:spPr>
          <a:ln/>
        </p:spPr>
        <p:txBody>
          <a:bodyPr/>
          <a:lstStyle/>
          <a:p>
            <a:r>
              <a:rPr lang="en-US"/>
              <a:t>Dorothy Stanley, HPE</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dirty="0"/>
              <a:t>doc.: IEEE 802.11-yy/xxr0</a:t>
            </a:r>
          </a:p>
        </p:txBody>
      </p:sp>
      <p:sp>
        <p:nvSpPr>
          <p:cNvPr id="5" name="Date Placeholder 4"/>
          <p:cNvSpPr>
            <a:spLocks noGrp="1"/>
          </p:cNvSpPr>
          <p:nvPr>
            <p:ph type="dt"/>
          </p:nvPr>
        </p:nvSpPr>
        <p:spPr/>
        <p:txBody>
          <a:bodyPr/>
          <a:lstStyle/>
          <a:p>
            <a:r>
              <a:rPr lang="en-US"/>
              <a:t>Month Year</a:t>
            </a:r>
            <a:endParaRPr lang="en-US" dirty="0"/>
          </a:p>
        </p:txBody>
      </p:sp>
      <p:sp>
        <p:nvSpPr>
          <p:cNvPr id="6" name="Footer Placeholder 5"/>
          <p:cNvSpPr>
            <a:spLocks noGrp="1"/>
          </p:cNvSpPr>
          <p:nvPr>
            <p:ph type="ftr"/>
          </p:nvPr>
        </p:nvSpPr>
        <p:spPr/>
        <p:txBody>
          <a:bodyPr/>
          <a:lstStyle/>
          <a:p>
            <a:r>
              <a:rPr lang="en-US"/>
              <a:t>John Doe, Some Company</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a:t>
            </a:fld>
            <a:endParaRPr lang="en-US" dirty="0"/>
          </a:p>
        </p:txBody>
      </p:sp>
    </p:spTree>
    <p:extLst>
      <p:ext uri="{BB962C8B-B14F-4D97-AF65-F5344CB8AC3E}">
        <p14:creationId xmlns:p14="http://schemas.microsoft.com/office/powerpoint/2010/main" val="3801181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Public Wi-Fi Networks are everywhere coffee shops, hotels, trains….. Wi-Fi use is growing fast. </a:t>
            </a:r>
          </a:p>
        </p:txBody>
      </p:sp>
      <p:sp>
        <p:nvSpPr>
          <p:cNvPr id="4" name="Header Placeholder 3"/>
          <p:cNvSpPr>
            <a:spLocks noGrp="1"/>
          </p:cNvSpPr>
          <p:nvPr>
            <p:ph type="hdr"/>
          </p:nvPr>
        </p:nvSpPr>
        <p:spPr/>
        <p:txBody>
          <a:bodyPr/>
          <a:lstStyle/>
          <a:p>
            <a:r>
              <a:rPr lang="en-US"/>
              <a:t>doc.: IEEE 802.11-yy/xxxxr0</a:t>
            </a:r>
            <a:endParaRPr lang="en-US" dirty="0"/>
          </a:p>
        </p:txBody>
      </p:sp>
      <p:sp>
        <p:nvSpPr>
          <p:cNvPr id="5" name="Date Placeholder 4"/>
          <p:cNvSpPr>
            <a:spLocks noGrp="1"/>
          </p:cNvSpPr>
          <p:nvPr>
            <p:ph type="dt"/>
          </p:nvPr>
        </p:nvSpPr>
        <p:spPr/>
        <p:txBody>
          <a:bodyPr/>
          <a:lstStyle/>
          <a:p>
            <a:r>
              <a:rPr lang="en-US"/>
              <a:t>Month Year</a:t>
            </a:r>
            <a:endParaRPr lang="en-US" dirty="0"/>
          </a:p>
        </p:txBody>
      </p:sp>
      <p:sp>
        <p:nvSpPr>
          <p:cNvPr id="6" name="Footer Placeholder 5"/>
          <p:cNvSpPr>
            <a:spLocks noGrp="1"/>
          </p:cNvSpPr>
          <p:nvPr>
            <p:ph type="ftr"/>
          </p:nvPr>
        </p:nvSpPr>
        <p:spPr/>
        <p:txBody>
          <a:bodyPr/>
          <a:lstStyle/>
          <a:p>
            <a:r>
              <a:rPr lang="en-US"/>
              <a:t>John Doe, Some Company</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4</a:t>
            </a:fld>
            <a:endParaRPr lang="en-US" dirty="0"/>
          </a:p>
        </p:txBody>
      </p:sp>
    </p:spTree>
    <p:extLst>
      <p:ext uri="{BB962C8B-B14F-4D97-AF65-F5344CB8AC3E}">
        <p14:creationId xmlns:p14="http://schemas.microsoft.com/office/powerpoint/2010/main" val="3511669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endParaRPr lang="en-US" dirty="0"/>
          </a:p>
        </p:txBody>
      </p:sp>
      <p:sp>
        <p:nvSpPr>
          <p:cNvPr id="5" name="Date Placeholder 4"/>
          <p:cNvSpPr>
            <a:spLocks noGrp="1"/>
          </p:cNvSpPr>
          <p:nvPr>
            <p:ph type="dt"/>
          </p:nvPr>
        </p:nvSpPr>
        <p:spPr/>
        <p:txBody>
          <a:bodyPr/>
          <a:lstStyle/>
          <a:p>
            <a:r>
              <a:rPr lang="en-US"/>
              <a:t>Month Year</a:t>
            </a:r>
            <a:endParaRPr lang="en-US" dirty="0"/>
          </a:p>
        </p:txBody>
      </p:sp>
      <p:sp>
        <p:nvSpPr>
          <p:cNvPr id="6" name="Footer Placeholder 5"/>
          <p:cNvSpPr>
            <a:spLocks noGrp="1"/>
          </p:cNvSpPr>
          <p:nvPr>
            <p:ph type="ftr"/>
          </p:nvPr>
        </p:nvSpPr>
        <p:spPr/>
        <p:txBody>
          <a:bodyPr/>
          <a:lstStyle/>
          <a:p>
            <a:r>
              <a:rPr lang="en-US"/>
              <a:t>John Doe, Some Company</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5</a:t>
            </a:fld>
            <a:endParaRPr lang="en-US" dirty="0"/>
          </a:p>
        </p:txBody>
      </p:sp>
    </p:spTree>
    <p:extLst>
      <p:ext uri="{BB962C8B-B14F-4D97-AF65-F5344CB8AC3E}">
        <p14:creationId xmlns:p14="http://schemas.microsoft.com/office/powerpoint/2010/main" val="2351606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endParaRPr lang="en-US" dirty="0"/>
          </a:p>
        </p:txBody>
      </p:sp>
      <p:sp>
        <p:nvSpPr>
          <p:cNvPr id="5" name="Date Placeholder 4"/>
          <p:cNvSpPr>
            <a:spLocks noGrp="1"/>
          </p:cNvSpPr>
          <p:nvPr>
            <p:ph type="dt"/>
          </p:nvPr>
        </p:nvSpPr>
        <p:spPr/>
        <p:txBody>
          <a:bodyPr/>
          <a:lstStyle/>
          <a:p>
            <a:r>
              <a:rPr lang="en-US"/>
              <a:t>Month Year</a:t>
            </a:r>
            <a:endParaRPr lang="en-US" dirty="0"/>
          </a:p>
        </p:txBody>
      </p:sp>
      <p:sp>
        <p:nvSpPr>
          <p:cNvPr id="6" name="Footer Placeholder 5"/>
          <p:cNvSpPr>
            <a:spLocks noGrp="1"/>
          </p:cNvSpPr>
          <p:nvPr>
            <p:ph type="ftr"/>
          </p:nvPr>
        </p:nvSpPr>
        <p:spPr/>
        <p:txBody>
          <a:bodyPr/>
          <a:lstStyle/>
          <a:p>
            <a:r>
              <a:rPr lang="en-US"/>
              <a:t>John Doe, Some Company</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6</a:t>
            </a:fld>
            <a:endParaRPr lang="en-US" dirty="0"/>
          </a:p>
        </p:txBody>
      </p:sp>
    </p:spTree>
    <p:extLst>
      <p:ext uri="{BB962C8B-B14F-4D97-AF65-F5344CB8AC3E}">
        <p14:creationId xmlns:p14="http://schemas.microsoft.com/office/powerpoint/2010/main" val="1569885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Header Placeholder 3"/>
          <p:cNvSpPr>
            <a:spLocks noGrp="1"/>
          </p:cNvSpPr>
          <p:nvPr>
            <p:ph type="hdr"/>
          </p:nvPr>
        </p:nvSpPr>
        <p:spPr/>
        <p:txBody>
          <a:bodyPr/>
          <a:lstStyle/>
          <a:p>
            <a:r>
              <a:rPr lang="en-US"/>
              <a:t>doc.: IEEE 802.11-yy/xxxxr0</a:t>
            </a:r>
            <a:endParaRPr lang="en-US" dirty="0"/>
          </a:p>
        </p:txBody>
      </p:sp>
      <p:sp>
        <p:nvSpPr>
          <p:cNvPr id="5" name="Date Placeholder 4"/>
          <p:cNvSpPr>
            <a:spLocks noGrp="1"/>
          </p:cNvSpPr>
          <p:nvPr>
            <p:ph type="dt"/>
          </p:nvPr>
        </p:nvSpPr>
        <p:spPr/>
        <p:txBody>
          <a:bodyPr/>
          <a:lstStyle/>
          <a:p>
            <a:r>
              <a:rPr lang="en-US"/>
              <a:t>Month Year</a:t>
            </a:r>
            <a:endParaRPr lang="en-US" dirty="0"/>
          </a:p>
        </p:txBody>
      </p:sp>
      <p:sp>
        <p:nvSpPr>
          <p:cNvPr id="6" name="Footer Placeholder 5"/>
          <p:cNvSpPr>
            <a:spLocks noGrp="1"/>
          </p:cNvSpPr>
          <p:nvPr>
            <p:ph type="ftr"/>
          </p:nvPr>
        </p:nvSpPr>
        <p:spPr/>
        <p:txBody>
          <a:bodyPr/>
          <a:lstStyle/>
          <a:p>
            <a:r>
              <a:rPr lang="en-US"/>
              <a:t>John Doe, Some Company</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18</a:t>
            </a:fld>
            <a:endParaRPr lang="en-US" dirty="0"/>
          </a:p>
        </p:txBody>
      </p:sp>
    </p:spTree>
    <p:extLst>
      <p:ext uri="{BB962C8B-B14F-4D97-AF65-F5344CB8AC3E}">
        <p14:creationId xmlns:p14="http://schemas.microsoft.com/office/powerpoint/2010/main" val="3303736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802.11-yy/xxxxr0</a:t>
            </a:r>
            <a:endParaRPr lang="en-US" dirty="0"/>
          </a:p>
        </p:txBody>
      </p:sp>
      <p:sp>
        <p:nvSpPr>
          <p:cNvPr id="5" name="Date Placeholder 4"/>
          <p:cNvSpPr>
            <a:spLocks noGrp="1"/>
          </p:cNvSpPr>
          <p:nvPr>
            <p:ph type="dt"/>
          </p:nvPr>
        </p:nvSpPr>
        <p:spPr/>
        <p:txBody>
          <a:bodyPr/>
          <a:lstStyle/>
          <a:p>
            <a:r>
              <a:rPr lang="en-US"/>
              <a:t>Month Year</a:t>
            </a:r>
            <a:endParaRPr lang="en-US" dirty="0"/>
          </a:p>
        </p:txBody>
      </p:sp>
      <p:sp>
        <p:nvSpPr>
          <p:cNvPr id="6" name="Footer Placeholder 5"/>
          <p:cNvSpPr>
            <a:spLocks noGrp="1"/>
          </p:cNvSpPr>
          <p:nvPr>
            <p:ph type="ftr"/>
          </p:nvPr>
        </p:nvSpPr>
        <p:spPr/>
        <p:txBody>
          <a:bodyPr/>
          <a:lstStyle/>
          <a:p>
            <a:r>
              <a:rPr lang="en-US"/>
              <a:t>John Doe, Some Company</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20</a:t>
            </a:fld>
            <a:endParaRPr lang="en-US" dirty="0"/>
          </a:p>
        </p:txBody>
      </p:sp>
    </p:spTree>
    <p:extLst>
      <p:ext uri="{BB962C8B-B14F-4D97-AF65-F5344CB8AC3E}">
        <p14:creationId xmlns:p14="http://schemas.microsoft.com/office/powerpoint/2010/main" val="3733208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OpenRoaming brings together a federation of networks and identity providers, allowing users to join any network managed by a federation member. </a:t>
            </a:r>
          </a:p>
        </p:txBody>
      </p:sp>
      <p:sp>
        <p:nvSpPr>
          <p:cNvPr id="4" name="Header Placeholder 3"/>
          <p:cNvSpPr>
            <a:spLocks noGrp="1"/>
          </p:cNvSpPr>
          <p:nvPr>
            <p:ph type="hdr"/>
          </p:nvPr>
        </p:nvSpPr>
        <p:spPr/>
        <p:txBody>
          <a:bodyPr/>
          <a:lstStyle/>
          <a:p>
            <a:r>
              <a:rPr lang="en-US"/>
              <a:t>doc.: IEEE 802.11-yy/xxxxr0</a:t>
            </a:r>
            <a:endParaRPr lang="en-US" dirty="0"/>
          </a:p>
        </p:txBody>
      </p:sp>
      <p:sp>
        <p:nvSpPr>
          <p:cNvPr id="5" name="Date Placeholder 4"/>
          <p:cNvSpPr>
            <a:spLocks noGrp="1"/>
          </p:cNvSpPr>
          <p:nvPr>
            <p:ph type="dt"/>
          </p:nvPr>
        </p:nvSpPr>
        <p:spPr/>
        <p:txBody>
          <a:bodyPr/>
          <a:lstStyle/>
          <a:p>
            <a:r>
              <a:rPr lang="en-US"/>
              <a:t>Month Year</a:t>
            </a:r>
            <a:endParaRPr lang="en-US" dirty="0"/>
          </a:p>
        </p:txBody>
      </p:sp>
      <p:sp>
        <p:nvSpPr>
          <p:cNvPr id="6" name="Footer Placeholder 5"/>
          <p:cNvSpPr>
            <a:spLocks noGrp="1"/>
          </p:cNvSpPr>
          <p:nvPr>
            <p:ph type="ftr"/>
          </p:nvPr>
        </p:nvSpPr>
        <p:spPr/>
        <p:txBody>
          <a:bodyPr/>
          <a:lstStyle/>
          <a:p>
            <a:r>
              <a:rPr lang="en-US"/>
              <a:t>John Doe, Some Company</a:t>
            </a:r>
            <a:endParaRPr lang="en-US" dirty="0"/>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21</a:t>
            </a:fld>
            <a:endParaRPr lang="en-US" dirty="0"/>
          </a:p>
        </p:txBody>
      </p:sp>
    </p:spTree>
    <p:extLst>
      <p:ext uri="{BB962C8B-B14F-4D97-AF65-F5344CB8AC3E}">
        <p14:creationId xmlns:p14="http://schemas.microsoft.com/office/powerpoint/2010/main" val="3594215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dirty="0"/>
              <a:t>November 2024</a:t>
            </a:r>
            <a:endParaRPr lang="en-GB" dirty="0"/>
          </a:p>
        </p:txBody>
      </p:sp>
      <p:sp>
        <p:nvSpPr>
          <p:cNvPr id="5" name="Footer Placeholder 4"/>
          <p:cNvSpPr>
            <a:spLocks noGrp="1"/>
          </p:cNvSpPr>
          <p:nvPr>
            <p:ph type="ftr" idx="11"/>
          </p:nvPr>
        </p:nvSpPr>
        <p:spPr/>
        <p:txBody>
          <a:bodyPr/>
          <a:lstStyle>
            <a:lvl1pPr>
              <a:defRPr/>
            </a:lvl1pPr>
          </a:lstStyle>
          <a:p>
            <a:r>
              <a:rPr lang="en-GB" dirty="0"/>
              <a:t>Necati Canpolat (Intel)</a:t>
            </a:r>
          </a:p>
        </p:txBody>
      </p:sp>
      <p:sp>
        <p:nvSpPr>
          <p:cNvPr id="6" name="Slide Number Placeholder 5"/>
          <p:cNvSpPr>
            <a:spLocks noGrp="1"/>
          </p:cNvSpPr>
          <p:nvPr>
            <p:ph type="sldNum" idx="12"/>
          </p:nvPr>
        </p:nvSpPr>
        <p:spPr/>
        <p:txBody>
          <a:bodyPr/>
          <a:lstStyle>
            <a:lvl1pPr>
              <a:defRPr/>
            </a:lvl1pPr>
          </a:lstStyle>
          <a:p>
            <a:r>
              <a:rPr lang="en-GB" dirty="0"/>
              <a:t>Slide </a:t>
            </a:r>
            <a:fld id="{DE40C9FC-4879-4F20-9ECA-A574A90476B7}" type="slidenum">
              <a:rPr lang="en-GB"/>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17" name="Title Text">
            <a:extLst>
              <a:ext uri="{FF2B5EF4-FFF2-40B4-BE49-F238E27FC236}">
                <a16:creationId xmlns:a16="http://schemas.microsoft.com/office/drawing/2014/main" id="{14C27936-4608-A44C-9C6E-3708646E2002}"/>
              </a:ext>
            </a:extLst>
          </p:cNvPr>
          <p:cNvSpPr txBox="1">
            <a:spLocks noGrp="1"/>
          </p:cNvSpPr>
          <p:nvPr>
            <p:ph type="title"/>
          </p:nvPr>
        </p:nvSpPr>
        <p:spPr>
          <a:xfrm>
            <a:off x="571370" y="571500"/>
            <a:ext cx="11010816" cy="9524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oAutofit/>
          </a:bodyPr>
          <a:lstStyle>
            <a:lvl1pPr>
              <a:defRPr sz="4000">
                <a:solidFill>
                  <a:srgbClr val="525252"/>
                </a:solidFill>
              </a:defRPr>
            </a:lvl1pPr>
          </a:lstStyle>
          <a:p>
            <a:endParaRPr lang="en-US" dirty="0"/>
          </a:p>
        </p:txBody>
      </p:sp>
      <p:sp>
        <p:nvSpPr>
          <p:cNvPr id="3" name="Content Placeholder 2">
            <a:extLst>
              <a:ext uri="{FF2B5EF4-FFF2-40B4-BE49-F238E27FC236}">
                <a16:creationId xmlns:a16="http://schemas.microsoft.com/office/drawing/2014/main" id="{EBA0C540-99BD-45E3-99D2-78C2032EBE57}"/>
              </a:ext>
            </a:extLst>
          </p:cNvPr>
          <p:cNvSpPr>
            <a:spLocks noGrp="1"/>
          </p:cNvSpPr>
          <p:nvPr>
            <p:ph sz="quarter" idx="28"/>
          </p:nvPr>
        </p:nvSpPr>
        <p:spPr>
          <a:xfrm>
            <a:off x="571370" y="1673454"/>
            <a:ext cx="11010900" cy="457494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7">
            <a:extLst>
              <a:ext uri="{FF2B5EF4-FFF2-40B4-BE49-F238E27FC236}">
                <a16:creationId xmlns:a16="http://schemas.microsoft.com/office/drawing/2014/main" id="{58B7725F-7DFF-4964-88DE-64CD8952C07A}"/>
              </a:ext>
            </a:extLst>
          </p:cNvPr>
          <p:cNvSpPr>
            <a:spLocks noGrp="1"/>
          </p:cNvSpPr>
          <p:nvPr>
            <p:ph type="ftr" idx="11"/>
          </p:nvPr>
        </p:nvSpPr>
        <p:spPr>
          <a:xfrm>
            <a:off x="7524760" y="6475414"/>
            <a:ext cx="3865024" cy="180975"/>
          </a:xfrm>
        </p:spPr>
        <p:txBody>
          <a:bodyPr/>
          <a:lstStyle>
            <a:lvl1pPr>
              <a:defRPr/>
            </a:lvl1pPr>
          </a:lstStyle>
          <a:p>
            <a:r>
              <a:rPr lang="en-GB"/>
              <a:t>Necati Canpolat (Intel)</a:t>
            </a:r>
            <a:endParaRPr lang="en-GB" dirty="0"/>
          </a:p>
        </p:txBody>
      </p:sp>
    </p:spTree>
    <p:extLst>
      <p:ext uri="{BB962C8B-B14F-4D97-AF65-F5344CB8AC3E}">
        <p14:creationId xmlns:p14="http://schemas.microsoft.com/office/powerpoint/2010/main" val="166557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ulle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9C10E6-C22F-46E9-8E74-E7B2DDA3C54B}"/>
              </a:ext>
            </a:extLst>
          </p:cNvPr>
          <p:cNvGraphicFramePr>
            <a:graphicFrameLocks noChangeAspect="1"/>
          </p:cNvGraphicFramePr>
          <p:nvPr userDrawn="1">
            <p:custDataLst>
              <p:tags r:id="rId1"/>
            </p:custDataLst>
          </p:nvPr>
        </p:nvGraphicFramePr>
        <p:xfrm>
          <a:off x="2118" y="2118"/>
          <a:ext cx="2117" cy="2117"/>
        </p:xfrm>
        <a:graphic>
          <a:graphicData uri="http://schemas.openxmlformats.org/presentationml/2006/ole">
            <mc:AlternateContent xmlns:mc="http://schemas.openxmlformats.org/markup-compatibility/2006">
              <mc:Choice xmlns:v="urn:schemas-microsoft-com:vml" Requires="v">
                <p:oleObj name="think-cell Slide" r:id="rId3" imgW="451" imgH="450" progId="TCLayout.ActiveDocument.1">
                  <p:embed/>
                </p:oleObj>
              </mc:Choice>
              <mc:Fallback>
                <p:oleObj name="think-cell Slide" r:id="rId3" imgW="451" imgH="450" progId="TCLayout.ActiveDocument.1">
                  <p:embed/>
                  <p:pic>
                    <p:nvPicPr>
                      <p:cNvPr id="3" name="Object 2" hidden="1">
                        <a:extLst>
                          <a:ext uri="{FF2B5EF4-FFF2-40B4-BE49-F238E27FC236}">
                            <a16:creationId xmlns:a16="http://schemas.microsoft.com/office/drawing/2014/main" id="{319C10E6-C22F-46E9-8E74-E7B2DDA3C54B}"/>
                          </a:ext>
                        </a:extLst>
                      </p:cNvPr>
                      <p:cNvPicPr/>
                      <p:nvPr/>
                    </p:nvPicPr>
                    <p:blipFill>
                      <a:blip r:embed="rId4"/>
                      <a:stretch>
                        <a:fillRect/>
                      </a:stretch>
                    </p:blipFill>
                    <p:spPr>
                      <a:xfrm>
                        <a:off x="2118" y="2118"/>
                        <a:ext cx="2117" cy="2117"/>
                      </a:xfrm>
                      <a:prstGeom prst="rect">
                        <a:avLst/>
                      </a:prstGeom>
                    </p:spPr>
                  </p:pic>
                </p:oleObj>
              </mc:Fallback>
            </mc:AlternateContent>
          </a:graphicData>
        </a:graphic>
      </p:graphicFrame>
      <p:sp>
        <p:nvSpPr>
          <p:cNvPr id="4" name="Text Placeholder 3"/>
          <p:cNvSpPr>
            <a:spLocks noGrp="1"/>
          </p:cNvSpPr>
          <p:nvPr>
            <p:ph type="body" sz="quarter" idx="10" hasCustomPrompt="1"/>
          </p:nvPr>
        </p:nvSpPr>
        <p:spPr>
          <a:xfrm>
            <a:off x="616401" y="1602317"/>
            <a:ext cx="11036459" cy="4519083"/>
          </a:xfrm>
          <a:prstGeom prst="rect">
            <a:avLst/>
          </a:prstGeom>
        </p:spPr>
        <p:txBody>
          <a:bodyPr lIns="91420" tIns="45710" rIns="91420" bIns="45710">
            <a:noAutofit/>
          </a:bodyPr>
          <a:lstStyle>
            <a:lvl1pPr marL="304792" indent="-228594">
              <a:lnSpc>
                <a:spcPct val="95000"/>
              </a:lnSpc>
              <a:spcBef>
                <a:spcPts val="1480"/>
              </a:spcBef>
              <a:buClr>
                <a:schemeClr val="tx1"/>
              </a:buClr>
              <a:buSzPct val="80000"/>
              <a:buFont typeface="Arial"/>
              <a:buChar char="•"/>
              <a:defRPr sz="2667" b="0" i="0">
                <a:solidFill>
                  <a:schemeClr val="tx1"/>
                </a:solidFill>
                <a:latin typeface="Asap" panose="02000506040000020004" pitchFamily="2" charset="0"/>
                <a:ea typeface="Asap" panose="02000506040000020004" pitchFamily="2" charset="0"/>
                <a:cs typeface="Asap" panose="02000506040000020004" pitchFamily="2" charset="0"/>
                <a:sym typeface="Asap" panose="02000506040000020004" pitchFamily="2" charset="0"/>
              </a:defRPr>
            </a:lvl1pPr>
            <a:lvl2pPr marL="609585" indent="-220128">
              <a:lnSpc>
                <a:spcPct val="95000"/>
              </a:lnSpc>
              <a:spcBef>
                <a:spcPts val="600"/>
              </a:spcBef>
              <a:buClr>
                <a:schemeClr val="tx1"/>
              </a:buClr>
              <a:buSzPct val="80000"/>
              <a:buFont typeface="Arial"/>
              <a:buChar char="•"/>
              <a:defRPr sz="2400" b="0" i="0">
                <a:solidFill>
                  <a:schemeClr val="tx1"/>
                </a:solidFill>
                <a:latin typeface="Asap" panose="02000506040000020004" pitchFamily="2" charset="0"/>
                <a:ea typeface="Asap" panose="02000506040000020004" pitchFamily="2" charset="0"/>
                <a:cs typeface="Asap" panose="02000506040000020004" pitchFamily="2" charset="0"/>
                <a:sym typeface="Asap" panose="02000506040000020004" pitchFamily="2" charset="0"/>
              </a:defRPr>
            </a:lvl2pPr>
            <a:lvl3pPr marL="914377" indent="-146047">
              <a:buClr>
                <a:schemeClr val="tx1"/>
              </a:buClr>
              <a:buSzPct val="80000"/>
              <a:buFont typeface="Arial"/>
              <a:buChar char="•"/>
              <a:defRPr sz="2133" b="0" i="0">
                <a:solidFill>
                  <a:schemeClr val="tx1"/>
                </a:solidFill>
                <a:latin typeface="Asap" panose="02000506040000020004" pitchFamily="2" charset="0"/>
                <a:ea typeface="Asap" panose="02000506040000020004" pitchFamily="2" charset="0"/>
                <a:cs typeface="Asap" panose="02000506040000020004" pitchFamily="2" charset="0"/>
                <a:sym typeface="Asap" panose="02000506040000020004" pitchFamily="2" charset="0"/>
              </a:defRPr>
            </a:lvl3pPr>
            <a:lvl4pPr marL="1214683" indent="-228548">
              <a:buClr>
                <a:schemeClr val="tx1"/>
              </a:buClr>
              <a:buSzPct val="80000"/>
              <a:buFont typeface="Arial"/>
              <a:buChar char="•"/>
              <a:defRPr sz="1867" b="0" i="0">
                <a:solidFill>
                  <a:schemeClr val="tx1"/>
                </a:solidFill>
                <a:latin typeface="Asap" panose="02000506040000020004" pitchFamily="2" charset="0"/>
                <a:ea typeface="Asap" panose="02000506040000020004" pitchFamily="2" charset="0"/>
                <a:cs typeface="Asap" panose="02000506040000020004" pitchFamily="2" charset="0"/>
                <a:sym typeface="Asap" panose="02000506040000020004" pitchFamily="2" charset="0"/>
              </a:defRPr>
            </a:lvl4pPr>
            <a:lvl5pPr marL="1443231" indent="-224314">
              <a:buClr>
                <a:schemeClr val="tx1"/>
              </a:buClr>
              <a:buSzPct val="80000"/>
              <a:buFont typeface="Arial"/>
              <a:buChar char="•"/>
              <a:defRPr sz="1600" b="0" i="0">
                <a:solidFill>
                  <a:schemeClr val="tx1"/>
                </a:solidFill>
                <a:latin typeface="Asap" panose="02000506040000020004" pitchFamily="2" charset="0"/>
                <a:ea typeface="Asap" panose="02000506040000020004" pitchFamily="2" charset="0"/>
                <a:cs typeface="Asap" panose="02000506040000020004" pitchFamily="2" charset="0"/>
                <a:sym typeface="Asap" panose="02000506040000020004" pitchFamily="2"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2" rIns="91424" bIns="45712" numCol="1" anchor="ctr" anchorCtr="0" compatLnSpc="1">
            <a:prstTxWarp prst="textNoShape">
              <a:avLst/>
            </a:prstTxWarp>
          </a:bodyPr>
          <a:lstStyle>
            <a:lvl1pPr>
              <a:defRPr sz="3733">
                <a:solidFill>
                  <a:schemeClr val="tx2"/>
                </a:solidFill>
                <a:latin typeface="Asap" panose="02000506040000020004" pitchFamily="2" charset="0"/>
                <a:sym typeface="Asap" panose="02000506040000020004" pitchFamily="2" charset="0"/>
              </a:defRPr>
            </a:lvl1pPr>
          </a:lstStyle>
          <a:p>
            <a:pPr lvl="0"/>
            <a:r>
              <a:rPr lang="en-US"/>
              <a:t>Click to edit Master title style</a:t>
            </a:r>
            <a:endParaRPr lang="en-GB" dirty="0"/>
          </a:p>
        </p:txBody>
      </p:sp>
      <p:sp>
        <p:nvSpPr>
          <p:cNvPr id="5" name="Footer Placeholder 7">
            <a:extLst>
              <a:ext uri="{FF2B5EF4-FFF2-40B4-BE49-F238E27FC236}">
                <a16:creationId xmlns:a16="http://schemas.microsoft.com/office/drawing/2014/main" id="{5926C22D-4044-4443-9DAA-F37180AC566D}"/>
              </a:ext>
            </a:extLst>
          </p:cNvPr>
          <p:cNvSpPr>
            <a:spLocks noGrp="1"/>
          </p:cNvSpPr>
          <p:nvPr>
            <p:ph type="ftr" idx="11"/>
          </p:nvPr>
        </p:nvSpPr>
        <p:spPr>
          <a:xfrm>
            <a:off x="7524760" y="6475414"/>
            <a:ext cx="3865024" cy="180975"/>
          </a:xfrm>
        </p:spPr>
        <p:txBody>
          <a:bodyPr/>
          <a:lstStyle>
            <a:lvl1pPr>
              <a:defRPr/>
            </a:lvl1pPr>
          </a:lstStyle>
          <a:p>
            <a:r>
              <a:rPr lang="en-GB"/>
              <a:t>Necati Canpolat (Intel)</a:t>
            </a:r>
            <a:endParaRPr lang="en-GB" dirty="0"/>
          </a:p>
        </p:txBody>
      </p:sp>
    </p:spTree>
    <p:extLst>
      <p:ext uri="{BB962C8B-B14F-4D97-AF65-F5344CB8AC3E}">
        <p14:creationId xmlns:p14="http://schemas.microsoft.com/office/powerpoint/2010/main" val="3466533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Necati Canpolat (Intel)</a:t>
            </a:r>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November 2024</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5" name="Footer Placeholder 4"/>
          <p:cNvSpPr>
            <a:spLocks noGrp="1"/>
          </p:cNvSpPr>
          <p:nvPr>
            <p:ph type="ftr" idx="11"/>
          </p:nvPr>
        </p:nvSpPr>
        <p:spPr/>
        <p:txBody>
          <a:bodyPr/>
          <a:lstStyle>
            <a:lvl1pPr>
              <a:defRPr/>
            </a:lvl1pPr>
          </a:lstStyle>
          <a:p>
            <a:r>
              <a:rPr lang="en-GB" dirty="0"/>
              <a:t>Necati Canpolat (Intel)</a:t>
            </a:r>
          </a:p>
        </p:txBody>
      </p:sp>
      <p:sp>
        <p:nvSpPr>
          <p:cNvPr id="6" name="Slide Number Placeholder 5"/>
          <p:cNvSpPr>
            <a:spLocks noGrp="1"/>
          </p:cNvSpPr>
          <p:nvPr>
            <p:ph type="sldNum" idx="12"/>
          </p:nvPr>
        </p:nvSpPr>
        <p:spPr/>
        <p:txBody>
          <a:bodyPr/>
          <a:lstStyle>
            <a:lvl1pPr>
              <a:defRPr/>
            </a:lvl1pPr>
          </a:lstStyle>
          <a:p>
            <a:r>
              <a:rPr lang="en-GB" dirty="0"/>
              <a:t>Slide </a:t>
            </a:r>
            <a:fld id="{3ABCC52B-A3F7-440B-BBF2-55191E6E7773}" type="slidenum">
              <a:rPr lang="en-GB"/>
              <a:pPr/>
              <a:t>‹#›</a:t>
            </a:fld>
            <a:endParaRPr lang="en-GB" dirty="0"/>
          </a:p>
        </p:txBody>
      </p:sp>
      <p:sp>
        <p:nvSpPr>
          <p:cNvPr id="7" name="Rectangle 3">
            <a:extLst>
              <a:ext uri="{FF2B5EF4-FFF2-40B4-BE49-F238E27FC236}">
                <a16:creationId xmlns:a16="http://schemas.microsoft.com/office/drawing/2014/main" id="{CD674BF2-1790-43CE-B7AC-725C25A79CF5}"/>
              </a:ext>
            </a:extLst>
          </p:cNvPr>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November 2021</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idx="11"/>
          </p:nvPr>
        </p:nvSpPr>
        <p:spPr/>
        <p:txBody>
          <a:bodyPr/>
          <a:lstStyle>
            <a:lvl1pPr>
              <a:defRPr/>
            </a:lvl1pPr>
          </a:lstStyle>
          <a:p>
            <a:r>
              <a:rPr lang="en-GB" dirty="0"/>
              <a:t>Necati Canpolat (Intel)</a:t>
            </a:r>
          </a:p>
        </p:txBody>
      </p:sp>
      <p:sp>
        <p:nvSpPr>
          <p:cNvPr id="7" name="Slide Number Placeholder 6"/>
          <p:cNvSpPr>
            <a:spLocks noGrp="1"/>
          </p:cNvSpPr>
          <p:nvPr>
            <p:ph type="sldNum" idx="12"/>
          </p:nvPr>
        </p:nvSpPr>
        <p:spPr/>
        <p:txBody>
          <a:bodyPr/>
          <a:lstStyle>
            <a:lvl1pPr>
              <a:defRPr/>
            </a:lvl1pPr>
          </a:lstStyle>
          <a:p>
            <a:r>
              <a:rPr lang="en-GB" dirty="0"/>
              <a:t>Slide </a:t>
            </a:r>
            <a:fld id="{1CD163DD-D5E7-41DA-95F2-71530C24F8C3}" type="slidenum">
              <a:rPr lang="en-GB"/>
              <a:pPr/>
              <a:t>‹#›</a:t>
            </a:fld>
            <a:endParaRPr lang="en-GB" dirty="0"/>
          </a:p>
        </p:txBody>
      </p:sp>
      <p:sp>
        <p:nvSpPr>
          <p:cNvPr id="8" name="Rectangle 3">
            <a:extLst>
              <a:ext uri="{FF2B5EF4-FFF2-40B4-BE49-F238E27FC236}">
                <a16:creationId xmlns:a16="http://schemas.microsoft.com/office/drawing/2014/main" id="{DDD06C0B-5B2E-4D20-BF45-DAA2A0836DBD}"/>
              </a:ext>
            </a:extLst>
          </p:cNvPr>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November 2024</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dirty="0"/>
              <a:t>November 2024</a:t>
            </a:r>
            <a:endParaRPr lang="en-GB" dirty="0"/>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Necati Canpolat (Intel)</a:t>
            </a:r>
            <a:endParaRPr lang="en-GB" dirty="0"/>
          </a:p>
        </p:txBody>
      </p:sp>
      <p:sp>
        <p:nvSpPr>
          <p:cNvPr id="9" name="Slide Number Placeholder 8"/>
          <p:cNvSpPr>
            <a:spLocks noGrp="1"/>
          </p:cNvSpPr>
          <p:nvPr>
            <p:ph type="sldNum" idx="12"/>
          </p:nvPr>
        </p:nvSpPr>
        <p:spPr/>
        <p:txBody>
          <a:bodyPr/>
          <a:lstStyle>
            <a:lvl1pPr>
              <a:defRPr/>
            </a:lvl1pPr>
          </a:lstStyle>
          <a:p>
            <a:r>
              <a:rPr lang="en-GB" dirty="0"/>
              <a:t>Slide </a:t>
            </a:r>
            <a:fld id="{69B99EC4-A1FB-4C79-B9A5-C1FFD5A90380}" type="slidenum">
              <a:rPr lang="en-GB"/>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dirty="0"/>
              <a:t>November 2024</a:t>
            </a:r>
            <a:endParaRPr lang="en-GB" dirty="0"/>
          </a:p>
        </p:txBody>
      </p:sp>
      <p:sp>
        <p:nvSpPr>
          <p:cNvPr id="4" name="Footer Placeholder 3"/>
          <p:cNvSpPr>
            <a:spLocks noGrp="1"/>
          </p:cNvSpPr>
          <p:nvPr>
            <p:ph type="ftr" idx="11"/>
          </p:nvPr>
        </p:nvSpPr>
        <p:spPr/>
        <p:txBody>
          <a:bodyPr/>
          <a:lstStyle>
            <a:lvl1pPr>
              <a:defRPr/>
            </a:lvl1pPr>
          </a:lstStyle>
          <a:p>
            <a:r>
              <a:rPr lang="en-GB" dirty="0"/>
              <a:t>Necati Canpolat (Intel)</a:t>
            </a:r>
          </a:p>
        </p:txBody>
      </p:sp>
      <p:sp>
        <p:nvSpPr>
          <p:cNvPr id="5" name="Slide Number Placeholder 4"/>
          <p:cNvSpPr>
            <a:spLocks noGrp="1"/>
          </p:cNvSpPr>
          <p:nvPr>
            <p:ph type="sldNum" idx="12"/>
          </p:nvPr>
        </p:nvSpPr>
        <p:spPr/>
        <p:txBody>
          <a:bodyPr/>
          <a:lstStyle>
            <a:lvl1pPr>
              <a:defRPr/>
            </a:lvl1pPr>
          </a:lstStyle>
          <a:p>
            <a:r>
              <a:rPr lang="en-GB" dirty="0"/>
              <a:t>Slide </a:t>
            </a:r>
            <a:fld id="{06B781AF-4CCF-49B0-A572-DE54FBE5D942}" type="slidenum">
              <a:rPr lang="en-GB"/>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dirty="0"/>
              <a:t>November 2024</a:t>
            </a:r>
            <a:endParaRPr lang="en-GB" dirty="0"/>
          </a:p>
        </p:txBody>
      </p:sp>
      <p:sp>
        <p:nvSpPr>
          <p:cNvPr id="3" name="Footer Placeholder 2"/>
          <p:cNvSpPr>
            <a:spLocks noGrp="1"/>
          </p:cNvSpPr>
          <p:nvPr>
            <p:ph type="ftr" idx="11"/>
          </p:nvPr>
        </p:nvSpPr>
        <p:spPr/>
        <p:txBody>
          <a:bodyPr/>
          <a:lstStyle>
            <a:lvl1pPr>
              <a:defRPr/>
            </a:lvl1pPr>
          </a:lstStyle>
          <a:p>
            <a:r>
              <a:rPr lang="en-GB" dirty="0"/>
              <a:t>Necati Canpolat (Intel)</a:t>
            </a:r>
          </a:p>
        </p:txBody>
      </p:sp>
      <p:sp>
        <p:nvSpPr>
          <p:cNvPr id="4" name="Slide Number Placeholder 3"/>
          <p:cNvSpPr>
            <a:spLocks noGrp="1"/>
          </p:cNvSpPr>
          <p:nvPr>
            <p:ph type="sldNum" idx="12"/>
          </p:nvPr>
        </p:nvSpPr>
        <p:spPr/>
        <p:txBody>
          <a:bodyPr/>
          <a:lstStyle>
            <a:lvl1pPr>
              <a:defRPr/>
            </a:lvl1pPr>
          </a:lstStyle>
          <a:p>
            <a:r>
              <a:rPr lang="en-GB" dirty="0"/>
              <a:t>Slide </a:t>
            </a:r>
            <a:fld id="{F5D8E26B-7BCF-4D25-9C89-0168A6618F18}" type="slidenum">
              <a:rPr lang="en-GB"/>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dirty="0"/>
              <a:t>November 2024</a:t>
            </a:r>
            <a:endParaRPr lang="en-GB" dirty="0"/>
          </a:p>
        </p:txBody>
      </p:sp>
      <p:sp>
        <p:nvSpPr>
          <p:cNvPr id="5" name="Footer Placeholder 4"/>
          <p:cNvSpPr>
            <a:spLocks noGrp="1"/>
          </p:cNvSpPr>
          <p:nvPr>
            <p:ph type="ftr" idx="11"/>
          </p:nvPr>
        </p:nvSpPr>
        <p:spPr/>
        <p:txBody>
          <a:bodyPr/>
          <a:lstStyle>
            <a:lvl1pPr>
              <a:defRPr/>
            </a:lvl1pPr>
          </a:lstStyle>
          <a:p>
            <a:r>
              <a:rPr lang="en-GB" dirty="0"/>
              <a:t>Necati Canpolat (Intel)</a:t>
            </a:r>
          </a:p>
        </p:txBody>
      </p:sp>
      <p:sp>
        <p:nvSpPr>
          <p:cNvPr id="6" name="Slide Number Placeholder 5"/>
          <p:cNvSpPr>
            <a:spLocks noGrp="1"/>
          </p:cNvSpPr>
          <p:nvPr>
            <p:ph type="sldNum" idx="12"/>
          </p:nvPr>
        </p:nvSpPr>
        <p:spPr/>
        <p:txBody>
          <a:bodyPr/>
          <a:lstStyle>
            <a:lvl1pPr>
              <a:defRPr/>
            </a:lvl1pPr>
          </a:lstStyle>
          <a:p>
            <a:r>
              <a:rPr lang="en-GB" dirty="0"/>
              <a:t>Slide </a:t>
            </a:r>
            <a:fld id="{6B5E41C2-EF12-4EF2-8280-F2B4208277C2}" type="slidenum">
              <a:rPr lang="en-GB"/>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dirty="0"/>
              <a:t>November 2021</a:t>
            </a:r>
            <a:endParaRPr lang="en-GB" dirty="0"/>
          </a:p>
        </p:txBody>
      </p:sp>
      <p:sp>
        <p:nvSpPr>
          <p:cNvPr id="5" name="Footer Placeholder 4"/>
          <p:cNvSpPr>
            <a:spLocks noGrp="1"/>
          </p:cNvSpPr>
          <p:nvPr>
            <p:ph type="ftr" idx="11"/>
          </p:nvPr>
        </p:nvSpPr>
        <p:spPr/>
        <p:txBody>
          <a:bodyPr/>
          <a:lstStyle>
            <a:lvl1pPr>
              <a:defRPr/>
            </a:lvl1pPr>
          </a:lstStyle>
          <a:p>
            <a:r>
              <a:rPr lang="en-GB" dirty="0"/>
              <a:t>Necati Canpolat (Intel)</a:t>
            </a:r>
          </a:p>
        </p:txBody>
      </p:sp>
      <p:sp>
        <p:nvSpPr>
          <p:cNvPr id="6" name="Slide Number Placeholder 5"/>
          <p:cNvSpPr>
            <a:spLocks noGrp="1"/>
          </p:cNvSpPr>
          <p:nvPr>
            <p:ph type="sldNum" idx="12"/>
          </p:nvPr>
        </p:nvSpPr>
        <p:spPr/>
        <p:txBody>
          <a:bodyPr/>
          <a:lstStyle>
            <a:lvl1pPr>
              <a:defRPr/>
            </a:lvl1pPr>
          </a:lstStyle>
          <a:p>
            <a:r>
              <a:rPr lang="en-GB" dirty="0"/>
              <a:t>Slide </a:t>
            </a:r>
            <a:fld id="{9B0D65C8-A0CA-4DDA-83BB-897866218593}" type="slidenum">
              <a:rPr lang="en-GB"/>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dirty="0"/>
              <a:t>November 2024</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Necati Canpolat (Intel)</a:t>
            </a:r>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a:t>Slide </a:t>
            </a:r>
            <a:fld id="{D09C756B-EB39-4236-ADBB-73052B179AE4}" type="slidenum">
              <a:rPr lang="en-GB"/>
              <a:pPr/>
              <a:t>‹#›</a:t>
            </a:fld>
            <a:endParaRPr lang="en-GB" dirty="0"/>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dirty="0"/>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dirty="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802.11-24/1858r0</a:t>
            </a:r>
          </a:p>
        </p:txBody>
      </p:sp>
      <p:sp>
        <p:nvSpPr>
          <p:cNvPr id="11" name="Rectangle 8">
            <a:extLst>
              <a:ext uri="{FF2B5EF4-FFF2-40B4-BE49-F238E27FC236}">
                <a16:creationId xmlns:a16="http://schemas.microsoft.com/office/drawing/2014/main" id="{4F147623-B6ED-4DA8-87A0-9DF690E990F1}"/>
              </a:ext>
            </a:extLst>
          </p:cNvPr>
          <p:cNvSpPr>
            <a:spLocks noChangeArrowheads="1"/>
          </p:cNvSpPr>
          <p:nvPr userDrawn="1"/>
        </p:nvSpPr>
        <p:spPr bwMode="auto">
          <a:xfrm>
            <a:off x="903816" y="6481171"/>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dirty="0">
                <a:solidFill>
                  <a:srgbClr val="000000"/>
                </a:solidFill>
              </a:rPr>
              <a:t>Submission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 id="2147483660" r:id="rId10"/>
    <p:sldLayoutId id="2147483661" r:id="rId11"/>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8" Type="http://schemas.openxmlformats.org/officeDocument/2006/relationships/hyperlink" Target="https://extranet.wballiance.com/higherlogic/ws/groups/5d84bfbc-bbd6-437f-89ff-7034b52b226c/download/15344/latest" TargetMode="External"/><Relationship Id="rId3" Type="http://schemas.openxmlformats.org/officeDocument/2006/relationships/hyperlink" Target="https://www.wi-fi.org/file/wi-fi-certified-passpoint-deployment-guidelines" TargetMode="External"/><Relationship Id="rId7" Type="http://schemas.openxmlformats.org/officeDocument/2006/relationships/hyperlink" Target="https://www.intel.com/content/dam/www/central-libraries/us/en/documents/wi-fi-open-roaming-overview-whitepaper.pdf" TargetMode="External"/><Relationship Id="rId12" Type="http://schemas.openxmlformats.org/officeDocument/2006/relationships/hyperlink" Target="https://wballiance.com/wp-content/uploads/2024/09/WBA-Wi-Fi-Exp-for-Moving-Networks-V1.0.0-Public-2.pdf" TargetMode="External"/><Relationship Id="rId2" Type="http://schemas.openxmlformats.org/officeDocument/2006/relationships/hyperlink" Target="https://www.cisco.com/c/en/us/solutions/executive-perspectives/annual-internet-report/index.html" TargetMode="External"/><Relationship Id="rId1" Type="http://schemas.openxmlformats.org/officeDocument/2006/relationships/slideLayout" Target="../slideLayouts/slideLayout2.xml"/><Relationship Id="rId6" Type="http://schemas.openxmlformats.org/officeDocument/2006/relationships/hyperlink" Target="https://wballiance.com/openroaming/" TargetMode="External"/><Relationship Id="rId11" Type="http://schemas.openxmlformats.org/officeDocument/2006/relationships/hyperlink" Target="https://wballiance.com/resource/openroaming-for-iot-fido-device-onboarding-framework/" TargetMode="External"/><Relationship Id="rId5" Type="http://schemas.openxmlformats.org/officeDocument/2006/relationships/hyperlink" Target="https://www.wi-fi.org/file/wi-fi-certified-passpoint-technology-overview-2019" TargetMode="External"/><Relationship Id="rId10" Type="http://schemas.openxmlformats.org/officeDocument/2006/relationships/hyperlink" Target="https://wballiance.com/federated-onboarding-service-openroaming/" TargetMode="External"/><Relationship Id="rId4" Type="http://schemas.openxmlformats.org/officeDocument/2006/relationships/hyperlink" Target="https://www.wi-fi.org/file/passpoint-specification-package" TargetMode="External"/><Relationship Id="rId9" Type="http://schemas.openxmlformats.org/officeDocument/2006/relationships/hyperlink" Target="https://www.wballiance.com/wp-content/uploads/2019/05/The-Connected-Vehicle.pdf"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637315" y="1041912"/>
            <a:ext cx="10881800" cy="1261554"/>
          </a:xfrm>
          <a:ln/>
        </p:spPr>
        <p:txBody>
          <a:bodyPr/>
          <a:lstStyle/>
          <a:p>
            <a:pPr>
              <a:spcAft>
                <a:spcPts val="60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3600" dirty="0"/>
              <a:t>Passpoint &amp; </a:t>
            </a:r>
            <a:r>
              <a:rPr lang="en-US" sz="4000" dirty="0"/>
              <a:t>OpenRoaming</a:t>
            </a:r>
            <a:r>
              <a:rPr lang="en-US" sz="1600" baseline="99000" dirty="0"/>
              <a:t>TM</a:t>
            </a:r>
            <a:r>
              <a:rPr lang="en-US" sz="4000" dirty="0"/>
              <a:t> for Automotive Connectivity</a:t>
            </a:r>
            <a:endParaRPr lang="en-GB" sz="3600" b="0" dirty="0"/>
          </a:p>
        </p:txBody>
      </p:sp>
      <p:sp>
        <p:nvSpPr>
          <p:cNvPr id="3074" name="Rectangle 2"/>
          <p:cNvSpPr>
            <a:spLocks noGrp="1" noChangeArrowheads="1"/>
          </p:cNvSpPr>
          <p:nvPr>
            <p:ph idx="1"/>
          </p:nvPr>
        </p:nvSpPr>
        <p:spPr>
          <a:xfrm>
            <a:off x="624400" y="3401538"/>
            <a:ext cx="10881800" cy="380999"/>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2024-11-11</a:t>
            </a:r>
          </a:p>
        </p:txBody>
      </p:sp>
      <p:sp>
        <p:nvSpPr>
          <p:cNvPr id="6" name="Date Placeholder 3"/>
          <p:cNvSpPr>
            <a:spLocks noGrp="1"/>
          </p:cNvSpPr>
          <p:nvPr>
            <p:ph type="dt" idx="15"/>
          </p:nvPr>
        </p:nvSpPr>
        <p:spPr/>
        <p:txBody>
          <a:bodyPr/>
          <a:lstStyle/>
          <a:p>
            <a:r>
              <a:rPr lang="en-US" dirty="0"/>
              <a:t>November 2024</a:t>
            </a:r>
            <a:endParaRPr lang="en-GB" dirty="0"/>
          </a:p>
        </p:txBody>
      </p:sp>
      <p:sp>
        <p:nvSpPr>
          <p:cNvPr id="3076" name="Rectangle 4"/>
          <p:cNvSpPr>
            <a:spLocks noChangeArrowheads="1"/>
          </p:cNvSpPr>
          <p:nvPr/>
        </p:nvSpPr>
        <p:spPr bwMode="auto">
          <a:xfrm>
            <a:off x="741631" y="38862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a:t>
            </a:r>
          </a:p>
        </p:txBody>
      </p:sp>
      <p:graphicFrame>
        <p:nvGraphicFramePr>
          <p:cNvPr id="9" name="Object 3"/>
          <p:cNvGraphicFramePr>
            <a:graphicFrameLocks noChangeAspect="1"/>
          </p:cNvGraphicFramePr>
          <p:nvPr>
            <p:extLst>
              <p:ext uri="{D42A27DB-BD31-4B8C-83A1-F6EECF244321}">
                <p14:modId xmlns:p14="http://schemas.microsoft.com/office/powerpoint/2010/main" val="4064504768"/>
              </p:ext>
            </p:extLst>
          </p:nvPr>
        </p:nvGraphicFramePr>
        <p:xfrm>
          <a:off x="663575" y="4267200"/>
          <a:ext cx="10926763" cy="2259013"/>
        </p:xfrm>
        <a:graphic>
          <a:graphicData uri="http://schemas.openxmlformats.org/presentationml/2006/ole">
            <mc:AlternateContent xmlns:mc="http://schemas.openxmlformats.org/markup-compatibility/2006">
              <mc:Choice xmlns:v="urn:schemas-microsoft-com:vml" Requires="v">
                <p:oleObj name="Document" r:id="rId3" imgW="8220033" imgH="1702718" progId="Word.Document.8">
                  <p:embed/>
                </p:oleObj>
              </mc:Choice>
              <mc:Fallback>
                <p:oleObj name="Document" r:id="rId3" imgW="8220033" imgH="1702718" progId="Word.Document.8">
                  <p:embed/>
                  <p:pic>
                    <p:nvPicPr>
                      <p:cNvPr id="9" name="Object 3"/>
                      <p:cNvPicPr>
                        <a:picLocks noChangeAspect="1" noChangeArrowheads="1"/>
                      </p:cNvPicPr>
                      <p:nvPr/>
                    </p:nvPicPr>
                    <p:blipFill>
                      <a:blip r:embed="rId4"/>
                      <a:srcRect/>
                      <a:stretch>
                        <a:fillRect/>
                      </a:stretch>
                    </p:blipFill>
                    <p:spPr bwMode="auto">
                      <a:xfrm>
                        <a:off x="663575" y="4267200"/>
                        <a:ext cx="10926763" cy="2259013"/>
                      </a:xfrm>
                      <a:prstGeom prst="rect">
                        <a:avLst/>
                      </a:prstGeom>
                      <a:noFill/>
                    </p:spPr>
                  </p:pic>
                </p:oleObj>
              </mc:Fallback>
            </mc:AlternateContent>
          </a:graphicData>
        </a:graphic>
      </p:graphicFrame>
      <p:sp>
        <p:nvSpPr>
          <p:cNvPr id="2" name="Slide Number Placeholder 1"/>
          <p:cNvSpPr>
            <a:spLocks noGrp="1"/>
          </p:cNvSpPr>
          <p:nvPr>
            <p:ph type="sldNum" idx="12"/>
          </p:nvPr>
        </p:nvSpPr>
        <p:spPr/>
        <p:txBody>
          <a:bodyPr/>
          <a:lstStyle/>
          <a:p>
            <a:r>
              <a:rPr lang="en-GB" dirty="0"/>
              <a:t>Slide </a:t>
            </a:r>
            <a:fld id="{440F5867-744E-4AA6-B0ED-4C44D2DFBB7B}" type="slidenum">
              <a:rPr lang="en-GB" smtClean="0"/>
              <a:pPr/>
              <a:t>1</a:t>
            </a:fld>
            <a:endParaRPr lang="en-GB" dirty="0"/>
          </a:p>
        </p:txBody>
      </p:sp>
      <p:sp>
        <p:nvSpPr>
          <p:cNvPr id="3" name="Footer Placeholder 2">
            <a:extLst>
              <a:ext uri="{FF2B5EF4-FFF2-40B4-BE49-F238E27FC236}">
                <a16:creationId xmlns:a16="http://schemas.microsoft.com/office/drawing/2014/main" id="{B7BFE3FB-775F-4390-B4D8-3B8B6A9BEC71}"/>
              </a:ext>
            </a:extLst>
          </p:cNvPr>
          <p:cNvSpPr>
            <a:spLocks noGrp="1"/>
          </p:cNvSpPr>
          <p:nvPr>
            <p:ph type="ftr" idx="14"/>
          </p:nvPr>
        </p:nvSpPr>
        <p:spPr/>
        <p:txBody>
          <a:bodyPr/>
          <a:lstStyle/>
          <a:p>
            <a:r>
              <a:rPr lang="en-GB" dirty="0"/>
              <a:t>Necati Canpolat (Intel)</a:t>
            </a:r>
          </a:p>
        </p:txBody>
      </p:sp>
      <p:sp>
        <p:nvSpPr>
          <p:cNvPr id="10" name="Rectangle 2">
            <a:extLst>
              <a:ext uri="{FF2B5EF4-FFF2-40B4-BE49-F238E27FC236}">
                <a16:creationId xmlns:a16="http://schemas.microsoft.com/office/drawing/2014/main" id="{CB0F8BC4-170C-4BD7-A8AD-12B1E5EEE60F}"/>
              </a:ext>
            </a:extLst>
          </p:cNvPr>
          <p:cNvSpPr txBox="1">
            <a:spLocks noChangeArrowheads="1"/>
          </p:cNvSpPr>
          <p:nvPr/>
        </p:nvSpPr>
        <p:spPr bwMode="auto">
          <a:xfrm>
            <a:off x="655100" y="2488988"/>
            <a:ext cx="10881800" cy="950739"/>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2800" b="0" dirty="0"/>
              <a:t>IEEE 802 Plenary, November 2024</a:t>
            </a:r>
            <a:endParaRPr lang="en-GB" sz="2800" b="0" kern="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7D316-0013-E963-F5C8-4357BC19BFCF}"/>
              </a:ext>
            </a:extLst>
          </p:cNvPr>
          <p:cNvSpPr>
            <a:spLocks noGrp="1"/>
          </p:cNvSpPr>
          <p:nvPr>
            <p:ph type="title"/>
          </p:nvPr>
        </p:nvSpPr>
        <p:spPr/>
        <p:txBody>
          <a:bodyPr/>
          <a:lstStyle/>
          <a:p>
            <a:r>
              <a:rPr lang="en-US" dirty="0"/>
              <a:t>Passpoint Network Architecture with Home SP</a:t>
            </a:r>
          </a:p>
        </p:txBody>
      </p:sp>
      <p:pic>
        <p:nvPicPr>
          <p:cNvPr id="8" name="Content Placeholder 7">
            <a:extLst>
              <a:ext uri="{FF2B5EF4-FFF2-40B4-BE49-F238E27FC236}">
                <a16:creationId xmlns:a16="http://schemas.microsoft.com/office/drawing/2014/main" id="{7930D1EB-D612-1759-379F-0B73E69D64D4}"/>
              </a:ext>
            </a:extLst>
          </p:cNvPr>
          <p:cNvPicPr>
            <a:picLocks noGrp="1" noChangeAspect="1"/>
          </p:cNvPicPr>
          <p:nvPr>
            <p:ph idx="1"/>
          </p:nvPr>
        </p:nvPicPr>
        <p:blipFill>
          <a:blip r:embed="rId2"/>
          <a:stretch>
            <a:fillRect/>
          </a:stretch>
        </p:blipFill>
        <p:spPr>
          <a:xfrm>
            <a:off x="2150524" y="1751014"/>
            <a:ext cx="6556656" cy="4192586"/>
          </a:xfrm>
        </p:spPr>
      </p:pic>
      <p:sp>
        <p:nvSpPr>
          <p:cNvPr id="4" name="Slide Number Placeholder 3">
            <a:extLst>
              <a:ext uri="{FF2B5EF4-FFF2-40B4-BE49-F238E27FC236}">
                <a16:creationId xmlns:a16="http://schemas.microsoft.com/office/drawing/2014/main" id="{36BA4A39-D158-F033-6E0D-698DA831D9C7}"/>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5" name="Footer Placeholder 4">
            <a:extLst>
              <a:ext uri="{FF2B5EF4-FFF2-40B4-BE49-F238E27FC236}">
                <a16:creationId xmlns:a16="http://schemas.microsoft.com/office/drawing/2014/main" id="{1BFBE31E-DA48-D099-E2CD-1881E787298A}"/>
              </a:ext>
            </a:extLst>
          </p:cNvPr>
          <p:cNvSpPr>
            <a:spLocks noGrp="1"/>
          </p:cNvSpPr>
          <p:nvPr>
            <p:ph type="ftr" idx="14"/>
          </p:nvPr>
        </p:nvSpPr>
        <p:spPr/>
        <p:txBody>
          <a:bodyPr/>
          <a:lstStyle/>
          <a:p>
            <a:r>
              <a:rPr lang="en-GB"/>
              <a:t>Necati Canpolat (Intel)</a:t>
            </a:r>
            <a:endParaRPr lang="en-GB" dirty="0"/>
          </a:p>
        </p:txBody>
      </p:sp>
      <p:sp>
        <p:nvSpPr>
          <p:cNvPr id="6" name="Date Placeholder 5">
            <a:extLst>
              <a:ext uri="{FF2B5EF4-FFF2-40B4-BE49-F238E27FC236}">
                <a16:creationId xmlns:a16="http://schemas.microsoft.com/office/drawing/2014/main" id="{BD888CC8-EC84-C0C3-DA22-FE1C8CE13262}"/>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452548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3114E-3D52-906F-BADF-EDFBE90C9B10}"/>
              </a:ext>
            </a:extLst>
          </p:cNvPr>
          <p:cNvSpPr>
            <a:spLocks noGrp="1"/>
          </p:cNvSpPr>
          <p:nvPr>
            <p:ph type="title"/>
          </p:nvPr>
        </p:nvSpPr>
        <p:spPr/>
        <p:txBody>
          <a:bodyPr/>
          <a:lstStyle/>
          <a:p>
            <a:r>
              <a:rPr lang="en-US" dirty="0"/>
              <a:t>Passpoint with Visited Network and Roaming</a:t>
            </a:r>
          </a:p>
        </p:txBody>
      </p:sp>
      <p:pic>
        <p:nvPicPr>
          <p:cNvPr id="8" name="Content Placeholder 7">
            <a:extLst>
              <a:ext uri="{FF2B5EF4-FFF2-40B4-BE49-F238E27FC236}">
                <a16:creationId xmlns:a16="http://schemas.microsoft.com/office/drawing/2014/main" id="{8164226F-9FA0-48ED-C541-88E57C555B0B}"/>
              </a:ext>
            </a:extLst>
          </p:cNvPr>
          <p:cNvPicPr>
            <a:picLocks noGrp="1" noChangeAspect="1"/>
          </p:cNvPicPr>
          <p:nvPr>
            <p:ph idx="1"/>
          </p:nvPr>
        </p:nvPicPr>
        <p:blipFill>
          <a:blip r:embed="rId2"/>
          <a:stretch>
            <a:fillRect/>
          </a:stretch>
        </p:blipFill>
        <p:spPr>
          <a:xfrm>
            <a:off x="1828800" y="2560638"/>
            <a:ext cx="8086454" cy="1928128"/>
          </a:xfrm>
        </p:spPr>
      </p:pic>
      <p:sp>
        <p:nvSpPr>
          <p:cNvPr id="4" name="Slide Number Placeholder 3">
            <a:extLst>
              <a:ext uri="{FF2B5EF4-FFF2-40B4-BE49-F238E27FC236}">
                <a16:creationId xmlns:a16="http://schemas.microsoft.com/office/drawing/2014/main" id="{9A5A3069-D08D-24C7-DCDD-591BFD6109C5}"/>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5" name="Footer Placeholder 4">
            <a:extLst>
              <a:ext uri="{FF2B5EF4-FFF2-40B4-BE49-F238E27FC236}">
                <a16:creationId xmlns:a16="http://schemas.microsoft.com/office/drawing/2014/main" id="{75F44C7B-B46B-247E-51FA-02B3BA237D11}"/>
              </a:ext>
            </a:extLst>
          </p:cNvPr>
          <p:cNvSpPr>
            <a:spLocks noGrp="1"/>
          </p:cNvSpPr>
          <p:nvPr>
            <p:ph type="ftr" idx="14"/>
          </p:nvPr>
        </p:nvSpPr>
        <p:spPr/>
        <p:txBody>
          <a:bodyPr/>
          <a:lstStyle/>
          <a:p>
            <a:r>
              <a:rPr lang="en-GB"/>
              <a:t>Necati Canpolat (Intel)</a:t>
            </a:r>
            <a:endParaRPr lang="en-GB" dirty="0"/>
          </a:p>
        </p:txBody>
      </p:sp>
      <p:sp>
        <p:nvSpPr>
          <p:cNvPr id="6" name="Date Placeholder 5">
            <a:extLst>
              <a:ext uri="{FF2B5EF4-FFF2-40B4-BE49-F238E27FC236}">
                <a16:creationId xmlns:a16="http://schemas.microsoft.com/office/drawing/2014/main" id="{611AC452-FBF5-BEFF-025B-EEB1F4E37648}"/>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271107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7D027-32F0-A889-433C-2F30631AD87B}"/>
              </a:ext>
            </a:extLst>
          </p:cNvPr>
          <p:cNvSpPr>
            <a:spLocks noGrp="1"/>
          </p:cNvSpPr>
          <p:nvPr>
            <p:ph type="title"/>
          </p:nvPr>
        </p:nvSpPr>
        <p:spPr/>
        <p:txBody>
          <a:bodyPr/>
          <a:lstStyle/>
          <a:p>
            <a:r>
              <a:rPr lang="en-US" dirty="0"/>
              <a:t>Network Discovery &amp; Selection</a:t>
            </a:r>
          </a:p>
        </p:txBody>
      </p:sp>
      <p:sp>
        <p:nvSpPr>
          <p:cNvPr id="3" name="Content Placeholder 2">
            <a:extLst>
              <a:ext uri="{FF2B5EF4-FFF2-40B4-BE49-F238E27FC236}">
                <a16:creationId xmlns:a16="http://schemas.microsoft.com/office/drawing/2014/main" id="{E12AF0BF-BE1A-2C35-2779-5C2E6D2BF0A0}"/>
              </a:ext>
            </a:extLst>
          </p:cNvPr>
          <p:cNvSpPr>
            <a:spLocks noGrp="1"/>
          </p:cNvSpPr>
          <p:nvPr>
            <p:ph idx="1"/>
          </p:nvPr>
        </p:nvSpPr>
        <p:spPr>
          <a:xfrm>
            <a:off x="923926" y="1751014"/>
            <a:ext cx="10361084" cy="4113213"/>
          </a:xfrm>
        </p:spPr>
        <p:txBody>
          <a:bodyPr/>
          <a:lstStyle/>
          <a:p>
            <a:r>
              <a:rPr lang="en-US" b="0" dirty="0"/>
              <a:t>AP advertises Hotspot 2.0 support in beacons and probe responses</a:t>
            </a:r>
          </a:p>
          <a:p>
            <a:r>
              <a:rPr lang="en-US" b="0" dirty="0"/>
              <a:t>STA scans for Passpoint enabled networks and identifies them based on the AP support</a:t>
            </a:r>
          </a:p>
          <a:p>
            <a:r>
              <a:rPr lang="en-US" b="0" dirty="0"/>
              <a:t>STA discovers the network capabilities using ANQP in pre-associated state </a:t>
            </a:r>
          </a:p>
          <a:p>
            <a:r>
              <a:rPr lang="en-US" b="0" dirty="0"/>
              <a:t>STA matches the NAI realms or OIs received against its list of provisioned credentials or Per Provider Subscription Managed Object (PPS MO) to determine if it can access the network</a:t>
            </a:r>
          </a:p>
          <a:p>
            <a:r>
              <a:rPr lang="en-US" b="0" dirty="0"/>
              <a:t>If STA has credentials to connect to the network, it initiates association and secure 802.1x authentication process with AAA server automatically</a:t>
            </a:r>
          </a:p>
          <a:p>
            <a:r>
              <a:rPr lang="en-US" b="0" dirty="0"/>
              <a:t>Upon completion of authentication, STA connects the network securely</a:t>
            </a:r>
          </a:p>
        </p:txBody>
      </p:sp>
      <p:sp>
        <p:nvSpPr>
          <p:cNvPr id="4" name="Slide Number Placeholder 3">
            <a:extLst>
              <a:ext uri="{FF2B5EF4-FFF2-40B4-BE49-F238E27FC236}">
                <a16:creationId xmlns:a16="http://schemas.microsoft.com/office/drawing/2014/main" id="{3B85A9A0-DCC2-379A-08F8-7837BE553E74}"/>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5" name="Footer Placeholder 4">
            <a:extLst>
              <a:ext uri="{FF2B5EF4-FFF2-40B4-BE49-F238E27FC236}">
                <a16:creationId xmlns:a16="http://schemas.microsoft.com/office/drawing/2014/main" id="{FDD109EF-128E-7165-F320-C06EA80E554A}"/>
              </a:ext>
            </a:extLst>
          </p:cNvPr>
          <p:cNvSpPr>
            <a:spLocks noGrp="1"/>
          </p:cNvSpPr>
          <p:nvPr>
            <p:ph type="ftr" idx="14"/>
          </p:nvPr>
        </p:nvSpPr>
        <p:spPr/>
        <p:txBody>
          <a:bodyPr/>
          <a:lstStyle/>
          <a:p>
            <a:r>
              <a:rPr lang="en-GB"/>
              <a:t>Necati Canpolat (Intel)</a:t>
            </a:r>
            <a:endParaRPr lang="en-GB" dirty="0"/>
          </a:p>
        </p:txBody>
      </p:sp>
      <p:sp>
        <p:nvSpPr>
          <p:cNvPr id="6" name="Date Placeholder 5">
            <a:extLst>
              <a:ext uri="{FF2B5EF4-FFF2-40B4-BE49-F238E27FC236}">
                <a16:creationId xmlns:a16="http://schemas.microsoft.com/office/drawing/2014/main" id="{A4706157-80B6-BD1A-A30B-A53854C92574}"/>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542853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689A2-86E6-973E-AF4E-FA014C2E07AB}"/>
              </a:ext>
            </a:extLst>
          </p:cNvPr>
          <p:cNvSpPr>
            <a:spLocks noGrp="1"/>
          </p:cNvSpPr>
          <p:nvPr>
            <p:ph type="title"/>
          </p:nvPr>
        </p:nvSpPr>
        <p:spPr>
          <a:xfrm>
            <a:off x="894823" y="448014"/>
            <a:ext cx="10361084" cy="1065213"/>
          </a:xfrm>
        </p:spPr>
        <p:txBody>
          <a:bodyPr/>
          <a:lstStyle/>
          <a:p>
            <a:r>
              <a:rPr lang="en-US" dirty="0"/>
              <a:t>Access Network Query Protocol (ANQP) Elements</a:t>
            </a:r>
          </a:p>
        </p:txBody>
      </p:sp>
      <p:graphicFrame>
        <p:nvGraphicFramePr>
          <p:cNvPr id="7" name="Content Placeholder 6">
            <a:extLst>
              <a:ext uri="{FF2B5EF4-FFF2-40B4-BE49-F238E27FC236}">
                <a16:creationId xmlns:a16="http://schemas.microsoft.com/office/drawing/2014/main" id="{064A986C-64A6-DF1B-8342-3E01CC9A4245}"/>
              </a:ext>
            </a:extLst>
          </p:cNvPr>
          <p:cNvGraphicFramePr>
            <a:graphicFrameLocks noGrp="1"/>
          </p:cNvGraphicFramePr>
          <p:nvPr>
            <p:ph idx="1"/>
            <p:extLst>
              <p:ext uri="{D42A27DB-BD31-4B8C-83A1-F6EECF244321}">
                <p14:modId xmlns:p14="http://schemas.microsoft.com/office/powerpoint/2010/main" val="3723435078"/>
              </p:ext>
            </p:extLst>
          </p:nvPr>
        </p:nvGraphicFramePr>
        <p:xfrm>
          <a:off x="894823" y="1246028"/>
          <a:ext cx="10361612" cy="4836159"/>
        </p:xfrm>
        <a:graphic>
          <a:graphicData uri="http://schemas.openxmlformats.org/drawingml/2006/table">
            <a:tbl>
              <a:tblPr firstRow="1" bandRow="1">
                <a:tableStyleId>{5C22544A-7EE6-4342-B048-85BDC9FD1C3A}</a:tableStyleId>
              </a:tblPr>
              <a:tblGrid>
                <a:gridCol w="3610502">
                  <a:extLst>
                    <a:ext uri="{9D8B030D-6E8A-4147-A177-3AD203B41FA5}">
                      <a16:colId xmlns:a16="http://schemas.microsoft.com/office/drawing/2014/main" val="3661333386"/>
                    </a:ext>
                  </a:extLst>
                </a:gridCol>
                <a:gridCol w="6751110">
                  <a:extLst>
                    <a:ext uri="{9D8B030D-6E8A-4147-A177-3AD203B41FA5}">
                      <a16:colId xmlns:a16="http://schemas.microsoft.com/office/drawing/2014/main" val="2048832581"/>
                    </a:ext>
                  </a:extLst>
                </a:gridCol>
              </a:tblGrid>
              <a:tr h="370840">
                <a:tc>
                  <a:txBody>
                    <a:bodyPr/>
                    <a:lstStyle/>
                    <a:p>
                      <a:r>
                        <a:rPr lang="en-US" sz="1400" dirty="0"/>
                        <a:t>ANQP Elements</a:t>
                      </a:r>
                    </a:p>
                  </a:txBody>
                  <a:tcPr/>
                </a:tc>
                <a:tc>
                  <a:txBody>
                    <a:bodyPr/>
                    <a:lstStyle/>
                    <a:p>
                      <a:r>
                        <a:rPr lang="en-US" sz="1400" dirty="0"/>
                        <a:t>Description</a:t>
                      </a:r>
                    </a:p>
                  </a:txBody>
                  <a:tcPr/>
                </a:tc>
                <a:extLst>
                  <a:ext uri="{0D108BD9-81ED-4DB2-BD59-A6C34878D82A}">
                    <a16:rowId xmlns:a16="http://schemas.microsoft.com/office/drawing/2014/main" val="372246263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NAI Realm ANQP-element</a:t>
                      </a:r>
                    </a:p>
                  </a:txBody>
                  <a:tcPr/>
                </a:tc>
                <a:tc>
                  <a:txBody>
                    <a:bodyPr/>
                    <a:lstStyle/>
                    <a:p>
                      <a:r>
                        <a:rPr lang="en-US" sz="1400" dirty="0"/>
                        <a:t>Identifies accessible NAI realms and their authentication methods. </a:t>
                      </a:r>
                    </a:p>
                  </a:txBody>
                  <a:tcPr/>
                </a:tc>
                <a:extLst>
                  <a:ext uri="{0D108BD9-81ED-4DB2-BD59-A6C34878D82A}">
                    <a16:rowId xmlns:a16="http://schemas.microsoft.com/office/drawing/2014/main" val="1684159936"/>
                  </a:ext>
                </a:extLst>
              </a:tr>
              <a:tr h="370840">
                <a:tc>
                  <a:txBody>
                    <a:bodyPr/>
                    <a:lstStyle/>
                    <a:p>
                      <a:pPr>
                        <a:spcBef>
                          <a:spcPts val="0"/>
                        </a:spcBef>
                      </a:pPr>
                      <a:r>
                        <a:rPr lang="en-US" sz="1400" dirty="0"/>
                        <a:t>Roaming Consortium ANQP-element</a:t>
                      </a:r>
                    </a:p>
                  </a:txBody>
                  <a:tcPr/>
                </a:tc>
                <a:tc>
                  <a:txBody>
                    <a:bodyPr/>
                    <a:lstStyle/>
                    <a:p>
                      <a:r>
                        <a:rPr lang="en-US" sz="1400" dirty="0"/>
                        <a:t>Identifies networks and service providers for roaming</a:t>
                      </a:r>
                    </a:p>
                  </a:txBody>
                  <a:tcPr/>
                </a:tc>
                <a:extLst>
                  <a:ext uri="{0D108BD9-81ED-4DB2-BD59-A6C34878D82A}">
                    <a16:rowId xmlns:a16="http://schemas.microsoft.com/office/drawing/2014/main" val="781981624"/>
                  </a:ext>
                </a:extLst>
              </a:tr>
              <a:tr h="370840">
                <a:tc>
                  <a:txBody>
                    <a:bodyPr/>
                    <a:lstStyle/>
                    <a:p>
                      <a:pPr>
                        <a:spcBef>
                          <a:spcPts val="0"/>
                        </a:spcBef>
                      </a:pPr>
                      <a:r>
                        <a:rPr lang="en-US" sz="1400" dirty="0"/>
                        <a:t>Venue Name ANQP-element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Defines the venue group and venue type </a:t>
                      </a:r>
                    </a:p>
                  </a:txBody>
                  <a:tcPr/>
                </a:tc>
                <a:extLst>
                  <a:ext uri="{0D108BD9-81ED-4DB2-BD59-A6C34878D82A}">
                    <a16:rowId xmlns:a16="http://schemas.microsoft.com/office/drawing/2014/main" val="2731183198"/>
                  </a:ext>
                </a:extLst>
              </a:tr>
              <a:tr h="370840">
                <a:tc>
                  <a:txBody>
                    <a:bodyPr/>
                    <a:lstStyle/>
                    <a:p>
                      <a:pPr>
                        <a:spcBef>
                          <a:spcPts val="0"/>
                        </a:spcBef>
                      </a:pPr>
                      <a:r>
                        <a:rPr lang="en-US" sz="1400" dirty="0"/>
                        <a:t>NAI Home Realm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Discovers if network provides access for the STA specified NAI home realm </a:t>
                      </a:r>
                    </a:p>
                  </a:txBody>
                  <a:tcPr/>
                </a:tc>
                <a:extLst>
                  <a:ext uri="{0D108BD9-81ED-4DB2-BD59-A6C34878D82A}">
                    <a16:rowId xmlns:a16="http://schemas.microsoft.com/office/drawing/2014/main" val="2070824719"/>
                  </a:ext>
                </a:extLst>
              </a:tr>
              <a:tr h="370840">
                <a:tc>
                  <a:txBody>
                    <a:bodyPr/>
                    <a:lstStyle/>
                    <a:p>
                      <a:pPr>
                        <a:spcBef>
                          <a:spcPts val="0"/>
                        </a:spcBef>
                      </a:pPr>
                      <a:r>
                        <a:rPr lang="en-US" sz="1400" dirty="0"/>
                        <a:t>Network Authentication Type ANQP-element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Describes the authentication type used by the network</a:t>
                      </a:r>
                    </a:p>
                  </a:txBody>
                  <a:tcPr/>
                </a:tc>
                <a:extLst>
                  <a:ext uri="{0D108BD9-81ED-4DB2-BD59-A6C34878D82A}">
                    <a16:rowId xmlns:a16="http://schemas.microsoft.com/office/drawing/2014/main" val="3445626948"/>
                  </a:ext>
                </a:extLst>
              </a:tr>
              <a:tr h="370840">
                <a:tc>
                  <a:txBody>
                    <a:bodyPr/>
                    <a:lstStyle/>
                    <a:p>
                      <a:pPr>
                        <a:spcBef>
                          <a:spcPts val="0"/>
                        </a:spcBef>
                      </a:pPr>
                      <a:r>
                        <a:rPr lang="en-US" sz="1400" dirty="0"/>
                        <a:t>IP Address Type Availability ANQP-element</a:t>
                      </a:r>
                    </a:p>
                  </a:txBody>
                  <a:tcPr/>
                </a:tc>
                <a:tc>
                  <a:txBody>
                    <a:bodyPr/>
                    <a:lstStyle/>
                    <a:p>
                      <a:r>
                        <a:rPr lang="en-US" sz="1400" dirty="0"/>
                        <a:t>Informs clients about IP address versions and types available after association</a:t>
                      </a:r>
                    </a:p>
                  </a:txBody>
                  <a:tcPr/>
                </a:tc>
                <a:extLst>
                  <a:ext uri="{0D108BD9-81ED-4DB2-BD59-A6C34878D82A}">
                    <a16:rowId xmlns:a16="http://schemas.microsoft.com/office/drawing/2014/main" val="1976626665"/>
                  </a:ext>
                </a:extLst>
              </a:tr>
              <a:tr h="386079">
                <a:tc>
                  <a:txBody>
                    <a:bodyPr/>
                    <a:lstStyle/>
                    <a:p>
                      <a:pPr>
                        <a:spcBef>
                          <a:spcPts val="0"/>
                        </a:spcBef>
                      </a:pPr>
                      <a:r>
                        <a:rPr lang="en-US" sz="1400" dirty="0"/>
                        <a:t>3GPP Cellular Network ANQP-element:</a:t>
                      </a:r>
                    </a:p>
                  </a:txBody>
                  <a:tcPr/>
                </a:tc>
                <a:tc>
                  <a:txBody>
                    <a:bodyPr/>
                    <a:lstStyle/>
                    <a:p>
                      <a:r>
                        <a:rPr lang="en-US" sz="1400" dirty="0"/>
                        <a:t>Provides information for hotspots with cellular operator roaming relationships</a:t>
                      </a:r>
                    </a:p>
                  </a:txBody>
                  <a:tcPr/>
                </a:tc>
                <a:extLst>
                  <a:ext uri="{0D108BD9-81ED-4DB2-BD59-A6C34878D82A}">
                    <a16:rowId xmlns:a16="http://schemas.microsoft.com/office/drawing/2014/main" val="1828743233"/>
                  </a:ext>
                </a:extLst>
              </a:tr>
              <a:tr h="370840">
                <a:tc>
                  <a:txBody>
                    <a:bodyPr/>
                    <a:lstStyle/>
                    <a:p>
                      <a:pPr>
                        <a:spcBef>
                          <a:spcPts val="0"/>
                        </a:spcBef>
                      </a:pPr>
                      <a:r>
                        <a:rPr lang="en-US" sz="1400" dirty="0"/>
                        <a:t>Domain Name ANQP-element</a:t>
                      </a:r>
                      <a:endParaRPr lang="en-US" sz="1400" b="0" i="0" dirty="0">
                        <a:solidFill>
                          <a:srgbClr val="000000"/>
                        </a:solidFill>
                        <a:effectLst/>
                        <a:latin typeface="Heebo" panose="020F0502020204030204" pitchFamily="2" charset="-79"/>
                        <a:cs typeface="Heebo" panose="020F0502020204030204" pitchFamily="2" charset="-79"/>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Specifies the AP’s domain name</a:t>
                      </a:r>
                    </a:p>
                  </a:txBody>
                  <a:tcPr/>
                </a:tc>
                <a:extLst>
                  <a:ext uri="{0D108BD9-81ED-4DB2-BD59-A6C34878D82A}">
                    <a16:rowId xmlns:a16="http://schemas.microsoft.com/office/drawing/2014/main" val="3932719843"/>
                  </a:ext>
                </a:extLst>
              </a:tr>
              <a:tr h="370840">
                <a:tc>
                  <a:txBody>
                    <a:bodyPr/>
                    <a:lstStyle/>
                    <a:p>
                      <a:pPr>
                        <a:spcBef>
                          <a:spcPts val="0"/>
                        </a:spcBef>
                      </a:pPr>
                      <a:r>
                        <a:rPr lang="en-US" sz="1400" dirty="0"/>
                        <a:t>Venue URL ANQP-element</a:t>
                      </a:r>
                      <a:endParaRPr lang="en-US" sz="1400" b="0" i="0" dirty="0">
                        <a:solidFill>
                          <a:srgbClr val="000000"/>
                        </a:solidFill>
                        <a:effectLst/>
                        <a:latin typeface="Heebo" panose="020F0502020204030204" pitchFamily="2" charset="-79"/>
                        <a:cs typeface="Heebo" panose="020F0502020204030204" pitchFamily="2" charset="-79"/>
                      </a:endParaRPr>
                    </a:p>
                  </a:txBody>
                  <a:tcPr/>
                </a:tc>
                <a:tc>
                  <a:txBody>
                    <a:bodyPr/>
                    <a:lstStyle/>
                    <a:p>
                      <a:pPr>
                        <a:spcBef>
                          <a:spcPts val="0"/>
                        </a:spcBef>
                      </a:pPr>
                      <a:r>
                        <a:rPr lang="en-US" sz="1400" dirty="0"/>
                        <a:t>Provides venue URL for additional information about the network provider</a:t>
                      </a:r>
                    </a:p>
                  </a:txBody>
                  <a:tcPr/>
                </a:tc>
                <a:extLst>
                  <a:ext uri="{0D108BD9-81ED-4DB2-BD59-A6C34878D82A}">
                    <a16:rowId xmlns:a16="http://schemas.microsoft.com/office/drawing/2014/main" val="2345213597"/>
                  </a:ext>
                </a:extLst>
              </a:tr>
              <a:tr h="370840">
                <a:tc>
                  <a:txBody>
                    <a:bodyPr/>
                    <a:lstStyle/>
                    <a:p>
                      <a:pPr>
                        <a:spcBef>
                          <a:spcPts val="0"/>
                        </a:spcBef>
                      </a:pPr>
                      <a:r>
                        <a:rPr lang="en-US" sz="1400" dirty="0"/>
                        <a:t>HS Capability list</a:t>
                      </a:r>
                      <a:endParaRPr lang="en-US" sz="1400" b="0" i="0" dirty="0">
                        <a:solidFill>
                          <a:srgbClr val="000000"/>
                        </a:solidFill>
                        <a:effectLst/>
                        <a:latin typeface="Heebo" panose="020F0502020204030204" pitchFamily="2" charset="-79"/>
                        <a:cs typeface="Heebo" panose="020F0502020204030204" pitchFamily="2" charset="-79"/>
                      </a:endParaRPr>
                    </a:p>
                  </a:txBody>
                  <a:tcPr/>
                </a:tc>
                <a:tc>
                  <a:txBody>
                    <a:bodyPr/>
                    <a:lstStyle/>
                    <a:p>
                      <a:pPr>
                        <a:spcBef>
                          <a:spcPts val="0"/>
                        </a:spcBef>
                      </a:pPr>
                      <a:r>
                        <a:rPr lang="en-US" sz="1400" dirty="0"/>
                        <a:t>Provides list of identifiers of HS2.0 ANQP-elements supported by the network</a:t>
                      </a:r>
                    </a:p>
                  </a:txBody>
                  <a:tcPr/>
                </a:tc>
                <a:extLst>
                  <a:ext uri="{0D108BD9-81ED-4DB2-BD59-A6C34878D82A}">
                    <a16:rowId xmlns:a16="http://schemas.microsoft.com/office/drawing/2014/main" val="3213463738"/>
                  </a:ext>
                </a:extLst>
              </a:tr>
              <a:tr h="370840">
                <a:tc>
                  <a:txBody>
                    <a:bodyPr/>
                    <a:lstStyle/>
                    <a:p>
                      <a:pPr>
                        <a:spcBef>
                          <a:spcPts val="0"/>
                        </a:spcBef>
                      </a:pPr>
                      <a:r>
                        <a:rPr lang="en-US" sz="1400" dirty="0"/>
                        <a:t>Operator Friendly Name	</a:t>
                      </a:r>
                      <a:endParaRPr lang="en-US" sz="1400" b="0" i="0" dirty="0">
                        <a:solidFill>
                          <a:srgbClr val="000000"/>
                        </a:solidFill>
                        <a:effectLst/>
                        <a:latin typeface="Heebo" panose="020F0502020204030204" pitchFamily="2" charset="-79"/>
                        <a:cs typeface="Heebo" panose="020F0502020204030204" pitchFamily="2" charset="-79"/>
                      </a:endParaRPr>
                    </a:p>
                  </a:txBody>
                  <a:tcPr/>
                </a:tc>
                <a:tc>
                  <a:txBody>
                    <a:bodyPr/>
                    <a:lstStyle/>
                    <a:p>
                      <a:pPr>
                        <a:spcBef>
                          <a:spcPts val="0"/>
                        </a:spcBef>
                      </a:pPr>
                      <a:r>
                        <a:rPr lang="en-US" sz="1400" dirty="0"/>
                        <a:t>Allows free-form text to identify the operator and location</a:t>
                      </a:r>
                    </a:p>
                  </a:txBody>
                  <a:tcPr/>
                </a:tc>
                <a:extLst>
                  <a:ext uri="{0D108BD9-81ED-4DB2-BD59-A6C34878D82A}">
                    <a16:rowId xmlns:a16="http://schemas.microsoft.com/office/drawing/2014/main" val="33488004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Operating Class Indication</a:t>
                      </a:r>
                      <a:endParaRPr lang="en-US" sz="1400" b="0" i="0" dirty="0">
                        <a:solidFill>
                          <a:srgbClr val="000000"/>
                        </a:solidFill>
                        <a:effectLst/>
                        <a:latin typeface="Heebo" panose="020F0502020204030204" pitchFamily="2" charset="-79"/>
                        <a:cs typeface="Heebo" panose="020F0502020204030204" pitchFamily="2" charset="-79"/>
                      </a:endParaRPr>
                    </a:p>
                  </a:txBody>
                  <a:tcPr/>
                </a:tc>
                <a:tc>
                  <a:txBody>
                    <a:bodyPr/>
                    <a:lstStyle/>
                    <a:p>
                      <a:r>
                        <a:rPr lang="en-US" sz="1400" dirty="0"/>
                        <a:t>Lists the channels on which the hotspot can operate</a:t>
                      </a:r>
                    </a:p>
                  </a:txBody>
                  <a:tcPr/>
                </a:tc>
                <a:extLst>
                  <a:ext uri="{0D108BD9-81ED-4DB2-BD59-A6C34878D82A}">
                    <a16:rowId xmlns:a16="http://schemas.microsoft.com/office/drawing/2014/main" val="2191400616"/>
                  </a:ext>
                </a:extLst>
              </a:tr>
            </a:tbl>
          </a:graphicData>
        </a:graphic>
      </p:graphicFrame>
      <p:sp>
        <p:nvSpPr>
          <p:cNvPr id="4" name="Slide Number Placeholder 3">
            <a:extLst>
              <a:ext uri="{FF2B5EF4-FFF2-40B4-BE49-F238E27FC236}">
                <a16:creationId xmlns:a16="http://schemas.microsoft.com/office/drawing/2014/main" id="{B1D67A27-8825-6AF3-3436-9EFE3BCE4579}"/>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5" name="Footer Placeholder 4">
            <a:extLst>
              <a:ext uri="{FF2B5EF4-FFF2-40B4-BE49-F238E27FC236}">
                <a16:creationId xmlns:a16="http://schemas.microsoft.com/office/drawing/2014/main" id="{64D55E1E-436B-AE3A-63FE-DF0391CAD447}"/>
              </a:ext>
            </a:extLst>
          </p:cNvPr>
          <p:cNvSpPr>
            <a:spLocks noGrp="1"/>
          </p:cNvSpPr>
          <p:nvPr>
            <p:ph type="ftr" idx="14"/>
          </p:nvPr>
        </p:nvSpPr>
        <p:spPr/>
        <p:txBody>
          <a:bodyPr/>
          <a:lstStyle/>
          <a:p>
            <a:r>
              <a:rPr lang="en-GB"/>
              <a:t>Necati Canpolat (Intel)</a:t>
            </a:r>
            <a:endParaRPr lang="en-GB" dirty="0"/>
          </a:p>
        </p:txBody>
      </p:sp>
      <p:sp>
        <p:nvSpPr>
          <p:cNvPr id="6" name="Date Placeholder 5">
            <a:extLst>
              <a:ext uri="{FF2B5EF4-FFF2-40B4-BE49-F238E27FC236}">
                <a16:creationId xmlns:a16="http://schemas.microsoft.com/office/drawing/2014/main" id="{0CBD032A-EE54-DDB8-D11B-029639F9376F}"/>
              </a:ext>
            </a:extLst>
          </p:cNvPr>
          <p:cNvSpPr>
            <a:spLocks noGrp="1"/>
          </p:cNvSpPr>
          <p:nvPr>
            <p:ph type="dt" idx="15"/>
          </p:nvPr>
        </p:nvSpPr>
        <p:spPr/>
        <p:txBody>
          <a:bodyPr/>
          <a:lstStyle/>
          <a:p>
            <a:r>
              <a:rPr lang="en-US"/>
              <a:t>November 2024</a:t>
            </a:r>
            <a:endParaRPr lang="en-GB" dirty="0"/>
          </a:p>
        </p:txBody>
      </p:sp>
      <p:sp>
        <p:nvSpPr>
          <p:cNvPr id="9" name="TextBox 8">
            <a:extLst>
              <a:ext uri="{FF2B5EF4-FFF2-40B4-BE49-F238E27FC236}">
                <a16:creationId xmlns:a16="http://schemas.microsoft.com/office/drawing/2014/main" id="{142B535D-28FF-0BBB-B4B0-3521562FA9C7}"/>
              </a:ext>
            </a:extLst>
          </p:cNvPr>
          <p:cNvSpPr txBox="1"/>
          <p:nvPr/>
        </p:nvSpPr>
        <p:spPr>
          <a:xfrm>
            <a:off x="837409" y="6198415"/>
            <a:ext cx="10475911" cy="276999"/>
          </a:xfrm>
          <a:prstGeom prst="rect">
            <a:avLst/>
          </a:prstGeom>
          <a:noFill/>
        </p:spPr>
        <p:txBody>
          <a:bodyPr wrap="square">
            <a:spAutoFit/>
          </a:bodyPr>
          <a:lstStyle/>
          <a:p>
            <a:pPr>
              <a:spcBef>
                <a:spcPts val="0"/>
              </a:spcBef>
            </a:pPr>
            <a:r>
              <a:rPr lang="en-US" sz="1200" dirty="0">
                <a:solidFill>
                  <a:schemeClr val="tx1"/>
                </a:solidFill>
              </a:rPr>
              <a:t>Note: Some of these are defined in IEEE 802.11u, others were added by the Wi-Fi Alliance in Passpoint specification </a:t>
            </a:r>
          </a:p>
        </p:txBody>
      </p:sp>
    </p:spTree>
    <p:extLst>
      <p:ext uri="{BB962C8B-B14F-4D97-AF65-F5344CB8AC3E}">
        <p14:creationId xmlns:p14="http://schemas.microsoft.com/office/powerpoint/2010/main" val="3720519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EAEEE-BC22-4659-4A75-680F2283ACCC}"/>
              </a:ext>
            </a:extLst>
          </p:cNvPr>
          <p:cNvSpPr>
            <a:spLocks noGrp="1"/>
          </p:cNvSpPr>
          <p:nvPr>
            <p:ph type="title"/>
          </p:nvPr>
        </p:nvSpPr>
        <p:spPr/>
        <p:txBody>
          <a:bodyPr/>
          <a:lstStyle/>
          <a:p>
            <a:r>
              <a:rPr lang="en-US" dirty="0"/>
              <a:t>Passpoint Supported Credential Types </a:t>
            </a:r>
          </a:p>
        </p:txBody>
      </p:sp>
      <p:sp>
        <p:nvSpPr>
          <p:cNvPr id="4" name="Slide Number Placeholder 3">
            <a:extLst>
              <a:ext uri="{FF2B5EF4-FFF2-40B4-BE49-F238E27FC236}">
                <a16:creationId xmlns:a16="http://schemas.microsoft.com/office/drawing/2014/main" id="{2760E4D0-447B-9019-6C2A-4C7475F05D22}"/>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5" name="Footer Placeholder 4">
            <a:extLst>
              <a:ext uri="{FF2B5EF4-FFF2-40B4-BE49-F238E27FC236}">
                <a16:creationId xmlns:a16="http://schemas.microsoft.com/office/drawing/2014/main" id="{1C6AE94E-8DC1-EC7B-15D4-B31E96C62DCE}"/>
              </a:ext>
            </a:extLst>
          </p:cNvPr>
          <p:cNvSpPr>
            <a:spLocks noGrp="1"/>
          </p:cNvSpPr>
          <p:nvPr>
            <p:ph type="ftr" idx="14"/>
          </p:nvPr>
        </p:nvSpPr>
        <p:spPr/>
        <p:txBody>
          <a:bodyPr/>
          <a:lstStyle/>
          <a:p>
            <a:r>
              <a:rPr lang="en-GB"/>
              <a:t>Necati Canpolat (Intel)</a:t>
            </a:r>
            <a:endParaRPr lang="en-GB" dirty="0"/>
          </a:p>
        </p:txBody>
      </p:sp>
      <p:sp>
        <p:nvSpPr>
          <p:cNvPr id="6" name="Date Placeholder 5">
            <a:extLst>
              <a:ext uri="{FF2B5EF4-FFF2-40B4-BE49-F238E27FC236}">
                <a16:creationId xmlns:a16="http://schemas.microsoft.com/office/drawing/2014/main" id="{31CBE0F9-2664-3C8A-9A5F-8270DE79A170}"/>
              </a:ext>
            </a:extLst>
          </p:cNvPr>
          <p:cNvSpPr>
            <a:spLocks noGrp="1"/>
          </p:cNvSpPr>
          <p:nvPr>
            <p:ph type="dt" idx="15"/>
          </p:nvPr>
        </p:nvSpPr>
        <p:spPr/>
        <p:txBody>
          <a:bodyPr/>
          <a:lstStyle/>
          <a:p>
            <a:r>
              <a:rPr lang="en-US"/>
              <a:t>November 2024</a:t>
            </a:r>
            <a:endParaRPr lang="en-GB" dirty="0"/>
          </a:p>
        </p:txBody>
      </p:sp>
      <p:graphicFrame>
        <p:nvGraphicFramePr>
          <p:cNvPr id="9" name="Table 8">
            <a:extLst>
              <a:ext uri="{FF2B5EF4-FFF2-40B4-BE49-F238E27FC236}">
                <a16:creationId xmlns:a16="http://schemas.microsoft.com/office/drawing/2014/main" id="{8EB2DEDF-794D-57DB-2BE8-6C826A09E315}"/>
              </a:ext>
            </a:extLst>
          </p:cNvPr>
          <p:cNvGraphicFramePr>
            <a:graphicFrameLocks noGrp="1"/>
          </p:cNvGraphicFramePr>
          <p:nvPr>
            <p:extLst>
              <p:ext uri="{D42A27DB-BD31-4B8C-83A1-F6EECF244321}">
                <p14:modId xmlns:p14="http://schemas.microsoft.com/office/powerpoint/2010/main" val="362684297"/>
              </p:ext>
            </p:extLst>
          </p:nvPr>
        </p:nvGraphicFramePr>
        <p:xfrm>
          <a:off x="2081742" y="2552700"/>
          <a:ext cx="8128000" cy="2095501"/>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611782332"/>
                    </a:ext>
                  </a:extLst>
                </a:gridCol>
                <a:gridCol w="4064000">
                  <a:extLst>
                    <a:ext uri="{9D8B030D-6E8A-4147-A177-3AD203B41FA5}">
                      <a16:colId xmlns:a16="http://schemas.microsoft.com/office/drawing/2014/main" val="1905335057"/>
                    </a:ext>
                  </a:extLst>
                </a:gridCol>
              </a:tblGrid>
              <a:tr h="443396">
                <a:tc>
                  <a:txBody>
                    <a:bodyPr/>
                    <a:lstStyle/>
                    <a:p>
                      <a:r>
                        <a:rPr lang="en-US" dirty="0"/>
                        <a:t>Credential Type</a:t>
                      </a:r>
                    </a:p>
                  </a:txBody>
                  <a:tcPr/>
                </a:tc>
                <a:tc>
                  <a:txBody>
                    <a:bodyPr/>
                    <a:lstStyle/>
                    <a:p>
                      <a:r>
                        <a:rPr lang="en-US" dirty="0"/>
                        <a:t>EAP Method</a:t>
                      </a:r>
                    </a:p>
                  </a:txBody>
                  <a:tcPr/>
                </a:tc>
                <a:extLst>
                  <a:ext uri="{0D108BD9-81ED-4DB2-BD59-A6C34878D82A}">
                    <a16:rowId xmlns:a16="http://schemas.microsoft.com/office/drawing/2014/main" val="2207215988"/>
                  </a:ext>
                </a:extLst>
              </a:tr>
              <a:tr h="443396">
                <a:tc>
                  <a:txBody>
                    <a:bodyPr/>
                    <a:lstStyle/>
                    <a:p>
                      <a:r>
                        <a:rPr lang="en-US" dirty="0"/>
                        <a:t>Certificate</a:t>
                      </a:r>
                    </a:p>
                  </a:txBody>
                  <a:tcPr/>
                </a:tc>
                <a:tc>
                  <a:txBody>
                    <a:bodyPr/>
                    <a:lstStyle/>
                    <a:p>
                      <a:r>
                        <a:rPr lang="en-US" dirty="0"/>
                        <a:t>EAP TLS</a:t>
                      </a:r>
                    </a:p>
                  </a:txBody>
                  <a:tcPr/>
                </a:tc>
                <a:extLst>
                  <a:ext uri="{0D108BD9-81ED-4DB2-BD59-A6C34878D82A}">
                    <a16:rowId xmlns:a16="http://schemas.microsoft.com/office/drawing/2014/main" val="160479053"/>
                  </a:ext>
                </a:extLst>
              </a:tr>
              <a:tr h="443396">
                <a:tc>
                  <a:txBody>
                    <a:bodyPr/>
                    <a:lstStyle/>
                    <a:p>
                      <a:r>
                        <a:rPr lang="en-US" dirty="0"/>
                        <a:t>SIM/USIM</a:t>
                      </a:r>
                    </a:p>
                  </a:txBody>
                  <a:tcPr/>
                </a:tc>
                <a:tc>
                  <a:txBody>
                    <a:bodyPr/>
                    <a:lstStyle/>
                    <a:p>
                      <a:r>
                        <a:rPr lang="en-US" dirty="0"/>
                        <a:t>EAP-SIM, EAP-AKA, EAP-AKA’</a:t>
                      </a:r>
                    </a:p>
                  </a:txBody>
                  <a:tcPr/>
                </a:tc>
                <a:extLst>
                  <a:ext uri="{0D108BD9-81ED-4DB2-BD59-A6C34878D82A}">
                    <a16:rowId xmlns:a16="http://schemas.microsoft.com/office/drawing/2014/main" val="400728510"/>
                  </a:ext>
                </a:extLst>
              </a:tr>
              <a:tr h="765313">
                <a:tc>
                  <a:txBody>
                    <a:bodyPr/>
                    <a:lstStyle/>
                    <a:p>
                      <a:r>
                        <a:rPr lang="en-US" dirty="0"/>
                        <a:t>Username &amp; Password with server-side certificates</a:t>
                      </a:r>
                    </a:p>
                  </a:txBody>
                  <a:tcPr/>
                </a:tc>
                <a:tc>
                  <a:txBody>
                    <a:bodyPr/>
                    <a:lstStyle/>
                    <a:p>
                      <a:r>
                        <a:rPr lang="en-US" dirty="0"/>
                        <a:t>EAP-TTLS with MS-CHAPv2</a:t>
                      </a:r>
                    </a:p>
                  </a:txBody>
                  <a:tcPr/>
                </a:tc>
                <a:extLst>
                  <a:ext uri="{0D108BD9-81ED-4DB2-BD59-A6C34878D82A}">
                    <a16:rowId xmlns:a16="http://schemas.microsoft.com/office/drawing/2014/main" val="3254778557"/>
                  </a:ext>
                </a:extLst>
              </a:tr>
            </a:tbl>
          </a:graphicData>
        </a:graphic>
      </p:graphicFrame>
    </p:spTree>
    <p:extLst>
      <p:ext uri="{BB962C8B-B14F-4D97-AF65-F5344CB8AC3E}">
        <p14:creationId xmlns:p14="http://schemas.microsoft.com/office/powerpoint/2010/main" val="1846204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7A587-43A5-95E4-B8E9-783214A591F3}"/>
              </a:ext>
            </a:extLst>
          </p:cNvPr>
          <p:cNvSpPr>
            <a:spLocks noGrp="1"/>
          </p:cNvSpPr>
          <p:nvPr>
            <p:ph type="title"/>
          </p:nvPr>
        </p:nvSpPr>
        <p:spPr/>
        <p:txBody>
          <a:bodyPr/>
          <a:lstStyle/>
          <a:p>
            <a:r>
              <a:rPr lang="en-US" dirty="0"/>
              <a:t>Passpoint Flow</a:t>
            </a:r>
          </a:p>
        </p:txBody>
      </p:sp>
      <p:sp>
        <p:nvSpPr>
          <p:cNvPr id="4" name="Slide Number Placeholder 3">
            <a:extLst>
              <a:ext uri="{FF2B5EF4-FFF2-40B4-BE49-F238E27FC236}">
                <a16:creationId xmlns:a16="http://schemas.microsoft.com/office/drawing/2014/main" id="{A2A6C965-5985-D554-66F1-4110EBF445B1}"/>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5" name="Footer Placeholder 4">
            <a:extLst>
              <a:ext uri="{FF2B5EF4-FFF2-40B4-BE49-F238E27FC236}">
                <a16:creationId xmlns:a16="http://schemas.microsoft.com/office/drawing/2014/main" id="{D51B9579-24F4-0CE0-E75B-C93F0E38D992}"/>
              </a:ext>
            </a:extLst>
          </p:cNvPr>
          <p:cNvSpPr>
            <a:spLocks noGrp="1"/>
          </p:cNvSpPr>
          <p:nvPr>
            <p:ph type="ftr" idx="14"/>
          </p:nvPr>
        </p:nvSpPr>
        <p:spPr/>
        <p:txBody>
          <a:bodyPr/>
          <a:lstStyle/>
          <a:p>
            <a:r>
              <a:rPr lang="en-GB"/>
              <a:t>Necati Canpolat (Intel)</a:t>
            </a:r>
            <a:endParaRPr lang="en-GB" dirty="0"/>
          </a:p>
        </p:txBody>
      </p:sp>
      <p:sp>
        <p:nvSpPr>
          <p:cNvPr id="6" name="Date Placeholder 5">
            <a:extLst>
              <a:ext uri="{FF2B5EF4-FFF2-40B4-BE49-F238E27FC236}">
                <a16:creationId xmlns:a16="http://schemas.microsoft.com/office/drawing/2014/main" id="{8844639E-0938-1F6C-0DA8-4F4D4CB80B19}"/>
              </a:ext>
            </a:extLst>
          </p:cNvPr>
          <p:cNvSpPr>
            <a:spLocks noGrp="1"/>
          </p:cNvSpPr>
          <p:nvPr>
            <p:ph type="dt" idx="15"/>
          </p:nvPr>
        </p:nvSpPr>
        <p:spPr/>
        <p:txBody>
          <a:bodyPr/>
          <a:lstStyle/>
          <a:p>
            <a:r>
              <a:rPr lang="en-US"/>
              <a:t>November 2024</a:t>
            </a:r>
            <a:endParaRPr lang="en-GB" dirty="0"/>
          </a:p>
        </p:txBody>
      </p:sp>
      <p:pic>
        <p:nvPicPr>
          <p:cNvPr id="8" name="Picture 7">
            <a:extLst>
              <a:ext uri="{FF2B5EF4-FFF2-40B4-BE49-F238E27FC236}">
                <a16:creationId xmlns:a16="http://schemas.microsoft.com/office/drawing/2014/main" id="{61F80ADA-936D-90E4-85F4-2843C1740685}"/>
              </a:ext>
            </a:extLst>
          </p:cNvPr>
          <p:cNvPicPr>
            <a:picLocks noChangeAspect="1"/>
          </p:cNvPicPr>
          <p:nvPr/>
        </p:nvPicPr>
        <p:blipFill>
          <a:blip r:embed="rId2"/>
          <a:stretch>
            <a:fillRect/>
          </a:stretch>
        </p:blipFill>
        <p:spPr>
          <a:xfrm>
            <a:off x="2362200" y="1613684"/>
            <a:ext cx="7111011" cy="4577565"/>
          </a:xfrm>
          <a:prstGeom prst="rect">
            <a:avLst/>
          </a:prstGeom>
        </p:spPr>
      </p:pic>
    </p:spTree>
    <p:extLst>
      <p:ext uri="{BB962C8B-B14F-4D97-AF65-F5344CB8AC3E}">
        <p14:creationId xmlns:p14="http://schemas.microsoft.com/office/powerpoint/2010/main" val="2824883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90887-B132-9E72-7FC0-F5440A899137}"/>
              </a:ext>
            </a:extLst>
          </p:cNvPr>
          <p:cNvSpPr>
            <a:spLocks noGrp="1"/>
          </p:cNvSpPr>
          <p:nvPr>
            <p:ph type="title"/>
          </p:nvPr>
        </p:nvSpPr>
        <p:spPr/>
        <p:txBody>
          <a:bodyPr/>
          <a:lstStyle/>
          <a:p>
            <a:r>
              <a:rPr lang="en-US" dirty="0"/>
              <a:t>Passpoint vs Legacy Networks</a:t>
            </a:r>
          </a:p>
        </p:txBody>
      </p:sp>
      <p:sp>
        <p:nvSpPr>
          <p:cNvPr id="4" name="Footer Placeholder 3">
            <a:extLst>
              <a:ext uri="{FF2B5EF4-FFF2-40B4-BE49-F238E27FC236}">
                <a16:creationId xmlns:a16="http://schemas.microsoft.com/office/drawing/2014/main" id="{BA0A3251-FBAD-D32A-95E9-BA75122A2B73}"/>
              </a:ext>
            </a:extLst>
          </p:cNvPr>
          <p:cNvSpPr>
            <a:spLocks noGrp="1"/>
          </p:cNvSpPr>
          <p:nvPr>
            <p:ph type="ftr" idx="11"/>
          </p:nvPr>
        </p:nvSpPr>
        <p:spPr/>
        <p:txBody>
          <a:bodyPr/>
          <a:lstStyle/>
          <a:p>
            <a:r>
              <a:rPr lang="en-GB"/>
              <a:t>Necati Canpolat (Intel)</a:t>
            </a:r>
            <a:endParaRPr lang="en-GB" dirty="0"/>
          </a:p>
        </p:txBody>
      </p:sp>
      <p:graphicFrame>
        <p:nvGraphicFramePr>
          <p:cNvPr id="7" name="Table 6">
            <a:extLst>
              <a:ext uri="{FF2B5EF4-FFF2-40B4-BE49-F238E27FC236}">
                <a16:creationId xmlns:a16="http://schemas.microsoft.com/office/drawing/2014/main" id="{72465D1A-D565-1FEA-307D-ABF11CEF09DB}"/>
              </a:ext>
            </a:extLst>
          </p:cNvPr>
          <p:cNvGraphicFramePr>
            <a:graphicFrameLocks noGrp="1"/>
          </p:cNvGraphicFramePr>
          <p:nvPr>
            <p:extLst>
              <p:ext uri="{D42A27DB-BD31-4B8C-83A1-F6EECF244321}">
                <p14:modId xmlns:p14="http://schemas.microsoft.com/office/powerpoint/2010/main" val="4006781778"/>
              </p:ext>
            </p:extLst>
          </p:nvPr>
        </p:nvGraphicFramePr>
        <p:xfrm>
          <a:off x="1143000" y="1828800"/>
          <a:ext cx="10134600" cy="4045374"/>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1714278843"/>
                    </a:ext>
                  </a:extLst>
                </a:gridCol>
                <a:gridCol w="4724400">
                  <a:extLst>
                    <a:ext uri="{9D8B030D-6E8A-4147-A177-3AD203B41FA5}">
                      <a16:colId xmlns:a16="http://schemas.microsoft.com/office/drawing/2014/main" val="820848034"/>
                    </a:ext>
                  </a:extLst>
                </a:gridCol>
                <a:gridCol w="3429000">
                  <a:extLst>
                    <a:ext uri="{9D8B030D-6E8A-4147-A177-3AD203B41FA5}">
                      <a16:colId xmlns:a16="http://schemas.microsoft.com/office/drawing/2014/main" val="903114552"/>
                    </a:ext>
                  </a:extLst>
                </a:gridCol>
              </a:tblGrid>
              <a:tr h="370840">
                <a:tc>
                  <a:txBody>
                    <a:bodyPr/>
                    <a:lstStyle/>
                    <a:p>
                      <a:pPr algn="ctr"/>
                      <a:r>
                        <a:rPr lang="en-US" b="1" dirty="0"/>
                        <a:t>Features</a:t>
                      </a:r>
                    </a:p>
                  </a:txBody>
                  <a:tcPr/>
                </a:tc>
                <a:tc>
                  <a:txBody>
                    <a:bodyPr/>
                    <a:lstStyle/>
                    <a:p>
                      <a:pPr algn="ctr"/>
                      <a:r>
                        <a:rPr lang="en-US" dirty="0"/>
                        <a:t>Passpoint</a:t>
                      </a:r>
                    </a:p>
                  </a:txBody>
                  <a:tcPr/>
                </a:tc>
                <a:tc>
                  <a:txBody>
                    <a:bodyPr/>
                    <a:lstStyle/>
                    <a:p>
                      <a:pPr algn="ctr"/>
                      <a:r>
                        <a:rPr lang="en-US" dirty="0"/>
                        <a:t>Legacy</a:t>
                      </a:r>
                    </a:p>
                  </a:txBody>
                  <a:tcPr/>
                </a:tc>
                <a:extLst>
                  <a:ext uri="{0D108BD9-81ED-4DB2-BD59-A6C34878D82A}">
                    <a16:rowId xmlns:a16="http://schemas.microsoft.com/office/drawing/2014/main" val="1176433085"/>
                  </a:ext>
                </a:extLst>
              </a:tr>
              <a:tr h="370840">
                <a:tc>
                  <a:txBody>
                    <a:bodyPr/>
                    <a:lstStyle/>
                    <a:p>
                      <a:r>
                        <a:rPr lang="en-US" sz="1600" b="1" dirty="0"/>
                        <a:t>Automatic Connection</a:t>
                      </a:r>
                    </a:p>
                  </a:txBody>
                  <a:tcPr/>
                </a:tc>
                <a:tc>
                  <a:txBody>
                    <a:bodyPr/>
                    <a:lstStyle/>
                    <a:p>
                      <a:r>
                        <a:rPr lang="en-US" sz="1600" dirty="0"/>
                        <a:t>Yes – seamless, secure and automatic connection</a:t>
                      </a:r>
                    </a:p>
                  </a:txBody>
                  <a:tcPr/>
                </a:tc>
                <a:tc>
                  <a:txBody>
                    <a:bodyPr/>
                    <a:lstStyle/>
                    <a:p>
                      <a:r>
                        <a:rPr lang="en-US" sz="1600" dirty="0"/>
                        <a:t>No</a:t>
                      </a:r>
                    </a:p>
                  </a:txBody>
                  <a:tcPr/>
                </a:tc>
                <a:extLst>
                  <a:ext uri="{0D108BD9-81ED-4DB2-BD59-A6C34878D82A}">
                    <a16:rowId xmlns:a16="http://schemas.microsoft.com/office/drawing/2014/main" val="2485146908"/>
                  </a:ext>
                </a:extLst>
              </a:tr>
              <a:tr h="370840">
                <a:tc>
                  <a:txBody>
                    <a:bodyPr/>
                    <a:lstStyle/>
                    <a:p>
                      <a:r>
                        <a:rPr lang="en-US" sz="1600" b="1" dirty="0"/>
                        <a:t>Network Discovery</a:t>
                      </a:r>
                    </a:p>
                  </a:txBody>
                  <a:tcPr/>
                </a:tc>
                <a:tc>
                  <a:txBody>
                    <a:bodyPr/>
                    <a:lstStyle/>
                    <a:p>
                      <a:r>
                        <a:rPr lang="en-US" sz="1600" dirty="0"/>
                        <a:t>Yes – GAS/ANQP</a:t>
                      </a:r>
                    </a:p>
                  </a:txBody>
                  <a:tcPr/>
                </a:tc>
                <a:tc>
                  <a:txBody>
                    <a:bodyPr/>
                    <a:lstStyle/>
                    <a:p>
                      <a:r>
                        <a:rPr lang="en-US" sz="1600" dirty="0"/>
                        <a:t>No</a:t>
                      </a:r>
                    </a:p>
                  </a:txBody>
                  <a:tcPr/>
                </a:tc>
                <a:extLst>
                  <a:ext uri="{0D108BD9-81ED-4DB2-BD59-A6C34878D82A}">
                    <a16:rowId xmlns:a16="http://schemas.microsoft.com/office/drawing/2014/main" val="3687312743"/>
                  </a:ext>
                </a:extLst>
              </a:tr>
              <a:tr h="453814">
                <a:tc>
                  <a:txBody>
                    <a:bodyPr/>
                    <a:lstStyle/>
                    <a:p>
                      <a:r>
                        <a:rPr lang="en-US" sz="1600" b="1" dirty="0"/>
                        <a:t>Network Selection</a:t>
                      </a:r>
                    </a:p>
                  </a:txBody>
                  <a:tcPr/>
                </a:tc>
                <a:tc>
                  <a:txBody>
                    <a:bodyPr/>
                    <a:lstStyle/>
                    <a:p>
                      <a:r>
                        <a:rPr lang="en-US" sz="1600" dirty="0"/>
                        <a:t>Yes, NAI realm/Policy – decoupled from SSID</a:t>
                      </a:r>
                    </a:p>
                  </a:txBody>
                  <a:tcPr/>
                </a:tc>
                <a:tc>
                  <a:txBody>
                    <a:bodyPr/>
                    <a:lstStyle/>
                    <a:p>
                      <a:r>
                        <a:rPr lang="en-US" sz="1600" dirty="0"/>
                        <a:t>SSID based</a:t>
                      </a:r>
                    </a:p>
                  </a:txBody>
                  <a:tcPr/>
                </a:tc>
                <a:extLst>
                  <a:ext uri="{0D108BD9-81ED-4DB2-BD59-A6C34878D82A}">
                    <a16:rowId xmlns:a16="http://schemas.microsoft.com/office/drawing/2014/main" val="229830031"/>
                  </a:ext>
                </a:extLst>
              </a:tr>
              <a:tr h="370840">
                <a:tc>
                  <a:txBody>
                    <a:bodyPr/>
                    <a:lstStyle/>
                    <a:p>
                      <a:r>
                        <a:rPr lang="en-US" sz="1600" b="1" dirty="0"/>
                        <a:t>Authentication</a:t>
                      </a:r>
                    </a:p>
                  </a:txBody>
                  <a:tcPr/>
                </a:tc>
                <a:tc>
                  <a:txBody>
                    <a:bodyPr/>
                    <a:lstStyle/>
                    <a:p>
                      <a:r>
                        <a:rPr lang="en-US" sz="1600" dirty="0"/>
                        <a:t>802.1x – STA &amp; network perform mutual authentication via EAP methods</a:t>
                      </a:r>
                    </a:p>
                  </a:txBody>
                  <a:tcPr/>
                </a:tc>
                <a:tc>
                  <a:txBody>
                    <a:bodyPr/>
                    <a:lstStyle/>
                    <a:p>
                      <a:r>
                        <a:rPr lang="en-US" sz="1600" dirty="0"/>
                        <a:t>Web-Auth/Pre-shared keys/Open</a:t>
                      </a:r>
                    </a:p>
                  </a:txBody>
                  <a:tcPr/>
                </a:tc>
                <a:extLst>
                  <a:ext uri="{0D108BD9-81ED-4DB2-BD59-A6C34878D82A}">
                    <a16:rowId xmlns:a16="http://schemas.microsoft.com/office/drawing/2014/main" val="704368841"/>
                  </a:ext>
                </a:extLst>
              </a:tr>
              <a:tr h="370840">
                <a:tc>
                  <a:txBody>
                    <a:bodyPr/>
                    <a:lstStyle/>
                    <a:p>
                      <a:r>
                        <a:rPr lang="en-US" sz="1600" b="1" dirty="0"/>
                        <a:t>Encryption</a:t>
                      </a:r>
                    </a:p>
                  </a:txBody>
                  <a:tcPr/>
                </a:tc>
                <a:tc>
                  <a:txBody>
                    <a:bodyPr/>
                    <a:lstStyle/>
                    <a:p>
                      <a:r>
                        <a:rPr lang="en-US" sz="1600" dirty="0"/>
                        <a:t>WPA2/WPA3</a:t>
                      </a:r>
                    </a:p>
                  </a:txBody>
                  <a:tcPr/>
                </a:tc>
                <a:tc>
                  <a:txBody>
                    <a:bodyPr/>
                    <a:lstStyle/>
                    <a:p>
                      <a:r>
                        <a:rPr lang="en-US" sz="1600" dirty="0"/>
                        <a:t>PSK/clear</a:t>
                      </a:r>
                    </a:p>
                  </a:txBody>
                  <a:tcPr/>
                </a:tc>
                <a:extLst>
                  <a:ext uri="{0D108BD9-81ED-4DB2-BD59-A6C34878D82A}">
                    <a16:rowId xmlns:a16="http://schemas.microsoft.com/office/drawing/2014/main" val="4208505017"/>
                  </a:ext>
                </a:extLst>
              </a:tr>
              <a:tr h="370840">
                <a:tc>
                  <a:txBody>
                    <a:bodyPr/>
                    <a:lstStyle/>
                    <a:p>
                      <a:r>
                        <a:rPr lang="en-US" sz="1600" b="1" dirty="0"/>
                        <a:t>Operator Policy</a:t>
                      </a:r>
                    </a:p>
                  </a:txBody>
                  <a:tcPr/>
                </a:tc>
                <a:tc>
                  <a:txBody>
                    <a:bodyPr/>
                    <a:lstStyle/>
                    <a:p>
                      <a:r>
                        <a:rPr lang="en-US" sz="1600" dirty="0"/>
                        <a:t>Yes – PPS MO</a:t>
                      </a:r>
                    </a:p>
                  </a:txBody>
                  <a:tcPr/>
                </a:tc>
                <a:tc>
                  <a:txBody>
                    <a:bodyPr/>
                    <a:lstStyle/>
                    <a:p>
                      <a:r>
                        <a:rPr lang="en-US" sz="1600" dirty="0"/>
                        <a:t>No</a:t>
                      </a:r>
                    </a:p>
                  </a:txBody>
                  <a:tcPr/>
                </a:tc>
                <a:extLst>
                  <a:ext uri="{0D108BD9-81ED-4DB2-BD59-A6C34878D82A}">
                    <a16:rowId xmlns:a16="http://schemas.microsoft.com/office/drawing/2014/main" val="3024235349"/>
                  </a:ext>
                </a:extLst>
              </a:tr>
              <a:tr h="370840">
                <a:tc>
                  <a:txBody>
                    <a:bodyPr/>
                    <a:lstStyle/>
                    <a:p>
                      <a:r>
                        <a:rPr lang="en-US" sz="1600" b="1" dirty="0"/>
                        <a:t>Roaming</a:t>
                      </a:r>
                    </a:p>
                  </a:txBody>
                  <a:tcPr/>
                </a:tc>
                <a:tc>
                  <a:txBody>
                    <a:bodyPr/>
                    <a:lstStyle/>
                    <a:p>
                      <a:r>
                        <a:rPr lang="en-US" sz="1600" dirty="0"/>
                        <a:t>Yes</a:t>
                      </a:r>
                    </a:p>
                  </a:txBody>
                  <a:tcPr/>
                </a:tc>
                <a:tc>
                  <a:txBody>
                    <a:bodyPr/>
                    <a:lstStyle/>
                    <a:p>
                      <a:r>
                        <a:rPr lang="en-US" sz="1600" dirty="0"/>
                        <a:t>No</a:t>
                      </a:r>
                    </a:p>
                  </a:txBody>
                  <a:tcPr/>
                </a:tc>
                <a:extLst>
                  <a:ext uri="{0D108BD9-81ED-4DB2-BD59-A6C34878D82A}">
                    <a16:rowId xmlns:a16="http://schemas.microsoft.com/office/drawing/2014/main" val="70246231"/>
                  </a:ext>
                </a:extLst>
              </a:tr>
              <a:tr h="370840">
                <a:tc>
                  <a:txBody>
                    <a:bodyPr/>
                    <a:lstStyle/>
                    <a:p>
                      <a:r>
                        <a:rPr lang="en-US" sz="1600" b="1" dirty="0"/>
                        <a:t>Security Risks</a:t>
                      </a:r>
                    </a:p>
                  </a:txBody>
                  <a:tcPr/>
                </a:tc>
                <a:tc>
                  <a:txBody>
                    <a:bodyPr/>
                    <a:lstStyle/>
                    <a:p>
                      <a:r>
                        <a:rPr lang="en-US" sz="1600" dirty="0"/>
                        <a:t>No – Enterprise grade security</a:t>
                      </a:r>
                    </a:p>
                  </a:txBody>
                  <a:tcPr/>
                </a:tc>
                <a:tc>
                  <a:txBody>
                    <a:bodyPr/>
                    <a:lstStyle/>
                    <a:p>
                      <a:r>
                        <a:rPr lang="en-US" sz="1600" dirty="0"/>
                        <a:t>Honey pot/Evil Twins, Man In the Middle attack</a:t>
                      </a:r>
                    </a:p>
                  </a:txBody>
                  <a:tcPr/>
                </a:tc>
                <a:extLst>
                  <a:ext uri="{0D108BD9-81ED-4DB2-BD59-A6C34878D82A}">
                    <a16:rowId xmlns:a16="http://schemas.microsoft.com/office/drawing/2014/main" val="1472986103"/>
                  </a:ext>
                </a:extLst>
              </a:tr>
            </a:tbl>
          </a:graphicData>
        </a:graphic>
      </p:graphicFrame>
    </p:spTree>
    <p:extLst>
      <p:ext uri="{BB962C8B-B14F-4D97-AF65-F5344CB8AC3E}">
        <p14:creationId xmlns:p14="http://schemas.microsoft.com/office/powerpoint/2010/main" val="16772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3C35D0-1786-E9D0-BE8C-2D7E8C87AF26}"/>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Footer Placeholder 4">
            <a:extLst>
              <a:ext uri="{FF2B5EF4-FFF2-40B4-BE49-F238E27FC236}">
                <a16:creationId xmlns:a16="http://schemas.microsoft.com/office/drawing/2014/main" id="{08722D67-D792-9A21-3D96-5ACA50A2F81B}"/>
              </a:ext>
            </a:extLst>
          </p:cNvPr>
          <p:cNvSpPr>
            <a:spLocks noGrp="1"/>
          </p:cNvSpPr>
          <p:nvPr>
            <p:ph type="ftr" idx="14"/>
          </p:nvPr>
        </p:nvSpPr>
        <p:spPr/>
        <p:txBody>
          <a:bodyPr/>
          <a:lstStyle/>
          <a:p>
            <a:r>
              <a:rPr lang="en-GB"/>
              <a:t>Necati Canpolat (Intel)</a:t>
            </a:r>
            <a:endParaRPr lang="en-GB" dirty="0"/>
          </a:p>
        </p:txBody>
      </p:sp>
      <p:sp>
        <p:nvSpPr>
          <p:cNvPr id="6" name="Date Placeholder 5">
            <a:extLst>
              <a:ext uri="{FF2B5EF4-FFF2-40B4-BE49-F238E27FC236}">
                <a16:creationId xmlns:a16="http://schemas.microsoft.com/office/drawing/2014/main" id="{1E832752-70BB-21E3-8CC8-DF32B0C3C707}"/>
              </a:ext>
            </a:extLst>
          </p:cNvPr>
          <p:cNvSpPr>
            <a:spLocks noGrp="1"/>
          </p:cNvSpPr>
          <p:nvPr>
            <p:ph type="dt" idx="15"/>
          </p:nvPr>
        </p:nvSpPr>
        <p:spPr/>
        <p:txBody>
          <a:bodyPr/>
          <a:lstStyle/>
          <a:p>
            <a:r>
              <a:rPr lang="en-US"/>
              <a:t>November 2024</a:t>
            </a:r>
            <a:endParaRPr lang="en-GB" dirty="0"/>
          </a:p>
        </p:txBody>
      </p:sp>
      <p:sp>
        <p:nvSpPr>
          <p:cNvPr id="7" name="Google Shape;59;p56">
            <a:extLst>
              <a:ext uri="{FF2B5EF4-FFF2-40B4-BE49-F238E27FC236}">
                <a16:creationId xmlns:a16="http://schemas.microsoft.com/office/drawing/2014/main" id="{46AD0798-A24F-5F6E-13C9-0D1696B099F9}"/>
              </a:ext>
            </a:extLst>
          </p:cNvPr>
          <p:cNvSpPr/>
          <p:nvPr/>
        </p:nvSpPr>
        <p:spPr>
          <a:xfrm>
            <a:off x="0" y="2971800"/>
            <a:ext cx="9660467" cy="647700"/>
          </a:xfrm>
          <a:custGeom>
            <a:avLst/>
            <a:gdLst/>
            <a:ahLst/>
            <a:cxnLst/>
            <a:rect l="l" t="t" r="r" b="b"/>
            <a:pathLst>
              <a:path w="7244773" h="646545" extrusionOk="0">
                <a:moveTo>
                  <a:pt x="0" y="0"/>
                </a:moveTo>
                <a:lnTo>
                  <a:pt x="6517410" y="0"/>
                </a:lnTo>
                <a:lnTo>
                  <a:pt x="7244773" y="646545"/>
                </a:lnTo>
                <a:lnTo>
                  <a:pt x="0" y="646545"/>
                </a:lnTo>
                <a:lnTo>
                  <a:pt x="0" y="0"/>
                </a:lnTo>
                <a:close/>
              </a:path>
            </a:pathLst>
          </a:custGeom>
          <a:solidFill>
            <a:schemeClr val="bg1">
              <a:lumMod val="50000"/>
            </a:schemeClr>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r>
              <a:rPr lang="en-US" sz="2800" dirty="0">
                <a:latin typeface="Asap"/>
                <a:ea typeface="Asap"/>
                <a:cs typeface="Asap"/>
                <a:sym typeface="Asap"/>
              </a:rPr>
              <a:t>OpenRoaming</a:t>
            </a:r>
            <a:r>
              <a:rPr lang="en-US" sz="2000" baseline="60000" dirty="0"/>
              <a:t>TM</a:t>
            </a:r>
            <a:endParaRPr sz="2800" dirty="0">
              <a:latin typeface="Asap"/>
              <a:ea typeface="Asap"/>
              <a:cs typeface="Asap"/>
              <a:sym typeface="Asap"/>
            </a:endParaRPr>
          </a:p>
        </p:txBody>
      </p:sp>
    </p:spTree>
    <p:extLst>
      <p:ext uri="{BB962C8B-B14F-4D97-AF65-F5344CB8AC3E}">
        <p14:creationId xmlns:p14="http://schemas.microsoft.com/office/powerpoint/2010/main" val="3543364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D41FF-6FAB-4A25-BD07-53118F52C26B}"/>
              </a:ext>
            </a:extLst>
          </p:cNvPr>
          <p:cNvSpPr>
            <a:spLocks noGrp="1"/>
          </p:cNvSpPr>
          <p:nvPr>
            <p:ph type="title"/>
          </p:nvPr>
        </p:nvSpPr>
        <p:spPr>
          <a:xfrm>
            <a:off x="496519" y="545253"/>
            <a:ext cx="10972801" cy="883673"/>
          </a:xfrm>
        </p:spPr>
        <p:txBody>
          <a:bodyPr/>
          <a:lstStyle/>
          <a:p>
            <a:r>
              <a:rPr lang="en-US" dirty="0"/>
              <a:t>Why OpenRoaming</a:t>
            </a:r>
          </a:p>
        </p:txBody>
      </p:sp>
      <p:sp>
        <p:nvSpPr>
          <p:cNvPr id="6" name="Content Placeholder 2">
            <a:extLst>
              <a:ext uri="{FF2B5EF4-FFF2-40B4-BE49-F238E27FC236}">
                <a16:creationId xmlns:a16="http://schemas.microsoft.com/office/drawing/2014/main" id="{9B7B0271-EA1C-4FE8-8D4D-D212D42D4B61}"/>
              </a:ext>
            </a:extLst>
          </p:cNvPr>
          <p:cNvSpPr>
            <a:spLocks noGrp="1"/>
          </p:cNvSpPr>
          <p:nvPr>
            <p:ph idx="1"/>
          </p:nvPr>
        </p:nvSpPr>
        <p:spPr>
          <a:xfrm>
            <a:off x="491522" y="1676400"/>
            <a:ext cx="11255766" cy="4855790"/>
          </a:xfrm>
        </p:spPr>
        <p:txBody>
          <a:bodyPr/>
          <a:lstStyle/>
          <a:p>
            <a:pPr marL="0" lvl="1" indent="0" defTabSz="114300"/>
            <a:r>
              <a:rPr lang="en-US" dirty="0"/>
              <a:t>Challenges with enabling global Wi-Fi roaming</a:t>
            </a:r>
          </a:p>
          <a:p>
            <a:pPr marL="0" lvl="2" indent="0" defTabSz="114300">
              <a:spcBef>
                <a:spcPts val="0"/>
              </a:spcBef>
            </a:pPr>
            <a:endParaRPr lang="en-US" dirty="0"/>
          </a:p>
          <a:p>
            <a:pPr marL="0" lvl="2" indent="0" defTabSz="114300">
              <a:spcBef>
                <a:spcPts val="0"/>
              </a:spcBef>
            </a:pPr>
            <a:r>
              <a:rPr lang="en-US" dirty="0"/>
              <a:t>Bilateral roaming agreements are long and tedious process involving:</a:t>
            </a:r>
          </a:p>
          <a:p>
            <a:pPr marL="285750" lvl="2" indent="-285750" defTabSz="114300">
              <a:spcBef>
                <a:spcPts val="0"/>
              </a:spcBef>
              <a:buFont typeface="Arial" panose="020B0604020202020204" pitchFamily="34" charset="0"/>
              <a:buChar char="•"/>
            </a:pPr>
            <a:r>
              <a:rPr lang="en-US" dirty="0"/>
              <a:t>Technical </a:t>
            </a:r>
          </a:p>
          <a:p>
            <a:pPr marL="285750" lvl="2" indent="-285750" defTabSz="114300">
              <a:spcBef>
                <a:spcPts val="0"/>
              </a:spcBef>
              <a:buFont typeface="Arial" panose="020B0604020202020204" pitchFamily="34" charset="0"/>
              <a:buChar char="•"/>
            </a:pPr>
            <a:r>
              <a:rPr lang="en-US" dirty="0"/>
              <a:t>Business</a:t>
            </a:r>
          </a:p>
          <a:p>
            <a:pPr marL="285750" lvl="2" indent="-285750" defTabSz="114300">
              <a:spcBef>
                <a:spcPts val="0"/>
              </a:spcBef>
              <a:buFont typeface="Arial" panose="020B0604020202020204" pitchFamily="34" charset="0"/>
              <a:buChar char="•"/>
            </a:pPr>
            <a:r>
              <a:rPr lang="en-US" dirty="0"/>
              <a:t>Financial</a:t>
            </a:r>
          </a:p>
          <a:p>
            <a:pPr marL="285750" lvl="2" indent="-285750" defTabSz="114300">
              <a:spcBef>
                <a:spcPts val="0"/>
              </a:spcBef>
              <a:buFont typeface="Arial" panose="020B0604020202020204" pitchFamily="34" charset="0"/>
              <a:buChar char="•"/>
            </a:pPr>
            <a:r>
              <a:rPr lang="en-US" dirty="0"/>
              <a:t>Legal steps</a:t>
            </a:r>
          </a:p>
          <a:p>
            <a:pPr marL="0" lvl="3" indent="0" defTabSz="114300">
              <a:spcBef>
                <a:spcPts val="0"/>
              </a:spcBef>
            </a:pPr>
            <a:endParaRPr lang="en-US" dirty="0"/>
          </a:p>
          <a:p>
            <a:pPr marL="0" lvl="2" indent="0" defTabSz="114300">
              <a:spcBef>
                <a:spcPts val="0"/>
              </a:spcBef>
            </a:pPr>
            <a:r>
              <a:rPr lang="en-US" dirty="0"/>
              <a:t>Millions of Wi-Fi hotspots available globally </a:t>
            </a:r>
            <a:br>
              <a:rPr lang="en-US" dirty="0"/>
            </a:br>
            <a:r>
              <a:rPr lang="en-US" dirty="0"/>
              <a:t>by different providers - operators,  venues, </a:t>
            </a:r>
            <a:br>
              <a:rPr lang="en-US" dirty="0"/>
            </a:br>
            <a:r>
              <a:rPr lang="en-US" dirty="0"/>
              <a:t>public spaces, enterprises, cities and others </a:t>
            </a:r>
          </a:p>
          <a:p>
            <a:pPr marL="0" lvl="2" indent="0" defTabSz="114300">
              <a:spcBef>
                <a:spcPts val="0"/>
              </a:spcBef>
            </a:pPr>
            <a:endParaRPr lang="en-US" dirty="0"/>
          </a:p>
          <a:p>
            <a:pPr marL="0" lvl="2" indent="0" defTabSz="114300">
              <a:spcBef>
                <a:spcPts val="0"/>
              </a:spcBef>
            </a:pPr>
            <a:r>
              <a:rPr lang="en-US" dirty="0"/>
              <a:t>Unlike cellular world, it is not easy to establish global Wi-Fi roaming </a:t>
            </a:r>
            <a:br>
              <a:rPr lang="en-US" dirty="0"/>
            </a:br>
            <a:r>
              <a:rPr lang="en-US" dirty="0"/>
              <a:t>network because of the fragmentation.</a:t>
            </a:r>
          </a:p>
          <a:p>
            <a:pPr marL="0" lvl="3" indent="0" defTabSz="114300">
              <a:spcBef>
                <a:spcPts val="0"/>
              </a:spcBef>
            </a:pPr>
            <a:endParaRPr lang="en-US" dirty="0"/>
          </a:p>
        </p:txBody>
      </p:sp>
      <p:pic>
        <p:nvPicPr>
          <p:cNvPr id="5" name="Picture 4">
            <a:extLst>
              <a:ext uri="{FF2B5EF4-FFF2-40B4-BE49-F238E27FC236}">
                <a16:creationId xmlns:a16="http://schemas.microsoft.com/office/drawing/2014/main" id="{55514682-3261-4E26-865E-015D436ADDB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895600"/>
            <a:ext cx="5827626" cy="1861568"/>
          </a:xfrm>
          <a:prstGeom prst="rect">
            <a:avLst/>
          </a:prstGeom>
          <a:noFill/>
          <a:ln>
            <a:noFill/>
          </a:ln>
        </p:spPr>
      </p:pic>
      <p:sp>
        <p:nvSpPr>
          <p:cNvPr id="8" name="Slide Number Placeholder 3">
            <a:extLst>
              <a:ext uri="{FF2B5EF4-FFF2-40B4-BE49-F238E27FC236}">
                <a16:creationId xmlns:a16="http://schemas.microsoft.com/office/drawing/2014/main" id="{80928B2B-BF70-4235-88D9-8429224DA6E7}"/>
              </a:ext>
            </a:extLst>
          </p:cNvPr>
          <p:cNvSpPr>
            <a:spLocks noGrp="1"/>
          </p:cNvSpPr>
          <p:nvPr>
            <p:ph type="sldNum" idx="12"/>
          </p:nvPr>
        </p:nvSpPr>
        <p:spPr>
          <a:xfrm>
            <a:off x="5793318" y="6475414"/>
            <a:ext cx="704849" cy="363537"/>
          </a:xfrm>
        </p:spPr>
        <p:txBody>
          <a:bodyPr/>
          <a:lstStyle/>
          <a:p>
            <a:r>
              <a:rPr lang="en-GB" dirty="0"/>
              <a:t>Slide </a:t>
            </a:r>
            <a:fld id="{440F5867-744E-4AA6-B0ED-4C44D2DFBB7B}" type="slidenum">
              <a:rPr lang="en-GB" smtClean="0"/>
              <a:pPr/>
              <a:t>18</a:t>
            </a:fld>
            <a:endParaRPr lang="en-GB" dirty="0"/>
          </a:p>
        </p:txBody>
      </p:sp>
      <p:sp>
        <p:nvSpPr>
          <p:cNvPr id="9" name="Footer Placeholder 4">
            <a:extLst>
              <a:ext uri="{FF2B5EF4-FFF2-40B4-BE49-F238E27FC236}">
                <a16:creationId xmlns:a16="http://schemas.microsoft.com/office/drawing/2014/main" id="{B057C5D0-E30E-472D-A6BE-838110AD8C6D}"/>
              </a:ext>
            </a:extLst>
          </p:cNvPr>
          <p:cNvSpPr>
            <a:spLocks noGrp="1"/>
          </p:cNvSpPr>
          <p:nvPr>
            <p:ph type="ftr" idx="14"/>
          </p:nvPr>
        </p:nvSpPr>
        <p:spPr>
          <a:xfrm>
            <a:off x="7143757" y="6475414"/>
            <a:ext cx="4246027" cy="180975"/>
          </a:xfrm>
        </p:spPr>
        <p:txBody>
          <a:bodyPr/>
          <a:lstStyle/>
          <a:p>
            <a:r>
              <a:rPr lang="en-GB" dirty="0"/>
              <a:t>Necati Canpolat (Intel)</a:t>
            </a:r>
          </a:p>
        </p:txBody>
      </p:sp>
    </p:spTree>
    <p:extLst>
      <p:ext uri="{BB962C8B-B14F-4D97-AF65-F5344CB8AC3E}">
        <p14:creationId xmlns:p14="http://schemas.microsoft.com/office/powerpoint/2010/main" val="4246690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9F013E-1028-403D-3A21-9903944B81D4}"/>
              </a:ext>
            </a:extLst>
          </p:cNvPr>
          <p:cNvSpPr>
            <a:spLocks noGrp="1"/>
          </p:cNvSpPr>
          <p:nvPr>
            <p:ph idx="1"/>
          </p:nvPr>
        </p:nvSpPr>
        <p:spPr>
          <a:xfrm>
            <a:off x="915458" y="2638425"/>
            <a:ext cx="10361084" cy="3275014"/>
          </a:xfrm>
        </p:spPr>
        <p:txBody>
          <a:bodyPr/>
          <a:lstStyle/>
          <a:p>
            <a:endParaRPr lang="en-US" b="0" dirty="0"/>
          </a:p>
          <a:p>
            <a:r>
              <a:rPr lang="en-US" b="0" dirty="0"/>
              <a:t>An extension of Passpoint, takes the connected experience a step further </a:t>
            </a:r>
          </a:p>
          <a:p>
            <a:r>
              <a:rPr lang="en-US" b="0" dirty="0"/>
              <a:t>OpenRoaming</a:t>
            </a:r>
            <a:r>
              <a:rPr lang="en-US" sz="2400" b="0" baseline="60000" dirty="0"/>
              <a:t>TM</a:t>
            </a:r>
            <a:r>
              <a:rPr lang="en-US" b="0" dirty="0"/>
              <a:t> is a federation of identity &amp; access network providers to enable seamless roaming &amp; onboarding</a:t>
            </a:r>
          </a:p>
          <a:p>
            <a:r>
              <a:rPr lang="en-US" b="0" dirty="0"/>
              <a:t>WBA OpenRoaming creates the framework to connect billions of users and things to millions of Wi-Fi networks globally</a:t>
            </a:r>
          </a:p>
        </p:txBody>
      </p:sp>
      <p:sp>
        <p:nvSpPr>
          <p:cNvPr id="4" name="Slide Number Placeholder 3">
            <a:extLst>
              <a:ext uri="{FF2B5EF4-FFF2-40B4-BE49-F238E27FC236}">
                <a16:creationId xmlns:a16="http://schemas.microsoft.com/office/drawing/2014/main" id="{78FC4670-4F9A-D2D9-2DA6-5874D536C148}"/>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5" name="Footer Placeholder 4">
            <a:extLst>
              <a:ext uri="{FF2B5EF4-FFF2-40B4-BE49-F238E27FC236}">
                <a16:creationId xmlns:a16="http://schemas.microsoft.com/office/drawing/2014/main" id="{F48B7D8B-19CD-9BF8-E5E0-0937EE2A1752}"/>
              </a:ext>
            </a:extLst>
          </p:cNvPr>
          <p:cNvSpPr>
            <a:spLocks noGrp="1"/>
          </p:cNvSpPr>
          <p:nvPr>
            <p:ph type="ftr" idx="14"/>
          </p:nvPr>
        </p:nvSpPr>
        <p:spPr/>
        <p:txBody>
          <a:bodyPr/>
          <a:lstStyle/>
          <a:p>
            <a:r>
              <a:rPr lang="en-GB"/>
              <a:t>Necati Canpolat (Intel)</a:t>
            </a:r>
            <a:endParaRPr lang="en-GB" dirty="0"/>
          </a:p>
        </p:txBody>
      </p:sp>
      <p:sp>
        <p:nvSpPr>
          <p:cNvPr id="6" name="Date Placeholder 5">
            <a:extLst>
              <a:ext uri="{FF2B5EF4-FFF2-40B4-BE49-F238E27FC236}">
                <a16:creationId xmlns:a16="http://schemas.microsoft.com/office/drawing/2014/main" id="{0796BD3D-4FE0-7C9C-2028-1E15E8CED9E1}"/>
              </a:ext>
            </a:extLst>
          </p:cNvPr>
          <p:cNvSpPr>
            <a:spLocks noGrp="1"/>
          </p:cNvSpPr>
          <p:nvPr>
            <p:ph type="dt" idx="15"/>
          </p:nvPr>
        </p:nvSpPr>
        <p:spPr/>
        <p:txBody>
          <a:bodyPr/>
          <a:lstStyle/>
          <a:p>
            <a:r>
              <a:rPr lang="en-US"/>
              <a:t>November 2024</a:t>
            </a:r>
            <a:endParaRPr lang="en-GB" dirty="0"/>
          </a:p>
        </p:txBody>
      </p:sp>
      <p:pic>
        <p:nvPicPr>
          <p:cNvPr id="7" name="Picture 6">
            <a:extLst>
              <a:ext uri="{FF2B5EF4-FFF2-40B4-BE49-F238E27FC236}">
                <a16:creationId xmlns:a16="http://schemas.microsoft.com/office/drawing/2014/main" id="{062C5BB6-AC19-5D5F-92FF-976AA3FBEDB4}"/>
              </a:ext>
            </a:extLst>
          </p:cNvPr>
          <p:cNvPicPr>
            <a:picLocks noChangeAspect="1"/>
          </p:cNvPicPr>
          <p:nvPr/>
        </p:nvPicPr>
        <p:blipFill>
          <a:blip r:embed="rId2"/>
          <a:stretch>
            <a:fillRect/>
          </a:stretch>
        </p:blipFill>
        <p:spPr>
          <a:xfrm>
            <a:off x="3810000" y="882553"/>
            <a:ext cx="4246027" cy="1075744"/>
          </a:xfrm>
          <a:prstGeom prst="rect">
            <a:avLst/>
          </a:prstGeom>
        </p:spPr>
      </p:pic>
      <p:sp>
        <p:nvSpPr>
          <p:cNvPr id="11" name="TextBox 10">
            <a:extLst>
              <a:ext uri="{FF2B5EF4-FFF2-40B4-BE49-F238E27FC236}">
                <a16:creationId xmlns:a16="http://schemas.microsoft.com/office/drawing/2014/main" id="{7B954542-B24F-00BA-157F-F6FE67A2F7C1}"/>
              </a:ext>
            </a:extLst>
          </p:cNvPr>
          <p:cNvSpPr txBox="1"/>
          <p:nvPr/>
        </p:nvSpPr>
        <p:spPr>
          <a:xfrm>
            <a:off x="3097742" y="2176760"/>
            <a:ext cx="6096000" cy="461665"/>
          </a:xfrm>
          <a:prstGeom prst="rect">
            <a:avLst/>
          </a:prstGeom>
          <a:solidFill>
            <a:schemeClr val="bg2">
              <a:lumMod val="60000"/>
              <a:lumOff val="40000"/>
            </a:schemeClr>
          </a:solidFill>
        </p:spPr>
        <p:txBody>
          <a:bodyPr wrap="square">
            <a:spAutoFit/>
          </a:bodyPr>
          <a:lstStyle/>
          <a:p>
            <a:pPr algn="ctr"/>
            <a:r>
              <a:rPr lang="en-US" b="1" dirty="0">
                <a:solidFill>
                  <a:srgbClr val="0070C0"/>
                </a:solidFill>
              </a:rPr>
              <a:t>One Global Wi-Fi Network </a:t>
            </a:r>
          </a:p>
        </p:txBody>
      </p:sp>
    </p:spTree>
    <p:extLst>
      <p:ext uri="{BB962C8B-B14F-4D97-AF65-F5344CB8AC3E}">
        <p14:creationId xmlns:p14="http://schemas.microsoft.com/office/powerpoint/2010/main" val="994701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xfrm>
            <a:off x="929216" y="1600200"/>
            <a:ext cx="10460567" cy="4571999"/>
          </a:xfrm>
          <a:ln/>
        </p:spPr>
        <p:txBody>
          <a:bodyPr/>
          <a:lstStyle/>
          <a:p>
            <a:pPr marL="0" indent="0" algn="ct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Passpoint and OpenRoaming for Automotive Connectivity</a:t>
            </a:r>
            <a:endParaRPr lang="en-US" b="0" dirty="0"/>
          </a:p>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b="0" dirty="0"/>
          </a:p>
          <a:p>
            <a:pPr marL="0" indent="0">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dirty="0"/>
              <a:t>It overviews the current issues and solutions for public Wi-Fi connectivity and provides details on how Passpoint and OpenRoaming can help with automotive connectivity. </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4" name="Date Placeholder 3"/>
          <p:cNvSpPr>
            <a:spLocks noGrp="1"/>
          </p:cNvSpPr>
          <p:nvPr>
            <p:ph type="dt" idx="15"/>
          </p:nvPr>
        </p:nvSpPr>
        <p:spPr/>
        <p:txBody>
          <a:bodyPr/>
          <a:lstStyle/>
          <a:p>
            <a:r>
              <a:rPr lang="en-US" dirty="0"/>
              <a:t>November 2024</a:t>
            </a:r>
            <a:endParaRPr lang="en-GB" dirty="0"/>
          </a:p>
        </p:txBody>
      </p:sp>
      <p:sp>
        <p:nvSpPr>
          <p:cNvPr id="2" name="Footer Placeholder 1">
            <a:extLst>
              <a:ext uri="{FF2B5EF4-FFF2-40B4-BE49-F238E27FC236}">
                <a16:creationId xmlns:a16="http://schemas.microsoft.com/office/drawing/2014/main" id="{0D719BF7-DB7F-4A4C-81E9-A8558DEFEDCB}"/>
              </a:ext>
            </a:extLst>
          </p:cNvPr>
          <p:cNvSpPr>
            <a:spLocks noGrp="1"/>
          </p:cNvSpPr>
          <p:nvPr>
            <p:ph type="ftr" idx="14"/>
          </p:nvPr>
        </p:nvSpPr>
        <p:spPr/>
        <p:txBody>
          <a:bodyPr/>
          <a:lstStyle/>
          <a:p>
            <a:r>
              <a:rPr lang="en-GB" dirty="0"/>
              <a:t>Necati Canpolat (Intel)</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74267E-B4D2-4639-9DD7-238EBFB74633}"/>
              </a:ext>
            </a:extLst>
          </p:cNvPr>
          <p:cNvSpPr/>
          <p:nvPr/>
        </p:nvSpPr>
        <p:spPr>
          <a:xfrm>
            <a:off x="5294387" y="4687041"/>
            <a:ext cx="6158311" cy="984885"/>
          </a:xfrm>
          <a:prstGeom prst="rect">
            <a:avLst/>
          </a:prstGeom>
        </p:spPr>
        <p:txBody>
          <a:bodyPr wrap="square">
            <a:spAutoFit/>
          </a:bodyPr>
          <a:lstStyle/>
          <a:p>
            <a:pPr marL="342900" lvl="4" indent="-342900">
              <a:spcBef>
                <a:spcPts val="300"/>
              </a:spcBef>
              <a:buFont typeface="Arial" panose="020B0604020202020204" pitchFamily="34" charset="0"/>
              <a:buChar char="•"/>
            </a:pPr>
            <a:r>
              <a:rPr lang="en-US" sz="1600" dirty="0">
                <a:solidFill>
                  <a:schemeClr val="tx1"/>
                </a:solidFill>
                <a:latin typeface="+mj-lt"/>
              </a:rPr>
              <a:t>Framework to interconnect Wi-Fi networks globally</a:t>
            </a:r>
          </a:p>
          <a:p>
            <a:pPr marL="342900" lvl="4" indent="-342900" fontAlgn="base">
              <a:spcBef>
                <a:spcPts val="600"/>
              </a:spcBef>
              <a:buFont typeface="Arial" panose="020B0604020202020204" pitchFamily="34" charset="0"/>
              <a:buChar char="•"/>
            </a:pPr>
            <a:r>
              <a:rPr lang="en-US" sz="1600" dirty="0">
                <a:solidFill>
                  <a:schemeClr val="tx1"/>
                </a:solidFill>
                <a:latin typeface="+mj-lt"/>
              </a:rPr>
              <a:t>Addresses roaming issues</a:t>
            </a:r>
          </a:p>
          <a:p>
            <a:pPr marL="342900" lvl="4" indent="-342900" fontAlgn="base">
              <a:spcBef>
                <a:spcPts val="600"/>
              </a:spcBef>
              <a:buFont typeface="Arial" panose="020B0604020202020204" pitchFamily="34" charset="0"/>
              <a:buChar char="•"/>
            </a:pPr>
            <a:r>
              <a:rPr lang="en-US" sz="1600" dirty="0">
                <a:solidFill>
                  <a:schemeClr val="tx1"/>
                </a:solidFill>
                <a:latin typeface="+mj-lt"/>
              </a:rPr>
              <a:t>Enables seamless and secure public Wi-Fi network connection</a:t>
            </a:r>
          </a:p>
        </p:txBody>
      </p:sp>
      <p:sp>
        <p:nvSpPr>
          <p:cNvPr id="6" name="Rectangle 5">
            <a:extLst>
              <a:ext uri="{FF2B5EF4-FFF2-40B4-BE49-F238E27FC236}">
                <a16:creationId xmlns:a16="http://schemas.microsoft.com/office/drawing/2014/main" id="{7B8944EF-F0A8-4906-9319-1E4647EE9778}"/>
              </a:ext>
            </a:extLst>
          </p:cNvPr>
          <p:cNvSpPr/>
          <p:nvPr/>
        </p:nvSpPr>
        <p:spPr>
          <a:xfrm>
            <a:off x="761999" y="1043364"/>
            <a:ext cx="10146371" cy="616316"/>
          </a:xfrm>
          <a:prstGeom prst="rect">
            <a:avLst/>
          </a:prstGeom>
          <a:solidFill>
            <a:schemeClr val="bg2">
              <a:lumMod val="75000"/>
            </a:schemeClr>
          </a:solidFill>
        </p:spPr>
        <p:txBody>
          <a:bodyPr wrap="square" anchor="ctr">
            <a:noAutofit/>
          </a:bodyPr>
          <a:lstStyle/>
          <a:p>
            <a:pPr algn="ctr"/>
            <a:r>
              <a:rPr lang="en-US" dirty="0"/>
              <a:t>OpenRoaming: Creates a ubiquitous blanket of Wi-Fi coverage around the globe!</a:t>
            </a:r>
            <a:endParaRPr lang="en-US" dirty="0">
              <a:solidFill>
                <a:schemeClr val="bg1"/>
              </a:solidFill>
              <a:latin typeface="+mj-lt"/>
            </a:endParaRPr>
          </a:p>
        </p:txBody>
      </p:sp>
      <p:pic>
        <p:nvPicPr>
          <p:cNvPr id="10" name="Picture 9">
            <a:extLst>
              <a:ext uri="{FF2B5EF4-FFF2-40B4-BE49-F238E27FC236}">
                <a16:creationId xmlns:a16="http://schemas.microsoft.com/office/drawing/2014/main" id="{EFB4F996-8B64-4500-8DF3-FD08F3FAC916}"/>
              </a:ext>
            </a:extLst>
          </p:cNvPr>
          <p:cNvPicPr>
            <a:picLocks noChangeAspect="1"/>
          </p:cNvPicPr>
          <p:nvPr/>
        </p:nvPicPr>
        <p:blipFill>
          <a:blip r:embed="rId3"/>
          <a:stretch>
            <a:fillRect/>
          </a:stretch>
        </p:blipFill>
        <p:spPr>
          <a:xfrm>
            <a:off x="2057400" y="2299807"/>
            <a:ext cx="6785197" cy="1810249"/>
          </a:xfrm>
          <a:prstGeom prst="rect">
            <a:avLst/>
          </a:prstGeom>
        </p:spPr>
      </p:pic>
      <p:pic>
        <p:nvPicPr>
          <p:cNvPr id="12" name="Picture 11">
            <a:extLst>
              <a:ext uri="{FF2B5EF4-FFF2-40B4-BE49-F238E27FC236}">
                <a16:creationId xmlns:a16="http://schemas.microsoft.com/office/drawing/2014/main" id="{7A0394B5-6811-4F3F-BEBD-F6621A3B6B9B}"/>
              </a:ext>
            </a:extLst>
          </p:cNvPr>
          <p:cNvPicPr>
            <a:picLocks noChangeAspect="1"/>
          </p:cNvPicPr>
          <p:nvPr/>
        </p:nvPicPr>
        <p:blipFill>
          <a:blip r:embed="rId4"/>
          <a:stretch>
            <a:fillRect/>
          </a:stretch>
        </p:blipFill>
        <p:spPr>
          <a:xfrm>
            <a:off x="762000" y="4704875"/>
            <a:ext cx="4246027" cy="1075744"/>
          </a:xfrm>
          <a:prstGeom prst="rect">
            <a:avLst/>
          </a:prstGeom>
        </p:spPr>
      </p:pic>
      <p:sp>
        <p:nvSpPr>
          <p:cNvPr id="18" name="Slide Number Placeholder 3">
            <a:extLst>
              <a:ext uri="{FF2B5EF4-FFF2-40B4-BE49-F238E27FC236}">
                <a16:creationId xmlns:a16="http://schemas.microsoft.com/office/drawing/2014/main" id="{EB7FD41F-768C-46F9-8EA0-43A61DF6BEFF}"/>
              </a:ext>
            </a:extLst>
          </p:cNvPr>
          <p:cNvSpPr txBox="1">
            <a:spLocks/>
          </p:cNvSpPr>
          <p:nvPr/>
        </p:nvSpPr>
        <p:spPr>
          <a:xfrm>
            <a:off x="5793318" y="6475414"/>
            <a:ext cx="704849" cy="363537"/>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sz="1100" dirty="0">
                <a:solidFill>
                  <a:schemeClr val="tx1"/>
                </a:solidFill>
              </a:rPr>
              <a:t>Slide </a:t>
            </a:r>
            <a:fld id="{440F5867-744E-4AA6-B0ED-4C44D2DFBB7B}" type="slidenum">
              <a:rPr lang="en-GB" sz="1100" smtClean="0">
                <a:solidFill>
                  <a:schemeClr val="tx1"/>
                </a:solidFill>
              </a:rPr>
              <a:pPr/>
              <a:t>20</a:t>
            </a:fld>
            <a:endParaRPr lang="en-GB" sz="1100" dirty="0">
              <a:solidFill>
                <a:schemeClr val="tx1"/>
              </a:solidFill>
            </a:endParaRPr>
          </a:p>
        </p:txBody>
      </p:sp>
      <p:sp>
        <p:nvSpPr>
          <p:cNvPr id="19" name="Footer Placeholder 4">
            <a:extLst>
              <a:ext uri="{FF2B5EF4-FFF2-40B4-BE49-F238E27FC236}">
                <a16:creationId xmlns:a16="http://schemas.microsoft.com/office/drawing/2014/main" id="{F9E59B00-E8BA-424A-8A28-8D1C4DFC34F4}"/>
              </a:ext>
            </a:extLst>
          </p:cNvPr>
          <p:cNvSpPr txBox="1">
            <a:spLocks/>
          </p:cNvSpPr>
          <p:nvPr/>
        </p:nvSpPr>
        <p:spPr>
          <a:xfrm>
            <a:off x="7143757" y="6475414"/>
            <a:ext cx="4246027" cy="180975"/>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GB" sz="1100">
                <a:solidFill>
                  <a:schemeClr val="tx1"/>
                </a:solidFill>
              </a:rPr>
              <a:t>Necati Canpolat (Intel)</a:t>
            </a:r>
            <a:endParaRPr lang="en-GB" sz="1100" dirty="0">
              <a:solidFill>
                <a:schemeClr val="tx1"/>
              </a:solidFill>
            </a:endParaRPr>
          </a:p>
        </p:txBody>
      </p:sp>
    </p:spTree>
    <p:extLst>
      <p:ext uri="{BB962C8B-B14F-4D97-AF65-F5344CB8AC3E}">
        <p14:creationId xmlns:p14="http://schemas.microsoft.com/office/powerpoint/2010/main" val="319493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B0AA4-BFB2-4499-8302-2FC07CC47E67}"/>
              </a:ext>
            </a:extLst>
          </p:cNvPr>
          <p:cNvSpPr>
            <a:spLocks noGrp="1"/>
          </p:cNvSpPr>
          <p:nvPr>
            <p:ph type="title"/>
          </p:nvPr>
        </p:nvSpPr>
        <p:spPr/>
        <p:txBody>
          <a:bodyPr/>
          <a:lstStyle/>
          <a:p>
            <a:r>
              <a:rPr lang="en-US" dirty="0"/>
              <a:t>OpenRoaming Federation</a:t>
            </a:r>
          </a:p>
        </p:txBody>
      </p:sp>
      <p:sp>
        <p:nvSpPr>
          <p:cNvPr id="4" name="Footer Placeholder 3">
            <a:extLst>
              <a:ext uri="{FF2B5EF4-FFF2-40B4-BE49-F238E27FC236}">
                <a16:creationId xmlns:a16="http://schemas.microsoft.com/office/drawing/2014/main" id="{8A83D209-3D17-4FEB-91AC-AE7D97BD4C7F}"/>
              </a:ext>
            </a:extLst>
          </p:cNvPr>
          <p:cNvSpPr>
            <a:spLocks noGrp="1"/>
          </p:cNvSpPr>
          <p:nvPr>
            <p:ph type="ftr" idx="14"/>
          </p:nvPr>
        </p:nvSpPr>
        <p:spPr>
          <a:xfrm>
            <a:off x="7135286" y="6524625"/>
            <a:ext cx="4246027" cy="180975"/>
          </a:xfrm>
        </p:spPr>
        <p:txBody>
          <a:bodyPr/>
          <a:lstStyle/>
          <a:p>
            <a:r>
              <a:rPr lang="en-GB" dirty="0"/>
              <a:t>Necati Canpolat (Intel)</a:t>
            </a:r>
          </a:p>
        </p:txBody>
      </p:sp>
      <p:sp>
        <p:nvSpPr>
          <p:cNvPr id="45" name="Slide Number Placeholder 3">
            <a:extLst>
              <a:ext uri="{FF2B5EF4-FFF2-40B4-BE49-F238E27FC236}">
                <a16:creationId xmlns:a16="http://schemas.microsoft.com/office/drawing/2014/main" id="{B12014AC-D572-4855-89C2-E4AE552DA5CB}"/>
              </a:ext>
            </a:extLst>
          </p:cNvPr>
          <p:cNvSpPr txBox="1">
            <a:spLocks/>
          </p:cNvSpPr>
          <p:nvPr/>
        </p:nvSpPr>
        <p:spPr>
          <a:xfrm>
            <a:off x="5945604" y="6477000"/>
            <a:ext cx="704849" cy="363537"/>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sz="1100" dirty="0">
                <a:solidFill>
                  <a:schemeClr val="tx1"/>
                </a:solidFill>
              </a:rPr>
              <a:t>Slide </a:t>
            </a:r>
            <a:fld id="{440F5867-744E-4AA6-B0ED-4C44D2DFBB7B}" type="slidenum">
              <a:rPr lang="en-GB" sz="1100" smtClean="0">
                <a:solidFill>
                  <a:schemeClr val="tx1"/>
                </a:solidFill>
              </a:rPr>
              <a:pPr/>
              <a:t>21</a:t>
            </a:fld>
            <a:endParaRPr lang="en-GB" sz="1100" dirty="0">
              <a:solidFill>
                <a:schemeClr val="tx1"/>
              </a:solidFill>
            </a:endParaRPr>
          </a:p>
        </p:txBody>
      </p:sp>
      <p:pic>
        <p:nvPicPr>
          <p:cNvPr id="5" name="Picture 4">
            <a:extLst>
              <a:ext uri="{FF2B5EF4-FFF2-40B4-BE49-F238E27FC236}">
                <a16:creationId xmlns:a16="http://schemas.microsoft.com/office/drawing/2014/main" id="{1DE94A1B-4E7B-45E4-B2B4-0C573860D4A8}"/>
              </a:ext>
            </a:extLst>
          </p:cNvPr>
          <p:cNvPicPr>
            <a:picLocks noChangeAspect="1"/>
          </p:cNvPicPr>
          <p:nvPr/>
        </p:nvPicPr>
        <p:blipFill>
          <a:blip r:embed="rId3"/>
          <a:stretch>
            <a:fillRect/>
          </a:stretch>
        </p:blipFill>
        <p:spPr>
          <a:xfrm>
            <a:off x="1504309" y="2057400"/>
            <a:ext cx="9183382" cy="3686689"/>
          </a:xfrm>
          <a:prstGeom prst="rect">
            <a:avLst/>
          </a:prstGeom>
        </p:spPr>
      </p:pic>
      <p:sp>
        <p:nvSpPr>
          <p:cNvPr id="6" name="TextBox 5">
            <a:extLst>
              <a:ext uri="{FF2B5EF4-FFF2-40B4-BE49-F238E27FC236}">
                <a16:creationId xmlns:a16="http://schemas.microsoft.com/office/drawing/2014/main" id="{464FDFB3-AB78-11C9-6527-F2B89E6186EC}"/>
              </a:ext>
            </a:extLst>
          </p:cNvPr>
          <p:cNvSpPr txBox="1"/>
          <p:nvPr/>
        </p:nvSpPr>
        <p:spPr>
          <a:xfrm>
            <a:off x="3149942" y="5909229"/>
            <a:ext cx="6096000" cy="461665"/>
          </a:xfrm>
          <a:prstGeom prst="rect">
            <a:avLst/>
          </a:prstGeom>
          <a:solidFill>
            <a:schemeClr val="bg2">
              <a:lumMod val="75000"/>
            </a:schemeClr>
          </a:solidFill>
        </p:spPr>
        <p:txBody>
          <a:bodyPr wrap="square">
            <a:spAutoFit/>
          </a:bodyPr>
          <a:lstStyle/>
          <a:p>
            <a:pPr algn="ctr"/>
            <a:r>
              <a:rPr lang="en-US" dirty="0"/>
              <a:t>many-to-many relationships</a:t>
            </a:r>
          </a:p>
        </p:txBody>
      </p:sp>
      <p:sp>
        <p:nvSpPr>
          <p:cNvPr id="8" name="TextBox 7">
            <a:extLst>
              <a:ext uri="{FF2B5EF4-FFF2-40B4-BE49-F238E27FC236}">
                <a16:creationId xmlns:a16="http://schemas.microsoft.com/office/drawing/2014/main" id="{A9F3DD1C-A231-F4E2-36BC-11C23582A1EA}"/>
              </a:ext>
            </a:extLst>
          </p:cNvPr>
          <p:cNvSpPr txBox="1"/>
          <p:nvPr/>
        </p:nvSpPr>
        <p:spPr>
          <a:xfrm>
            <a:off x="5130613" y="2209800"/>
            <a:ext cx="2134657" cy="461665"/>
          </a:xfrm>
          <a:prstGeom prst="rect">
            <a:avLst/>
          </a:prstGeom>
          <a:solidFill>
            <a:schemeClr val="bg2">
              <a:lumMod val="75000"/>
            </a:schemeClr>
          </a:solidFill>
        </p:spPr>
        <p:txBody>
          <a:bodyPr wrap="square">
            <a:spAutoFit/>
          </a:bodyPr>
          <a:lstStyle/>
          <a:p>
            <a:pPr algn="ctr"/>
            <a:r>
              <a:rPr lang="en-US" sz="1200" dirty="0"/>
              <a:t>WBA is acting as a centralized policy authority </a:t>
            </a:r>
          </a:p>
        </p:txBody>
      </p:sp>
    </p:spTree>
    <p:extLst>
      <p:ext uri="{BB962C8B-B14F-4D97-AF65-F5344CB8AC3E}">
        <p14:creationId xmlns:p14="http://schemas.microsoft.com/office/powerpoint/2010/main" val="345996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6A474EF2-F003-4AEE-87E2-FB7A4489F7D1}"/>
              </a:ext>
            </a:extLst>
          </p:cNvPr>
          <p:cNvSpPr/>
          <p:nvPr/>
        </p:nvSpPr>
        <p:spPr>
          <a:xfrm>
            <a:off x="6825603" y="5493295"/>
            <a:ext cx="4882333" cy="738664"/>
          </a:xfrm>
          <a:prstGeom prst="rect">
            <a:avLst/>
          </a:prstGeom>
        </p:spPr>
        <p:txBody>
          <a:bodyPr wrap="square">
            <a:spAutoFit/>
          </a:bodyPr>
          <a:lstStyle/>
          <a:p>
            <a:r>
              <a:rPr lang="en-US" sz="1200" b="1" u="sng" dirty="0">
                <a:solidFill>
                  <a:schemeClr val="tx1"/>
                </a:solidFill>
                <a:latin typeface="Arial" panose="020B0604020202020204" pitchFamily="34" charset="0"/>
                <a:cs typeface="Arial" panose="020B0604020202020204" pitchFamily="34" charset="0"/>
              </a:rPr>
              <a:t>Onboarding ANPs and IDPs:</a:t>
            </a:r>
          </a:p>
          <a:p>
            <a:pPr marL="230188" lvl="1" indent="-117475">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ANPs and IDPs registers with OpenRoaming Federation</a:t>
            </a:r>
          </a:p>
          <a:p>
            <a:pPr marL="230188" lvl="1" indent="-117475">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OpenRoaming Federation verifies them and issues certificates and WBAID</a:t>
            </a:r>
          </a:p>
          <a:p>
            <a:pPr marL="230188" lvl="1" indent="-117475">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IDPs are added to OpenRoaming DNS</a:t>
            </a:r>
          </a:p>
        </p:txBody>
      </p:sp>
      <p:sp>
        <p:nvSpPr>
          <p:cNvPr id="50" name="Title 25">
            <a:extLst>
              <a:ext uri="{FF2B5EF4-FFF2-40B4-BE49-F238E27FC236}">
                <a16:creationId xmlns:a16="http://schemas.microsoft.com/office/drawing/2014/main" id="{59CF3E9B-FBD2-45F9-B32C-9B0A934CFEA2}"/>
              </a:ext>
            </a:extLst>
          </p:cNvPr>
          <p:cNvSpPr>
            <a:spLocks noGrp="1"/>
          </p:cNvSpPr>
          <p:nvPr>
            <p:ph type="title"/>
          </p:nvPr>
        </p:nvSpPr>
        <p:spPr>
          <a:xfrm>
            <a:off x="167945" y="287611"/>
            <a:ext cx="10972800" cy="1160189"/>
          </a:xfrm>
          <a:noFill/>
          <a:ln w="12700">
            <a:noFill/>
            <a:miter lim="400000"/>
            <a:headEnd/>
            <a:tailEnd/>
          </a:ln>
          <a:effectLst/>
        </p:spPr>
        <p:txBody>
          <a:bodyPr vert="horz" wrap="square" lIns="0" tIns="0" rIns="0" bIns="0" numCol="1" anchor="ctr" anchorCtr="0" compatLnSpc="1">
            <a:prstTxWarp prst="textNoShape">
              <a:avLst/>
            </a:prstTxWarp>
            <a:noAutofit/>
          </a:bodyPr>
          <a:lstStyle/>
          <a:p>
            <a:r>
              <a:rPr lang="en-US" sz="4000" dirty="0">
                <a:solidFill>
                  <a:srgbClr val="525252"/>
                </a:solidFill>
                <a:latin typeface="+mj-lt"/>
                <a:sym typeface="Helvetica"/>
              </a:rPr>
              <a:t>OpenRoaming – How it works?</a:t>
            </a:r>
          </a:p>
        </p:txBody>
      </p:sp>
      <p:sp>
        <p:nvSpPr>
          <p:cNvPr id="62" name="Slide Number Placeholder 3">
            <a:extLst>
              <a:ext uri="{FF2B5EF4-FFF2-40B4-BE49-F238E27FC236}">
                <a16:creationId xmlns:a16="http://schemas.microsoft.com/office/drawing/2014/main" id="{6F573A51-3A65-4D23-A88F-39E77067200F}"/>
              </a:ext>
            </a:extLst>
          </p:cNvPr>
          <p:cNvSpPr txBox="1">
            <a:spLocks/>
          </p:cNvSpPr>
          <p:nvPr/>
        </p:nvSpPr>
        <p:spPr>
          <a:xfrm>
            <a:off x="5793318" y="6475414"/>
            <a:ext cx="704849" cy="363537"/>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sz="1100" dirty="0">
                <a:solidFill>
                  <a:schemeClr val="tx1"/>
                </a:solidFill>
              </a:rPr>
              <a:t>Slide </a:t>
            </a:r>
            <a:fld id="{440F5867-744E-4AA6-B0ED-4C44D2DFBB7B}" type="slidenum">
              <a:rPr lang="en-GB" sz="1100" smtClean="0">
                <a:solidFill>
                  <a:schemeClr val="tx1"/>
                </a:solidFill>
              </a:rPr>
              <a:pPr/>
              <a:t>22</a:t>
            </a:fld>
            <a:endParaRPr lang="en-GB" sz="1100" dirty="0">
              <a:solidFill>
                <a:schemeClr val="tx1"/>
              </a:solidFill>
            </a:endParaRPr>
          </a:p>
        </p:txBody>
      </p:sp>
      <p:sp>
        <p:nvSpPr>
          <p:cNvPr id="63" name="Footer Placeholder 4">
            <a:extLst>
              <a:ext uri="{FF2B5EF4-FFF2-40B4-BE49-F238E27FC236}">
                <a16:creationId xmlns:a16="http://schemas.microsoft.com/office/drawing/2014/main" id="{A9E740FD-CFD8-4850-A481-1DF0F87C9E13}"/>
              </a:ext>
            </a:extLst>
          </p:cNvPr>
          <p:cNvSpPr txBox="1">
            <a:spLocks/>
          </p:cNvSpPr>
          <p:nvPr/>
        </p:nvSpPr>
        <p:spPr>
          <a:xfrm>
            <a:off x="7143757" y="6475414"/>
            <a:ext cx="4246027" cy="180975"/>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GB" sz="1100">
                <a:solidFill>
                  <a:schemeClr val="tx1"/>
                </a:solidFill>
              </a:rPr>
              <a:t>Necati Canpolat (Intel)</a:t>
            </a:r>
            <a:endParaRPr lang="en-GB" sz="1100" dirty="0">
              <a:solidFill>
                <a:schemeClr val="tx1"/>
              </a:solidFill>
            </a:endParaRPr>
          </a:p>
        </p:txBody>
      </p:sp>
      <p:sp>
        <p:nvSpPr>
          <p:cNvPr id="53" name="Rectangle 52">
            <a:extLst>
              <a:ext uri="{FF2B5EF4-FFF2-40B4-BE49-F238E27FC236}">
                <a16:creationId xmlns:a16="http://schemas.microsoft.com/office/drawing/2014/main" id="{382C4704-B9E7-42CC-8641-BD987EDC6758}"/>
              </a:ext>
            </a:extLst>
          </p:cNvPr>
          <p:cNvSpPr/>
          <p:nvPr/>
        </p:nvSpPr>
        <p:spPr>
          <a:xfrm>
            <a:off x="381000" y="5186031"/>
            <a:ext cx="4222478" cy="1200329"/>
          </a:xfrm>
          <a:prstGeom prst="rect">
            <a:avLst/>
          </a:prstGeom>
          <a:solidFill>
            <a:schemeClr val="bg1"/>
          </a:solidFill>
        </p:spPr>
        <p:txBody>
          <a:bodyPr wrap="square">
            <a:spAutoFit/>
          </a:bodyPr>
          <a:lstStyle/>
          <a:p>
            <a:r>
              <a:rPr lang="en-US" sz="1200" b="1" u="sng" dirty="0">
                <a:solidFill>
                  <a:schemeClr val="tx1"/>
                </a:solidFill>
                <a:latin typeface="Arial" panose="020B0604020202020204" pitchFamily="34" charset="0"/>
                <a:cs typeface="Arial" panose="020B0604020202020204" pitchFamily="34" charset="0"/>
              </a:rPr>
              <a:t>Network Access:</a:t>
            </a:r>
          </a:p>
          <a:p>
            <a:pPr marL="285750" lvl="1" indent="-117475">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Device is provisioned with OpenRoaming profile</a:t>
            </a:r>
          </a:p>
          <a:p>
            <a:pPr marL="285750" lvl="1" indent="-117475">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ANP AP advertises “Federated Roaming RCOI in the beacon. </a:t>
            </a:r>
          </a:p>
          <a:p>
            <a:pPr marL="285750" lvl="1" indent="-117475">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Device discovers OpenRoaming network</a:t>
            </a:r>
          </a:p>
          <a:p>
            <a:pPr marL="285750" lvl="1" indent="-117475">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Device attaches ANP AP using OpenRoaming profile.</a:t>
            </a:r>
          </a:p>
          <a:p>
            <a:pPr marL="285750" lvl="1" indent="-117475">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ANP finds IDP in DNS</a:t>
            </a:r>
          </a:p>
          <a:p>
            <a:pPr marL="285750" lvl="1" indent="-117475">
              <a:buFont typeface="Arial" panose="020B0604020202020204" pitchFamily="34" charset="0"/>
              <a:buChar char="•"/>
            </a:pPr>
            <a:r>
              <a:rPr lang="en-US" sz="1000" dirty="0">
                <a:solidFill>
                  <a:schemeClr val="tx1"/>
                </a:solidFill>
                <a:latin typeface="Arial" panose="020B0604020202020204" pitchFamily="34" charset="0"/>
                <a:cs typeface="Arial" panose="020B0604020202020204" pitchFamily="34" charset="0"/>
              </a:rPr>
              <a:t>Secure and authenticated tunnel establishment</a:t>
            </a:r>
          </a:p>
        </p:txBody>
      </p:sp>
      <p:pic>
        <p:nvPicPr>
          <p:cNvPr id="3" name="Picture 2">
            <a:extLst>
              <a:ext uri="{FF2B5EF4-FFF2-40B4-BE49-F238E27FC236}">
                <a16:creationId xmlns:a16="http://schemas.microsoft.com/office/drawing/2014/main" id="{28D985C7-8F23-4EC0-8A12-86EB0C159DD7}"/>
              </a:ext>
            </a:extLst>
          </p:cNvPr>
          <p:cNvPicPr>
            <a:picLocks noChangeAspect="1"/>
          </p:cNvPicPr>
          <p:nvPr/>
        </p:nvPicPr>
        <p:blipFill>
          <a:blip r:embed="rId3"/>
          <a:stretch>
            <a:fillRect/>
          </a:stretch>
        </p:blipFill>
        <p:spPr>
          <a:xfrm>
            <a:off x="1219200" y="1447800"/>
            <a:ext cx="10287000" cy="3802040"/>
          </a:xfrm>
          <a:prstGeom prst="rect">
            <a:avLst/>
          </a:prstGeom>
        </p:spPr>
      </p:pic>
    </p:spTree>
    <p:extLst>
      <p:ext uri="{BB962C8B-B14F-4D97-AF65-F5344CB8AC3E}">
        <p14:creationId xmlns:p14="http://schemas.microsoft.com/office/powerpoint/2010/main" val="1497451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0924BB-F85E-C2FD-CDBE-52653EA217D6}"/>
              </a:ext>
            </a:extLst>
          </p:cNvPr>
          <p:cNvSpPr>
            <a:spLocks noGrp="1"/>
          </p:cNvSpPr>
          <p:nvPr>
            <p:ph type="title"/>
          </p:nvPr>
        </p:nvSpPr>
        <p:spPr/>
        <p:txBody>
          <a:bodyPr/>
          <a:lstStyle/>
          <a:p>
            <a:r>
              <a:rPr lang="en-US" dirty="0"/>
              <a:t>OpenRoaming Flow</a:t>
            </a:r>
          </a:p>
        </p:txBody>
      </p:sp>
      <p:sp>
        <p:nvSpPr>
          <p:cNvPr id="4" name="Footer Placeholder 3">
            <a:extLst>
              <a:ext uri="{FF2B5EF4-FFF2-40B4-BE49-F238E27FC236}">
                <a16:creationId xmlns:a16="http://schemas.microsoft.com/office/drawing/2014/main" id="{9F75560E-DCAA-CBE8-B3E5-4904E47F5907}"/>
              </a:ext>
            </a:extLst>
          </p:cNvPr>
          <p:cNvSpPr>
            <a:spLocks noGrp="1"/>
          </p:cNvSpPr>
          <p:nvPr>
            <p:ph type="ftr" idx="11"/>
          </p:nvPr>
        </p:nvSpPr>
        <p:spPr/>
        <p:txBody>
          <a:bodyPr/>
          <a:lstStyle/>
          <a:p>
            <a:r>
              <a:rPr lang="en-GB"/>
              <a:t>Necati Canpolat (Intel)</a:t>
            </a:r>
            <a:endParaRPr lang="en-GB" dirty="0"/>
          </a:p>
        </p:txBody>
      </p:sp>
      <p:pic>
        <p:nvPicPr>
          <p:cNvPr id="7" name="Picture 6">
            <a:extLst>
              <a:ext uri="{FF2B5EF4-FFF2-40B4-BE49-F238E27FC236}">
                <a16:creationId xmlns:a16="http://schemas.microsoft.com/office/drawing/2014/main" id="{D87DE1A9-19D1-6FB7-CB9D-F40BE5C7EDBD}"/>
              </a:ext>
            </a:extLst>
          </p:cNvPr>
          <p:cNvPicPr>
            <a:picLocks noChangeAspect="1"/>
          </p:cNvPicPr>
          <p:nvPr/>
        </p:nvPicPr>
        <p:blipFill>
          <a:blip r:embed="rId2"/>
          <a:stretch>
            <a:fillRect/>
          </a:stretch>
        </p:blipFill>
        <p:spPr>
          <a:xfrm>
            <a:off x="940312" y="1295400"/>
            <a:ext cx="10668000" cy="4860324"/>
          </a:xfrm>
          <a:prstGeom prst="rect">
            <a:avLst/>
          </a:prstGeom>
        </p:spPr>
      </p:pic>
    </p:spTree>
    <p:extLst>
      <p:ext uri="{BB962C8B-B14F-4D97-AF65-F5344CB8AC3E}">
        <p14:creationId xmlns:p14="http://schemas.microsoft.com/office/powerpoint/2010/main" val="2550261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575AB-B2F9-C1BB-EF28-2440129D6E20}"/>
              </a:ext>
            </a:extLst>
          </p:cNvPr>
          <p:cNvSpPr>
            <a:spLocks noGrp="1"/>
          </p:cNvSpPr>
          <p:nvPr>
            <p:ph type="title"/>
          </p:nvPr>
        </p:nvSpPr>
        <p:spPr>
          <a:xfrm>
            <a:off x="571370" y="457200"/>
            <a:ext cx="11010816" cy="952499"/>
          </a:xfrm>
        </p:spPr>
        <p:txBody>
          <a:bodyPr/>
          <a:lstStyle/>
          <a:p>
            <a:r>
              <a:rPr lang="en-US" dirty="0"/>
              <a:t>OpenRoaming vs Passpoint</a:t>
            </a:r>
          </a:p>
        </p:txBody>
      </p:sp>
      <p:graphicFrame>
        <p:nvGraphicFramePr>
          <p:cNvPr id="5" name="Content Placeholder 4">
            <a:extLst>
              <a:ext uri="{FF2B5EF4-FFF2-40B4-BE49-F238E27FC236}">
                <a16:creationId xmlns:a16="http://schemas.microsoft.com/office/drawing/2014/main" id="{CCF276DE-E398-FF51-360C-FB02ECBEEBFD}"/>
              </a:ext>
            </a:extLst>
          </p:cNvPr>
          <p:cNvGraphicFramePr>
            <a:graphicFrameLocks noGrp="1"/>
          </p:cNvGraphicFramePr>
          <p:nvPr>
            <p:ph sz="quarter" idx="28"/>
            <p:extLst>
              <p:ext uri="{D42A27DB-BD31-4B8C-83A1-F6EECF244321}">
                <p14:modId xmlns:p14="http://schemas.microsoft.com/office/powerpoint/2010/main" val="554299907"/>
              </p:ext>
            </p:extLst>
          </p:nvPr>
        </p:nvGraphicFramePr>
        <p:xfrm>
          <a:off x="609814" y="1333500"/>
          <a:ext cx="11010897" cy="4770120"/>
        </p:xfrm>
        <a:graphic>
          <a:graphicData uri="http://schemas.openxmlformats.org/drawingml/2006/table">
            <a:tbl>
              <a:tblPr firstRow="1" bandRow="1">
                <a:tableStyleId>{5C22544A-7EE6-4342-B048-85BDC9FD1C3A}</a:tableStyleId>
              </a:tblPr>
              <a:tblGrid>
                <a:gridCol w="1333500">
                  <a:extLst>
                    <a:ext uri="{9D8B030D-6E8A-4147-A177-3AD203B41FA5}">
                      <a16:colId xmlns:a16="http://schemas.microsoft.com/office/drawing/2014/main" val="827005349"/>
                    </a:ext>
                  </a:extLst>
                </a:gridCol>
                <a:gridCol w="4724400">
                  <a:extLst>
                    <a:ext uri="{9D8B030D-6E8A-4147-A177-3AD203B41FA5}">
                      <a16:colId xmlns:a16="http://schemas.microsoft.com/office/drawing/2014/main" val="1441857382"/>
                    </a:ext>
                  </a:extLst>
                </a:gridCol>
                <a:gridCol w="4952997">
                  <a:extLst>
                    <a:ext uri="{9D8B030D-6E8A-4147-A177-3AD203B41FA5}">
                      <a16:colId xmlns:a16="http://schemas.microsoft.com/office/drawing/2014/main" val="512290201"/>
                    </a:ext>
                  </a:extLst>
                </a:gridCol>
              </a:tblGrid>
              <a:tr h="370840">
                <a:tc>
                  <a:txBody>
                    <a:bodyPr/>
                    <a:lstStyle/>
                    <a:p>
                      <a:pPr algn="ctr"/>
                      <a:r>
                        <a:rPr lang="en-US" sz="1200" dirty="0"/>
                        <a:t>Features</a:t>
                      </a:r>
                    </a:p>
                  </a:txBody>
                  <a:tcPr/>
                </a:tc>
                <a:tc>
                  <a:txBody>
                    <a:bodyPr/>
                    <a:lstStyle/>
                    <a:p>
                      <a:pPr algn="ctr"/>
                      <a:r>
                        <a:rPr lang="en-US" sz="1200" dirty="0"/>
                        <a:t>OpenRoaming</a:t>
                      </a:r>
                    </a:p>
                  </a:txBody>
                  <a:tcPr/>
                </a:tc>
                <a:tc>
                  <a:txBody>
                    <a:bodyPr/>
                    <a:lstStyle/>
                    <a:p>
                      <a:pPr algn="ctr"/>
                      <a:r>
                        <a:rPr lang="en-US" sz="1200" dirty="0"/>
                        <a:t>Passpoint</a:t>
                      </a:r>
                    </a:p>
                  </a:txBody>
                  <a:tcPr/>
                </a:tc>
                <a:extLst>
                  <a:ext uri="{0D108BD9-81ED-4DB2-BD59-A6C34878D82A}">
                    <a16:rowId xmlns:a16="http://schemas.microsoft.com/office/drawing/2014/main" val="1503798005"/>
                  </a:ext>
                </a:extLst>
              </a:tr>
              <a:tr h="370840">
                <a:tc>
                  <a:txBody>
                    <a:bodyPr/>
                    <a:lstStyle/>
                    <a:p>
                      <a:r>
                        <a:rPr lang="en-US" sz="1200" b="1" dirty="0"/>
                        <a:t>Network configuration</a:t>
                      </a:r>
                    </a:p>
                  </a:txBody>
                  <a:tcPr/>
                </a:tc>
                <a:tc>
                  <a:txBody>
                    <a:bodyPr/>
                    <a:lstStyle/>
                    <a:p>
                      <a:r>
                        <a:rPr lang="en-US" sz="1200" dirty="0"/>
                        <a:t>Only one code needs to be configured on WLC or AP - the alphanumerical code of the federation – Roaming Consortium Organization Identifier (RCOI).</a:t>
                      </a:r>
                    </a:p>
                  </a:txBody>
                  <a:tcPr/>
                </a:tc>
                <a:tc>
                  <a:txBody>
                    <a:bodyPr/>
                    <a:lstStyle/>
                    <a:p>
                      <a:r>
                        <a:rPr lang="en-US" sz="1200" dirty="0"/>
                        <a:t>Each roaming partner (realms) needs to be configured at the WLC/APs. Each time there a change on the partners realm, it needs to be updated on all infrastructure. Not easy to scale.</a:t>
                      </a:r>
                    </a:p>
                  </a:txBody>
                  <a:tcPr/>
                </a:tc>
                <a:extLst>
                  <a:ext uri="{0D108BD9-81ED-4DB2-BD59-A6C34878D82A}">
                    <a16:rowId xmlns:a16="http://schemas.microsoft.com/office/drawing/2014/main" val="3219830546"/>
                  </a:ext>
                </a:extLst>
              </a:tr>
              <a:tr h="370840">
                <a:tc>
                  <a:txBody>
                    <a:bodyPr/>
                    <a:lstStyle/>
                    <a:p>
                      <a:r>
                        <a:rPr lang="en-US" sz="1200" b="1" dirty="0"/>
                        <a:t>SSID discovery &amp; authentication</a:t>
                      </a:r>
                    </a:p>
                  </a:txBody>
                  <a:tcPr/>
                </a:tc>
                <a:tc>
                  <a:txBody>
                    <a:bodyPr/>
                    <a:lstStyle/>
                    <a:p>
                      <a:r>
                        <a:rPr lang="en-US" sz="1200" dirty="0"/>
                        <a:t>Fast network discovery and association using RCOI, fast ANQP “handshake”.</a:t>
                      </a:r>
                    </a:p>
                  </a:txBody>
                  <a:tcPr/>
                </a:tc>
                <a:tc>
                  <a:txBody>
                    <a:bodyPr/>
                    <a:lstStyle/>
                    <a:p>
                      <a:r>
                        <a:rPr lang="en-US" sz="1200" dirty="0"/>
                        <a:t>As the number of realms grow the latency to attach &amp; re-attach to the network and authentication increases substantially.</a:t>
                      </a:r>
                    </a:p>
                  </a:txBody>
                  <a:tcPr/>
                </a:tc>
                <a:extLst>
                  <a:ext uri="{0D108BD9-81ED-4DB2-BD59-A6C34878D82A}">
                    <a16:rowId xmlns:a16="http://schemas.microsoft.com/office/drawing/2014/main" val="3689158339"/>
                  </a:ext>
                </a:extLst>
              </a:tr>
              <a:tr h="370840">
                <a:tc>
                  <a:txBody>
                    <a:bodyPr/>
                    <a:lstStyle/>
                    <a:p>
                      <a:r>
                        <a:rPr lang="en-US" sz="1200" b="1" dirty="0"/>
                        <a:t>End-to-end roaming</a:t>
                      </a:r>
                    </a:p>
                  </a:txBody>
                  <a:tcPr/>
                </a:tc>
                <a:tc>
                  <a:txBody>
                    <a:bodyPr/>
                    <a:lstStyle/>
                    <a:p>
                      <a:r>
                        <a:rPr lang="en-US" sz="1200" dirty="0"/>
                        <a:t>Easily connect to other networks, including airports, hotels, coffeeshops, cities, etc. At the commercial level, joining the federation to partner with all with the possibility of “blacklist” and at technical level interconnection interoperability is done automatically via </a:t>
                      </a:r>
                      <a:r>
                        <a:rPr lang="en-US" sz="1200" dirty="0" err="1"/>
                        <a:t>RadSec</a:t>
                      </a:r>
                      <a:r>
                        <a:rPr lang="en-US" sz="1200" dirty="0"/>
                        <a:t> dynamic tunnels.</a:t>
                      </a:r>
                    </a:p>
                  </a:txBody>
                  <a:tcPr/>
                </a:tc>
                <a:tc>
                  <a:txBody>
                    <a:bodyPr/>
                    <a:lstStyle/>
                    <a:p>
                      <a:r>
                        <a:rPr lang="en-US" sz="1200" dirty="0"/>
                        <a:t>Each roaming partner needs to have an individual negotiation for roaming agreement contracts and a specific technical implementation of interconnection-interoperability (IPsec VPN tunnels).</a:t>
                      </a:r>
                    </a:p>
                  </a:txBody>
                  <a:tcPr/>
                </a:tc>
                <a:extLst>
                  <a:ext uri="{0D108BD9-81ED-4DB2-BD59-A6C34878D82A}">
                    <a16:rowId xmlns:a16="http://schemas.microsoft.com/office/drawing/2014/main" val="2380928295"/>
                  </a:ext>
                </a:extLst>
              </a:tr>
              <a:tr h="370840">
                <a:tc>
                  <a:txBody>
                    <a:bodyPr/>
                    <a:lstStyle/>
                    <a:p>
                      <a:r>
                        <a:rPr lang="en-US" sz="1200" b="1" dirty="0"/>
                        <a:t>Future-proof deployment</a:t>
                      </a:r>
                    </a:p>
                  </a:txBody>
                  <a:tcPr/>
                </a:tc>
                <a:tc>
                  <a:txBody>
                    <a:bodyPr/>
                    <a:lstStyle/>
                    <a:p>
                      <a:r>
                        <a:rPr lang="en-US" sz="1200" dirty="0"/>
                        <a:t>If extending deployment to other IDPs, OR enables scalability at a marginal cost, compared with performing another 1 to 1 Passpoint deployment (operational cost saving) </a:t>
                      </a:r>
                    </a:p>
                  </a:txBody>
                  <a:tcPr/>
                </a:tc>
                <a:tc>
                  <a:txBody>
                    <a:bodyPr/>
                    <a:lstStyle/>
                    <a:p>
                      <a:r>
                        <a:rPr lang="en-US" sz="1200" dirty="0"/>
                        <a:t>Need to negotiate bilateral roaming agreements with hundreds or thousands of partners. </a:t>
                      </a:r>
                    </a:p>
                  </a:txBody>
                  <a:tcPr/>
                </a:tc>
                <a:extLst>
                  <a:ext uri="{0D108BD9-81ED-4DB2-BD59-A6C34878D82A}">
                    <a16:rowId xmlns:a16="http://schemas.microsoft.com/office/drawing/2014/main" val="2230548966"/>
                  </a:ext>
                </a:extLst>
              </a:tr>
              <a:tr h="370840">
                <a:tc>
                  <a:txBody>
                    <a:bodyPr/>
                    <a:lstStyle/>
                    <a:p>
                      <a:r>
                        <a:rPr lang="en-US" sz="1200" b="1" dirty="0"/>
                        <a:t>Policy for QoS &amp; QoE </a:t>
                      </a:r>
                    </a:p>
                  </a:txBody>
                  <a:tcPr/>
                </a:tc>
                <a:tc>
                  <a:txBody>
                    <a:bodyPr/>
                    <a:lstStyle/>
                    <a:p>
                      <a:r>
                        <a:rPr lang="en-US" sz="1200" dirty="0"/>
                        <a:t>Policy implementation based on RCOIs, either for QoS or QoE, always having a fast handshake. </a:t>
                      </a:r>
                    </a:p>
                  </a:txBody>
                  <a:tcPr/>
                </a:tc>
                <a:tc>
                  <a:txBody>
                    <a:bodyPr/>
                    <a:lstStyle/>
                    <a:p>
                      <a:r>
                        <a:rPr lang="en-US" sz="1200" dirty="0"/>
                        <a:t>Policy can be done at realm level, meaning more realms configuration and latency for handshake will grow. </a:t>
                      </a:r>
                    </a:p>
                  </a:txBody>
                  <a:tcPr/>
                </a:tc>
                <a:extLst>
                  <a:ext uri="{0D108BD9-81ED-4DB2-BD59-A6C34878D82A}">
                    <a16:rowId xmlns:a16="http://schemas.microsoft.com/office/drawing/2014/main" val="654244215"/>
                  </a:ext>
                </a:extLst>
              </a:tr>
              <a:tr h="370840">
                <a:tc>
                  <a:txBody>
                    <a:bodyPr/>
                    <a:lstStyle/>
                    <a:p>
                      <a:r>
                        <a:rPr lang="en-US" sz="1200" b="1" dirty="0"/>
                        <a:t>User Experience</a:t>
                      </a:r>
                    </a:p>
                  </a:txBody>
                  <a:tcPr/>
                </a:tc>
                <a:tc>
                  <a:txBody>
                    <a:bodyPr/>
                    <a:lstStyle/>
                    <a:p>
                      <a:r>
                        <a:rPr lang="en-US" sz="1200" dirty="0"/>
                        <a:t>Automatic Network Discovery and Selection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Automatic Network Discovery and Selection</a:t>
                      </a:r>
                    </a:p>
                  </a:txBody>
                  <a:tcPr/>
                </a:tc>
                <a:extLst>
                  <a:ext uri="{0D108BD9-81ED-4DB2-BD59-A6C34878D82A}">
                    <a16:rowId xmlns:a16="http://schemas.microsoft.com/office/drawing/2014/main" val="630140658"/>
                  </a:ext>
                </a:extLst>
              </a:tr>
              <a:tr h="370840">
                <a:tc>
                  <a:txBody>
                    <a:bodyPr/>
                    <a:lstStyle/>
                    <a:p>
                      <a:r>
                        <a:rPr lang="en-US" sz="1200" b="1" dirty="0"/>
                        <a:t>Scalability</a:t>
                      </a:r>
                    </a:p>
                  </a:txBody>
                  <a:tcPr/>
                </a:tc>
                <a:tc>
                  <a:txBody>
                    <a:bodyPr/>
                    <a:lstStyle/>
                    <a:p>
                      <a:r>
                        <a:rPr lang="en-US" sz="1200" dirty="0"/>
                        <a:t>Highly scalable – single registration with many networks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Not scalable due roaming relationships challenges</a:t>
                      </a:r>
                    </a:p>
                  </a:txBody>
                  <a:tcPr/>
                </a:tc>
                <a:extLst>
                  <a:ext uri="{0D108BD9-81ED-4DB2-BD59-A6C34878D82A}">
                    <a16:rowId xmlns:a16="http://schemas.microsoft.com/office/drawing/2014/main" val="3438672010"/>
                  </a:ext>
                </a:extLst>
              </a:tr>
              <a:tr h="370840">
                <a:tc>
                  <a:txBody>
                    <a:bodyPr/>
                    <a:lstStyle/>
                    <a:p>
                      <a:r>
                        <a:rPr lang="en-US" sz="1200" b="1" dirty="0"/>
                        <a:t>Onboarding</a:t>
                      </a:r>
                    </a:p>
                  </a:txBody>
                  <a:tcPr/>
                </a:tc>
                <a:tc>
                  <a:txBody>
                    <a:bodyPr/>
                    <a:lstStyle/>
                    <a:p>
                      <a:r>
                        <a:rPr lang="en-US" sz="1200" dirty="0"/>
                        <a:t>Provision the device once for the OpenRoaming network in advance and use it globally for the global OpenRoaming network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Need to go thru provisioning process many times due to limited roaming coverages and not knowing the network in advance</a:t>
                      </a:r>
                    </a:p>
                  </a:txBody>
                  <a:tcPr/>
                </a:tc>
                <a:extLst>
                  <a:ext uri="{0D108BD9-81ED-4DB2-BD59-A6C34878D82A}">
                    <a16:rowId xmlns:a16="http://schemas.microsoft.com/office/drawing/2014/main" val="2913664545"/>
                  </a:ext>
                </a:extLst>
              </a:tr>
            </a:tbl>
          </a:graphicData>
        </a:graphic>
      </p:graphicFrame>
      <p:sp>
        <p:nvSpPr>
          <p:cNvPr id="4" name="Footer Placeholder 3">
            <a:extLst>
              <a:ext uri="{FF2B5EF4-FFF2-40B4-BE49-F238E27FC236}">
                <a16:creationId xmlns:a16="http://schemas.microsoft.com/office/drawing/2014/main" id="{6C41A88B-301B-6023-DDDE-9F5EAEA966C7}"/>
              </a:ext>
            </a:extLst>
          </p:cNvPr>
          <p:cNvSpPr>
            <a:spLocks noGrp="1"/>
          </p:cNvSpPr>
          <p:nvPr>
            <p:ph type="ftr" idx="11"/>
          </p:nvPr>
        </p:nvSpPr>
        <p:spPr/>
        <p:txBody>
          <a:bodyPr/>
          <a:lstStyle/>
          <a:p>
            <a:r>
              <a:rPr lang="en-GB"/>
              <a:t>Necati Canpolat (Intel)</a:t>
            </a:r>
            <a:endParaRPr lang="en-GB" dirty="0"/>
          </a:p>
        </p:txBody>
      </p:sp>
    </p:spTree>
    <p:extLst>
      <p:ext uri="{BB962C8B-B14F-4D97-AF65-F5344CB8AC3E}">
        <p14:creationId xmlns:p14="http://schemas.microsoft.com/office/powerpoint/2010/main" val="199815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9FDCE-A4E3-2784-993E-761D7CDF5E4A}"/>
              </a:ext>
            </a:extLst>
          </p:cNvPr>
          <p:cNvSpPr>
            <a:spLocks noGrp="1"/>
          </p:cNvSpPr>
          <p:nvPr>
            <p:ph type="title"/>
          </p:nvPr>
        </p:nvSpPr>
        <p:spPr/>
        <p:txBody>
          <a:bodyPr/>
          <a:lstStyle/>
          <a:p>
            <a:r>
              <a:rPr lang="en-US" dirty="0"/>
              <a:t>IoT Devices Onboarding for OpenRoaming</a:t>
            </a:r>
          </a:p>
        </p:txBody>
      </p:sp>
      <p:sp>
        <p:nvSpPr>
          <p:cNvPr id="3" name="Content Placeholder 2">
            <a:extLst>
              <a:ext uri="{FF2B5EF4-FFF2-40B4-BE49-F238E27FC236}">
                <a16:creationId xmlns:a16="http://schemas.microsoft.com/office/drawing/2014/main" id="{88474415-CE9A-F6D3-3987-4C0241359D88}"/>
              </a:ext>
            </a:extLst>
          </p:cNvPr>
          <p:cNvSpPr>
            <a:spLocks noGrp="1"/>
          </p:cNvSpPr>
          <p:nvPr>
            <p:ph idx="1"/>
          </p:nvPr>
        </p:nvSpPr>
        <p:spPr>
          <a:xfrm>
            <a:off x="914401" y="1826271"/>
            <a:ext cx="10361084" cy="4113213"/>
          </a:xfrm>
        </p:spPr>
        <p:txBody>
          <a:bodyPr/>
          <a:lstStyle/>
          <a:p>
            <a:pPr marL="0" marR="0">
              <a:lnSpc>
                <a:spcPct val="115000"/>
              </a:lnSpc>
              <a:spcBef>
                <a:spcPts val="0"/>
              </a:spcBef>
              <a:spcAft>
                <a:spcPts val="1000"/>
              </a:spcAft>
            </a:pPr>
            <a:r>
              <a:rPr lang="en-GB" sz="2000" b="0" dirty="0"/>
              <a:t>Joint work between WBA and the FIDO Alliance to enable onboarding of IoT devices to OpenRoaming using FIDO Device Onboard (FDO) and OpenRoamingTM technologies</a:t>
            </a:r>
          </a:p>
          <a:p>
            <a:pPr marL="0">
              <a:lnSpc>
                <a:spcPct val="115000"/>
              </a:lnSpc>
              <a:spcBef>
                <a:spcPts val="0"/>
              </a:spcBef>
              <a:spcAft>
                <a:spcPts val="1000"/>
              </a:spcAft>
            </a:pPr>
            <a:r>
              <a:rPr lang="en-GB" sz="2000" b="0" dirty="0"/>
              <a:t>Aims to create a zero-touch seamless and secure onboarding process for IoT Wi-Fi devices</a:t>
            </a:r>
          </a:p>
          <a:p>
            <a:pPr marL="0" marR="0">
              <a:lnSpc>
                <a:spcPct val="115000"/>
              </a:lnSpc>
              <a:spcBef>
                <a:spcPts val="0"/>
              </a:spcBef>
              <a:spcAft>
                <a:spcPts val="1000"/>
              </a:spcAft>
            </a:pPr>
            <a:r>
              <a:rPr lang="en-US" sz="2000" b="0" dirty="0"/>
              <a:t>Developed a new framework for integrating FIDO Device Onboard (FDO) and WBA OpenRoaming technologies</a:t>
            </a:r>
            <a:endParaRPr lang="en-GB" sz="2000" b="0" dirty="0"/>
          </a:p>
          <a:p>
            <a:pPr marL="0" marR="0">
              <a:lnSpc>
                <a:spcPct val="115000"/>
              </a:lnSpc>
              <a:spcBef>
                <a:spcPts val="0"/>
              </a:spcBef>
              <a:spcAft>
                <a:spcPts val="1000"/>
              </a:spcAft>
            </a:pPr>
            <a:r>
              <a:rPr lang="en-US" sz="2000" b="0" dirty="0"/>
              <a:t>Addresses critical challenges of large-scale IoT deployments by providing a secure, scalable, and automated solution</a:t>
            </a:r>
          </a:p>
          <a:p>
            <a:pPr marL="0" marR="0">
              <a:lnSpc>
                <a:spcPct val="115000"/>
              </a:lnSpc>
              <a:spcBef>
                <a:spcPts val="0"/>
              </a:spcBef>
              <a:spcAft>
                <a:spcPts val="1000"/>
              </a:spcAft>
            </a:pPr>
            <a:r>
              <a:rPr lang="en-GB" sz="2000" b="0" dirty="0"/>
              <a:t>Devices can be provisioned during the manufacturing that would be quite relevant for auto industry.</a:t>
            </a:r>
          </a:p>
          <a:p>
            <a:pPr marL="0" marR="0">
              <a:lnSpc>
                <a:spcPct val="115000"/>
              </a:lnSpc>
              <a:spcBef>
                <a:spcPts val="0"/>
              </a:spcBef>
              <a:spcAft>
                <a:spcPts val="1000"/>
              </a:spcAft>
            </a:pPr>
            <a:r>
              <a:rPr lang="en-GB" sz="2000" b="0" dirty="0"/>
              <a:t>Auto manufacturers can get put the OpenRoaming certificates during the production and manage the ownership thru FIDO</a:t>
            </a:r>
          </a:p>
          <a:p>
            <a:pPr marL="0" marR="0">
              <a:lnSpc>
                <a:spcPct val="115000"/>
              </a:lnSpc>
              <a:spcBef>
                <a:spcPts val="0"/>
              </a:spcBef>
              <a:spcAft>
                <a:spcPts val="1000"/>
              </a:spcAft>
            </a:pPr>
            <a:endParaRPr lang="en-US" sz="2000" b="0" dirty="0"/>
          </a:p>
          <a:p>
            <a:endParaRPr lang="en-US" sz="2000" b="0" dirty="0"/>
          </a:p>
        </p:txBody>
      </p:sp>
      <p:sp>
        <p:nvSpPr>
          <p:cNvPr id="4" name="Slide Number Placeholder 3">
            <a:extLst>
              <a:ext uri="{FF2B5EF4-FFF2-40B4-BE49-F238E27FC236}">
                <a16:creationId xmlns:a16="http://schemas.microsoft.com/office/drawing/2014/main" id="{AAB49F87-557D-116D-5A56-F69EB482D3BD}"/>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5" name="Footer Placeholder 4">
            <a:extLst>
              <a:ext uri="{FF2B5EF4-FFF2-40B4-BE49-F238E27FC236}">
                <a16:creationId xmlns:a16="http://schemas.microsoft.com/office/drawing/2014/main" id="{9D9151F6-4A2B-9EDC-00DB-A7C715D9D8D3}"/>
              </a:ext>
            </a:extLst>
          </p:cNvPr>
          <p:cNvSpPr>
            <a:spLocks noGrp="1"/>
          </p:cNvSpPr>
          <p:nvPr>
            <p:ph type="ftr" idx="14"/>
          </p:nvPr>
        </p:nvSpPr>
        <p:spPr/>
        <p:txBody>
          <a:bodyPr/>
          <a:lstStyle/>
          <a:p>
            <a:r>
              <a:rPr lang="en-GB"/>
              <a:t>Necati Canpolat (Intel)</a:t>
            </a:r>
            <a:endParaRPr lang="en-GB" dirty="0"/>
          </a:p>
        </p:txBody>
      </p:sp>
      <p:sp>
        <p:nvSpPr>
          <p:cNvPr id="6" name="Date Placeholder 5">
            <a:extLst>
              <a:ext uri="{FF2B5EF4-FFF2-40B4-BE49-F238E27FC236}">
                <a16:creationId xmlns:a16="http://schemas.microsoft.com/office/drawing/2014/main" id="{B734147A-FFA0-0C05-3102-038679BB0121}"/>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4199072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D22BF-6710-CB71-C851-4FD1E7F87F3E}"/>
              </a:ext>
            </a:extLst>
          </p:cNvPr>
          <p:cNvSpPr>
            <a:spLocks noGrp="1"/>
          </p:cNvSpPr>
          <p:nvPr>
            <p:ph type="title"/>
          </p:nvPr>
        </p:nvSpPr>
        <p:spPr/>
        <p:txBody>
          <a:bodyPr/>
          <a:lstStyle/>
          <a:p>
            <a:r>
              <a:rPr lang="en-US" dirty="0"/>
              <a:t>Federated Onboarding Service for OpenRoaming</a:t>
            </a:r>
          </a:p>
        </p:txBody>
      </p:sp>
      <p:sp>
        <p:nvSpPr>
          <p:cNvPr id="3" name="Content Placeholder 2">
            <a:extLst>
              <a:ext uri="{FF2B5EF4-FFF2-40B4-BE49-F238E27FC236}">
                <a16:creationId xmlns:a16="http://schemas.microsoft.com/office/drawing/2014/main" id="{86AF01AB-E8FE-F465-0B47-148EF7892FA7}"/>
              </a:ext>
            </a:extLst>
          </p:cNvPr>
          <p:cNvSpPr>
            <a:spLocks noGrp="1"/>
          </p:cNvSpPr>
          <p:nvPr>
            <p:ph idx="1"/>
          </p:nvPr>
        </p:nvSpPr>
        <p:spPr/>
        <p:txBody>
          <a:bodyPr/>
          <a:lstStyle/>
          <a:p>
            <a:pPr algn="l"/>
            <a:r>
              <a:rPr lang="en-US" b="0" dirty="0"/>
              <a:t>Passpoint Online Sign-Up (OSU) was removed due to a lack of  implementation on major devices and deployments of operators</a:t>
            </a:r>
          </a:p>
          <a:p>
            <a:pPr algn="l"/>
            <a:r>
              <a:rPr lang="en-US" b="0" dirty="0"/>
              <a:t>Federated Onboarding Service is a WBA solution addressing the market needs </a:t>
            </a:r>
          </a:p>
          <a:p>
            <a:pPr algn="l"/>
            <a:r>
              <a:rPr lang="en-US" b="0" dirty="0"/>
              <a:t>Offering easy implementation for device/OS vendors on a global scale, simplified deployment for operators with reduced complexity and cost, and a user-friendly experience in a consistent manner</a:t>
            </a:r>
          </a:p>
          <a:p>
            <a:pPr algn="l"/>
            <a:r>
              <a:rPr lang="en-US" b="0" dirty="0"/>
              <a:t>Leveraging OpenRoaming framework</a:t>
            </a:r>
          </a:p>
          <a:p>
            <a:endParaRPr lang="en-US" b="0" dirty="0"/>
          </a:p>
        </p:txBody>
      </p:sp>
      <p:sp>
        <p:nvSpPr>
          <p:cNvPr id="4" name="Slide Number Placeholder 3">
            <a:extLst>
              <a:ext uri="{FF2B5EF4-FFF2-40B4-BE49-F238E27FC236}">
                <a16:creationId xmlns:a16="http://schemas.microsoft.com/office/drawing/2014/main" id="{E3959D1D-944D-8B12-D52E-4CFD34FD4E33}"/>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5" name="Footer Placeholder 4">
            <a:extLst>
              <a:ext uri="{FF2B5EF4-FFF2-40B4-BE49-F238E27FC236}">
                <a16:creationId xmlns:a16="http://schemas.microsoft.com/office/drawing/2014/main" id="{D4E505B0-EBAF-99DE-98F7-E1963AA26012}"/>
              </a:ext>
            </a:extLst>
          </p:cNvPr>
          <p:cNvSpPr>
            <a:spLocks noGrp="1"/>
          </p:cNvSpPr>
          <p:nvPr>
            <p:ph type="ftr" idx="14"/>
          </p:nvPr>
        </p:nvSpPr>
        <p:spPr/>
        <p:txBody>
          <a:bodyPr/>
          <a:lstStyle/>
          <a:p>
            <a:r>
              <a:rPr lang="en-GB"/>
              <a:t>Necati Canpolat (Intel)</a:t>
            </a:r>
            <a:endParaRPr lang="en-GB" dirty="0"/>
          </a:p>
        </p:txBody>
      </p:sp>
      <p:sp>
        <p:nvSpPr>
          <p:cNvPr id="6" name="Date Placeholder 5">
            <a:extLst>
              <a:ext uri="{FF2B5EF4-FFF2-40B4-BE49-F238E27FC236}">
                <a16:creationId xmlns:a16="http://schemas.microsoft.com/office/drawing/2014/main" id="{767E5D6F-92ED-55FA-6D41-277128E22A32}"/>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2945046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E768E0E-D383-0F6B-FCCC-BC801403E3F2}"/>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158B6676-4D2A-D828-98F0-BA618DE00A2B}"/>
              </a:ext>
            </a:extLst>
          </p:cNvPr>
          <p:cNvSpPr>
            <a:spLocks noGrp="1"/>
          </p:cNvSpPr>
          <p:nvPr>
            <p:ph type="title"/>
          </p:nvPr>
        </p:nvSpPr>
        <p:spPr/>
        <p:txBody>
          <a:bodyPr/>
          <a:lstStyle/>
          <a:p>
            <a:endParaRPr lang="en-US"/>
          </a:p>
        </p:txBody>
      </p:sp>
      <p:sp>
        <p:nvSpPr>
          <p:cNvPr id="4" name="Footer Placeholder 3">
            <a:extLst>
              <a:ext uri="{FF2B5EF4-FFF2-40B4-BE49-F238E27FC236}">
                <a16:creationId xmlns:a16="http://schemas.microsoft.com/office/drawing/2014/main" id="{6416AFC0-7B79-A6F4-8055-9144B17BB7D0}"/>
              </a:ext>
            </a:extLst>
          </p:cNvPr>
          <p:cNvSpPr>
            <a:spLocks noGrp="1"/>
          </p:cNvSpPr>
          <p:nvPr>
            <p:ph type="ftr" idx="11"/>
          </p:nvPr>
        </p:nvSpPr>
        <p:spPr/>
        <p:txBody>
          <a:bodyPr/>
          <a:lstStyle/>
          <a:p>
            <a:r>
              <a:rPr lang="en-GB"/>
              <a:t>Necati Canpolat (Intel)</a:t>
            </a:r>
            <a:endParaRPr lang="en-GB" dirty="0"/>
          </a:p>
        </p:txBody>
      </p:sp>
      <p:pic>
        <p:nvPicPr>
          <p:cNvPr id="6" name="Picture 5">
            <a:extLst>
              <a:ext uri="{FF2B5EF4-FFF2-40B4-BE49-F238E27FC236}">
                <a16:creationId xmlns:a16="http://schemas.microsoft.com/office/drawing/2014/main" id="{844C34BB-8E8A-3908-2FC3-F919381BF28B}"/>
              </a:ext>
            </a:extLst>
          </p:cNvPr>
          <p:cNvPicPr>
            <a:picLocks noChangeAspect="1"/>
          </p:cNvPicPr>
          <p:nvPr/>
        </p:nvPicPr>
        <p:blipFill>
          <a:blip r:embed="rId2"/>
          <a:stretch>
            <a:fillRect/>
          </a:stretch>
        </p:blipFill>
        <p:spPr>
          <a:xfrm>
            <a:off x="0" y="535301"/>
            <a:ext cx="12192000" cy="5787398"/>
          </a:xfrm>
          <a:prstGeom prst="rect">
            <a:avLst/>
          </a:prstGeom>
        </p:spPr>
      </p:pic>
    </p:spTree>
    <p:extLst>
      <p:ext uri="{BB962C8B-B14F-4D97-AF65-F5344CB8AC3E}">
        <p14:creationId xmlns:p14="http://schemas.microsoft.com/office/powerpoint/2010/main" val="25925331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FCB7C99-52C2-64F7-7DEC-EC8E5C1F2FFE}"/>
              </a:ext>
            </a:extLst>
          </p:cNvPr>
          <p:cNvSpPr>
            <a:spLocks noGrp="1"/>
          </p:cNvSpPr>
          <p:nvPr>
            <p:ph type="ftr" idx="11"/>
          </p:nvPr>
        </p:nvSpPr>
        <p:spPr/>
        <p:txBody>
          <a:bodyPr/>
          <a:lstStyle/>
          <a:p>
            <a:r>
              <a:rPr lang="en-GB"/>
              <a:t>Necati Canpolat (Intel)</a:t>
            </a:r>
            <a:endParaRPr lang="en-GB" dirty="0"/>
          </a:p>
        </p:txBody>
      </p:sp>
      <p:sp>
        <p:nvSpPr>
          <p:cNvPr id="6" name="TextBox 5">
            <a:extLst>
              <a:ext uri="{FF2B5EF4-FFF2-40B4-BE49-F238E27FC236}">
                <a16:creationId xmlns:a16="http://schemas.microsoft.com/office/drawing/2014/main" id="{4AFFCCEB-D952-54AF-0079-CB6CF379C3B5}"/>
              </a:ext>
            </a:extLst>
          </p:cNvPr>
          <p:cNvSpPr txBox="1"/>
          <p:nvPr/>
        </p:nvSpPr>
        <p:spPr>
          <a:xfrm>
            <a:off x="2895600" y="5974495"/>
            <a:ext cx="6096000" cy="369332"/>
          </a:xfrm>
          <a:prstGeom prst="rect">
            <a:avLst/>
          </a:prstGeom>
          <a:noFill/>
        </p:spPr>
        <p:txBody>
          <a:bodyPr wrap="square">
            <a:spAutoFit/>
          </a:bodyPr>
          <a:lstStyle/>
          <a:p>
            <a:r>
              <a:rPr lang="en-US" sz="1800" dirty="0">
                <a:solidFill>
                  <a:srgbClr val="0070C0"/>
                </a:solidFill>
              </a:rPr>
              <a:t>https://wballiance.com/openroamingmaps/</a:t>
            </a:r>
          </a:p>
        </p:txBody>
      </p:sp>
      <p:pic>
        <p:nvPicPr>
          <p:cNvPr id="8" name="Picture 7">
            <a:extLst>
              <a:ext uri="{FF2B5EF4-FFF2-40B4-BE49-F238E27FC236}">
                <a16:creationId xmlns:a16="http://schemas.microsoft.com/office/drawing/2014/main" id="{50599A28-6D11-8741-0F99-EF310325198C}"/>
              </a:ext>
            </a:extLst>
          </p:cNvPr>
          <p:cNvPicPr>
            <a:picLocks noChangeAspect="1"/>
          </p:cNvPicPr>
          <p:nvPr/>
        </p:nvPicPr>
        <p:blipFill>
          <a:blip r:embed="rId2"/>
          <a:stretch>
            <a:fillRect/>
          </a:stretch>
        </p:blipFill>
        <p:spPr>
          <a:xfrm>
            <a:off x="914400" y="1495425"/>
            <a:ext cx="10142792" cy="4201691"/>
          </a:xfrm>
          <a:prstGeom prst="rect">
            <a:avLst/>
          </a:prstGeom>
        </p:spPr>
      </p:pic>
      <p:sp>
        <p:nvSpPr>
          <p:cNvPr id="12" name="Title 1">
            <a:extLst>
              <a:ext uri="{FF2B5EF4-FFF2-40B4-BE49-F238E27FC236}">
                <a16:creationId xmlns:a16="http://schemas.microsoft.com/office/drawing/2014/main" id="{EA830891-7CAC-080A-BACF-588D06B3F248}"/>
              </a:ext>
            </a:extLst>
          </p:cNvPr>
          <p:cNvSpPr>
            <a:spLocks noGrp="1"/>
          </p:cNvSpPr>
          <p:nvPr>
            <p:ph type="title"/>
          </p:nvPr>
        </p:nvSpPr>
        <p:spPr>
          <a:xfrm>
            <a:off x="438192" y="463592"/>
            <a:ext cx="11010816" cy="952499"/>
          </a:xfrm>
        </p:spPr>
        <p:txBody>
          <a:bodyPr/>
          <a:lstStyle/>
          <a:p>
            <a:r>
              <a:rPr lang="en-US" dirty="0"/>
              <a:t>OpenRoaming Deployments Map</a:t>
            </a:r>
          </a:p>
        </p:txBody>
      </p:sp>
    </p:spTree>
    <p:extLst>
      <p:ext uri="{BB962C8B-B14F-4D97-AF65-F5344CB8AC3E}">
        <p14:creationId xmlns:p14="http://schemas.microsoft.com/office/powerpoint/2010/main" val="2115281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93AC6-7123-5AA7-BF24-1E3B7A21FC57}"/>
              </a:ext>
            </a:extLst>
          </p:cNvPr>
          <p:cNvSpPr>
            <a:spLocks noGrp="1"/>
          </p:cNvSpPr>
          <p:nvPr>
            <p:ph type="title"/>
          </p:nvPr>
        </p:nvSpPr>
        <p:spPr/>
        <p:txBody>
          <a:bodyPr/>
          <a:lstStyle/>
          <a:p>
            <a:r>
              <a:rPr lang="en-US" dirty="0"/>
              <a:t>Getting Started with OpenRoaming</a:t>
            </a:r>
          </a:p>
        </p:txBody>
      </p:sp>
      <p:pic>
        <p:nvPicPr>
          <p:cNvPr id="5" name="Content Placeholder 4">
            <a:extLst>
              <a:ext uri="{FF2B5EF4-FFF2-40B4-BE49-F238E27FC236}">
                <a16:creationId xmlns:a16="http://schemas.microsoft.com/office/drawing/2014/main" id="{6E8B44EE-663C-DD02-33F4-197C4A16ED41}"/>
              </a:ext>
            </a:extLst>
          </p:cNvPr>
          <p:cNvPicPr>
            <a:picLocks noGrp="1" noChangeAspect="1"/>
          </p:cNvPicPr>
          <p:nvPr>
            <p:ph idx="1"/>
          </p:nvPr>
        </p:nvPicPr>
        <p:blipFill>
          <a:blip r:embed="rId2"/>
          <a:stretch>
            <a:fillRect/>
          </a:stretch>
        </p:blipFill>
        <p:spPr>
          <a:xfrm>
            <a:off x="592138" y="2164661"/>
            <a:ext cx="10972800" cy="3443078"/>
          </a:xfrm>
        </p:spPr>
      </p:pic>
    </p:spTree>
    <p:extLst>
      <p:ext uri="{BB962C8B-B14F-4D97-AF65-F5344CB8AC3E}">
        <p14:creationId xmlns:p14="http://schemas.microsoft.com/office/powerpoint/2010/main" val="2276820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48D3E-889B-4B72-89C8-DEA3FD62134D}"/>
              </a:ext>
            </a:extLst>
          </p:cNvPr>
          <p:cNvSpPr>
            <a:spLocks noGrp="1"/>
          </p:cNvSpPr>
          <p:nvPr>
            <p:ph type="title"/>
          </p:nvPr>
        </p:nvSpPr>
        <p:spPr>
          <a:xfrm>
            <a:off x="914401" y="685801"/>
            <a:ext cx="10361084" cy="761999"/>
          </a:xfrm>
        </p:spPr>
        <p:txBody>
          <a:bodyPr/>
          <a:lstStyle/>
          <a:p>
            <a:r>
              <a:rPr lang="en-US" dirty="0"/>
              <a:t>Outline</a:t>
            </a:r>
          </a:p>
        </p:txBody>
      </p:sp>
      <p:sp>
        <p:nvSpPr>
          <p:cNvPr id="3" name="Content Placeholder 2">
            <a:extLst>
              <a:ext uri="{FF2B5EF4-FFF2-40B4-BE49-F238E27FC236}">
                <a16:creationId xmlns:a16="http://schemas.microsoft.com/office/drawing/2014/main" id="{4A42E88D-A4D5-4626-9D8C-E932C69DD72E}"/>
              </a:ext>
            </a:extLst>
          </p:cNvPr>
          <p:cNvSpPr>
            <a:spLocks noGrp="1"/>
          </p:cNvSpPr>
          <p:nvPr>
            <p:ph idx="1"/>
          </p:nvPr>
        </p:nvSpPr>
        <p:spPr>
          <a:xfrm>
            <a:off x="929217" y="1600199"/>
            <a:ext cx="10361084" cy="4572000"/>
          </a:xfrm>
        </p:spPr>
        <p:txBody>
          <a:bodyPr/>
          <a:lstStyle/>
          <a:p>
            <a:pPr>
              <a:spcBef>
                <a:spcPts val="300"/>
              </a:spcBef>
              <a:spcAft>
                <a:spcPts val="0"/>
              </a:spcAft>
              <a:buFont typeface="Arial" panose="020B0604020202020204" pitchFamily="34" charset="0"/>
              <a:buChar char="•"/>
            </a:pPr>
            <a:r>
              <a:rPr lang="en-US" b="0" dirty="0"/>
              <a:t>Opportunities with public Wi-Fi networks</a:t>
            </a:r>
          </a:p>
          <a:p>
            <a:pPr>
              <a:spcBef>
                <a:spcPts val="300"/>
              </a:spcBef>
              <a:spcAft>
                <a:spcPts val="0"/>
              </a:spcAft>
              <a:buFont typeface="Arial" panose="020B0604020202020204" pitchFamily="34" charset="0"/>
              <a:buChar char="•"/>
            </a:pPr>
            <a:r>
              <a:rPr lang="en-US" b="0" dirty="0"/>
              <a:t>Challenges with public Wi-Fi connection</a:t>
            </a:r>
          </a:p>
          <a:p>
            <a:pPr>
              <a:spcBef>
                <a:spcPts val="300"/>
              </a:spcBef>
              <a:spcAft>
                <a:spcPts val="0"/>
              </a:spcAft>
              <a:buFont typeface="Arial" panose="020B0604020202020204" pitchFamily="34" charset="0"/>
              <a:buChar char="•"/>
            </a:pPr>
            <a:r>
              <a:rPr lang="en-US" b="0" dirty="0"/>
              <a:t>Standards work</a:t>
            </a:r>
          </a:p>
          <a:p>
            <a:pPr>
              <a:spcBef>
                <a:spcPts val="300"/>
              </a:spcBef>
              <a:spcAft>
                <a:spcPts val="0"/>
              </a:spcAft>
              <a:buFont typeface="Arial" panose="020B0604020202020204" pitchFamily="34" charset="0"/>
              <a:buChar char="•"/>
            </a:pPr>
            <a:r>
              <a:rPr lang="en-US" b="0" dirty="0"/>
              <a:t>Passpoint</a:t>
            </a:r>
          </a:p>
          <a:p>
            <a:pPr lvl="1">
              <a:spcBef>
                <a:spcPts val="300"/>
              </a:spcBef>
              <a:spcAft>
                <a:spcPts val="0"/>
              </a:spcAft>
              <a:buFont typeface="Arial" panose="020B0604020202020204" pitchFamily="34" charset="0"/>
              <a:buChar char="•"/>
            </a:pPr>
            <a:r>
              <a:rPr lang="en-US" b="0" dirty="0"/>
              <a:t>what it is, </a:t>
            </a:r>
          </a:p>
          <a:p>
            <a:pPr lvl="1">
              <a:spcBef>
                <a:spcPts val="300"/>
              </a:spcBef>
              <a:spcAft>
                <a:spcPts val="0"/>
              </a:spcAft>
              <a:buFont typeface="Arial" panose="020B0604020202020204" pitchFamily="34" charset="0"/>
              <a:buChar char="•"/>
            </a:pPr>
            <a:r>
              <a:rPr lang="en-US" b="0" dirty="0"/>
              <a:t>how it works </a:t>
            </a:r>
          </a:p>
          <a:p>
            <a:pPr lvl="1">
              <a:spcBef>
                <a:spcPts val="300"/>
              </a:spcBef>
              <a:spcAft>
                <a:spcPts val="0"/>
              </a:spcAft>
              <a:buFont typeface="Arial" panose="020B0604020202020204" pitchFamily="34" charset="0"/>
              <a:buChar char="•"/>
            </a:pPr>
            <a:r>
              <a:rPr lang="en-US" b="0" dirty="0"/>
              <a:t>how it helps with automotive connectivity</a:t>
            </a:r>
          </a:p>
          <a:p>
            <a:pPr>
              <a:spcBef>
                <a:spcPts val="300"/>
              </a:spcBef>
              <a:spcAft>
                <a:spcPts val="0"/>
              </a:spcAft>
              <a:buFont typeface="Arial" panose="020B0604020202020204" pitchFamily="34" charset="0"/>
              <a:buChar char="•"/>
            </a:pPr>
            <a:r>
              <a:rPr lang="en-US" b="0" dirty="0"/>
              <a:t>OpenRoaming – </a:t>
            </a:r>
          </a:p>
          <a:p>
            <a:pPr lvl="1">
              <a:spcBef>
                <a:spcPts val="300"/>
              </a:spcBef>
              <a:spcAft>
                <a:spcPts val="0"/>
              </a:spcAft>
              <a:buFont typeface="Arial" panose="020B0604020202020204" pitchFamily="34" charset="0"/>
              <a:buChar char="•"/>
            </a:pPr>
            <a:r>
              <a:rPr lang="en-US" b="0" dirty="0"/>
              <a:t>what it is, </a:t>
            </a:r>
          </a:p>
          <a:p>
            <a:pPr lvl="1">
              <a:spcBef>
                <a:spcPts val="300"/>
              </a:spcBef>
              <a:spcAft>
                <a:spcPts val="0"/>
              </a:spcAft>
              <a:buFont typeface="Arial" panose="020B0604020202020204" pitchFamily="34" charset="0"/>
              <a:buChar char="•"/>
            </a:pPr>
            <a:r>
              <a:rPr lang="en-US" b="0" dirty="0"/>
              <a:t>how it work and </a:t>
            </a:r>
          </a:p>
          <a:p>
            <a:pPr lvl="1">
              <a:spcBef>
                <a:spcPts val="300"/>
              </a:spcBef>
              <a:spcAft>
                <a:spcPts val="0"/>
              </a:spcAft>
              <a:buFont typeface="Arial" panose="020B0604020202020204" pitchFamily="34" charset="0"/>
              <a:buChar char="•"/>
            </a:pPr>
            <a:r>
              <a:rPr lang="en-US" b="0" dirty="0"/>
              <a:t>how it helps with automotive connectivity Federation</a:t>
            </a:r>
          </a:p>
          <a:p>
            <a:pPr>
              <a:spcBef>
                <a:spcPts val="300"/>
              </a:spcBef>
              <a:spcAft>
                <a:spcPts val="0"/>
              </a:spcAft>
              <a:buFont typeface="Arial" panose="020B0604020202020204" pitchFamily="34" charset="0"/>
              <a:buChar char="•"/>
            </a:pPr>
            <a:r>
              <a:rPr lang="en-US" b="0" dirty="0"/>
              <a:t>Q&amp;A</a:t>
            </a:r>
          </a:p>
        </p:txBody>
      </p:sp>
      <p:sp>
        <p:nvSpPr>
          <p:cNvPr id="4" name="Slide Number Placeholder 3">
            <a:extLst>
              <a:ext uri="{FF2B5EF4-FFF2-40B4-BE49-F238E27FC236}">
                <a16:creationId xmlns:a16="http://schemas.microsoft.com/office/drawing/2014/main" id="{EFC153B8-9EFF-4A11-BBD0-0B3D112590DB}"/>
              </a:ext>
            </a:extLst>
          </p:cNvPr>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6" name="Date Placeholder 5">
            <a:extLst>
              <a:ext uri="{FF2B5EF4-FFF2-40B4-BE49-F238E27FC236}">
                <a16:creationId xmlns:a16="http://schemas.microsoft.com/office/drawing/2014/main" id="{A416BD10-E822-44BD-875E-8C0C526235DE}"/>
              </a:ext>
            </a:extLst>
          </p:cNvPr>
          <p:cNvSpPr>
            <a:spLocks noGrp="1"/>
          </p:cNvSpPr>
          <p:nvPr>
            <p:ph type="dt" idx="15"/>
          </p:nvPr>
        </p:nvSpPr>
        <p:spPr/>
        <p:txBody>
          <a:bodyPr/>
          <a:lstStyle/>
          <a:p>
            <a:r>
              <a:rPr lang="en-US" dirty="0"/>
              <a:t>November 2024</a:t>
            </a:r>
            <a:endParaRPr lang="en-GB" dirty="0"/>
          </a:p>
        </p:txBody>
      </p:sp>
      <p:sp>
        <p:nvSpPr>
          <p:cNvPr id="7" name="Footer Placeholder 6">
            <a:extLst>
              <a:ext uri="{FF2B5EF4-FFF2-40B4-BE49-F238E27FC236}">
                <a16:creationId xmlns:a16="http://schemas.microsoft.com/office/drawing/2014/main" id="{A3828AEE-5D2E-4596-BC27-69EE5572FC02}"/>
              </a:ext>
            </a:extLst>
          </p:cNvPr>
          <p:cNvSpPr>
            <a:spLocks noGrp="1"/>
          </p:cNvSpPr>
          <p:nvPr>
            <p:ph type="ftr" idx="14"/>
          </p:nvPr>
        </p:nvSpPr>
        <p:spPr/>
        <p:txBody>
          <a:bodyPr/>
          <a:lstStyle/>
          <a:p>
            <a:r>
              <a:rPr lang="en-GB" dirty="0"/>
              <a:t>Necati Canpolat (Intel)</a:t>
            </a:r>
          </a:p>
        </p:txBody>
      </p:sp>
    </p:spTree>
    <p:extLst>
      <p:ext uri="{BB962C8B-B14F-4D97-AF65-F5344CB8AC3E}">
        <p14:creationId xmlns:p14="http://schemas.microsoft.com/office/powerpoint/2010/main" val="27403791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a:extLst>
              <a:ext uri="{FF2B5EF4-FFF2-40B4-BE49-F238E27FC236}">
                <a16:creationId xmlns:a16="http://schemas.microsoft.com/office/drawing/2014/main" id="{85BACD8E-272D-4126-AE8D-426489B71202}"/>
              </a:ext>
            </a:extLst>
          </p:cNvPr>
          <p:cNvSpPr txBox="1">
            <a:spLocks/>
          </p:cNvSpPr>
          <p:nvPr/>
        </p:nvSpPr>
        <p:spPr>
          <a:xfrm>
            <a:off x="5793318" y="6475414"/>
            <a:ext cx="704849" cy="363537"/>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sz="1100" dirty="0">
                <a:solidFill>
                  <a:schemeClr val="tx1"/>
                </a:solidFill>
              </a:rPr>
              <a:t>Slide </a:t>
            </a:r>
            <a:fld id="{440F5867-744E-4AA6-B0ED-4C44D2DFBB7B}" type="slidenum">
              <a:rPr lang="en-GB" sz="1100" smtClean="0">
                <a:solidFill>
                  <a:schemeClr val="tx1"/>
                </a:solidFill>
              </a:rPr>
              <a:pPr/>
              <a:t>30</a:t>
            </a:fld>
            <a:endParaRPr lang="en-GB" sz="1100" dirty="0">
              <a:solidFill>
                <a:schemeClr val="tx1"/>
              </a:solidFill>
            </a:endParaRPr>
          </a:p>
        </p:txBody>
      </p:sp>
      <p:sp>
        <p:nvSpPr>
          <p:cNvPr id="7" name="Footer Placeholder 4">
            <a:extLst>
              <a:ext uri="{FF2B5EF4-FFF2-40B4-BE49-F238E27FC236}">
                <a16:creationId xmlns:a16="http://schemas.microsoft.com/office/drawing/2014/main" id="{729A75F4-1C79-43CE-8CA0-1E463D7B9BB1}"/>
              </a:ext>
            </a:extLst>
          </p:cNvPr>
          <p:cNvSpPr txBox="1">
            <a:spLocks/>
          </p:cNvSpPr>
          <p:nvPr/>
        </p:nvSpPr>
        <p:spPr>
          <a:xfrm>
            <a:off x="7143757" y="6475414"/>
            <a:ext cx="4246027" cy="180975"/>
          </a:xfrm>
          <a:prstGeom prst="rect">
            <a:avLst/>
          </a:prstGeom>
        </p:spPr>
        <p:txBody>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r"/>
            <a:r>
              <a:rPr lang="en-GB" sz="1100">
                <a:solidFill>
                  <a:schemeClr val="tx1"/>
                </a:solidFill>
              </a:rPr>
              <a:t>Necati Canpolat (Intel)</a:t>
            </a:r>
            <a:endParaRPr lang="en-GB" sz="1100" dirty="0">
              <a:solidFill>
                <a:schemeClr val="tx1"/>
              </a:solidFill>
            </a:endParaRPr>
          </a:p>
        </p:txBody>
      </p:sp>
      <p:sp>
        <p:nvSpPr>
          <p:cNvPr id="8" name="Rectangle 7">
            <a:extLst>
              <a:ext uri="{FF2B5EF4-FFF2-40B4-BE49-F238E27FC236}">
                <a16:creationId xmlns:a16="http://schemas.microsoft.com/office/drawing/2014/main" id="{8AB49843-88AC-4868-AFAD-283E48FAD18C}"/>
              </a:ext>
            </a:extLst>
          </p:cNvPr>
          <p:cNvSpPr/>
          <p:nvPr/>
        </p:nvSpPr>
        <p:spPr>
          <a:xfrm>
            <a:off x="1219200" y="3276600"/>
            <a:ext cx="9448800" cy="1831837"/>
          </a:xfrm>
          <a:prstGeom prst="rect">
            <a:avLst/>
          </a:prstGeom>
          <a:solidFill>
            <a:schemeClr val="tx2">
              <a:lumMod val="75000"/>
              <a:lumOff val="25000"/>
            </a:schemeClr>
          </a:solidFill>
        </p:spPr>
        <p:txBody>
          <a:bodyPr wrap="square" anchor="ctr">
            <a:noAutofit/>
          </a:bodyPr>
          <a:lstStyle/>
          <a:p>
            <a:pPr algn="ctr"/>
            <a:r>
              <a:rPr lang="en-US" dirty="0"/>
              <a:t>Simple, Seamless and Secure public Wi-Fi connectivity with global scale!</a:t>
            </a:r>
          </a:p>
          <a:p>
            <a:pPr algn="ctr"/>
            <a:endParaRPr lang="en-US" sz="1800" dirty="0">
              <a:solidFill>
                <a:schemeClr val="bg1"/>
              </a:solidFill>
              <a:latin typeface="+mj-lt"/>
            </a:endParaRPr>
          </a:p>
          <a:p>
            <a:pPr algn="ctr"/>
            <a:r>
              <a:rPr lang="en-US" sz="1800" dirty="0">
                <a:solidFill>
                  <a:schemeClr val="bg1"/>
                </a:solidFill>
                <a:latin typeface="+mj-lt"/>
              </a:rPr>
              <a:t>No Se</a:t>
            </a:r>
            <a:r>
              <a:rPr lang="en-US" sz="1800" dirty="0">
                <a:latin typeface="+mj-lt"/>
              </a:rPr>
              <a:t>arching for networks, no sharing passwords, secure, privacy protected and standards based! </a:t>
            </a:r>
          </a:p>
          <a:p>
            <a:pPr algn="ctr"/>
            <a:endParaRPr lang="en-US" sz="1800" dirty="0">
              <a:latin typeface="+mj-lt"/>
            </a:endParaRPr>
          </a:p>
          <a:p>
            <a:pPr algn="ctr"/>
            <a:r>
              <a:rPr lang="en-US" sz="1800" dirty="0">
                <a:latin typeface="+mj-lt"/>
              </a:rPr>
              <a:t>Just Connect to “One Global Wi-Fi Network”</a:t>
            </a:r>
            <a:endParaRPr lang="en-US" sz="1800" dirty="0">
              <a:solidFill>
                <a:schemeClr val="bg1"/>
              </a:solidFill>
              <a:latin typeface="+mj-lt"/>
            </a:endParaRPr>
          </a:p>
        </p:txBody>
      </p:sp>
      <p:pic>
        <p:nvPicPr>
          <p:cNvPr id="2" name="Picture 1">
            <a:extLst>
              <a:ext uri="{FF2B5EF4-FFF2-40B4-BE49-F238E27FC236}">
                <a16:creationId xmlns:a16="http://schemas.microsoft.com/office/drawing/2014/main" id="{B9BB6A23-847D-B266-F759-4E8AEEC844DE}"/>
              </a:ext>
            </a:extLst>
          </p:cNvPr>
          <p:cNvPicPr>
            <a:picLocks noChangeAspect="1"/>
          </p:cNvPicPr>
          <p:nvPr/>
        </p:nvPicPr>
        <p:blipFill>
          <a:blip r:embed="rId3"/>
          <a:stretch>
            <a:fillRect/>
          </a:stretch>
        </p:blipFill>
        <p:spPr>
          <a:xfrm>
            <a:off x="3670304" y="1828800"/>
            <a:ext cx="4246027" cy="1075744"/>
          </a:xfrm>
          <a:prstGeom prst="rect">
            <a:avLst/>
          </a:prstGeom>
          <a:solidFill>
            <a:schemeClr val="bg1">
              <a:lumMod val="50000"/>
            </a:schemeClr>
          </a:solidFill>
        </p:spPr>
      </p:pic>
    </p:spTree>
    <p:extLst>
      <p:ext uri="{BB962C8B-B14F-4D97-AF65-F5344CB8AC3E}">
        <p14:creationId xmlns:p14="http://schemas.microsoft.com/office/powerpoint/2010/main" val="5727482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3AAE3-AE3E-DA20-6E92-3FC4342D64B4}"/>
              </a:ext>
            </a:extLst>
          </p:cNvPr>
          <p:cNvSpPr>
            <a:spLocks noGrp="1"/>
          </p:cNvSpPr>
          <p:nvPr>
            <p:ph type="title"/>
          </p:nvPr>
        </p:nvSpPr>
        <p:spPr/>
        <p:txBody>
          <a:bodyPr/>
          <a:lstStyle/>
          <a:p>
            <a:r>
              <a:rPr lang="en-US" dirty="0"/>
              <a:t>Call to Action</a:t>
            </a:r>
          </a:p>
        </p:txBody>
      </p:sp>
      <p:sp>
        <p:nvSpPr>
          <p:cNvPr id="3" name="Content Placeholder 2">
            <a:extLst>
              <a:ext uri="{FF2B5EF4-FFF2-40B4-BE49-F238E27FC236}">
                <a16:creationId xmlns:a16="http://schemas.microsoft.com/office/drawing/2014/main" id="{0CF05733-4885-2E0C-BFB0-63EA7A454546}"/>
              </a:ext>
            </a:extLst>
          </p:cNvPr>
          <p:cNvSpPr>
            <a:spLocks noGrp="1"/>
          </p:cNvSpPr>
          <p:nvPr>
            <p:ph sz="quarter" idx="28"/>
          </p:nvPr>
        </p:nvSpPr>
        <p:spPr/>
        <p:txBody>
          <a:bodyPr/>
          <a:lstStyle/>
          <a:p>
            <a:endParaRPr lang="en-US" b="0" dirty="0"/>
          </a:p>
          <a:p>
            <a:r>
              <a:rPr lang="en-US" b="0" dirty="0"/>
              <a:t>We have the necessary solutions available for the seamless, secure and scalable connections to public Wi-Fi networks</a:t>
            </a:r>
          </a:p>
          <a:p>
            <a:endParaRPr lang="en-US" b="0" dirty="0"/>
          </a:p>
          <a:p>
            <a:r>
              <a:rPr lang="en-US" b="0" dirty="0"/>
              <a:t>We should put them in use  for ““Automotive Connectivity” </a:t>
            </a:r>
          </a:p>
        </p:txBody>
      </p:sp>
      <p:sp>
        <p:nvSpPr>
          <p:cNvPr id="4" name="Footer Placeholder 3">
            <a:extLst>
              <a:ext uri="{FF2B5EF4-FFF2-40B4-BE49-F238E27FC236}">
                <a16:creationId xmlns:a16="http://schemas.microsoft.com/office/drawing/2014/main" id="{6D54A0A1-71CE-F7AD-2B59-69C364893F18}"/>
              </a:ext>
            </a:extLst>
          </p:cNvPr>
          <p:cNvSpPr>
            <a:spLocks noGrp="1"/>
          </p:cNvSpPr>
          <p:nvPr>
            <p:ph type="ftr" idx="11"/>
          </p:nvPr>
        </p:nvSpPr>
        <p:spPr/>
        <p:txBody>
          <a:bodyPr/>
          <a:lstStyle/>
          <a:p>
            <a:r>
              <a:rPr lang="en-GB"/>
              <a:t>Necati Canpolat (Intel)</a:t>
            </a:r>
            <a:endParaRPr lang="en-GB" dirty="0"/>
          </a:p>
        </p:txBody>
      </p:sp>
    </p:spTree>
    <p:extLst>
      <p:ext uri="{BB962C8B-B14F-4D97-AF65-F5344CB8AC3E}">
        <p14:creationId xmlns:p14="http://schemas.microsoft.com/office/powerpoint/2010/main" val="417777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BCBD2-3C04-0B83-EB8E-36B0580A5A2E}"/>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32CC4F31-095E-A308-AD26-5F1EE54A7F98}"/>
              </a:ext>
            </a:extLst>
          </p:cNvPr>
          <p:cNvSpPr>
            <a:spLocks noGrp="1"/>
          </p:cNvSpPr>
          <p:nvPr>
            <p:ph idx="1"/>
          </p:nvPr>
        </p:nvSpPr>
        <p:spPr>
          <a:xfrm>
            <a:off x="914401" y="1828800"/>
            <a:ext cx="10972800" cy="4113213"/>
          </a:xfrm>
        </p:spPr>
        <p:txBody>
          <a:bodyPr>
            <a:normAutofit lnSpcReduction="10000"/>
          </a:bodyPr>
          <a:lstStyle/>
          <a:p>
            <a:pPr marL="590548" indent="-514350">
              <a:buFont typeface="+mj-lt"/>
              <a:buAutoNum type="arabicPeriod"/>
            </a:pPr>
            <a:r>
              <a:rPr lang="en-US" sz="2000" b="0" dirty="0">
                <a:solidFill>
                  <a:srgbClr val="0070C0"/>
                </a:solidFill>
                <a:hlinkClick r:id="rId2">
                  <a:extLst>
                    <a:ext uri="{A12FA001-AC4F-418D-AE19-62706E023703}">
                      <ahyp:hlinkClr xmlns:ahyp="http://schemas.microsoft.com/office/drawing/2018/hyperlinkcolor" val="tx"/>
                    </a:ext>
                  </a:extLst>
                </a:hlinkClick>
              </a:rPr>
              <a:t>https://www.cisco.com/annual-internet-report/index.html</a:t>
            </a:r>
            <a:endParaRPr lang="en-US" sz="2000" b="0" dirty="0">
              <a:solidFill>
                <a:srgbClr val="0070C0"/>
              </a:solidFill>
            </a:endParaRPr>
          </a:p>
          <a:p>
            <a:pPr marL="590548" indent="-514350">
              <a:buFont typeface="+mj-lt"/>
              <a:buAutoNum type="arabicPeriod"/>
            </a:pPr>
            <a:r>
              <a:rPr lang="en-US" sz="2000" b="0" dirty="0">
                <a:solidFill>
                  <a:srgbClr val="0070C0"/>
                </a:solidFill>
                <a:hlinkClick r:id="rId3">
                  <a:extLst>
                    <a:ext uri="{A12FA001-AC4F-418D-AE19-62706E023703}">
                      <ahyp:hlinkClr xmlns:ahyp="http://schemas.microsoft.com/office/drawing/2018/hyperlinkcolor" val="tx"/>
                    </a:ext>
                  </a:extLst>
                </a:hlinkClick>
              </a:rPr>
              <a:t>Wi-Fi CERTIFIED Passpoint® Deployment Guidelines</a:t>
            </a:r>
            <a:endParaRPr lang="en-US" sz="2000" b="0" dirty="0">
              <a:solidFill>
                <a:srgbClr val="0070C0"/>
              </a:solidFill>
            </a:endParaRPr>
          </a:p>
          <a:p>
            <a:pPr marL="590548" indent="-514350">
              <a:buFont typeface="+mj-lt"/>
              <a:buAutoNum type="arabicPeriod"/>
            </a:pPr>
            <a:r>
              <a:rPr lang="en-US" sz="2000" b="0" dirty="0">
                <a:solidFill>
                  <a:srgbClr val="0070C0"/>
                </a:solidFill>
                <a:hlinkClick r:id="rId4">
                  <a:extLst>
                    <a:ext uri="{A12FA001-AC4F-418D-AE19-62706E023703}">
                      <ahyp:hlinkClr xmlns:ahyp="http://schemas.microsoft.com/office/drawing/2018/hyperlinkcolor" val="tx"/>
                    </a:ext>
                  </a:extLst>
                </a:hlinkClick>
              </a:rPr>
              <a:t>https://www.wi-fi.org/file/passpoint-specification-package</a:t>
            </a:r>
            <a:endParaRPr lang="en-US" sz="2000" b="0" dirty="0">
              <a:solidFill>
                <a:srgbClr val="0070C0"/>
              </a:solidFill>
            </a:endParaRPr>
          </a:p>
          <a:p>
            <a:pPr marL="590548" indent="-514350">
              <a:buFont typeface="+mj-lt"/>
              <a:buAutoNum type="arabicPeriod"/>
            </a:pPr>
            <a:r>
              <a:rPr lang="en-US" sz="2000" b="0" dirty="0">
                <a:solidFill>
                  <a:srgbClr val="0070C0"/>
                </a:solidFill>
                <a:hlinkClick r:id="rId5">
                  <a:extLst>
                    <a:ext uri="{A12FA001-AC4F-418D-AE19-62706E023703}">
                      <ahyp:hlinkClr xmlns:ahyp="http://schemas.microsoft.com/office/drawing/2018/hyperlinkcolor" val="tx"/>
                    </a:ext>
                  </a:extLst>
                </a:hlinkClick>
              </a:rPr>
              <a:t>Wi-Fi CERTIFIED Passpoint® Technology Overview (2019)</a:t>
            </a:r>
            <a:endParaRPr lang="en-US" sz="2000" b="0" dirty="0">
              <a:solidFill>
                <a:srgbClr val="0070C0"/>
              </a:solidFill>
            </a:endParaRPr>
          </a:p>
          <a:p>
            <a:pPr marL="590548" indent="-514350">
              <a:buFont typeface="+mj-lt"/>
              <a:buAutoNum type="arabicPeriod"/>
            </a:pPr>
            <a:r>
              <a:rPr lang="en-US" sz="2000" b="0" dirty="0">
                <a:solidFill>
                  <a:srgbClr val="0070C0"/>
                </a:solidFill>
                <a:hlinkClick r:id="rId6">
                  <a:extLst>
                    <a:ext uri="{A12FA001-AC4F-418D-AE19-62706E023703}">
                      <ahyp:hlinkClr xmlns:ahyp="http://schemas.microsoft.com/office/drawing/2018/hyperlinkcolor" val="tx"/>
                    </a:ext>
                  </a:extLst>
                </a:hlinkClick>
              </a:rPr>
              <a:t>https://wballiance.com/openroaming/</a:t>
            </a:r>
            <a:endParaRPr lang="en-US" sz="2000" b="0" dirty="0">
              <a:solidFill>
                <a:srgbClr val="0070C0"/>
              </a:solidFill>
            </a:endParaRPr>
          </a:p>
          <a:p>
            <a:pPr marL="590548" indent="-514350">
              <a:buFont typeface="+mj-lt"/>
              <a:buAutoNum type="arabicPeriod"/>
            </a:pPr>
            <a:r>
              <a:rPr lang="en-US" sz="2000" b="0" dirty="0">
                <a:solidFill>
                  <a:srgbClr val="0070C0"/>
                </a:solidFill>
                <a:hlinkClick r:id="rId7">
                  <a:extLst>
                    <a:ext uri="{A12FA001-AC4F-418D-AE19-62706E023703}">
                      <ahyp:hlinkClr xmlns:ahyp="http://schemas.microsoft.com/office/drawing/2018/hyperlinkcolor" val="tx"/>
                    </a:ext>
                  </a:extLst>
                </a:hlinkClick>
              </a:rPr>
              <a:t>OpenRoaming: One Global Network of Wi-Fi Networks</a:t>
            </a:r>
            <a:endParaRPr lang="en-US" sz="2000" b="0" dirty="0">
              <a:solidFill>
                <a:srgbClr val="0070C0"/>
              </a:solidFill>
            </a:endParaRPr>
          </a:p>
          <a:p>
            <a:pPr marL="590548" marR="0" lvl="0" indent="-514350">
              <a:buFont typeface="+mj-lt"/>
              <a:buAutoNum type="arabicPeriod"/>
            </a:pPr>
            <a:r>
              <a:rPr lang="en-US" sz="2000" b="0" dirty="0">
                <a:solidFill>
                  <a:srgbClr val="0070C0"/>
                </a:solidFill>
                <a:hlinkClick r:id="rId8">
                  <a:extLst>
                    <a:ext uri="{A12FA001-AC4F-418D-AE19-62706E023703}">
                      <ahyp:hlinkClr xmlns:ahyp="http://schemas.microsoft.com/office/drawing/2018/hyperlinkcolor" val="tx"/>
                    </a:ext>
                  </a:extLst>
                </a:hlinkClick>
              </a:rPr>
              <a:t>WBA Wi-Fi Opportunities for Connected Vehicles (2020)</a:t>
            </a:r>
            <a:endParaRPr lang="en-US" sz="2000" b="0" dirty="0">
              <a:solidFill>
                <a:srgbClr val="0070C0"/>
              </a:solidFill>
            </a:endParaRPr>
          </a:p>
          <a:p>
            <a:pPr marL="590548" indent="-514350">
              <a:buFont typeface="+mj-lt"/>
              <a:buAutoNum type="arabicPeriod"/>
            </a:pPr>
            <a:r>
              <a:rPr lang="en-US" sz="2000" b="0" dirty="0">
                <a:solidFill>
                  <a:srgbClr val="0070C0"/>
                </a:solidFill>
                <a:hlinkClick r:id="rId9">
                  <a:extLst>
                    <a:ext uri="{A12FA001-AC4F-418D-AE19-62706E023703}">
                      <ahyp:hlinkClr xmlns:ahyp="http://schemas.microsoft.com/office/drawing/2018/hyperlinkcolor" val="tx"/>
                    </a:ext>
                  </a:extLst>
                </a:hlinkClick>
              </a:rPr>
              <a:t>https://www.wballiance.com/wp-content/uploads/2019/05/The-Connected-Vehicle.pdf</a:t>
            </a:r>
            <a:endParaRPr lang="en-US" sz="2000" b="0" dirty="0">
              <a:solidFill>
                <a:srgbClr val="0070C0"/>
              </a:solidFill>
            </a:endParaRPr>
          </a:p>
          <a:p>
            <a:pPr marL="590548" indent="-514350">
              <a:buFont typeface="+mj-lt"/>
              <a:buAutoNum type="arabicPeriod"/>
            </a:pPr>
            <a:r>
              <a:rPr lang="en-US" sz="2000" b="0" dirty="0">
                <a:solidFill>
                  <a:srgbClr val="0070C0"/>
                </a:solidFill>
                <a:hlinkClick r:id="rId10">
                  <a:extLst>
                    <a:ext uri="{A12FA001-AC4F-418D-AE19-62706E023703}">
                      <ahyp:hlinkClr xmlns:ahyp="http://schemas.microsoft.com/office/drawing/2018/hyperlinkcolor" val="tx"/>
                    </a:ext>
                  </a:extLst>
                </a:hlinkClick>
              </a:rPr>
              <a:t>https://wballiance.com/federated-onboarding-service-openroaming/</a:t>
            </a:r>
            <a:endParaRPr lang="en-US" sz="2000" b="0" dirty="0">
              <a:solidFill>
                <a:srgbClr val="0070C0"/>
              </a:solidFill>
            </a:endParaRPr>
          </a:p>
          <a:p>
            <a:pPr marL="590548" indent="-514350">
              <a:buFont typeface="+mj-lt"/>
              <a:buAutoNum type="arabicPeriod"/>
            </a:pPr>
            <a:r>
              <a:rPr lang="en-US" sz="2000" b="0" dirty="0">
                <a:solidFill>
                  <a:srgbClr val="0070C0"/>
                </a:solidFill>
                <a:hlinkClick r:id="rId11">
                  <a:extLst>
                    <a:ext uri="{A12FA001-AC4F-418D-AE19-62706E023703}">
                      <ahyp:hlinkClr xmlns:ahyp="http://schemas.microsoft.com/office/drawing/2018/hyperlinkcolor" val="tx"/>
                    </a:ext>
                  </a:extLst>
                </a:hlinkClick>
              </a:rPr>
              <a:t>https://wballiance.com/resource/openroaming-for-iot-fido-device-onboarding-framework/</a:t>
            </a:r>
            <a:endParaRPr lang="en-US" sz="2000" b="0" dirty="0">
              <a:solidFill>
                <a:srgbClr val="0070C0"/>
              </a:solidFill>
            </a:endParaRPr>
          </a:p>
          <a:p>
            <a:pPr marL="590548" indent="-514350">
              <a:buFont typeface="+mj-lt"/>
              <a:buAutoNum type="arabicPeriod"/>
            </a:pPr>
            <a:r>
              <a:rPr lang="en-US" sz="2000" b="0" dirty="0">
                <a:solidFill>
                  <a:srgbClr val="0070C0"/>
                </a:solidFill>
                <a:hlinkClick r:id="rId12">
                  <a:extLst>
                    <a:ext uri="{A12FA001-AC4F-418D-AE19-62706E023703}">
                      <ahyp:hlinkClr xmlns:ahyp="http://schemas.microsoft.com/office/drawing/2018/hyperlinkcolor" val="tx"/>
                    </a:ext>
                  </a:extLst>
                </a:hlinkClick>
              </a:rPr>
              <a:t>https://wballiance.com//2024/09/WBA-Wi-Fi-Exp-for-Moving-Networks</a:t>
            </a:r>
            <a:endParaRPr lang="en-US" sz="2000" b="0" dirty="0">
              <a:solidFill>
                <a:srgbClr val="0070C0"/>
              </a:solidFill>
            </a:endParaRPr>
          </a:p>
          <a:p>
            <a:pPr marL="590548" indent="-514350">
              <a:buFont typeface="+mj-lt"/>
              <a:buAutoNum type="arabicPeriod"/>
            </a:pPr>
            <a:endParaRPr lang="en-US" sz="1800" b="0" dirty="0">
              <a:solidFill>
                <a:srgbClr val="0070C0"/>
              </a:solidFill>
            </a:endParaRPr>
          </a:p>
          <a:p>
            <a:pPr marL="590548" indent="-514350">
              <a:buFont typeface="+mj-lt"/>
              <a:buAutoNum type="arabicPeriod"/>
            </a:pPr>
            <a:endParaRPr lang="en-US" sz="2000" b="0" dirty="0">
              <a:solidFill>
                <a:srgbClr val="0070C0"/>
              </a:solidFill>
            </a:endParaRPr>
          </a:p>
          <a:p>
            <a:endParaRPr lang="en-US" b="0" dirty="0">
              <a:solidFill>
                <a:srgbClr val="3D0B25"/>
              </a:solidFill>
              <a:latin typeface="Open Sans" panose="020B0606030504020204" pitchFamily="34" charset="0"/>
            </a:endParaRPr>
          </a:p>
          <a:p>
            <a:endParaRPr lang="en-US" b="0" dirty="0">
              <a:solidFill>
                <a:srgbClr val="3D0B25"/>
              </a:solidFill>
              <a:latin typeface="Open Sans" panose="020B0606030504020204" pitchFamily="34" charset="0"/>
            </a:endParaRPr>
          </a:p>
          <a:p>
            <a:endParaRPr lang="en-US" b="0" dirty="0"/>
          </a:p>
        </p:txBody>
      </p:sp>
    </p:spTree>
    <p:extLst>
      <p:ext uri="{BB962C8B-B14F-4D97-AF65-F5344CB8AC3E}">
        <p14:creationId xmlns:p14="http://schemas.microsoft.com/office/powerpoint/2010/main" val="4141262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AB18F-809E-4D3C-83A5-68DD2ABADD1E}"/>
              </a:ext>
            </a:extLst>
          </p:cNvPr>
          <p:cNvSpPr>
            <a:spLocks noGrp="1"/>
          </p:cNvSpPr>
          <p:nvPr>
            <p:ph type="title"/>
          </p:nvPr>
        </p:nvSpPr>
        <p:spPr>
          <a:xfrm>
            <a:off x="965200" y="2743200"/>
            <a:ext cx="10361084" cy="1065213"/>
          </a:xfrm>
        </p:spPr>
        <p:txBody>
          <a:bodyPr/>
          <a:lstStyle/>
          <a:p>
            <a:r>
              <a:rPr lang="en-US" dirty="0"/>
              <a:t>Thank You!</a:t>
            </a:r>
          </a:p>
        </p:txBody>
      </p:sp>
      <p:sp>
        <p:nvSpPr>
          <p:cNvPr id="3" name="Date Placeholder 2">
            <a:extLst>
              <a:ext uri="{FF2B5EF4-FFF2-40B4-BE49-F238E27FC236}">
                <a16:creationId xmlns:a16="http://schemas.microsoft.com/office/drawing/2014/main" id="{B4246489-7A1A-48F1-8E92-65458D9A27D4}"/>
              </a:ext>
            </a:extLst>
          </p:cNvPr>
          <p:cNvSpPr>
            <a:spLocks noGrp="1"/>
          </p:cNvSpPr>
          <p:nvPr>
            <p:ph type="dt" idx="10"/>
          </p:nvPr>
        </p:nvSpPr>
        <p:spPr/>
        <p:txBody>
          <a:bodyPr/>
          <a:lstStyle/>
          <a:p>
            <a:r>
              <a:rPr lang="en-US"/>
              <a:t>October 2020</a:t>
            </a:r>
            <a:endParaRPr lang="en-GB" dirty="0"/>
          </a:p>
        </p:txBody>
      </p:sp>
      <p:sp>
        <p:nvSpPr>
          <p:cNvPr id="4" name="Footer Placeholder 3">
            <a:extLst>
              <a:ext uri="{FF2B5EF4-FFF2-40B4-BE49-F238E27FC236}">
                <a16:creationId xmlns:a16="http://schemas.microsoft.com/office/drawing/2014/main" id="{D10C3061-62A0-4FE9-BD72-3FC2C6221B4D}"/>
              </a:ext>
            </a:extLst>
          </p:cNvPr>
          <p:cNvSpPr>
            <a:spLocks noGrp="1"/>
          </p:cNvSpPr>
          <p:nvPr>
            <p:ph type="ftr" idx="11"/>
          </p:nvPr>
        </p:nvSpPr>
        <p:spPr/>
        <p:txBody>
          <a:bodyPr/>
          <a:lstStyle/>
          <a:p>
            <a:r>
              <a:rPr lang="en-GB" dirty="0"/>
              <a:t>Necati Canpolat (Intel)</a:t>
            </a:r>
          </a:p>
        </p:txBody>
      </p:sp>
      <p:sp>
        <p:nvSpPr>
          <p:cNvPr id="5" name="Slide Number Placeholder 4">
            <a:extLst>
              <a:ext uri="{FF2B5EF4-FFF2-40B4-BE49-F238E27FC236}">
                <a16:creationId xmlns:a16="http://schemas.microsoft.com/office/drawing/2014/main" id="{AAD662A6-7712-4AE6-B486-20BE3ED960BF}"/>
              </a:ext>
            </a:extLst>
          </p:cNvPr>
          <p:cNvSpPr>
            <a:spLocks noGrp="1"/>
          </p:cNvSpPr>
          <p:nvPr>
            <p:ph type="sldNum" idx="12"/>
          </p:nvPr>
        </p:nvSpPr>
        <p:spPr/>
        <p:txBody>
          <a:bodyPr/>
          <a:lstStyle/>
          <a:p>
            <a:r>
              <a:rPr lang="en-GB"/>
              <a:t>Slide </a:t>
            </a:r>
            <a:fld id="{06B781AF-4CCF-49B0-A572-DE54FBE5D942}" type="slidenum">
              <a:rPr lang="en-GB" smtClean="0"/>
              <a:pPr/>
              <a:t>33</a:t>
            </a:fld>
            <a:endParaRPr lang="en-GB" dirty="0"/>
          </a:p>
        </p:txBody>
      </p:sp>
    </p:spTree>
    <p:extLst>
      <p:ext uri="{BB962C8B-B14F-4D97-AF65-F5344CB8AC3E}">
        <p14:creationId xmlns:p14="http://schemas.microsoft.com/office/powerpoint/2010/main" val="2533188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DD31D-F058-4F30-849E-648B233F240D}"/>
              </a:ext>
            </a:extLst>
          </p:cNvPr>
          <p:cNvSpPr>
            <a:spLocks noGrp="1"/>
          </p:cNvSpPr>
          <p:nvPr>
            <p:ph type="title"/>
          </p:nvPr>
        </p:nvSpPr>
        <p:spPr>
          <a:xfrm>
            <a:off x="914401" y="685801"/>
            <a:ext cx="10361084" cy="914399"/>
          </a:xfrm>
        </p:spPr>
        <p:txBody>
          <a:bodyPr/>
          <a:lstStyle/>
          <a:p>
            <a:r>
              <a:rPr lang="en-US" dirty="0"/>
              <a:t>Opportunity: Global Wi-Fi Hotspots</a:t>
            </a:r>
          </a:p>
        </p:txBody>
      </p:sp>
      <p:sp>
        <p:nvSpPr>
          <p:cNvPr id="4" name="Slide Number Placeholder 3">
            <a:extLst>
              <a:ext uri="{FF2B5EF4-FFF2-40B4-BE49-F238E27FC236}">
                <a16:creationId xmlns:a16="http://schemas.microsoft.com/office/drawing/2014/main" id="{8C952991-47B8-449F-8409-8FFB57F42F00}"/>
              </a:ext>
            </a:extLst>
          </p:cNvPr>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5" name="Footer Placeholder 4">
            <a:extLst>
              <a:ext uri="{FF2B5EF4-FFF2-40B4-BE49-F238E27FC236}">
                <a16:creationId xmlns:a16="http://schemas.microsoft.com/office/drawing/2014/main" id="{ED332347-5AC5-4F44-90F2-2FB56F3E976C}"/>
              </a:ext>
            </a:extLst>
          </p:cNvPr>
          <p:cNvSpPr>
            <a:spLocks noGrp="1"/>
          </p:cNvSpPr>
          <p:nvPr>
            <p:ph type="ftr" idx="14"/>
          </p:nvPr>
        </p:nvSpPr>
        <p:spPr/>
        <p:txBody>
          <a:bodyPr/>
          <a:lstStyle/>
          <a:p>
            <a:r>
              <a:rPr lang="en-GB" dirty="0"/>
              <a:t>Necati Canpolat (Intel)</a:t>
            </a:r>
          </a:p>
        </p:txBody>
      </p:sp>
      <p:sp>
        <p:nvSpPr>
          <p:cNvPr id="6" name="Date Placeholder 5">
            <a:extLst>
              <a:ext uri="{FF2B5EF4-FFF2-40B4-BE49-F238E27FC236}">
                <a16:creationId xmlns:a16="http://schemas.microsoft.com/office/drawing/2014/main" id="{2CFB9019-D568-48C9-BCF3-EE2CE993EA6D}"/>
              </a:ext>
            </a:extLst>
          </p:cNvPr>
          <p:cNvSpPr>
            <a:spLocks noGrp="1"/>
          </p:cNvSpPr>
          <p:nvPr>
            <p:ph type="dt" idx="15"/>
          </p:nvPr>
        </p:nvSpPr>
        <p:spPr/>
        <p:txBody>
          <a:bodyPr/>
          <a:lstStyle/>
          <a:p>
            <a:r>
              <a:rPr lang="en-US" dirty="0"/>
              <a:t>November 2021</a:t>
            </a:r>
            <a:endParaRPr lang="en-GB" dirty="0"/>
          </a:p>
        </p:txBody>
      </p:sp>
      <p:pic>
        <p:nvPicPr>
          <p:cNvPr id="7" name="Picture 6">
            <a:extLst>
              <a:ext uri="{FF2B5EF4-FFF2-40B4-BE49-F238E27FC236}">
                <a16:creationId xmlns:a16="http://schemas.microsoft.com/office/drawing/2014/main" id="{07F91F49-03A5-483D-B568-8CB316BB3220}"/>
              </a:ext>
            </a:extLst>
          </p:cNvPr>
          <p:cNvPicPr>
            <a:picLocks noChangeAspect="1"/>
          </p:cNvPicPr>
          <p:nvPr/>
        </p:nvPicPr>
        <p:blipFill>
          <a:blip r:embed="rId3"/>
          <a:stretch>
            <a:fillRect/>
          </a:stretch>
        </p:blipFill>
        <p:spPr>
          <a:xfrm>
            <a:off x="3200400" y="1600200"/>
            <a:ext cx="5507039" cy="3823120"/>
          </a:xfrm>
          <a:prstGeom prst="rect">
            <a:avLst/>
          </a:prstGeom>
        </p:spPr>
      </p:pic>
      <p:sp>
        <p:nvSpPr>
          <p:cNvPr id="8" name="Rectangle 7">
            <a:extLst>
              <a:ext uri="{FF2B5EF4-FFF2-40B4-BE49-F238E27FC236}">
                <a16:creationId xmlns:a16="http://schemas.microsoft.com/office/drawing/2014/main" id="{3D496D6D-B1F4-4196-9401-B2DB2530E8D0}"/>
              </a:ext>
            </a:extLst>
          </p:cNvPr>
          <p:cNvSpPr/>
          <p:nvPr/>
        </p:nvSpPr>
        <p:spPr>
          <a:xfrm>
            <a:off x="752475" y="5620519"/>
            <a:ext cx="10677525" cy="551681"/>
          </a:xfrm>
          <a:prstGeom prst="rect">
            <a:avLst/>
          </a:prstGeom>
          <a:solidFill>
            <a:schemeClr val="tx2"/>
          </a:solidFill>
        </p:spPr>
        <p:txBody>
          <a:bodyPr wrap="square" anchor="ctr">
            <a:noAutofit/>
          </a:bodyPr>
          <a:lstStyle/>
          <a:p>
            <a:pPr algn="ctr"/>
            <a:r>
              <a:rPr lang="en-US" sz="1800" dirty="0">
                <a:solidFill>
                  <a:schemeClr val="bg1"/>
                </a:solidFill>
              </a:rPr>
              <a:t>Hundreds of millions of public Wi-Fi networks to connect to around the world</a:t>
            </a:r>
          </a:p>
        </p:txBody>
      </p:sp>
    </p:spTree>
    <p:extLst>
      <p:ext uri="{BB962C8B-B14F-4D97-AF65-F5344CB8AC3E}">
        <p14:creationId xmlns:p14="http://schemas.microsoft.com/office/powerpoint/2010/main" val="1798582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2D7EB-7E30-4508-9B94-6F720B2168CE}"/>
              </a:ext>
            </a:extLst>
          </p:cNvPr>
          <p:cNvSpPr>
            <a:spLocks noGrp="1"/>
          </p:cNvSpPr>
          <p:nvPr>
            <p:ph type="title"/>
          </p:nvPr>
        </p:nvSpPr>
        <p:spPr>
          <a:xfrm>
            <a:off x="914401" y="685801"/>
            <a:ext cx="10361084" cy="914399"/>
          </a:xfrm>
        </p:spPr>
        <p:txBody>
          <a:bodyPr/>
          <a:lstStyle/>
          <a:p>
            <a:r>
              <a:rPr lang="en-US" dirty="0"/>
              <a:t>Friction at Public Wi-Fi Connections</a:t>
            </a:r>
          </a:p>
        </p:txBody>
      </p:sp>
      <p:sp>
        <p:nvSpPr>
          <p:cNvPr id="3" name="Content Placeholder 2">
            <a:extLst>
              <a:ext uri="{FF2B5EF4-FFF2-40B4-BE49-F238E27FC236}">
                <a16:creationId xmlns:a16="http://schemas.microsoft.com/office/drawing/2014/main" id="{29E7D518-C079-40D2-B693-4953A7834439}"/>
              </a:ext>
            </a:extLst>
          </p:cNvPr>
          <p:cNvSpPr>
            <a:spLocks noGrp="1"/>
          </p:cNvSpPr>
          <p:nvPr>
            <p:ph idx="1"/>
          </p:nvPr>
        </p:nvSpPr>
        <p:spPr>
          <a:xfrm>
            <a:off x="609600" y="1751014"/>
            <a:ext cx="3352799" cy="4318317"/>
          </a:xfrm>
        </p:spPr>
        <p:txBody>
          <a:bodyPr/>
          <a:lstStyle/>
          <a:p>
            <a:pPr>
              <a:buFont typeface="Arial" panose="020B0604020202020204" pitchFamily="34" charset="0"/>
              <a:buChar char="•"/>
            </a:pPr>
            <a:r>
              <a:rPr lang="en-US" sz="2000" b="0" dirty="0"/>
              <a:t>Click on Wi-Fi icon</a:t>
            </a:r>
          </a:p>
          <a:p>
            <a:pPr>
              <a:buFont typeface="Arial" panose="020B0604020202020204" pitchFamily="34" charset="0"/>
              <a:buChar char="•"/>
            </a:pPr>
            <a:r>
              <a:rPr lang="en-US" sz="2000" b="0" dirty="0"/>
              <a:t>Figure out the SSID</a:t>
            </a:r>
          </a:p>
          <a:p>
            <a:pPr>
              <a:buFont typeface="Arial" panose="020B0604020202020204" pitchFamily="34" charset="0"/>
              <a:buChar char="•"/>
            </a:pPr>
            <a:r>
              <a:rPr lang="en-US" sz="2000" b="0" dirty="0"/>
              <a:t>Launch a web browser</a:t>
            </a:r>
          </a:p>
          <a:p>
            <a:pPr>
              <a:buFont typeface="Arial" panose="020B0604020202020204" pitchFamily="34" charset="0"/>
              <a:buChar char="•"/>
            </a:pPr>
            <a:r>
              <a:rPr lang="en-US" sz="2000" b="0" dirty="0"/>
              <a:t>Accepts terms and conditions</a:t>
            </a:r>
          </a:p>
          <a:p>
            <a:pPr>
              <a:buFont typeface="Arial" panose="020B0604020202020204" pitchFamily="34" charset="0"/>
              <a:buChar char="•"/>
            </a:pPr>
            <a:r>
              <a:rPr lang="en-US" sz="2000" b="0" dirty="0"/>
              <a:t>Enter credentials - if any</a:t>
            </a:r>
          </a:p>
          <a:p>
            <a:pPr>
              <a:buFont typeface="Arial" panose="020B0604020202020204" pitchFamily="34" charset="0"/>
              <a:buChar char="•"/>
            </a:pPr>
            <a:r>
              <a:rPr lang="en-US" sz="2000" b="0" dirty="0"/>
              <a:t>How will my email to be used?</a:t>
            </a:r>
          </a:p>
          <a:p>
            <a:pPr>
              <a:buFont typeface="Arial" panose="020B0604020202020204" pitchFamily="34" charset="0"/>
              <a:buChar char="•"/>
            </a:pPr>
            <a:r>
              <a:rPr lang="en-US" sz="2000" b="0" dirty="0">
                <a:solidFill>
                  <a:srgbClr val="FF0000"/>
                </a:solidFill>
              </a:rPr>
              <a:t>Security!!!!</a:t>
            </a:r>
          </a:p>
          <a:p>
            <a:pPr>
              <a:buFont typeface="Arial" panose="020B0604020202020204" pitchFamily="34" charset="0"/>
              <a:buChar char="•"/>
            </a:pPr>
            <a:r>
              <a:rPr lang="en-US" sz="2000" b="0" dirty="0">
                <a:solidFill>
                  <a:schemeClr val="tx1"/>
                </a:solidFill>
              </a:rPr>
              <a:t>Not connecting!</a:t>
            </a:r>
          </a:p>
          <a:p>
            <a:pPr marL="0" indent="0"/>
            <a:endParaRPr lang="en-US" sz="2000" b="0" dirty="0">
              <a:solidFill>
                <a:srgbClr val="FF0000"/>
              </a:solidFill>
            </a:endParaRPr>
          </a:p>
        </p:txBody>
      </p:sp>
      <p:sp>
        <p:nvSpPr>
          <p:cNvPr id="4" name="Slide Number Placeholder 3">
            <a:extLst>
              <a:ext uri="{FF2B5EF4-FFF2-40B4-BE49-F238E27FC236}">
                <a16:creationId xmlns:a16="http://schemas.microsoft.com/office/drawing/2014/main" id="{AFDE8A5D-2ED3-40C2-9191-EAA44836E1C4}"/>
              </a:ext>
            </a:extLst>
          </p:cNvPr>
          <p:cNvSpPr>
            <a:spLocks noGrp="1"/>
          </p:cNvSpPr>
          <p:nvPr>
            <p:ph type="sldNum" idx="12"/>
          </p:nvPr>
        </p:nvSpPr>
        <p:spPr/>
        <p:txBody>
          <a:bodyPr/>
          <a:lstStyle/>
          <a:p>
            <a:r>
              <a:rPr lang="en-GB" dirty="0"/>
              <a:t>Slide </a:t>
            </a:r>
            <a:fld id="{440F5867-744E-4AA6-B0ED-4C44D2DFBB7B}" type="slidenum">
              <a:rPr lang="en-GB" smtClean="0"/>
              <a:pPr/>
              <a:t>5</a:t>
            </a:fld>
            <a:endParaRPr lang="en-GB" dirty="0"/>
          </a:p>
        </p:txBody>
      </p:sp>
      <p:sp>
        <p:nvSpPr>
          <p:cNvPr id="5" name="Footer Placeholder 4">
            <a:extLst>
              <a:ext uri="{FF2B5EF4-FFF2-40B4-BE49-F238E27FC236}">
                <a16:creationId xmlns:a16="http://schemas.microsoft.com/office/drawing/2014/main" id="{BF79A529-513F-4E8F-A7B0-BF0BEA9D89EE}"/>
              </a:ext>
            </a:extLst>
          </p:cNvPr>
          <p:cNvSpPr>
            <a:spLocks noGrp="1"/>
          </p:cNvSpPr>
          <p:nvPr>
            <p:ph type="ftr" idx="14"/>
          </p:nvPr>
        </p:nvSpPr>
        <p:spPr/>
        <p:txBody>
          <a:bodyPr/>
          <a:lstStyle/>
          <a:p>
            <a:r>
              <a:rPr lang="en-GB" dirty="0"/>
              <a:t>Necati Canpolat (Intel)</a:t>
            </a:r>
          </a:p>
        </p:txBody>
      </p:sp>
      <p:sp>
        <p:nvSpPr>
          <p:cNvPr id="6" name="Date Placeholder 5">
            <a:extLst>
              <a:ext uri="{FF2B5EF4-FFF2-40B4-BE49-F238E27FC236}">
                <a16:creationId xmlns:a16="http://schemas.microsoft.com/office/drawing/2014/main" id="{C516D2A8-D601-42DA-844E-C54FE64B07A9}"/>
              </a:ext>
            </a:extLst>
          </p:cNvPr>
          <p:cNvSpPr>
            <a:spLocks noGrp="1"/>
          </p:cNvSpPr>
          <p:nvPr>
            <p:ph type="dt" idx="15"/>
          </p:nvPr>
        </p:nvSpPr>
        <p:spPr/>
        <p:txBody>
          <a:bodyPr/>
          <a:lstStyle/>
          <a:p>
            <a:r>
              <a:rPr lang="en-US" dirty="0"/>
              <a:t>November 2024</a:t>
            </a:r>
            <a:endParaRPr lang="en-GB" dirty="0"/>
          </a:p>
        </p:txBody>
      </p:sp>
      <p:pic>
        <p:nvPicPr>
          <p:cNvPr id="7" name="Picture 6">
            <a:extLst>
              <a:ext uri="{FF2B5EF4-FFF2-40B4-BE49-F238E27FC236}">
                <a16:creationId xmlns:a16="http://schemas.microsoft.com/office/drawing/2014/main" id="{FB492526-BAF5-4CB3-87C5-1912E8C59D4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452727" y="1943101"/>
            <a:ext cx="6822758" cy="3703004"/>
          </a:xfrm>
          <a:prstGeom prst="rect">
            <a:avLst/>
          </a:prstGeom>
          <a:noFill/>
          <a:ln>
            <a:noFill/>
          </a:ln>
        </p:spPr>
      </p:pic>
    </p:spTree>
    <p:extLst>
      <p:ext uri="{BB962C8B-B14F-4D97-AF65-F5344CB8AC3E}">
        <p14:creationId xmlns:p14="http://schemas.microsoft.com/office/powerpoint/2010/main" val="3446790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7A596-EAE0-43F5-B5C3-9B2732708B21}"/>
              </a:ext>
            </a:extLst>
          </p:cNvPr>
          <p:cNvSpPr>
            <a:spLocks noGrp="1"/>
          </p:cNvSpPr>
          <p:nvPr>
            <p:ph type="title"/>
          </p:nvPr>
        </p:nvSpPr>
        <p:spPr>
          <a:xfrm>
            <a:off x="929217" y="587687"/>
            <a:ext cx="10361084" cy="914399"/>
          </a:xfrm>
        </p:spPr>
        <p:txBody>
          <a:bodyPr/>
          <a:lstStyle/>
          <a:p>
            <a:r>
              <a:rPr lang="en-US" dirty="0"/>
              <a:t>Standards Work</a:t>
            </a:r>
          </a:p>
        </p:txBody>
      </p:sp>
      <p:sp>
        <p:nvSpPr>
          <p:cNvPr id="3" name="Content Placeholder 2">
            <a:extLst>
              <a:ext uri="{FF2B5EF4-FFF2-40B4-BE49-F238E27FC236}">
                <a16:creationId xmlns:a16="http://schemas.microsoft.com/office/drawing/2014/main" id="{32DA9FAF-ABA9-4A42-90EC-70201F3FA151}"/>
              </a:ext>
            </a:extLst>
          </p:cNvPr>
          <p:cNvSpPr>
            <a:spLocks noGrp="1"/>
          </p:cNvSpPr>
          <p:nvPr>
            <p:ph idx="1"/>
          </p:nvPr>
        </p:nvSpPr>
        <p:spPr>
          <a:xfrm>
            <a:off x="915458" y="1393513"/>
            <a:ext cx="10361084" cy="4876800"/>
          </a:xfrm>
        </p:spPr>
        <p:txBody>
          <a:bodyPr/>
          <a:lstStyle/>
          <a:p>
            <a:r>
              <a:rPr lang="en-US" b="0" dirty="0"/>
              <a:t>IEEE 802.11u – Interworking with External Networks (2004-2011)</a:t>
            </a:r>
          </a:p>
          <a:p>
            <a:pPr>
              <a:spcBef>
                <a:spcPts val="200"/>
              </a:spcBef>
              <a:buFontTx/>
              <a:buChar char="-"/>
            </a:pPr>
            <a:r>
              <a:rPr lang="en-US" sz="1600" b="0" dirty="0"/>
              <a:t>Defined pre-associated network discovery capabilities</a:t>
            </a:r>
          </a:p>
          <a:p>
            <a:pPr>
              <a:spcBef>
                <a:spcPts val="200"/>
              </a:spcBef>
              <a:buFontTx/>
              <a:buChar char="-"/>
            </a:pPr>
            <a:r>
              <a:rPr lang="en-US" sz="1600" b="0" dirty="0"/>
              <a:t>Generic Advertisement Service (GAS)frames</a:t>
            </a:r>
          </a:p>
          <a:p>
            <a:pPr>
              <a:spcBef>
                <a:spcPts val="200"/>
              </a:spcBef>
              <a:buFontTx/>
              <a:buChar char="-"/>
            </a:pPr>
            <a:r>
              <a:rPr lang="en-US" sz="1600" b="0" dirty="0"/>
              <a:t>Access Network Query Protocol (ANQP)</a:t>
            </a:r>
          </a:p>
          <a:p>
            <a:pPr>
              <a:spcBef>
                <a:spcPts val="200"/>
              </a:spcBef>
              <a:buFontTx/>
              <a:buChar char="-"/>
            </a:pPr>
            <a:r>
              <a:rPr lang="en-US" sz="1600" b="0" dirty="0"/>
              <a:t>Roaming Consortium (RCOI)element</a:t>
            </a:r>
          </a:p>
          <a:p>
            <a:pPr>
              <a:spcBef>
                <a:spcPts val="200"/>
              </a:spcBef>
              <a:buFontTx/>
              <a:buChar char="-"/>
            </a:pPr>
            <a:r>
              <a:rPr lang="en-US" sz="1600" b="0" dirty="0"/>
              <a:t>NAI Realm</a:t>
            </a:r>
          </a:p>
          <a:p>
            <a:pPr>
              <a:spcBef>
                <a:spcPts val="200"/>
              </a:spcBef>
              <a:buFontTx/>
              <a:buChar char="-"/>
            </a:pPr>
            <a:r>
              <a:rPr lang="en-US" sz="1600" b="0" dirty="0"/>
              <a:t>Venue type</a:t>
            </a:r>
          </a:p>
          <a:p>
            <a:pPr>
              <a:spcBef>
                <a:spcPts val="200"/>
              </a:spcBef>
              <a:buFontTx/>
              <a:buChar char="-"/>
            </a:pPr>
            <a:r>
              <a:rPr lang="en-US" sz="1600" b="0" dirty="0"/>
              <a:t>Access Network type</a:t>
            </a:r>
          </a:p>
          <a:p>
            <a:pPr>
              <a:spcBef>
                <a:spcPts val="200"/>
              </a:spcBef>
              <a:buFontTx/>
              <a:buChar char="-"/>
            </a:pPr>
            <a:r>
              <a:rPr lang="en-US" sz="1600" b="0" dirty="0"/>
              <a:t>Others…</a:t>
            </a:r>
          </a:p>
          <a:p>
            <a:pPr marL="0" indent="0"/>
            <a:r>
              <a:rPr lang="en-US" b="0" dirty="0"/>
              <a:t>Wi-Fi Alliance</a:t>
            </a:r>
            <a:r>
              <a:rPr lang="en-US" sz="1800" b="0" i="0" baseline="55000" dirty="0">
                <a:solidFill>
                  <a:srgbClr val="666666"/>
                </a:solidFill>
                <a:effectLst/>
                <a:latin typeface="Open Sans" panose="020B0606030504020204" pitchFamily="34" charset="0"/>
              </a:rPr>
              <a:t>®</a:t>
            </a:r>
            <a:r>
              <a:rPr lang="en-US" b="0" i="0" dirty="0">
                <a:solidFill>
                  <a:srgbClr val="666666"/>
                </a:solidFill>
                <a:effectLst/>
                <a:latin typeface="Open Sans" panose="020B0606030504020204" pitchFamily="34" charset="0"/>
              </a:rPr>
              <a:t> </a:t>
            </a:r>
            <a:r>
              <a:rPr lang="en-US" b="0" dirty="0"/>
              <a:t>(WFA)</a:t>
            </a:r>
          </a:p>
          <a:p>
            <a:pPr>
              <a:spcBef>
                <a:spcPts val="200"/>
              </a:spcBef>
              <a:buFontTx/>
              <a:buChar char="-"/>
            </a:pPr>
            <a:r>
              <a:rPr lang="en-US" sz="1600" b="0" dirty="0"/>
              <a:t>Hotspot 2.0/Passpoint – based on IEEE 802.11u – started the work in 2010</a:t>
            </a:r>
          </a:p>
          <a:p>
            <a:pPr>
              <a:spcBef>
                <a:spcPts val="200"/>
              </a:spcBef>
              <a:buFontTx/>
              <a:buChar char="-"/>
            </a:pPr>
            <a:r>
              <a:rPr lang="en-US" sz="1600" b="0" dirty="0"/>
              <a:t>Launched in 2012</a:t>
            </a:r>
          </a:p>
          <a:p>
            <a:pPr marL="0" indent="0"/>
            <a:r>
              <a:rPr lang="en-US" b="0" dirty="0"/>
              <a:t>Wireless Broadband Alliance (WBA)</a:t>
            </a:r>
          </a:p>
          <a:p>
            <a:pPr>
              <a:spcBef>
                <a:spcPts val="200"/>
              </a:spcBef>
              <a:buFontTx/>
              <a:buChar char="-"/>
            </a:pPr>
            <a:r>
              <a:rPr lang="en-US" sz="1600" b="0" dirty="0"/>
              <a:t>Next Generation Hotspots with Passpoint + Wireless Roaming Intermediary eXchange (WRIX) framework</a:t>
            </a:r>
          </a:p>
          <a:p>
            <a:pPr>
              <a:spcBef>
                <a:spcPts val="200"/>
              </a:spcBef>
              <a:buFontTx/>
              <a:buChar char="-"/>
            </a:pPr>
            <a:r>
              <a:rPr lang="en-US" sz="1600" b="0" dirty="0"/>
              <a:t>OpenRoaming</a:t>
            </a:r>
          </a:p>
          <a:p>
            <a:pPr>
              <a:buFontTx/>
              <a:buChar char="-"/>
            </a:pPr>
            <a:endParaRPr lang="en-US" dirty="0"/>
          </a:p>
        </p:txBody>
      </p:sp>
      <p:sp>
        <p:nvSpPr>
          <p:cNvPr id="4" name="Slide Number Placeholder 3">
            <a:extLst>
              <a:ext uri="{FF2B5EF4-FFF2-40B4-BE49-F238E27FC236}">
                <a16:creationId xmlns:a16="http://schemas.microsoft.com/office/drawing/2014/main" id="{EFA11DC8-9A24-46D8-A546-0EDA6A4FA13A}"/>
              </a:ext>
            </a:extLst>
          </p:cNvPr>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
        <p:nvSpPr>
          <p:cNvPr id="5" name="Footer Placeholder 4">
            <a:extLst>
              <a:ext uri="{FF2B5EF4-FFF2-40B4-BE49-F238E27FC236}">
                <a16:creationId xmlns:a16="http://schemas.microsoft.com/office/drawing/2014/main" id="{40DAC97E-2F58-4DA0-82FF-8BA41D1B61FC}"/>
              </a:ext>
            </a:extLst>
          </p:cNvPr>
          <p:cNvSpPr>
            <a:spLocks noGrp="1"/>
          </p:cNvSpPr>
          <p:nvPr>
            <p:ph type="ftr" idx="14"/>
          </p:nvPr>
        </p:nvSpPr>
        <p:spPr/>
        <p:txBody>
          <a:bodyPr/>
          <a:lstStyle/>
          <a:p>
            <a:r>
              <a:rPr lang="en-GB"/>
              <a:t>Necati Canpolat (Intel)</a:t>
            </a:r>
            <a:endParaRPr lang="en-GB" dirty="0"/>
          </a:p>
        </p:txBody>
      </p:sp>
      <p:sp>
        <p:nvSpPr>
          <p:cNvPr id="6" name="Date Placeholder 5">
            <a:extLst>
              <a:ext uri="{FF2B5EF4-FFF2-40B4-BE49-F238E27FC236}">
                <a16:creationId xmlns:a16="http://schemas.microsoft.com/office/drawing/2014/main" id="{B90ADB74-0B67-4AED-AF72-640E5B71929A}"/>
              </a:ext>
            </a:extLst>
          </p:cNvPr>
          <p:cNvSpPr>
            <a:spLocks noGrp="1"/>
          </p:cNvSpPr>
          <p:nvPr>
            <p:ph type="dt" idx="15"/>
          </p:nvPr>
        </p:nvSpPr>
        <p:spPr/>
        <p:txBody>
          <a:bodyPr/>
          <a:lstStyle/>
          <a:p>
            <a:r>
              <a:rPr lang="en-US"/>
              <a:t>November 2021</a:t>
            </a:r>
            <a:endParaRPr lang="en-GB" dirty="0"/>
          </a:p>
        </p:txBody>
      </p:sp>
    </p:spTree>
    <p:extLst>
      <p:ext uri="{BB962C8B-B14F-4D97-AF65-F5344CB8AC3E}">
        <p14:creationId xmlns:p14="http://schemas.microsoft.com/office/powerpoint/2010/main" val="2827365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83C35D0-1786-E9D0-BE8C-2D7E8C87AF26}"/>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
        <p:nvSpPr>
          <p:cNvPr id="5" name="Footer Placeholder 4">
            <a:extLst>
              <a:ext uri="{FF2B5EF4-FFF2-40B4-BE49-F238E27FC236}">
                <a16:creationId xmlns:a16="http://schemas.microsoft.com/office/drawing/2014/main" id="{08722D67-D792-9A21-3D96-5ACA50A2F81B}"/>
              </a:ext>
            </a:extLst>
          </p:cNvPr>
          <p:cNvSpPr>
            <a:spLocks noGrp="1"/>
          </p:cNvSpPr>
          <p:nvPr>
            <p:ph type="ftr" idx="14"/>
          </p:nvPr>
        </p:nvSpPr>
        <p:spPr/>
        <p:txBody>
          <a:bodyPr/>
          <a:lstStyle/>
          <a:p>
            <a:r>
              <a:rPr lang="en-GB"/>
              <a:t>Necati Canpolat (Intel)</a:t>
            </a:r>
            <a:endParaRPr lang="en-GB" dirty="0"/>
          </a:p>
        </p:txBody>
      </p:sp>
      <p:sp>
        <p:nvSpPr>
          <p:cNvPr id="6" name="Date Placeholder 5">
            <a:extLst>
              <a:ext uri="{FF2B5EF4-FFF2-40B4-BE49-F238E27FC236}">
                <a16:creationId xmlns:a16="http://schemas.microsoft.com/office/drawing/2014/main" id="{1E832752-70BB-21E3-8CC8-DF32B0C3C707}"/>
              </a:ext>
            </a:extLst>
          </p:cNvPr>
          <p:cNvSpPr>
            <a:spLocks noGrp="1"/>
          </p:cNvSpPr>
          <p:nvPr>
            <p:ph type="dt" idx="15"/>
          </p:nvPr>
        </p:nvSpPr>
        <p:spPr/>
        <p:txBody>
          <a:bodyPr/>
          <a:lstStyle/>
          <a:p>
            <a:r>
              <a:rPr lang="en-US"/>
              <a:t>November 2024</a:t>
            </a:r>
            <a:endParaRPr lang="en-GB" dirty="0"/>
          </a:p>
        </p:txBody>
      </p:sp>
      <p:sp>
        <p:nvSpPr>
          <p:cNvPr id="7" name="Google Shape;59;p56">
            <a:extLst>
              <a:ext uri="{FF2B5EF4-FFF2-40B4-BE49-F238E27FC236}">
                <a16:creationId xmlns:a16="http://schemas.microsoft.com/office/drawing/2014/main" id="{46AD0798-A24F-5F6E-13C9-0D1696B099F9}"/>
              </a:ext>
            </a:extLst>
          </p:cNvPr>
          <p:cNvSpPr/>
          <p:nvPr/>
        </p:nvSpPr>
        <p:spPr>
          <a:xfrm>
            <a:off x="0" y="2971800"/>
            <a:ext cx="9660467" cy="647700"/>
          </a:xfrm>
          <a:custGeom>
            <a:avLst/>
            <a:gdLst/>
            <a:ahLst/>
            <a:cxnLst/>
            <a:rect l="l" t="t" r="r" b="b"/>
            <a:pathLst>
              <a:path w="7244773" h="646545" extrusionOk="0">
                <a:moveTo>
                  <a:pt x="0" y="0"/>
                </a:moveTo>
                <a:lnTo>
                  <a:pt x="6517410" y="0"/>
                </a:lnTo>
                <a:lnTo>
                  <a:pt x="7244773" y="646545"/>
                </a:lnTo>
                <a:lnTo>
                  <a:pt x="0" y="646545"/>
                </a:lnTo>
                <a:lnTo>
                  <a:pt x="0" y="0"/>
                </a:lnTo>
                <a:close/>
              </a:path>
            </a:pathLst>
          </a:custGeom>
          <a:solidFill>
            <a:schemeClr val="bg1">
              <a:lumMod val="50000"/>
            </a:schemeClr>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r>
              <a:rPr lang="en-US" sz="2800" dirty="0">
                <a:latin typeface="Asap"/>
                <a:ea typeface="Asap"/>
                <a:cs typeface="Asap"/>
                <a:sym typeface="Asap"/>
              </a:rPr>
              <a:t>Passpoint</a:t>
            </a:r>
            <a:r>
              <a:rPr lang="en-US" sz="2800" b="0" i="0" dirty="0">
                <a:effectLst/>
                <a:latin typeface="OpenSans"/>
              </a:rPr>
              <a:t>®</a:t>
            </a:r>
            <a:endParaRPr sz="2800" dirty="0">
              <a:latin typeface="Asap"/>
              <a:ea typeface="Asap"/>
              <a:cs typeface="Asap"/>
              <a:sym typeface="Asap"/>
            </a:endParaRPr>
          </a:p>
        </p:txBody>
      </p:sp>
    </p:spTree>
    <p:extLst>
      <p:ext uri="{BB962C8B-B14F-4D97-AF65-F5344CB8AC3E}">
        <p14:creationId xmlns:p14="http://schemas.microsoft.com/office/powerpoint/2010/main" val="2083636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004BB-D7AE-C9DF-DA36-D44F40BA1E44}"/>
              </a:ext>
            </a:extLst>
          </p:cNvPr>
          <p:cNvSpPr>
            <a:spLocks noGrp="1"/>
          </p:cNvSpPr>
          <p:nvPr>
            <p:ph type="title"/>
          </p:nvPr>
        </p:nvSpPr>
        <p:spPr/>
        <p:txBody>
          <a:bodyPr/>
          <a:lstStyle/>
          <a:p>
            <a:r>
              <a:rPr lang="en-US" dirty="0"/>
              <a:t>Wi-Fi CERTIFIED Passpoint</a:t>
            </a:r>
            <a:r>
              <a:rPr lang="en-US" sz="3200" b="0" i="0" dirty="0">
                <a:solidFill>
                  <a:schemeClr val="tx1"/>
                </a:solidFill>
                <a:effectLst/>
                <a:latin typeface="OpenSans"/>
              </a:rPr>
              <a:t>®</a:t>
            </a:r>
            <a:r>
              <a:rPr lang="en-US" dirty="0"/>
              <a:t> </a:t>
            </a:r>
          </a:p>
        </p:txBody>
      </p:sp>
      <p:sp>
        <p:nvSpPr>
          <p:cNvPr id="3" name="Content Placeholder 2">
            <a:extLst>
              <a:ext uri="{FF2B5EF4-FFF2-40B4-BE49-F238E27FC236}">
                <a16:creationId xmlns:a16="http://schemas.microsoft.com/office/drawing/2014/main" id="{5A46BB09-9E49-2B04-3D3F-581D9127B0D2}"/>
              </a:ext>
            </a:extLst>
          </p:cNvPr>
          <p:cNvSpPr>
            <a:spLocks noGrp="1"/>
          </p:cNvSpPr>
          <p:nvPr>
            <p:ph idx="1"/>
          </p:nvPr>
        </p:nvSpPr>
        <p:spPr>
          <a:xfrm>
            <a:off x="914401" y="1524000"/>
            <a:ext cx="10667999" cy="4648199"/>
          </a:xfrm>
        </p:spPr>
        <p:txBody>
          <a:bodyPr/>
          <a:lstStyle/>
          <a:p>
            <a:pPr marL="0" marR="0" indent="0">
              <a:spcBef>
                <a:spcPts val="300"/>
              </a:spcBef>
              <a:spcAft>
                <a:spcPts val="800"/>
              </a:spcAft>
            </a:pPr>
            <a:r>
              <a:rPr lang="en-US" b="0" dirty="0"/>
              <a:t>Developed by Wi-Fi Alliance - based on IEEE 802.11u. Also known as Hotspot 2.0 technology </a:t>
            </a:r>
          </a:p>
          <a:p>
            <a:pPr marL="0" marR="0" indent="0">
              <a:spcBef>
                <a:spcPts val="300"/>
              </a:spcBef>
              <a:spcAft>
                <a:spcPts val="800"/>
              </a:spcAft>
            </a:pPr>
            <a:r>
              <a:rPr lang="en-US" b="0" dirty="0"/>
              <a:t>Enables seamless, secure and automatic public Wi-Fi networks connection</a:t>
            </a:r>
          </a:p>
          <a:p>
            <a:pPr marL="0" marR="0" indent="0">
              <a:spcBef>
                <a:spcPts val="300"/>
              </a:spcBef>
              <a:spcAft>
                <a:spcPts val="800"/>
              </a:spcAft>
            </a:pPr>
            <a:r>
              <a:rPr lang="en-US" b="0" dirty="0"/>
              <a:t>Network advertises its support for Passpoint and what credentials it accepts</a:t>
            </a:r>
          </a:p>
          <a:p>
            <a:pPr marL="0" marR="0" indent="0">
              <a:spcBef>
                <a:spcPts val="300"/>
              </a:spcBef>
              <a:spcAft>
                <a:spcPts val="800"/>
              </a:spcAft>
            </a:pPr>
            <a:r>
              <a:rPr lang="en-US" b="0" dirty="0"/>
              <a:t>Mobile devices discover the network support and match their credentials and connect to the Passpoint networks automatically and securely - irrespective of the SSID. </a:t>
            </a:r>
          </a:p>
          <a:p>
            <a:pPr marL="0" marR="0" indent="0">
              <a:spcBef>
                <a:spcPts val="300"/>
              </a:spcBef>
              <a:spcAft>
                <a:spcPts val="800"/>
              </a:spcAft>
            </a:pPr>
            <a:r>
              <a:rPr lang="en-US" b="0" dirty="0"/>
              <a:t>Eliminates the need for users to find and authenticate a network each time they visit </a:t>
            </a:r>
          </a:p>
          <a:p>
            <a:pPr marL="0" marR="0" indent="0">
              <a:spcBef>
                <a:spcPts val="300"/>
              </a:spcBef>
              <a:spcAft>
                <a:spcPts val="800"/>
              </a:spcAft>
            </a:pPr>
            <a:r>
              <a:rPr lang="en-US" b="0" dirty="0"/>
              <a:t>More than 5 thousand Wi-Fi CERTIFIED Passpoint® devices and supported by all major OSes</a:t>
            </a:r>
          </a:p>
        </p:txBody>
      </p:sp>
      <p:sp>
        <p:nvSpPr>
          <p:cNvPr id="4" name="Slide Number Placeholder 3">
            <a:extLst>
              <a:ext uri="{FF2B5EF4-FFF2-40B4-BE49-F238E27FC236}">
                <a16:creationId xmlns:a16="http://schemas.microsoft.com/office/drawing/2014/main" id="{79392106-2248-8665-E5B9-28ADF0D5A125}"/>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8BB22BE4-E557-B342-510D-690F08AA5FD5}"/>
              </a:ext>
            </a:extLst>
          </p:cNvPr>
          <p:cNvSpPr>
            <a:spLocks noGrp="1"/>
          </p:cNvSpPr>
          <p:nvPr>
            <p:ph type="ftr" idx="14"/>
          </p:nvPr>
        </p:nvSpPr>
        <p:spPr/>
        <p:txBody>
          <a:bodyPr/>
          <a:lstStyle/>
          <a:p>
            <a:r>
              <a:rPr lang="en-GB"/>
              <a:t>Necati Canpolat (Intel)</a:t>
            </a:r>
            <a:endParaRPr lang="en-GB" dirty="0"/>
          </a:p>
        </p:txBody>
      </p:sp>
      <p:sp>
        <p:nvSpPr>
          <p:cNvPr id="6" name="Date Placeholder 5">
            <a:extLst>
              <a:ext uri="{FF2B5EF4-FFF2-40B4-BE49-F238E27FC236}">
                <a16:creationId xmlns:a16="http://schemas.microsoft.com/office/drawing/2014/main" id="{F10769D9-3FD0-187F-BB8A-3FEDF94624C7}"/>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816170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6AA5C-0413-29D9-517F-C9FC75AE2EFA}"/>
              </a:ext>
            </a:extLst>
          </p:cNvPr>
          <p:cNvSpPr>
            <a:spLocks noGrp="1"/>
          </p:cNvSpPr>
          <p:nvPr>
            <p:ph type="title"/>
          </p:nvPr>
        </p:nvSpPr>
        <p:spPr>
          <a:xfrm>
            <a:off x="901699" y="466722"/>
            <a:ext cx="10361084" cy="1065213"/>
          </a:xfrm>
        </p:spPr>
        <p:txBody>
          <a:bodyPr/>
          <a:lstStyle/>
          <a:p>
            <a:r>
              <a:rPr lang="en-US" dirty="0"/>
              <a:t>Passpoint Releases and Key Features</a:t>
            </a:r>
          </a:p>
        </p:txBody>
      </p:sp>
      <p:sp>
        <p:nvSpPr>
          <p:cNvPr id="3" name="Content Placeholder 2">
            <a:extLst>
              <a:ext uri="{FF2B5EF4-FFF2-40B4-BE49-F238E27FC236}">
                <a16:creationId xmlns:a16="http://schemas.microsoft.com/office/drawing/2014/main" id="{96BF2C09-B133-0519-4809-2D149B3C414D}"/>
              </a:ext>
            </a:extLst>
          </p:cNvPr>
          <p:cNvSpPr>
            <a:spLocks noGrp="1"/>
          </p:cNvSpPr>
          <p:nvPr>
            <p:ph idx="1"/>
          </p:nvPr>
        </p:nvSpPr>
        <p:spPr>
          <a:xfrm>
            <a:off x="901699" y="1447800"/>
            <a:ext cx="10972799" cy="4654549"/>
          </a:xfrm>
        </p:spPr>
        <p:txBody>
          <a:bodyPr/>
          <a:lstStyle/>
          <a:p>
            <a:pPr>
              <a:buFont typeface="Arial" panose="020B0604020202020204" pitchFamily="34" charset="0"/>
              <a:buChar char="•"/>
            </a:pPr>
            <a:r>
              <a:rPr lang="en-US" sz="2000" b="0" dirty="0"/>
              <a:t>Makes use of IEEE 802.11u, 802.1x, 802.11i and WPA2/WPA3™ and WFA defined mechanisms</a:t>
            </a:r>
          </a:p>
          <a:p>
            <a:pPr>
              <a:buFont typeface="Arial" panose="020B0604020202020204" pitchFamily="34" charset="0"/>
              <a:buChar char="•"/>
            </a:pPr>
            <a:r>
              <a:rPr lang="en-US" sz="2000" b="0" dirty="0"/>
              <a:t>Release 1 (2012):</a:t>
            </a:r>
          </a:p>
          <a:p>
            <a:pPr lvl="1">
              <a:buFont typeface="Arial" panose="020B0604020202020204" pitchFamily="34" charset="0"/>
              <a:buChar char="•"/>
            </a:pPr>
            <a:r>
              <a:rPr lang="en-US" sz="1800" dirty="0"/>
              <a:t>Network discovery and selection – 802.11u + Hotspot 2.0 ANQPs</a:t>
            </a:r>
          </a:p>
          <a:p>
            <a:pPr lvl="1">
              <a:buFont typeface="Arial" panose="020B0604020202020204" pitchFamily="34" charset="0"/>
              <a:buChar char="•"/>
            </a:pPr>
            <a:r>
              <a:rPr lang="en-US" sz="1800" dirty="0"/>
              <a:t>Roaming – decoupled service advertisement from the SSID and discover roaming partnership</a:t>
            </a:r>
          </a:p>
          <a:p>
            <a:pPr lvl="1">
              <a:buFont typeface="Arial" panose="020B0604020202020204" pitchFamily="34" charset="0"/>
              <a:buChar char="•"/>
            </a:pPr>
            <a:r>
              <a:rPr lang="en-US" sz="1800" dirty="0"/>
              <a:t>Enterprise level security 802.1x authentication and encryption</a:t>
            </a:r>
          </a:p>
          <a:p>
            <a:pPr>
              <a:buFont typeface="Arial" panose="020B0604020202020204" pitchFamily="34" charset="0"/>
              <a:buChar char="•"/>
            </a:pPr>
            <a:r>
              <a:rPr lang="en-US" sz="2000" b="0" dirty="0"/>
              <a:t>Release 2 (2016): </a:t>
            </a:r>
          </a:p>
          <a:p>
            <a:pPr lvl="1">
              <a:buFont typeface="Arial" panose="020B0604020202020204" pitchFamily="34" charset="0"/>
              <a:buChar char="•"/>
            </a:pPr>
            <a:r>
              <a:rPr lang="en-US" sz="1800" dirty="0"/>
              <a:t>Added Online Sign Up (OSU) – Deprecated in 2023</a:t>
            </a:r>
          </a:p>
          <a:p>
            <a:pPr lvl="1">
              <a:buFont typeface="Arial" panose="020B0604020202020204" pitchFamily="34" charset="0"/>
              <a:buChar char="•"/>
            </a:pPr>
            <a:r>
              <a:rPr lang="en-US" sz="1800" dirty="0"/>
              <a:t>Per Provider Subscription Managed Object (PPS MO) – supports operators to implement policies on STAs</a:t>
            </a:r>
          </a:p>
          <a:p>
            <a:pPr>
              <a:buFont typeface="Arial" panose="020B0604020202020204" pitchFamily="34" charset="0"/>
              <a:buChar char="•"/>
            </a:pPr>
            <a:r>
              <a:rPr lang="en-US" sz="2000" b="0" dirty="0"/>
              <a:t>Release 3 (2019):</a:t>
            </a:r>
          </a:p>
          <a:p>
            <a:pPr lvl="1">
              <a:buFont typeface="Arial" panose="020B0604020202020204" pitchFamily="34" charset="0"/>
              <a:buChar char="•"/>
            </a:pPr>
            <a:r>
              <a:rPr lang="en-US" sz="1800" dirty="0"/>
              <a:t>Single SSID for onboarding and actual connection</a:t>
            </a:r>
          </a:p>
          <a:p>
            <a:pPr lvl="1">
              <a:buFont typeface="Arial" panose="020B0604020202020204" pitchFamily="34" charset="0"/>
              <a:buChar char="•"/>
            </a:pPr>
            <a:r>
              <a:rPr lang="en-US" sz="1800" dirty="0"/>
              <a:t>Venue URL Information - </a:t>
            </a:r>
            <a:r>
              <a:rPr lang="en-US" altLang="en-US" sz="1800" dirty="0"/>
              <a:t>Allows networks operators and venues to provide additional information to the user, such as venue maps, directories, promotions, and coupons. </a:t>
            </a:r>
            <a:endParaRPr lang="en-US" sz="1800" dirty="0"/>
          </a:p>
          <a:p>
            <a:pPr lvl="1">
              <a:buFont typeface="Arial" panose="020B0604020202020204" pitchFamily="34" charset="0"/>
              <a:buChar char="•"/>
            </a:pPr>
            <a:r>
              <a:rPr lang="en-US" sz="1800" dirty="0"/>
              <a:t>T&amp;C acceptance is legally required in some locations and venues to provide network access</a:t>
            </a:r>
          </a:p>
        </p:txBody>
      </p:sp>
      <p:sp>
        <p:nvSpPr>
          <p:cNvPr id="4" name="Slide Number Placeholder 3">
            <a:extLst>
              <a:ext uri="{FF2B5EF4-FFF2-40B4-BE49-F238E27FC236}">
                <a16:creationId xmlns:a16="http://schemas.microsoft.com/office/drawing/2014/main" id="{B2D0949D-F78E-ACEB-07CD-CC8549AC8A06}"/>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id="{737AE024-9C10-1C08-F9C1-1A97B5442061}"/>
              </a:ext>
            </a:extLst>
          </p:cNvPr>
          <p:cNvSpPr>
            <a:spLocks noGrp="1"/>
          </p:cNvSpPr>
          <p:nvPr>
            <p:ph type="ftr" idx="14"/>
          </p:nvPr>
        </p:nvSpPr>
        <p:spPr/>
        <p:txBody>
          <a:bodyPr/>
          <a:lstStyle/>
          <a:p>
            <a:r>
              <a:rPr lang="en-GB"/>
              <a:t>Necati Canpolat (Intel)</a:t>
            </a:r>
            <a:endParaRPr lang="en-GB" dirty="0"/>
          </a:p>
        </p:txBody>
      </p:sp>
      <p:sp>
        <p:nvSpPr>
          <p:cNvPr id="6" name="Date Placeholder 5">
            <a:extLst>
              <a:ext uri="{FF2B5EF4-FFF2-40B4-BE49-F238E27FC236}">
                <a16:creationId xmlns:a16="http://schemas.microsoft.com/office/drawing/2014/main" id="{02F69AC2-654F-5B2C-9015-4464BA9A9032}"/>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8263418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C7DFCADC33959499CA2174C6C12CE0D" ma:contentTypeVersion="13" ma:contentTypeDescription="Create a new document." ma:contentTypeScope="" ma:versionID="a3fc4679fdd7500c1d3a32e1d1f4f41d">
  <xsd:schema xmlns:xsd="http://www.w3.org/2001/XMLSchema" xmlns:xs="http://www.w3.org/2001/XMLSchema" xmlns:p="http://schemas.microsoft.com/office/2006/metadata/properties" xmlns:ns3="60873816-0101-4504-946e-6fdefec58fb5" xmlns:ns4="4e36d776-f4f9-4739-bb28-fcc060563e14" targetNamespace="http://schemas.microsoft.com/office/2006/metadata/properties" ma:root="true" ma:fieldsID="5e5750bb2fd743998b6e6034b6081643" ns3:_="" ns4:_="">
    <xsd:import namespace="60873816-0101-4504-946e-6fdefec58fb5"/>
    <xsd:import namespace="4e36d776-f4f9-4739-bb28-fcc060563e14"/>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873816-0101-4504-946e-6fdefec58fb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e36d776-f4f9-4739-bb28-fcc060563e1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34F48E-90AD-4246-ACE4-D7D7572A3FAE}">
  <ds:schemaRefs>
    <ds:schemaRef ds:uri="http://schemas.microsoft.com/sharepoint/v3/contenttype/forms"/>
  </ds:schemaRefs>
</ds:datastoreItem>
</file>

<file path=customXml/itemProps2.xml><?xml version="1.0" encoding="utf-8"?>
<ds:datastoreItem xmlns:ds="http://schemas.openxmlformats.org/officeDocument/2006/customXml" ds:itemID="{C1B35010-95F5-442D-8F5B-357EDA6B4347}">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0873816-0101-4504-946e-6fdefec58fb5"/>
    <ds:schemaRef ds:uri="http://purl.org/dc/terms/"/>
    <ds:schemaRef ds:uri="4e36d776-f4f9-4739-bb28-fcc060563e14"/>
    <ds:schemaRef ds:uri="http://www.w3.org/XML/1998/namespace"/>
    <ds:schemaRef ds:uri="http://purl.org/dc/dcmitype/"/>
  </ds:schemaRefs>
</ds:datastoreItem>
</file>

<file path=customXml/itemProps3.xml><?xml version="1.0" encoding="utf-8"?>
<ds:datastoreItem xmlns:ds="http://schemas.openxmlformats.org/officeDocument/2006/customXml" ds:itemID="{F3F14640-4E7F-4A2D-B44E-1E3362A4DF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873816-0101-4504-946e-6fdefec58fb5"/>
    <ds:schemaRef ds:uri="4e36d776-f4f9-4739-bb28-fcc060563e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46c98d88-e344-4ed4-8496-4ed7712e255d}" enabled="0" method="" siteId="{46c98d88-e344-4ed4-8496-4ed7712e255d}" removed="1"/>
</clbl:labelList>
</file>

<file path=docProps/app.xml><?xml version="1.0" encoding="utf-8"?>
<Properties xmlns="http://schemas.openxmlformats.org/officeDocument/2006/extended-properties" xmlns:vt="http://schemas.openxmlformats.org/officeDocument/2006/docPropsVTypes">
  <TotalTime>23880</TotalTime>
  <Words>2438</Words>
  <Application>Microsoft Office PowerPoint</Application>
  <PresentationFormat>Widescreen</PresentationFormat>
  <Paragraphs>387</Paragraphs>
  <Slides>33</Slides>
  <Notes>12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43" baseType="lpstr">
      <vt:lpstr>Arial</vt:lpstr>
      <vt:lpstr>Arial Unicode MS</vt:lpstr>
      <vt:lpstr>Asap</vt:lpstr>
      <vt:lpstr>Heebo</vt:lpstr>
      <vt:lpstr>Open Sans</vt:lpstr>
      <vt:lpstr>OpenSans</vt:lpstr>
      <vt:lpstr>Times New Roman</vt:lpstr>
      <vt:lpstr>Office Theme</vt:lpstr>
      <vt:lpstr>think-cell Slide</vt:lpstr>
      <vt:lpstr>Document</vt:lpstr>
      <vt:lpstr>Passpoint &amp; OpenRoamingTM for Automotive Connectivity</vt:lpstr>
      <vt:lpstr>Abstract</vt:lpstr>
      <vt:lpstr>Outline</vt:lpstr>
      <vt:lpstr>Opportunity: Global Wi-Fi Hotspots</vt:lpstr>
      <vt:lpstr>Friction at Public Wi-Fi Connections</vt:lpstr>
      <vt:lpstr>Standards Work</vt:lpstr>
      <vt:lpstr>PowerPoint Presentation</vt:lpstr>
      <vt:lpstr>Wi-Fi CERTIFIED Passpoint® </vt:lpstr>
      <vt:lpstr>Passpoint Releases and Key Features</vt:lpstr>
      <vt:lpstr>Passpoint Network Architecture with Home SP</vt:lpstr>
      <vt:lpstr>Passpoint with Visited Network and Roaming</vt:lpstr>
      <vt:lpstr>Network Discovery &amp; Selection</vt:lpstr>
      <vt:lpstr>Access Network Query Protocol (ANQP) Elements</vt:lpstr>
      <vt:lpstr>Passpoint Supported Credential Types </vt:lpstr>
      <vt:lpstr>Passpoint Flow</vt:lpstr>
      <vt:lpstr>Passpoint vs Legacy Networks</vt:lpstr>
      <vt:lpstr>PowerPoint Presentation</vt:lpstr>
      <vt:lpstr>Why OpenRoaming</vt:lpstr>
      <vt:lpstr>PowerPoint Presentation</vt:lpstr>
      <vt:lpstr>PowerPoint Presentation</vt:lpstr>
      <vt:lpstr>OpenRoaming Federation</vt:lpstr>
      <vt:lpstr>OpenRoaming – How it works?</vt:lpstr>
      <vt:lpstr>OpenRoaming Flow</vt:lpstr>
      <vt:lpstr>OpenRoaming vs Passpoint</vt:lpstr>
      <vt:lpstr>IoT Devices Onboarding for OpenRoaming</vt:lpstr>
      <vt:lpstr>Federated Onboarding Service for OpenRoaming</vt:lpstr>
      <vt:lpstr>PowerPoint Presentation</vt:lpstr>
      <vt:lpstr>OpenRoaming Deployments Map</vt:lpstr>
      <vt:lpstr>Getting Started with OpenRoaming</vt:lpstr>
      <vt:lpstr>PowerPoint Presentation</vt:lpstr>
      <vt:lpstr>Call to Action</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OpenRoaming</dc:title>
  <dc:creator>necati.canpolat@intel.com</dc:creator>
  <cp:keywords>CTPClassification=CTP_NT</cp:keywords>
  <cp:lastModifiedBy>Canpolat, Necati</cp:lastModifiedBy>
  <cp:revision>252</cp:revision>
  <dcterms:created xsi:type="dcterms:W3CDTF">2020-10-02T05:51:52Z</dcterms:created>
  <dcterms:modified xsi:type="dcterms:W3CDTF">2024-11-12T00:30:50Z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d92a0aae-d97e-44e9-bfcf-30de44cbb1f0</vt:lpwstr>
  </property>
  <property fmtid="{D5CDD505-2E9C-101B-9397-08002B2CF9AE}" pid="3" name="CTP_TimeStamp">
    <vt:lpwstr>2020-10-13 18:47:56Z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