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83" r:id="rId2"/>
    <p:sldId id="554" r:id="rId3"/>
    <p:sldId id="724" r:id="rId4"/>
    <p:sldId id="698" r:id="rId5"/>
    <p:sldId id="740" r:id="rId6"/>
    <p:sldId id="739" r:id="rId7"/>
    <p:sldId id="748" r:id="rId8"/>
    <p:sldId id="749" r:id="rId9"/>
    <p:sldId id="750" r:id="rId10"/>
    <p:sldId id="751" r:id="rId11"/>
    <p:sldId id="696" r:id="rId12"/>
    <p:sldId id="681" r:id="rId13"/>
    <p:sldId id="707" r:id="rId14"/>
  </p:sldIdLst>
  <p:sldSz cx="9144000" cy="6858000" type="screen4x3"/>
  <p:notesSz cx="9312275" cy="7026275"/>
  <p:defaultTextStyle>
    <a:defPPr>
      <a:defRPr lang="en-US"/>
    </a:defPPr>
    <a:lvl1pPr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1pPr>
    <a:lvl2pPr marL="4572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2pPr>
    <a:lvl3pPr marL="9144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3pPr>
    <a:lvl4pPr marL="13716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4pPr>
    <a:lvl5pPr marL="18288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5" userDrawn="1">
          <p15:clr>
            <a:srgbClr val="A4A3A4"/>
          </p15:clr>
        </p15:guide>
        <p15:guide id="2" pos="3132" userDrawn="1">
          <p15:clr>
            <a:srgbClr val="A4A3A4"/>
          </p15:clr>
        </p15:guide>
        <p15:guide id="3" orient="horz" pos="2213" userDrawn="1">
          <p15:clr>
            <a:srgbClr val="A4A3A4"/>
          </p15:clr>
        </p15:guide>
        <p15:guide id="4" pos="2933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FF5050"/>
    <a:srgbClr val="9933FF"/>
    <a:srgbClr val="006C31"/>
    <a:srgbClr val="00863D"/>
    <a:srgbClr val="168420"/>
    <a:srgbClr val="990099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73" autoAdjust="0"/>
    <p:restoredTop sz="93617" autoAdjust="0"/>
  </p:normalViewPr>
  <p:slideViewPr>
    <p:cSldViewPr>
      <p:cViewPr varScale="1">
        <p:scale>
          <a:sx n="62" d="100"/>
          <a:sy n="62" d="100"/>
        </p:scale>
        <p:origin x="1532" y="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2754" y="-108"/>
      </p:cViewPr>
      <p:guideLst>
        <p:guide orient="horz" pos="2145"/>
        <p:guide pos="3132"/>
        <p:guide orient="horz" pos="2213"/>
        <p:guide pos="2933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181616" y="79405"/>
            <a:ext cx="2196607" cy="2155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73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34054" y="79405"/>
            <a:ext cx="916332" cy="2155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73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6833655" y="6800150"/>
            <a:ext cx="1651656" cy="1847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73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292307" y="6800150"/>
            <a:ext cx="517947" cy="1847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730" eaLnBrk="0" latinLnBrk="0" hangingPunct="0">
              <a:defRPr kumimoji="0"/>
            </a:lvl1pPr>
          </a:lstStyle>
          <a:p>
            <a:r>
              <a:rPr lang="en-US" altLang="ko-KR"/>
              <a:t>Page </a:t>
            </a:r>
            <a:fld id="{9D68F29A-2A8F-4CE4-9C95-E32B956C45C1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22534" name="Line 6"/>
          <p:cNvSpPr>
            <a:spLocks noChangeShapeType="1"/>
          </p:cNvSpPr>
          <p:nvPr/>
        </p:nvSpPr>
        <p:spPr bwMode="auto">
          <a:xfrm>
            <a:off x="931080" y="293309"/>
            <a:ext cx="745011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1467" tIns="45734" rIns="91467" bIns="45734" anchor="ctr"/>
          <a:lstStyle/>
          <a:p>
            <a:endParaRPr 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31079" y="6800150"/>
            <a:ext cx="718390" cy="18474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22536" name="Line 8"/>
          <p:cNvSpPr>
            <a:spLocks noChangeShapeType="1"/>
          </p:cNvSpPr>
          <p:nvPr/>
        </p:nvSpPr>
        <p:spPr bwMode="auto">
          <a:xfrm>
            <a:off x="931080" y="6791957"/>
            <a:ext cx="7655371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1467" tIns="45734" rIns="91467" bIns="45734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9255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241108" y="20416"/>
            <a:ext cx="2196607" cy="2155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73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877534" y="20416"/>
            <a:ext cx="916332" cy="2155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73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05125" y="530225"/>
            <a:ext cx="3502025" cy="262731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40447" y="3337809"/>
            <a:ext cx="6831381" cy="31624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90" tIns="46052" rIns="93690" bIns="4605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324237" y="6803427"/>
            <a:ext cx="2113479" cy="1847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337" lvl="4" algn="r" defTabSz="93373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498873" y="6803427"/>
            <a:ext cx="517947" cy="1847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730" eaLnBrk="0" latinLnBrk="0" hangingPunct="0">
              <a:defRPr kumimoji="0"/>
            </a:lvl1pPr>
          </a:lstStyle>
          <a:p>
            <a:r>
              <a:rPr lang="en-US" altLang="ko-KR"/>
              <a:t>Page </a:t>
            </a:r>
            <a:fld id="{56A4E747-0965-469B-B28B-55B02AB0B5B0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972725" y="6803427"/>
            <a:ext cx="718390" cy="18474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20489" name="Line 9"/>
          <p:cNvSpPr>
            <a:spLocks noChangeShapeType="1"/>
          </p:cNvSpPr>
          <p:nvPr/>
        </p:nvSpPr>
        <p:spPr bwMode="auto">
          <a:xfrm>
            <a:off x="972725" y="6801789"/>
            <a:ext cx="7366826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1467" tIns="45734" rIns="91467" bIns="45734" anchor="ctr"/>
          <a:lstStyle/>
          <a:p>
            <a:endParaRPr lang="en-US"/>
          </a:p>
        </p:txBody>
      </p:sp>
      <p:sp>
        <p:nvSpPr>
          <p:cNvPr id="20490" name="Line 10"/>
          <p:cNvSpPr>
            <a:spLocks noChangeShapeType="1"/>
          </p:cNvSpPr>
          <p:nvPr/>
        </p:nvSpPr>
        <p:spPr bwMode="auto">
          <a:xfrm>
            <a:off x="871586" y="224487"/>
            <a:ext cx="7569106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1467" tIns="45734" rIns="91467" bIns="45734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35778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150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01500" y="6803427"/>
            <a:ext cx="415320" cy="18474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7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3173" indent="-285836" defTabSz="9337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343" indent="-228669" defTabSz="9337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680" indent="-228669" defTabSz="9337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8017" indent="-228669" defTabSz="9337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5354" indent="-228669" defTabSz="9337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2692" indent="-228669" defTabSz="9337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30029" indent="-228669" defTabSz="9337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7366" indent="-228669" defTabSz="9337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/>
              <a:t>Page </a:t>
            </a:r>
            <a:fld id="{BE3C6F66-609F-4E52-9182-10CA20887C34}" type="slidenum">
              <a:rPr lang="en-US" altLang="ko-KR"/>
              <a:pPr>
                <a:spcBef>
                  <a:spcPct val="0"/>
                </a:spcBef>
              </a:pPr>
              <a:t>1</a:t>
            </a:fld>
            <a:endParaRPr lang="en-US" altLang="ko-KR"/>
          </a:p>
        </p:txBody>
      </p:sp>
      <p:sp>
        <p:nvSpPr>
          <p:cNvPr id="215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/>
          </a:p>
        </p:txBody>
      </p:sp>
    </p:spTree>
    <p:extLst>
      <p:ext uri="{BB962C8B-B14F-4D97-AF65-F5344CB8AC3E}">
        <p14:creationId xmlns:p14="http://schemas.microsoft.com/office/powerpoint/2010/main" val="28547332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r>
              <a:rPr lang="en-US" altLang="ko-KR"/>
              <a:t>Page </a:t>
            </a:r>
            <a:fld id="{56A4E747-0965-469B-B28B-55B02AB0B5B0}" type="slidenum">
              <a:rPr lang="en-US" altLang="ko-KR" smtClean="0"/>
              <a:pPr/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3575522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242076" y="6475413"/>
            <a:ext cx="2301849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/>
              <a:t>Yan Xin, </a:t>
            </a:r>
            <a:r>
              <a:rPr lang="en-US" altLang="ko-KR" i="1" dirty="0"/>
              <a:t>et. al</a:t>
            </a:r>
            <a:r>
              <a:rPr lang="en-US" altLang="ko-KR" dirty="0"/>
              <a:t>, Huawei Technologies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Slide </a:t>
            </a:r>
            <a:fld id="{C28A0236-B5DF-490A-A892-6F233A4F337A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063132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242076" y="6475413"/>
            <a:ext cx="2301849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/>
              <a:t>Yan Xin, et al, Huawei Technologies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Slide </a:t>
            </a:r>
            <a:fld id="{E792CD62-9AAA-4B66-A216-7F1F565D5B47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1694113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42076" y="6475413"/>
            <a:ext cx="230184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Yan Xin, </a:t>
            </a:r>
            <a:r>
              <a:rPr lang="en-US" altLang="ko-KR" i="1" dirty="0"/>
              <a:t>et al</a:t>
            </a:r>
            <a:r>
              <a:rPr lang="en-US" altLang="ko-KR" dirty="0"/>
              <a:t>, Huawei Technologies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r>
              <a:rPr lang="en-US" altLang="ko-KR"/>
              <a:t>Slide </a:t>
            </a:r>
            <a:fld id="{CE1EFD5B-DAAE-4F28-8ABE-8E333BF19C97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249112" y="381000"/>
            <a:ext cx="2195858" cy="215444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802.11-24/1856r0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73100" y="604205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7">
            <a:extLst>
              <a:ext uri="{FF2B5EF4-FFF2-40B4-BE49-F238E27FC236}">
                <a16:creationId xmlns:a16="http://schemas.microsoft.com/office/drawing/2014/main" id="{67B1C455-633F-4A51-A04F-D96482154B05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718080" y="328226"/>
            <a:ext cx="1541128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November 2024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/>
              <a:t>Slide </a:t>
            </a:r>
            <a:fld id="{B32CC73A-E011-458C-B5ED-8C393FEEF80B}" type="slidenum">
              <a:rPr lang="en-US" altLang="ko-KR" sz="1200" b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705246"/>
            <a:ext cx="8686800" cy="990600"/>
          </a:xfrm>
        </p:spPr>
        <p:txBody>
          <a:bodyPr/>
          <a:lstStyle/>
          <a:p>
            <a:r>
              <a:rPr lang="en-US" sz="2800" dirty="0"/>
              <a:t>Tone Distribution in DRU with Puncturing - Follow up</a:t>
            </a:r>
            <a:endParaRPr lang="en-US" altLang="ko-KR" sz="2800" dirty="0">
              <a:ea typeface="Gulim" panose="020B0600000101010101" pitchFamily="34" charset="-127"/>
            </a:endParaRP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096292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>
                <a:ea typeface="Gulim" panose="020B0600000101010101" pitchFamily="34" charset="-127"/>
              </a:rPr>
              <a:t>Date:</a:t>
            </a:r>
            <a:r>
              <a:rPr lang="en-US" altLang="ko-KR" sz="2000" b="0" dirty="0">
                <a:ea typeface="Gulim" panose="020B0600000101010101" pitchFamily="34" charset="-127"/>
              </a:rPr>
              <a:t> 2024-11-09</a:t>
            </a:r>
          </a:p>
        </p:txBody>
      </p:sp>
      <p:sp>
        <p:nvSpPr>
          <p:cNvPr id="4103" name="Rectangle 12"/>
          <p:cNvSpPr>
            <a:spLocks noChangeArrowheads="1"/>
          </p:cNvSpPr>
          <p:nvPr/>
        </p:nvSpPr>
        <p:spPr bwMode="auto">
          <a:xfrm>
            <a:off x="533400" y="274478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atinLnBrk="0">
              <a:buFontTx/>
              <a:buNone/>
            </a:pPr>
            <a:r>
              <a:rPr kumimoji="0" lang="en-US" altLang="ko-KR" sz="2000"/>
              <a:t>Authors:</a:t>
            </a:r>
            <a:endParaRPr kumimoji="0" lang="en-US" altLang="ko-KR" sz="2000" b="0"/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9556319"/>
              </p:ext>
            </p:extLst>
          </p:nvPr>
        </p:nvGraphicFramePr>
        <p:xfrm>
          <a:off x="762000" y="3278185"/>
          <a:ext cx="7620000" cy="1888175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509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9846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098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Yan Xin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Huawei Technologies Canada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yan.xin@huawei.com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098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Junghoon Suh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098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Sara Norouzi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098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Mahmoud Hasabelnaby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CA" sz="1100" dirty="0"/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09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Osama </a:t>
                      </a: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Aboul-Magd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2076" y="6475413"/>
            <a:ext cx="2301849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Yan Xin, </a:t>
            </a:r>
            <a:r>
              <a:rPr lang="en-US" altLang="ko-KR" i="1" dirty="0"/>
              <a:t>et al</a:t>
            </a:r>
            <a:r>
              <a:rPr lang="en-US" altLang="ko-KR" dirty="0"/>
              <a:t>, Huawei Technologies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제목 1"/>
          <p:cNvSpPr>
            <a:spLocks noGrp="1"/>
          </p:cNvSpPr>
          <p:nvPr>
            <p:ph type="title"/>
          </p:nvPr>
        </p:nvSpPr>
        <p:spPr>
          <a:xfrm>
            <a:off x="1150144" y="677865"/>
            <a:ext cx="6389687" cy="685800"/>
          </a:xfrm>
        </p:spPr>
        <p:txBody>
          <a:bodyPr/>
          <a:lstStyle/>
          <a:p>
            <a:r>
              <a:rPr lang="en-US" sz="2400" dirty="0">
                <a:latin typeface="+mn-lt"/>
                <a:cs typeface="Arial" panose="020B0604020202020204" pitchFamily="34" charset="0"/>
              </a:rPr>
              <a:t>26-, 52-, 106-and 242-tone DRU tone indices in an 80 MHz PPDU </a:t>
            </a:r>
            <a:r>
              <a:rPr lang="en-US" sz="2400" dirty="0">
                <a:cs typeface="Arial" panose="020B0604020202020204" pitchFamily="34" charset="0"/>
              </a:rPr>
              <a:t>with DRU BW 60 MHz</a:t>
            </a:r>
            <a:endParaRPr lang="ko-KR" altLang="en-US" sz="2400" dirty="0">
              <a:latin typeface="+mn-lt"/>
              <a:ea typeface="Gulim" panose="020B0600000101010101" pitchFamily="34" charset="-127"/>
            </a:endParaRPr>
          </a:p>
        </p:txBody>
      </p:sp>
      <p:sp>
        <p:nvSpPr>
          <p:cNvPr id="5126" name="슬라이드 번호 개체 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/>
              <a:t>Slide </a:t>
            </a:r>
            <a:fld id="{5128BAC4-F7E3-4930-9F5B-4136CA8B6505}" type="slidenum">
              <a:rPr lang="en-US" altLang="ko-KR" sz="1200" b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ko-KR" sz="1200" b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2076" y="6475413"/>
            <a:ext cx="2301849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Yan Xin, </a:t>
            </a:r>
            <a:r>
              <a:rPr lang="en-US" altLang="ko-KR" i="1" dirty="0"/>
              <a:t>et al</a:t>
            </a:r>
            <a:r>
              <a:rPr lang="en-US" altLang="ko-KR" dirty="0"/>
              <a:t>, Huawei Technologies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1368302-84F4-4C92-8300-F7A9B6461E32}"/>
              </a:ext>
            </a:extLst>
          </p:cNvPr>
          <p:cNvSpPr txBox="1"/>
          <p:nvPr/>
        </p:nvSpPr>
        <p:spPr>
          <a:xfrm>
            <a:off x="639093" y="1642692"/>
            <a:ext cx="8080782" cy="685800"/>
          </a:xfrm>
          <a:prstGeom prst="rect">
            <a:avLst/>
          </a:prstGeom>
          <a:noFill/>
        </p:spPr>
        <p:txBody>
          <a:bodyPr vert="horz" wrap="square" rtlCol="0">
            <a:noAutofit/>
          </a:bodyPr>
          <a:lstStyle/>
          <a:p>
            <a:pPr marL="285750" indent="-285750" latinLnBrk="0">
              <a:buFont typeface="Arial" panose="020B0604020202020204" pitchFamily="34" charset="0"/>
              <a:buChar char="•"/>
            </a:pPr>
            <a:r>
              <a:rPr lang="en-US" sz="1800" dirty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26-, 52-, 106- and 242-tone DRU tone </a:t>
            </a:r>
            <a:r>
              <a:rPr lang="en-US" sz="1800" dirty="0">
                <a:latin typeface="Arial" panose="020B0604020202020204" pitchFamily="34" charset="0"/>
                <a:ea typeface="Microsoft YaHei" panose="020B0503020204020204" pitchFamily="34" charset="-122"/>
              </a:rPr>
              <a:t>indices, IDX, to be allocated based on </a:t>
            </a:r>
            <a:r>
              <a:rPr lang="en-US" sz="1800" dirty="0">
                <a:latin typeface="Arial" panose="020B0604020202020204" pitchFamily="34" charset="0"/>
              </a:rPr>
              <a:t>80 MHz EHT PPDU RU allocation</a:t>
            </a:r>
            <a:r>
              <a:rPr lang="en-US" sz="1800" dirty="0">
                <a:latin typeface="Arial" panose="020B0604020202020204" pitchFamily="34" charset="0"/>
                <a:ea typeface="Microsoft YaHei" panose="020B0503020204020204" pitchFamily="34" charset="-122"/>
              </a:rPr>
              <a:t> </a:t>
            </a:r>
            <a:endParaRPr lang="en-US" sz="1800" dirty="0">
              <a:latin typeface="Arial" panose="020B0604020202020204" pitchFamily="34" charset="0"/>
              <a:ea typeface="Microsoft YaHei" panose="020B0503020204020204" pitchFamily="34" charset="-122"/>
              <a:cs typeface="Arial" panose="020B0604020202020204" pitchFamily="34" charset="0"/>
            </a:endParaRPr>
          </a:p>
          <a:p>
            <a:pPr latinLnBrk="0">
              <a:spcBef>
                <a:spcPts val="600"/>
              </a:spcBef>
            </a:pPr>
            <a:r>
              <a:rPr lang="en-US" sz="1800" i="1" dirty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     	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360F2C0-7A02-4525-AFAA-85B7B46BB114}"/>
              </a:ext>
            </a:extLst>
          </p:cNvPr>
          <p:cNvSpPr txBox="1"/>
          <p:nvPr/>
        </p:nvSpPr>
        <p:spPr>
          <a:xfrm>
            <a:off x="780279" y="2672291"/>
            <a:ext cx="8080782" cy="1900028"/>
          </a:xfrm>
          <a:prstGeom prst="rect">
            <a:avLst/>
          </a:prstGeom>
          <a:noFill/>
        </p:spPr>
        <p:txBody>
          <a:bodyPr vert="horz" wrap="square" rtlCol="0">
            <a:noAutofit/>
          </a:bodyPr>
          <a:lstStyle/>
          <a:p>
            <a:pPr latinLnBrk="0">
              <a:spcAft>
                <a:spcPts val="600"/>
              </a:spcAft>
            </a:pPr>
            <a:r>
              <a:rPr lang="en-US" sz="1600" dirty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-  26-, 52-, 106- and 242-tone DRU tone indices, IDX</a:t>
            </a:r>
            <a:r>
              <a:rPr lang="en-US" sz="1600" dirty="0">
                <a:latin typeface="Arial" panose="020B0604020202020204" pitchFamily="34" charset="0"/>
                <a:ea typeface="Microsoft YaHei" panose="020B0503020204020204" pitchFamily="34" charset="-122"/>
              </a:rPr>
              <a:t>,</a:t>
            </a:r>
            <a:r>
              <a:rPr lang="en-US" sz="1600" dirty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 with DRU BW 60 MHz can be derived from the intermediate 242-tone DRU indices, </a:t>
            </a:r>
            <a:r>
              <a:rPr lang="en-US" sz="1600" dirty="0" err="1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idx</a:t>
            </a:r>
            <a:r>
              <a:rPr lang="en-US" sz="1600" dirty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, by shifting those tone indices as follows based on the EHT tone plan specified in an 80 MHz EHT PPDU.</a:t>
            </a:r>
          </a:p>
          <a:p>
            <a:pPr latinLnBrk="0">
              <a:spcBef>
                <a:spcPts val="600"/>
              </a:spcBef>
            </a:pPr>
            <a:r>
              <a:rPr lang="en-US" sz="1600" i="1" dirty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     if </a:t>
            </a:r>
            <a:r>
              <a:rPr lang="en-US" sz="1600" i="1" dirty="0" err="1">
                <a:latin typeface="Arial" panose="020B0604020202020204" pitchFamily="34" charset="0"/>
                <a:ea typeface="Microsoft YaHei" panose="020B0503020204020204" pitchFamily="34" charset="-122"/>
              </a:rPr>
              <a:t>idx</a:t>
            </a:r>
            <a:r>
              <a:rPr lang="en-US" sz="1600" i="1" dirty="0">
                <a:latin typeface="Arial" panose="020B0604020202020204" pitchFamily="34" charset="0"/>
                <a:ea typeface="Microsoft YaHei" panose="020B0503020204020204" pitchFamily="34" charset="-122"/>
              </a:rPr>
              <a:t> ≤</a:t>
            </a:r>
            <a:r>
              <a:rPr lang="en-US" sz="1600" i="1" dirty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 -254, </a:t>
            </a:r>
          </a:p>
          <a:p>
            <a:pPr latinLnBrk="0">
              <a:spcBef>
                <a:spcPts val="0"/>
              </a:spcBef>
            </a:pPr>
            <a:r>
              <a:rPr lang="en-US" sz="1600" i="1" dirty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 	IDX = </a:t>
            </a:r>
            <a:r>
              <a:rPr lang="en-US" sz="1600" i="1" dirty="0" err="1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idx</a:t>
            </a:r>
            <a:r>
              <a:rPr lang="en-US" sz="1600" i="1" dirty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 &lt;- 5</a:t>
            </a:r>
          </a:p>
          <a:p>
            <a:pPr latinLnBrk="0"/>
            <a:r>
              <a:rPr lang="en-US" sz="1600" i="1" dirty="0">
                <a:latin typeface="Arial" panose="020B0604020202020204" pitchFamily="34" charset="0"/>
                <a:ea typeface="Microsoft YaHei" panose="020B0503020204020204" pitchFamily="34" charset="-122"/>
              </a:rPr>
              <a:t>     else if  -254 &lt; </a:t>
            </a:r>
            <a:r>
              <a:rPr lang="en-US" sz="1600" i="1" dirty="0" err="1">
                <a:latin typeface="Arial" panose="020B0604020202020204" pitchFamily="34" charset="0"/>
                <a:ea typeface="Microsoft YaHei" panose="020B0503020204020204" pitchFamily="34" charset="-122"/>
              </a:rPr>
              <a:t>idx</a:t>
            </a:r>
            <a:r>
              <a:rPr lang="en-US" sz="1600" i="1" dirty="0">
                <a:latin typeface="Arial" panose="020B0604020202020204" pitchFamily="34" charset="0"/>
                <a:ea typeface="Microsoft YaHei" panose="020B0503020204020204" pitchFamily="34" charset="-122"/>
              </a:rPr>
              <a:t> &lt; 254, </a:t>
            </a:r>
          </a:p>
          <a:p>
            <a:pPr latinLnBrk="0"/>
            <a:r>
              <a:rPr lang="en-US" sz="1600" i="1" dirty="0">
                <a:latin typeface="Arial" panose="020B0604020202020204" pitchFamily="34" charset="0"/>
                <a:ea typeface="Microsoft YaHei" panose="020B0503020204020204" pitchFamily="34" charset="-122"/>
              </a:rPr>
              <a:t>	IDX = </a:t>
            </a:r>
            <a:r>
              <a:rPr lang="en-US" sz="1600" i="1" dirty="0" err="1">
                <a:latin typeface="Arial" panose="020B0604020202020204" pitchFamily="34" charset="0"/>
                <a:ea typeface="Microsoft YaHei" panose="020B0503020204020204" pitchFamily="34" charset="-122"/>
              </a:rPr>
              <a:t>idx</a:t>
            </a:r>
            <a:endParaRPr lang="en-US" sz="1600" i="1" dirty="0">
              <a:latin typeface="Arial" panose="020B0604020202020204" pitchFamily="34" charset="0"/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4278802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altLang="ko-KR" dirty="0">
                <a:ea typeface="Gulim" panose="020B0600000101010101" pitchFamily="34" charset="-127"/>
              </a:rPr>
              <a:t>Summary</a:t>
            </a:r>
            <a:endParaRPr lang="ko-KR" altLang="en-US" dirty="0">
              <a:ea typeface="Gulim" panose="020B0600000101010101" pitchFamily="34" charset="-127"/>
            </a:endParaRPr>
          </a:p>
        </p:txBody>
      </p:sp>
      <p:sp>
        <p:nvSpPr>
          <p:cNvPr id="5126" name="슬라이드 번호 개체 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/>
              <a:t>Slide </a:t>
            </a:r>
            <a:fld id="{5128BAC4-F7E3-4930-9F5B-4136CA8B6505}" type="slidenum">
              <a:rPr lang="en-US" altLang="ko-KR" sz="1200" b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ko-KR" sz="1200" b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2076" y="6475413"/>
            <a:ext cx="2301849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Yan Xin, </a:t>
            </a:r>
            <a:r>
              <a:rPr lang="en-US" altLang="ko-KR" i="1" dirty="0"/>
              <a:t>et al</a:t>
            </a:r>
            <a:r>
              <a:rPr lang="en-US" altLang="ko-KR" dirty="0"/>
              <a:t>, Huawei Technologies</a:t>
            </a:r>
          </a:p>
        </p:txBody>
      </p:sp>
      <p:sp>
        <p:nvSpPr>
          <p:cNvPr id="7" name="내용 개체 틀 2">
            <a:extLst>
              <a:ext uri="{FF2B5EF4-FFF2-40B4-BE49-F238E27FC236}">
                <a16:creationId xmlns:a16="http://schemas.microsoft.com/office/drawing/2014/main" id="{C7DE3C47-F3CA-487B-B9E2-1CB1D38545F8}"/>
              </a:ext>
            </a:extLst>
          </p:cNvPr>
          <p:cNvSpPr txBox="1">
            <a:spLocks/>
          </p:cNvSpPr>
          <p:nvPr/>
        </p:nvSpPr>
        <p:spPr bwMode="auto">
          <a:xfrm>
            <a:off x="840581" y="1676400"/>
            <a:ext cx="7539038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latinLnBrk="0">
              <a:spcBef>
                <a:spcPts val="600"/>
              </a:spcBef>
              <a:buNone/>
            </a:pPr>
            <a:r>
              <a:rPr kumimoji="0" lang="en-US" altLang="zh-CN" sz="1800" b="0" kern="0" dirty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This contribution further proposes a mode of </a:t>
            </a:r>
            <a:r>
              <a:rPr lang="en-US" altLang="zh-CN" sz="1800" b="0" dirty="0">
                <a:latin typeface="Arial" panose="020B0604020202020204" pitchFamily="34" charset="0"/>
                <a:cs typeface="Arial" panose="020B0604020202020204" pitchFamily="34" charset="0"/>
              </a:rPr>
              <a:t>tone distribution in DRU with distribution BW of 60 MHz, in which only the highest 20 MHz subchannel is punctured in a 80 MHz subblock.</a:t>
            </a:r>
            <a:endParaRPr kumimoji="0" lang="en-US" altLang="zh-CN" sz="1800" b="0" kern="0" dirty="0">
              <a:latin typeface="Arial" panose="020B0604020202020204" pitchFamily="34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68273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7387"/>
          </a:xfrm>
        </p:spPr>
        <p:txBody>
          <a:bodyPr/>
          <a:lstStyle/>
          <a:p>
            <a:r>
              <a:rPr lang="en-US" altLang="zh-CN" dirty="0"/>
              <a:t>References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912" y="1524000"/>
            <a:ext cx="7989888" cy="4572000"/>
          </a:xfrm>
        </p:spPr>
        <p:txBody>
          <a:bodyPr/>
          <a:lstStyle/>
          <a:p>
            <a:pPr marL="0" indent="0">
              <a:buNone/>
            </a:pPr>
            <a:r>
              <a:rPr lang="en-US" altLang="zh-CN" sz="1800" b="0" dirty="0"/>
              <a:t>[1] </a:t>
            </a:r>
            <a:r>
              <a:rPr lang="en-US" sz="1800" b="0" kern="1200" dirty="0">
                <a:ea typeface="宋体" panose="02010600030101010101" pitchFamily="2" charset="-122"/>
              </a:rPr>
              <a:t>802.11-24-1541r0, </a:t>
            </a:r>
            <a:r>
              <a:rPr lang="en-US" sz="1800" b="0" dirty="0"/>
              <a:t>Tone distribution in DRU - follow up</a:t>
            </a:r>
            <a:r>
              <a:rPr lang="en-US" sz="1800" b="0" kern="1200" dirty="0">
                <a:ea typeface="宋体" panose="02010600030101010101" pitchFamily="2" charset="-122"/>
              </a:rPr>
              <a:t>, September 2024.</a:t>
            </a:r>
          </a:p>
          <a:p>
            <a:pPr marL="0" indent="0">
              <a:buNone/>
            </a:pPr>
            <a:r>
              <a:rPr lang="en-US" altLang="zh-CN" sz="1800" b="0" dirty="0"/>
              <a:t>[2] 802.11-24/0468r2, </a:t>
            </a:r>
            <a:r>
              <a:rPr lang="da-DK" sz="1800" b="0" dirty="0">
                <a:ea typeface="Times New Roman" panose="02020603050405020304" pitchFamily="18" charset="0"/>
                <a:cs typeface="Calibri" panose="020F0502020204030204" pitchFamily="34" charset="0"/>
              </a:rPr>
              <a:t>DRU tone plan for 11bn</a:t>
            </a:r>
            <a:r>
              <a:rPr lang="en-US" altLang="zh-CN" sz="1800" b="0" dirty="0"/>
              <a:t>, May 2024.</a:t>
            </a:r>
            <a:endParaRPr lang="en-US" altLang="zh-CN" sz="1600" b="0" dirty="0"/>
          </a:p>
          <a:p>
            <a:pPr marL="0" indent="0">
              <a:buNone/>
            </a:pPr>
            <a:endParaRPr lang="en-US" sz="1600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/>
              <a:t>Slide </a:t>
            </a:r>
            <a:fld id="{E792CD62-9AAA-4B66-A216-7F1F565D5B47}" type="slidenum">
              <a:rPr lang="en-US" altLang="ko-KR" smtClean="0"/>
              <a:pPr/>
              <a:t>12</a:t>
            </a:fld>
            <a:endParaRPr lang="en-US" altLang="ko-KR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2076" y="6475413"/>
            <a:ext cx="2301849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Yan Xin, </a:t>
            </a:r>
            <a:r>
              <a:rPr lang="en-US" altLang="ko-KR" i="1" dirty="0"/>
              <a:t>et al</a:t>
            </a:r>
            <a:r>
              <a:rPr lang="en-US" altLang="ko-KR" dirty="0"/>
              <a:t>, Huawei Technologies</a:t>
            </a:r>
          </a:p>
        </p:txBody>
      </p:sp>
    </p:spTree>
    <p:extLst>
      <p:ext uri="{BB962C8B-B14F-4D97-AF65-F5344CB8AC3E}">
        <p14:creationId xmlns:p14="http://schemas.microsoft.com/office/powerpoint/2010/main" val="10245215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내용 개체 틀 2"/>
          <p:cNvSpPr>
            <a:spLocks noGrp="1"/>
          </p:cNvSpPr>
          <p:nvPr>
            <p:ph idx="1"/>
          </p:nvPr>
        </p:nvSpPr>
        <p:spPr>
          <a:xfrm>
            <a:off x="304800" y="1367119"/>
            <a:ext cx="8534400" cy="5108294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endParaRPr lang="en-US" altLang="zh-CN" sz="2000" dirty="0"/>
          </a:p>
          <a:p>
            <a:pPr marL="0" indent="0">
              <a:buNone/>
            </a:pPr>
            <a:endParaRPr lang="en-US" altLang="zh-CN" sz="2000" dirty="0"/>
          </a:p>
        </p:txBody>
      </p:sp>
      <p:sp>
        <p:nvSpPr>
          <p:cNvPr id="5126" name="슬라이드 번호 개체 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/>
              <a:t>Slide </a:t>
            </a:r>
            <a:fld id="{5128BAC4-F7E3-4930-9F5B-4136CA8B6505}" type="slidenum">
              <a:rPr lang="en-US" altLang="ko-KR" sz="1200" b="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ko-KR" sz="1200" b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2076" y="6475413"/>
            <a:ext cx="2301849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Yan Xin, </a:t>
            </a:r>
            <a:r>
              <a:rPr lang="en-US" altLang="ko-KR" i="1" dirty="0"/>
              <a:t>et al</a:t>
            </a:r>
            <a:r>
              <a:rPr lang="en-US" altLang="ko-KR" dirty="0"/>
              <a:t>, Huawei Technologies</a:t>
            </a:r>
          </a:p>
        </p:txBody>
      </p:sp>
      <p:sp>
        <p:nvSpPr>
          <p:cNvPr id="10" name="제목 1">
            <a:extLst>
              <a:ext uri="{FF2B5EF4-FFF2-40B4-BE49-F238E27FC236}">
                <a16:creationId xmlns:a16="http://schemas.microsoft.com/office/drawing/2014/main" id="{97851653-D5AC-4704-AABB-A248D5028B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altLang="ko-KR" dirty="0">
                <a:ea typeface="Gulim" panose="020B0600000101010101" pitchFamily="34" charset="-127"/>
              </a:rPr>
              <a:t>Straw Poll</a:t>
            </a:r>
            <a:endParaRPr lang="ko-KR" altLang="en-US" dirty="0">
              <a:ea typeface="Gulim" panose="020B0600000101010101" pitchFamily="34" charset="-127"/>
            </a:endParaRPr>
          </a:p>
        </p:txBody>
      </p:sp>
      <p:sp>
        <p:nvSpPr>
          <p:cNvPr id="11" name="내용 개체 틀 2">
            <a:extLst>
              <a:ext uri="{FF2B5EF4-FFF2-40B4-BE49-F238E27FC236}">
                <a16:creationId xmlns:a16="http://schemas.microsoft.com/office/drawing/2014/main" id="{09614098-20A1-47EC-BD6D-9E5348274757}"/>
              </a:ext>
            </a:extLst>
          </p:cNvPr>
          <p:cNvSpPr txBox="1">
            <a:spLocks/>
          </p:cNvSpPr>
          <p:nvPr/>
        </p:nvSpPr>
        <p:spPr bwMode="auto">
          <a:xfrm>
            <a:off x="685800" y="1673981"/>
            <a:ext cx="7858125" cy="16779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latinLnBrk="0">
              <a:spcBef>
                <a:spcPts val="600"/>
              </a:spcBef>
              <a:buNone/>
            </a:pPr>
            <a:r>
              <a:rPr kumimoji="0" lang="en-US" altLang="zh-CN" sz="2000" kern="0" dirty="0">
                <a:ea typeface="Microsoft YaHei" panose="020B0503020204020204" pitchFamily="34" charset="-122"/>
              </a:rPr>
              <a:t>Do you support to define the DRU distribution bandwidth of 60 MHz in an 80 MHz frequency subblock (with the highest 20 MHz subchannel unallocated) in a UHR TB PPDU?  </a:t>
            </a:r>
          </a:p>
          <a:p>
            <a:pPr latinLnBrk="0">
              <a:spcBef>
                <a:spcPts val="600"/>
              </a:spcBef>
              <a:buFontTx/>
              <a:buChar char="-"/>
            </a:pPr>
            <a:r>
              <a:rPr kumimoji="0" lang="en-US" altLang="zh-CN" sz="2000" kern="0" dirty="0">
                <a:ea typeface="Microsoft YaHei" panose="020B0503020204020204" pitchFamily="34" charset="-122"/>
              </a:rPr>
              <a:t>No allocation is made in the highest 20 MHz subchannel</a:t>
            </a:r>
          </a:p>
          <a:p>
            <a:pPr latinLnBrk="0">
              <a:spcBef>
                <a:spcPts val="600"/>
              </a:spcBef>
              <a:buFontTx/>
              <a:buChar char="-"/>
            </a:pPr>
            <a:endParaRPr kumimoji="0" lang="en-US" altLang="zh-CN" sz="2000" kern="0" dirty="0">
              <a:ea typeface="Microsoft YaHei" panose="020B0503020204020204" pitchFamily="34" charset="-122"/>
            </a:endParaRPr>
          </a:p>
        </p:txBody>
      </p:sp>
      <p:sp>
        <p:nvSpPr>
          <p:cNvPr id="12" name="내용 개체 틀 2">
            <a:extLst>
              <a:ext uri="{FF2B5EF4-FFF2-40B4-BE49-F238E27FC236}">
                <a16:creationId xmlns:a16="http://schemas.microsoft.com/office/drawing/2014/main" id="{099981AD-CF3E-4182-BB53-75178EE4B1F7}"/>
              </a:ext>
            </a:extLst>
          </p:cNvPr>
          <p:cNvSpPr txBox="1">
            <a:spLocks/>
          </p:cNvSpPr>
          <p:nvPr/>
        </p:nvSpPr>
        <p:spPr bwMode="auto">
          <a:xfrm>
            <a:off x="381000" y="3658832"/>
            <a:ext cx="7496175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indent="0" latinLnBrk="0">
              <a:spcBef>
                <a:spcPts val="600"/>
              </a:spcBef>
              <a:buNone/>
            </a:pPr>
            <a:r>
              <a:rPr kumimoji="0" lang="en-US" altLang="zh-CN" sz="1800" b="0" kern="0" dirty="0">
                <a:ea typeface="Microsoft YaHei" panose="020B0503020204020204" pitchFamily="34" charset="-122"/>
              </a:rPr>
              <a:t>Yes</a:t>
            </a:r>
          </a:p>
          <a:p>
            <a:pPr indent="0" latinLnBrk="0">
              <a:spcBef>
                <a:spcPts val="600"/>
              </a:spcBef>
              <a:buNone/>
            </a:pPr>
            <a:r>
              <a:rPr kumimoji="0" lang="en-US" altLang="zh-CN" sz="1800" b="0" kern="0" dirty="0">
                <a:ea typeface="Microsoft YaHei" panose="020B0503020204020204" pitchFamily="34" charset="-122"/>
              </a:rPr>
              <a:t>No</a:t>
            </a:r>
          </a:p>
          <a:p>
            <a:pPr indent="0" latinLnBrk="0">
              <a:spcBef>
                <a:spcPts val="600"/>
              </a:spcBef>
              <a:buNone/>
            </a:pPr>
            <a:r>
              <a:rPr kumimoji="0" lang="en-US" altLang="zh-CN" sz="1800" b="0" kern="0" dirty="0">
                <a:ea typeface="Microsoft YaHei" panose="020B0503020204020204" pitchFamily="34" charset="-122"/>
              </a:rPr>
              <a:t>Abstain </a:t>
            </a:r>
          </a:p>
        </p:txBody>
      </p:sp>
    </p:spTree>
    <p:extLst>
      <p:ext uri="{BB962C8B-B14F-4D97-AF65-F5344CB8AC3E}">
        <p14:creationId xmlns:p14="http://schemas.microsoft.com/office/powerpoint/2010/main" val="33492950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제목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85800"/>
          </a:xfrm>
        </p:spPr>
        <p:txBody>
          <a:bodyPr/>
          <a:lstStyle/>
          <a:p>
            <a:r>
              <a:rPr lang="en-US" altLang="zh-CN" dirty="0">
                <a:ea typeface="Gulim" panose="020B0600000101010101" pitchFamily="34" charset="-127"/>
              </a:rPr>
              <a:t>Introduction</a:t>
            </a:r>
            <a:endParaRPr lang="ko-KR" altLang="en-US" dirty="0">
              <a:ea typeface="Gulim" panose="020B0600000101010101" pitchFamily="34" charset="-127"/>
            </a:endParaRPr>
          </a:p>
        </p:txBody>
      </p:sp>
      <p:sp>
        <p:nvSpPr>
          <p:cNvPr id="5123" name="내용 개체 틀 2"/>
          <p:cNvSpPr>
            <a:spLocks noGrp="1"/>
          </p:cNvSpPr>
          <p:nvPr>
            <p:ph idx="1"/>
          </p:nvPr>
        </p:nvSpPr>
        <p:spPr>
          <a:xfrm>
            <a:off x="495300" y="1600199"/>
            <a:ext cx="8153400" cy="4648201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en-US" altLang="zh-CN" sz="1800" b="0" dirty="0">
                <a:latin typeface="Arial" panose="020B0604020202020204" pitchFamily="34" charset="0"/>
                <a:cs typeface="Arial" panose="020B0604020202020204" pitchFamily="34" charset="0"/>
              </a:rPr>
              <a:t>When one 20 MHz subchannel is unavailable for tone distribution across 20 MHz subchannels in an 80 MHz subblock, it implies that subcarriers can be distributed over a maximum 60 MHz spectrum. </a:t>
            </a:r>
          </a:p>
          <a:p>
            <a:pPr marL="0" indent="0">
              <a:spcBef>
                <a:spcPts val="1200"/>
              </a:spcBef>
              <a:buNone/>
            </a:pPr>
            <a:endParaRPr lang="en-US" altLang="zh-CN" sz="1800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600"/>
              </a:spcBef>
            </a:pPr>
            <a:r>
              <a:rPr lang="en-US" altLang="zh-CN" sz="1800" b="0" dirty="0">
                <a:latin typeface="Arial" panose="020B0604020202020204" pitchFamily="34" charset="0"/>
                <a:cs typeface="Arial" panose="020B0604020202020204" pitchFamily="34" charset="0"/>
              </a:rPr>
              <a:t>This contribution summarizes the proposal in [1] and proposes a mode for tone distribution in DRU with DRU distribution BW to be 60 MHz, in which only one 20 MHz subchannel with a fixed location is punctured in a 80 MHz subblock.</a:t>
            </a:r>
          </a:p>
        </p:txBody>
      </p:sp>
      <p:sp>
        <p:nvSpPr>
          <p:cNvPr id="5126" name="슬라이드 번호 개체 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/>
              <a:t>Slide </a:t>
            </a:r>
            <a:fld id="{5128BAC4-F7E3-4930-9F5B-4136CA8B6505}" type="slidenum">
              <a:rPr lang="en-US" altLang="ko-KR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ko-KR" sz="1200" b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2076" y="6475413"/>
            <a:ext cx="2301849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Yan Xin, </a:t>
            </a:r>
            <a:r>
              <a:rPr lang="en-US" altLang="ko-KR" i="1" dirty="0"/>
              <a:t>et al</a:t>
            </a:r>
            <a:r>
              <a:rPr lang="en-US" altLang="ko-KR" dirty="0"/>
              <a:t>, Huawei Technologies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제목 1"/>
          <p:cNvSpPr>
            <a:spLocks noGrp="1"/>
          </p:cNvSpPr>
          <p:nvPr>
            <p:ph type="title"/>
          </p:nvPr>
        </p:nvSpPr>
        <p:spPr>
          <a:xfrm>
            <a:off x="483163" y="762000"/>
            <a:ext cx="8447087" cy="478039"/>
          </a:xfrm>
        </p:spPr>
        <p:txBody>
          <a:bodyPr/>
          <a:lstStyle/>
          <a:p>
            <a:r>
              <a:rPr lang="en-US" sz="2400" dirty="0">
                <a:latin typeface="+mn-lt"/>
                <a:cs typeface="Arial" panose="020B0604020202020204" pitchFamily="34" charset="0"/>
              </a:rPr>
              <a:t>26-, 52- and 106-tone DRU tone indices in a 20 MHz PPDU [2]</a:t>
            </a:r>
            <a:endParaRPr lang="ko-KR" altLang="en-US" sz="2400" dirty="0">
              <a:latin typeface="+mn-lt"/>
              <a:ea typeface="Gulim" panose="020B0600000101010101" pitchFamily="34" charset="-127"/>
            </a:endParaRPr>
          </a:p>
        </p:txBody>
      </p:sp>
      <p:sp>
        <p:nvSpPr>
          <p:cNvPr id="5126" name="슬라이드 번호 개체 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/>
              <a:t>Slide </a:t>
            </a:r>
            <a:fld id="{5128BAC4-F7E3-4930-9F5B-4136CA8B6505}" type="slidenum">
              <a:rPr lang="en-US" altLang="ko-KR" sz="1200" b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ko-KR" sz="1200" b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2076" y="6475413"/>
            <a:ext cx="2301849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Yan Xin, </a:t>
            </a:r>
            <a:r>
              <a:rPr lang="en-US" altLang="ko-KR" i="1" dirty="0"/>
              <a:t>et al</a:t>
            </a:r>
            <a:r>
              <a:rPr lang="en-US" altLang="ko-KR" dirty="0"/>
              <a:t>, Huawei Technologies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3EF0E9F1-D45C-428A-8D9D-D1BF565003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4969" y="2133600"/>
            <a:ext cx="8537575" cy="28474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23634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제목 1"/>
          <p:cNvSpPr>
            <a:spLocks noGrp="1"/>
          </p:cNvSpPr>
          <p:nvPr>
            <p:ph type="title"/>
          </p:nvPr>
        </p:nvSpPr>
        <p:spPr>
          <a:xfrm>
            <a:off x="228600" y="609600"/>
            <a:ext cx="8686800" cy="780181"/>
          </a:xfrm>
        </p:spPr>
        <p:txBody>
          <a:bodyPr/>
          <a:lstStyle/>
          <a:p>
            <a:r>
              <a:rPr lang="en-US" sz="2800" dirty="0"/>
              <a:t>Tone distribution per 20 MHz</a:t>
            </a:r>
            <a:endParaRPr lang="ko-KR" altLang="en-US" sz="2800" dirty="0">
              <a:ea typeface="Gulim" panose="020B0600000101010101" pitchFamily="34" charset="-127"/>
            </a:endParaRPr>
          </a:p>
        </p:txBody>
      </p:sp>
      <p:sp>
        <p:nvSpPr>
          <p:cNvPr id="5126" name="슬라이드 번호 개체 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/>
              <a:t>Slide </a:t>
            </a:r>
            <a:fld id="{5128BAC4-F7E3-4930-9F5B-4136CA8B6505}" type="slidenum">
              <a:rPr lang="en-US" altLang="ko-KR" sz="1200" b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ko-KR" sz="1200" b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2076" y="6475413"/>
            <a:ext cx="2301849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Yan Xin, </a:t>
            </a:r>
            <a:r>
              <a:rPr lang="en-US" altLang="ko-KR" i="1" dirty="0"/>
              <a:t>et al</a:t>
            </a:r>
            <a:r>
              <a:rPr lang="en-US" altLang="ko-KR" dirty="0"/>
              <a:t>, Huawei Technologies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7AA08C9-9888-450B-9F27-4F527D4AD26D}"/>
              </a:ext>
            </a:extLst>
          </p:cNvPr>
          <p:cNvSpPr/>
          <p:nvPr/>
        </p:nvSpPr>
        <p:spPr>
          <a:xfrm>
            <a:off x="457200" y="1410087"/>
            <a:ext cx="8382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atinLnBrk="0"/>
            <a:r>
              <a:rPr lang="en-US" sz="1600" dirty="0">
                <a:latin typeface="+mn-lt"/>
                <a:ea typeface="Microsoft YaHei" panose="020B0503020204020204" pitchFamily="34" charset="-122"/>
              </a:rPr>
              <a:t>Universal one-to-one mappings between 26-, 52- and 106-tone distribution indices and 242-tone indices per 20 MHz, which are derived from </a:t>
            </a:r>
            <a:r>
              <a:rPr lang="en-US" sz="1600" dirty="0">
                <a:latin typeface="+mn-lt"/>
                <a:cs typeface="Arial" panose="020B0604020202020204" pitchFamily="34" charset="0"/>
              </a:rPr>
              <a:t>DRU tone indices in a 20 MHz PPDU proposed in [2].</a:t>
            </a:r>
            <a:r>
              <a:rPr lang="en-US" sz="1600" dirty="0">
                <a:latin typeface="+mn-lt"/>
                <a:ea typeface="Microsoft YaHei" panose="020B0503020204020204" pitchFamily="34" charset="-122"/>
              </a:rPr>
              <a:t>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1994758-C2E2-4AAE-B6E9-DAC8A6E7D3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6735" y="2286000"/>
            <a:ext cx="8718665" cy="2807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43969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제목 1"/>
          <p:cNvSpPr>
            <a:spLocks noGrp="1"/>
          </p:cNvSpPr>
          <p:nvPr>
            <p:ph type="title"/>
          </p:nvPr>
        </p:nvSpPr>
        <p:spPr>
          <a:xfrm>
            <a:off x="254581" y="723177"/>
            <a:ext cx="8373050" cy="572223"/>
          </a:xfrm>
        </p:spPr>
        <p:txBody>
          <a:bodyPr/>
          <a:lstStyle/>
          <a:p>
            <a:r>
              <a:rPr lang="en-US" sz="2800" dirty="0"/>
              <a:t>242-tone RU locations in an 80 MHz PPDU</a:t>
            </a:r>
            <a:endParaRPr lang="ko-KR" altLang="en-US" sz="2800" dirty="0">
              <a:ea typeface="Gulim" panose="020B0600000101010101" pitchFamily="34" charset="-127"/>
            </a:endParaRPr>
          </a:p>
        </p:txBody>
      </p:sp>
      <p:sp>
        <p:nvSpPr>
          <p:cNvPr id="5126" name="슬라이드 번호 개체 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/>
              <a:t>Slide </a:t>
            </a:r>
            <a:fld id="{5128BAC4-F7E3-4930-9F5B-4136CA8B6505}" type="slidenum">
              <a:rPr lang="en-US" altLang="ko-KR" sz="1200" b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ko-KR" sz="1200" b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2076" y="6475413"/>
            <a:ext cx="2301849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Yan Xin, </a:t>
            </a:r>
            <a:r>
              <a:rPr lang="en-US" altLang="ko-KR" i="1" dirty="0"/>
              <a:t>et. al</a:t>
            </a:r>
            <a:r>
              <a:rPr lang="en-US" altLang="ko-KR" dirty="0"/>
              <a:t>, Huawei Technologies</a:t>
            </a:r>
          </a:p>
        </p:txBody>
      </p:sp>
      <p:sp>
        <p:nvSpPr>
          <p:cNvPr id="10" name="Subtitle 1">
            <a:extLst>
              <a:ext uri="{FF2B5EF4-FFF2-40B4-BE49-F238E27FC236}">
                <a16:creationId xmlns:a16="http://schemas.microsoft.com/office/drawing/2014/main" id="{65B74C62-0C9C-44B9-A4DB-95C55833B04D}"/>
              </a:ext>
            </a:extLst>
          </p:cNvPr>
          <p:cNvSpPr txBox="1">
            <a:spLocks/>
          </p:cNvSpPr>
          <p:nvPr/>
        </p:nvSpPr>
        <p:spPr>
          <a:xfrm>
            <a:off x="609600" y="1427539"/>
            <a:ext cx="5943600" cy="543776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marL="0" indent="0" algn="l" defTabSz="1187798" rtl="0" eaLnBrk="1" latinLnBrk="0" hangingPunct="1">
              <a:lnSpc>
                <a:spcPts val="3430"/>
              </a:lnSpc>
              <a:spcBef>
                <a:spcPts val="0"/>
              </a:spcBef>
              <a:buFont typeface="Arial" panose="020B0604020202020204" pitchFamily="34" charset="0"/>
              <a:buNone/>
              <a:defRPr sz="3200" kern="1200" baseline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1pPr>
            <a:lvl2pPr marL="593900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5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87798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33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81699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375598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969497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563396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157297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751195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>
                <a:latin typeface="Arial" panose="020B0604020202020204" pitchFamily="34" charset="0"/>
              </a:rPr>
              <a:t>RU locations in an 80 MHz EHT PPDU</a:t>
            </a:r>
            <a:endParaRPr lang="en-US" sz="1800" b="1" dirty="0">
              <a:solidFill>
                <a:srgbClr val="C00000"/>
              </a:solidFill>
              <a:latin typeface="Arial" panose="020B0604020202020204" pitchFamily="34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902DE6D9-9565-4B91-996F-22E475F4D8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4299" y="2163109"/>
            <a:ext cx="8023332" cy="809785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EC55ECC7-47B4-4251-A1B1-E0886235D846}"/>
              </a:ext>
            </a:extLst>
          </p:cNvPr>
          <p:cNvSpPr txBox="1"/>
          <p:nvPr/>
        </p:nvSpPr>
        <p:spPr>
          <a:xfrm>
            <a:off x="533400" y="3352800"/>
            <a:ext cx="7941831" cy="646331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marL="171450" indent="-171450" latinLnBrk="0">
              <a:buFont typeface="Arial" panose="020B0604020202020204" pitchFamily="34" charset="0"/>
              <a:buChar char="•"/>
            </a:pPr>
            <a:r>
              <a:rPr lang="en-US" sz="1800" dirty="0">
                <a:latin typeface="Arial" panose="020B0604020202020204" pitchFamily="34" charset="0"/>
                <a:ea typeface="Microsoft YaHei" panose="020B0503020204020204" pitchFamily="34" charset="-122"/>
              </a:rPr>
              <a:t>Rearrangement of EHT data, pilot and null subcarrier indices of 242-tone RUs in 80 MHz PPDU (23 DC subcarriers located [-11:11] unchanged)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DBCC407-1646-469F-8792-C3B4F496208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8769" y="4191000"/>
            <a:ext cx="8023332" cy="809785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69AB2B9E-0526-4D97-B738-2F490E3018F2}"/>
              </a:ext>
            </a:extLst>
          </p:cNvPr>
          <p:cNvSpPr txBox="1"/>
          <p:nvPr/>
        </p:nvSpPr>
        <p:spPr>
          <a:xfrm>
            <a:off x="604299" y="5897649"/>
            <a:ext cx="8234901" cy="378998"/>
          </a:xfrm>
          <a:prstGeom prst="rect">
            <a:avLst/>
          </a:prstGeom>
          <a:noFill/>
        </p:spPr>
        <p:txBody>
          <a:bodyPr vert="horz" wrap="square" rtlCol="0">
            <a:normAutofit fontScale="92500" lnSpcReduction="20000"/>
          </a:bodyPr>
          <a:lstStyle/>
          <a:p>
            <a:pPr latinLnBrk="0"/>
            <a:r>
              <a:rPr lang="en-US" dirty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Note: Tone rearrangement is for the design of DRU tone distribution in an intermediate step only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 Final DRU tone distributions are based on the locations of RUs, and DC, null</a:t>
            </a:r>
            <a:r>
              <a:rPr lang="en-US" dirty="0">
                <a:latin typeface="Arial" panose="020B0604020202020204" pitchFamily="34" charset="0"/>
              </a:rPr>
              <a:t> and guard tones specified in EHT.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endParaRPr lang="en-US" dirty="0">
              <a:latin typeface="Arial" panose="020B0604020202020204" pitchFamily="34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65760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제목 1"/>
          <p:cNvSpPr>
            <a:spLocks noGrp="1"/>
          </p:cNvSpPr>
          <p:nvPr>
            <p:ph type="title"/>
          </p:nvPr>
        </p:nvSpPr>
        <p:spPr>
          <a:xfrm>
            <a:off x="304800" y="685800"/>
            <a:ext cx="8373050" cy="831209"/>
          </a:xfrm>
        </p:spPr>
        <p:txBody>
          <a:bodyPr/>
          <a:lstStyle/>
          <a:p>
            <a:r>
              <a:rPr lang="en-US" sz="2800" dirty="0"/>
              <a:t>242-tone DRU tone indices with DRU BW 60 MHz in an 80 MHz PPDU</a:t>
            </a:r>
            <a:endParaRPr lang="ko-KR" altLang="en-US" sz="2800" dirty="0">
              <a:ea typeface="Gulim" panose="020B0600000101010101" pitchFamily="34" charset="-127"/>
            </a:endParaRPr>
          </a:p>
        </p:txBody>
      </p:sp>
      <p:sp>
        <p:nvSpPr>
          <p:cNvPr id="5126" name="슬라이드 번호 개체 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/>
              <a:t>Slide </a:t>
            </a:r>
            <a:fld id="{5128BAC4-F7E3-4930-9F5B-4136CA8B6505}" type="slidenum">
              <a:rPr lang="en-US" altLang="ko-KR" sz="1200" b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ko-KR" sz="1200" b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2076" y="6475413"/>
            <a:ext cx="2301849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Yan Xin, </a:t>
            </a:r>
            <a:r>
              <a:rPr lang="en-US" altLang="ko-KR" i="1" dirty="0"/>
              <a:t>et. al</a:t>
            </a:r>
            <a:r>
              <a:rPr lang="en-US" altLang="ko-KR" dirty="0"/>
              <a:t>, Huawei Technologies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5AE7384B-6A51-4016-9B06-2608A6E235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6831" y="2942909"/>
            <a:ext cx="7486537" cy="1188823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7069DCE5-469B-420A-9DDF-028B52A4D6E8}"/>
              </a:ext>
            </a:extLst>
          </p:cNvPr>
          <p:cNvSpPr txBox="1"/>
          <p:nvPr/>
        </p:nvSpPr>
        <p:spPr>
          <a:xfrm>
            <a:off x="534165" y="2086653"/>
            <a:ext cx="8075669" cy="762000"/>
          </a:xfrm>
          <a:prstGeom prst="rect">
            <a:avLst/>
          </a:prstGeom>
          <a:noFill/>
        </p:spPr>
        <p:txBody>
          <a:bodyPr vert="horz" wrap="square" rtlCol="0">
            <a:noAutofit/>
          </a:bodyPr>
          <a:lstStyle/>
          <a:p>
            <a:pPr marL="285750" indent="-285750" latinLnBrk="0">
              <a:buFont typeface="Arial" panose="020B0604020202020204" pitchFamily="34" charset="0"/>
              <a:buChar char="•"/>
            </a:pPr>
            <a:r>
              <a:rPr lang="en-US" sz="1400" dirty="0">
                <a:latin typeface="Arial" panose="020B0604020202020204" pitchFamily="34" charset="0"/>
                <a:ea typeface="Microsoft YaHei" panose="020B0503020204020204" pitchFamily="34" charset="-122"/>
              </a:rPr>
              <a:t>Based on the rearrangement of EHT data, </a:t>
            </a:r>
            <a:r>
              <a:rPr lang="en-US" sz="1400" dirty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intermediate 242-tone DRU tone indices, </a:t>
            </a:r>
            <a:r>
              <a:rPr lang="en-US" sz="1400" dirty="0" err="1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idx</a:t>
            </a:r>
            <a:r>
              <a:rPr lang="en-US" sz="1400" dirty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, with DRU BW 60 MHz are defined as: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0CF6522-42E2-49EA-AF31-C86C3EDA3BD2}"/>
              </a:ext>
            </a:extLst>
          </p:cNvPr>
          <p:cNvSpPr txBox="1"/>
          <p:nvPr/>
        </p:nvSpPr>
        <p:spPr>
          <a:xfrm>
            <a:off x="534165" y="1618173"/>
            <a:ext cx="8373050" cy="421352"/>
          </a:xfrm>
          <a:prstGeom prst="rect">
            <a:avLst/>
          </a:prstGeom>
          <a:noFill/>
        </p:spPr>
        <p:txBody>
          <a:bodyPr vert="horz" wrap="square" rtlCol="0">
            <a:noAutofit/>
          </a:bodyPr>
          <a:lstStyle/>
          <a:p>
            <a:pPr latinLnBrk="0"/>
            <a:r>
              <a:rPr lang="en-US" sz="1600" dirty="0">
                <a:latin typeface="Arial" panose="020B0604020202020204" pitchFamily="34" charset="0"/>
                <a:ea typeface="Microsoft YaHei" panose="020B0503020204020204" pitchFamily="34" charset="-122"/>
              </a:rPr>
              <a:t>The highest 20 MHz subchannel is unavailable for tone distribution across subchannels </a:t>
            </a:r>
            <a:endParaRPr lang="en-US" sz="1600" dirty="0">
              <a:latin typeface="Arial" panose="020B0604020202020204" pitchFamily="34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13048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제목 1"/>
          <p:cNvSpPr>
            <a:spLocks noGrp="1"/>
          </p:cNvSpPr>
          <p:nvPr>
            <p:ph type="title"/>
          </p:nvPr>
        </p:nvSpPr>
        <p:spPr>
          <a:xfrm>
            <a:off x="1150144" y="762000"/>
            <a:ext cx="6389687" cy="685800"/>
          </a:xfrm>
        </p:spPr>
        <p:txBody>
          <a:bodyPr/>
          <a:lstStyle/>
          <a:p>
            <a:r>
              <a:rPr lang="en-US" sz="2400" dirty="0">
                <a:latin typeface="+mn-lt"/>
                <a:cs typeface="Arial" panose="020B0604020202020204" pitchFamily="34" charset="0"/>
              </a:rPr>
              <a:t>26-, 52-, 106-and 242-tone DRU tone indices in an 80 MHz PPDU </a:t>
            </a:r>
            <a:r>
              <a:rPr lang="en-US" sz="2400" dirty="0">
                <a:cs typeface="Arial" panose="020B0604020202020204" pitchFamily="34" charset="0"/>
              </a:rPr>
              <a:t>with DRU BW 60 MHz</a:t>
            </a:r>
            <a:endParaRPr lang="ko-KR" altLang="en-US" sz="2400" dirty="0">
              <a:latin typeface="+mn-lt"/>
              <a:ea typeface="Gulim" panose="020B0600000101010101" pitchFamily="34" charset="-127"/>
            </a:endParaRPr>
          </a:p>
        </p:txBody>
      </p:sp>
      <p:sp>
        <p:nvSpPr>
          <p:cNvPr id="5126" name="슬라이드 번호 개체 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/>
              <a:t>Slide </a:t>
            </a:r>
            <a:fld id="{5128BAC4-F7E3-4930-9F5B-4136CA8B6505}" type="slidenum">
              <a:rPr lang="en-US" altLang="ko-KR" sz="1200" b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ko-KR" sz="1200" b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2076" y="6475413"/>
            <a:ext cx="2301849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Yan Xin, </a:t>
            </a:r>
            <a:r>
              <a:rPr lang="en-US" altLang="ko-KR" i="1" dirty="0"/>
              <a:t>et al</a:t>
            </a:r>
            <a:r>
              <a:rPr lang="en-US" altLang="ko-KR" dirty="0"/>
              <a:t>, Huawei Technologies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1368302-84F4-4C92-8300-F7A9B6461E32}"/>
              </a:ext>
            </a:extLst>
          </p:cNvPr>
          <p:cNvSpPr txBox="1"/>
          <p:nvPr/>
        </p:nvSpPr>
        <p:spPr>
          <a:xfrm>
            <a:off x="463143" y="1539360"/>
            <a:ext cx="8080782" cy="411002"/>
          </a:xfrm>
          <a:prstGeom prst="rect">
            <a:avLst/>
          </a:prstGeom>
          <a:noFill/>
        </p:spPr>
        <p:txBody>
          <a:bodyPr vert="horz" wrap="square" rtlCol="0">
            <a:noAutofit/>
          </a:bodyPr>
          <a:lstStyle/>
          <a:p>
            <a:pPr marL="285750" indent="-285750" latinLnBrk="0">
              <a:buFont typeface="Arial" panose="020B0604020202020204" pitchFamily="34" charset="0"/>
              <a:buChar char="•"/>
            </a:pPr>
            <a:r>
              <a:rPr lang="en-US" sz="1400" dirty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Intermediate 26-, 52- and 106-tone DRU tone </a:t>
            </a:r>
            <a:r>
              <a:rPr lang="en-US" sz="1400" dirty="0">
                <a:latin typeface="Arial" panose="020B0604020202020204" pitchFamily="34" charset="0"/>
                <a:ea typeface="Microsoft YaHei" panose="020B0503020204020204" pitchFamily="34" charset="-122"/>
              </a:rPr>
              <a:t>indices, </a:t>
            </a:r>
            <a:r>
              <a:rPr lang="en-US" sz="1400" dirty="0" err="1">
                <a:latin typeface="Arial" panose="020B0604020202020204" pitchFamily="34" charset="0"/>
                <a:ea typeface="Microsoft YaHei" panose="020B0503020204020204" pitchFamily="34" charset="-122"/>
              </a:rPr>
              <a:t>idx</a:t>
            </a:r>
            <a:r>
              <a:rPr lang="en-US" sz="1400" dirty="0">
                <a:latin typeface="Arial" panose="020B0604020202020204" pitchFamily="34" charset="0"/>
                <a:ea typeface="Microsoft YaHei" panose="020B0503020204020204" pitchFamily="34" charset="-122"/>
              </a:rPr>
              <a:t>, corresponding to 242-tone DRU1 </a:t>
            </a:r>
            <a:endParaRPr lang="en-US" sz="1400" dirty="0">
              <a:latin typeface="Arial" panose="020B0604020202020204" pitchFamily="34" charset="0"/>
              <a:ea typeface="Microsoft YaHei" panose="020B0503020204020204" pitchFamily="34" charset="-122"/>
              <a:cs typeface="Arial" panose="020B0604020202020204" pitchFamily="34" charset="0"/>
            </a:endParaRPr>
          </a:p>
          <a:p>
            <a:pPr latinLnBrk="0">
              <a:spcBef>
                <a:spcPts val="600"/>
              </a:spcBef>
            </a:pPr>
            <a:r>
              <a:rPr lang="en-US" i="1" dirty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     	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9B34F42-6307-4FBE-AE35-A0DCF5D861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7251" y="2041923"/>
            <a:ext cx="7707326" cy="36742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1080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제목 1"/>
          <p:cNvSpPr>
            <a:spLocks noGrp="1"/>
          </p:cNvSpPr>
          <p:nvPr>
            <p:ph type="title"/>
          </p:nvPr>
        </p:nvSpPr>
        <p:spPr>
          <a:xfrm>
            <a:off x="1150144" y="762000"/>
            <a:ext cx="6389687" cy="685800"/>
          </a:xfrm>
        </p:spPr>
        <p:txBody>
          <a:bodyPr/>
          <a:lstStyle/>
          <a:p>
            <a:r>
              <a:rPr lang="en-US" sz="2400" dirty="0">
                <a:latin typeface="+mn-lt"/>
                <a:cs typeface="Arial" panose="020B0604020202020204" pitchFamily="34" charset="0"/>
              </a:rPr>
              <a:t>26-, 52-, 106-and 242-tone DRU tone indices in an 80 MHz PPDU </a:t>
            </a:r>
            <a:r>
              <a:rPr lang="en-US" sz="2400" dirty="0">
                <a:cs typeface="Arial" panose="020B0604020202020204" pitchFamily="34" charset="0"/>
              </a:rPr>
              <a:t>with DRU BW 60 MHz</a:t>
            </a:r>
            <a:endParaRPr lang="ko-KR" altLang="en-US" sz="2400" dirty="0">
              <a:latin typeface="+mn-lt"/>
              <a:ea typeface="Gulim" panose="020B0600000101010101" pitchFamily="34" charset="-127"/>
            </a:endParaRPr>
          </a:p>
        </p:txBody>
      </p:sp>
      <p:sp>
        <p:nvSpPr>
          <p:cNvPr id="5126" name="슬라이드 번호 개체 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/>
              <a:t>Slide </a:t>
            </a:r>
            <a:fld id="{5128BAC4-F7E3-4930-9F5B-4136CA8B6505}" type="slidenum">
              <a:rPr lang="en-US" altLang="ko-KR" sz="1200" b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ko-KR" sz="1200" b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2076" y="6475413"/>
            <a:ext cx="2301849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Yan Xin, </a:t>
            </a:r>
            <a:r>
              <a:rPr lang="en-US" altLang="ko-KR" i="1" dirty="0"/>
              <a:t>et al</a:t>
            </a:r>
            <a:r>
              <a:rPr lang="en-US" altLang="ko-KR" dirty="0"/>
              <a:t>, Huawei Technologies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1368302-84F4-4C92-8300-F7A9B6461E32}"/>
              </a:ext>
            </a:extLst>
          </p:cNvPr>
          <p:cNvSpPr txBox="1"/>
          <p:nvPr/>
        </p:nvSpPr>
        <p:spPr>
          <a:xfrm>
            <a:off x="463143" y="1600200"/>
            <a:ext cx="8080782" cy="411002"/>
          </a:xfrm>
          <a:prstGeom prst="rect">
            <a:avLst/>
          </a:prstGeom>
          <a:noFill/>
        </p:spPr>
        <p:txBody>
          <a:bodyPr vert="horz" wrap="square" rtlCol="0">
            <a:noAutofit/>
          </a:bodyPr>
          <a:lstStyle/>
          <a:p>
            <a:pPr marL="285750" indent="-285750" latinLnBrk="0">
              <a:buFont typeface="Arial" panose="020B0604020202020204" pitchFamily="34" charset="0"/>
              <a:buChar char="•"/>
            </a:pPr>
            <a:r>
              <a:rPr lang="en-US" sz="1400" dirty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Intermediate 26-, 52- and 106-tone DRU tone </a:t>
            </a:r>
            <a:r>
              <a:rPr lang="en-US" sz="1400" dirty="0">
                <a:latin typeface="Arial" panose="020B0604020202020204" pitchFamily="34" charset="0"/>
                <a:ea typeface="Microsoft YaHei" panose="020B0503020204020204" pitchFamily="34" charset="-122"/>
              </a:rPr>
              <a:t>indices, </a:t>
            </a:r>
            <a:r>
              <a:rPr lang="en-US" sz="1400" dirty="0" err="1">
                <a:latin typeface="Arial" panose="020B0604020202020204" pitchFamily="34" charset="0"/>
                <a:ea typeface="Microsoft YaHei" panose="020B0503020204020204" pitchFamily="34" charset="-122"/>
              </a:rPr>
              <a:t>idx</a:t>
            </a:r>
            <a:r>
              <a:rPr lang="en-US" sz="1400" dirty="0">
                <a:latin typeface="Arial" panose="020B0604020202020204" pitchFamily="34" charset="0"/>
                <a:ea typeface="Microsoft YaHei" panose="020B0503020204020204" pitchFamily="34" charset="-122"/>
              </a:rPr>
              <a:t>, corresponding to 242-tone DRU2 </a:t>
            </a:r>
            <a:endParaRPr lang="en-US" sz="1400" dirty="0">
              <a:latin typeface="Arial" panose="020B0604020202020204" pitchFamily="34" charset="0"/>
              <a:ea typeface="Microsoft YaHei" panose="020B0503020204020204" pitchFamily="34" charset="-122"/>
              <a:cs typeface="Arial" panose="020B0604020202020204" pitchFamily="34" charset="0"/>
            </a:endParaRPr>
          </a:p>
          <a:p>
            <a:pPr latinLnBrk="0">
              <a:spcBef>
                <a:spcPts val="600"/>
              </a:spcBef>
            </a:pPr>
            <a:r>
              <a:rPr lang="en-US" i="1" dirty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     	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FE49D9B-F381-440B-981F-5872E37B20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2257" y="2011202"/>
            <a:ext cx="7791668" cy="38767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36373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제목 1"/>
          <p:cNvSpPr>
            <a:spLocks noGrp="1"/>
          </p:cNvSpPr>
          <p:nvPr>
            <p:ph type="title"/>
          </p:nvPr>
        </p:nvSpPr>
        <p:spPr>
          <a:xfrm>
            <a:off x="1150144" y="677865"/>
            <a:ext cx="6389687" cy="685800"/>
          </a:xfrm>
        </p:spPr>
        <p:txBody>
          <a:bodyPr/>
          <a:lstStyle/>
          <a:p>
            <a:r>
              <a:rPr lang="en-US" sz="2400" dirty="0">
                <a:latin typeface="+mn-lt"/>
                <a:cs typeface="Arial" panose="020B0604020202020204" pitchFamily="34" charset="0"/>
              </a:rPr>
              <a:t>26-, 52-, 106-and 242-tone DRU tone indices in an 80 MHz PPDU </a:t>
            </a:r>
            <a:r>
              <a:rPr lang="en-US" sz="2400" dirty="0">
                <a:cs typeface="Arial" panose="020B0604020202020204" pitchFamily="34" charset="0"/>
              </a:rPr>
              <a:t>with DRU BW 60 MHz</a:t>
            </a:r>
            <a:endParaRPr lang="ko-KR" altLang="en-US" sz="2400" dirty="0">
              <a:latin typeface="+mn-lt"/>
              <a:ea typeface="Gulim" panose="020B0600000101010101" pitchFamily="34" charset="-127"/>
            </a:endParaRPr>
          </a:p>
        </p:txBody>
      </p:sp>
      <p:sp>
        <p:nvSpPr>
          <p:cNvPr id="5126" name="슬라이드 번호 개체 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/>
              <a:t>Slide </a:t>
            </a:r>
            <a:fld id="{5128BAC4-F7E3-4930-9F5B-4136CA8B6505}" type="slidenum">
              <a:rPr lang="en-US" altLang="ko-KR" sz="1200" b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ko-KR" sz="1200" b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2076" y="6475413"/>
            <a:ext cx="2301849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Yan Xin, </a:t>
            </a:r>
            <a:r>
              <a:rPr lang="en-US" altLang="ko-KR" i="1" dirty="0"/>
              <a:t>et al</a:t>
            </a:r>
            <a:r>
              <a:rPr lang="en-US" altLang="ko-KR" dirty="0"/>
              <a:t>, Huawei Technologies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1368302-84F4-4C92-8300-F7A9B6461E32}"/>
              </a:ext>
            </a:extLst>
          </p:cNvPr>
          <p:cNvSpPr txBox="1"/>
          <p:nvPr/>
        </p:nvSpPr>
        <p:spPr>
          <a:xfrm>
            <a:off x="497908" y="1431930"/>
            <a:ext cx="8080782" cy="411002"/>
          </a:xfrm>
          <a:prstGeom prst="rect">
            <a:avLst/>
          </a:prstGeom>
          <a:noFill/>
        </p:spPr>
        <p:txBody>
          <a:bodyPr vert="horz" wrap="square" rtlCol="0">
            <a:noAutofit/>
          </a:bodyPr>
          <a:lstStyle/>
          <a:p>
            <a:pPr marL="285750" indent="-285750" latinLnBrk="0">
              <a:buFont typeface="Arial" panose="020B0604020202020204" pitchFamily="34" charset="0"/>
              <a:buChar char="•"/>
            </a:pPr>
            <a:r>
              <a:rPr lang="en-US" sz="1400" dirty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Intermediate 26-, 52- and 106-tone DRU tone </a:t>
            </a:r>
            <a:r>
              <a:rPr lang="en-US" sz="1400" dirty="0">
                <a:latin typeface="Arial" panose="020B0604020202020204" pitchFamily="34" charset="0"/>
                <a:ea typeface="Microsoft YaHei" panose="020B0503020204020204" pitchFamily="34" charset="-122"/>
              </a:rPr>
              <a:t>indices, </a:t>
            </a:r>
            <a:r>
              <a:rPr lang="en-US" sz="1400" dirty="0" err="1">
                <a:latin typeface="Arial" panose="020B0604020202020204" pitchFamily="34" charset="0"/>
                <a:ea typeface="Microsoft YaHei" panose="020B0503020204020204" pitchFamily="34" charset="-122"/>
              </a:rPr>
              <a:t>idx</a:t>
            </a:r>
            <a:r>
              <a:rPr lang="en-US" sz="1400" dirty="0">
                <a:latin typeface="Arial" panose="020B0604020202020204" pitchFamily="34" charset="0"/>
                <a:ea typeface="Microsoft YaHei" panose="020B0503020204020204" pitchFamily="34" charset="-122"/>
              </a:rPr>
              <a:t>, corresponding to 242-tone DRU3 </a:t>
            </a:r>
            <a:endParaRPr lang="en-US" sz="1400" dirty="0">
              <a:latin typeface="Arial" panose="020B0604020202020204" pitchFamily="34" charset="0"/>
              <a:ea typeface="Microsoft YaHei" panose="020B0503020204020204" pitchFamily="34" charset="-122"/>
              <a:cs typeface="Arial" panose="020B0604020202020204" pitchFamily="34" charset="0"/>
            </a:endParaRPr>
          </a:p>
          <a:p>
            <a:pPr latinLnBrk="0">
              <a:spcBef>
                <a:spcPts val="600"/>
              </a:spcBef>
            </a:pPr>
            <a:r>
              <a:rPr lang="en-US" i="1" dirty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     	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34BB86E6-57B9-47DA-B418-9385A1BAE7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4071" y="1875035"/>
            <a:ext cx="6852057" cy="34092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6264398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188706</TotalTime>
  <Words>827</Words>
  <Application>Microsoft Office PowerPoint</Application>
  <PresentationFormat>On-screen Show (4:3)</PresentationFormat>
  <Paragraphs>95</Paragraphs>
  <Slides>13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Times New Roman</vt:lpstr>
      <vt:lpstr>802-11-Submission</vt:lpstr>
      <vt:lpstr>Tone Distribution in DRU with Puncturing - Follow up</vt:lpstr>
      <vt:lpstr>Introduction</vt:lpstr>
      <vt:lpstr>26-, 52- and 106-tone DRU tone indices in a 20 MHz PPDU [2]</vt:lpstr>
      <vt:lpstr>Tone distribution per 20 MHz</vt:lpstr>
      <vt:lpstr>242-tone RU locations in an 80 MHz PPDU</vt:lpstr>
      <vt:lpstr>242-tone DRU tone indices with DRU BW 60 MHz in an 80 MHz PPDU</vt:lpstr>
      <vt:lpstr>26-, 52-, 106-and 242-tone DRU tone indices in an 80 MHz PPDU with DRU BW 60 MHz</vt:lpstr>
      <vt:lpstr>26-, 52-, 106-and 242-tone DRU tone indices in an 80 MHz PPDU with DRU BW 60 MHz</vt:lpstr>
      <vt:lpstr>26-, 52-, 106-and 242-tone DRU tone indices in an 80 MHz PPDU with DRU BW 60 MHz</vt:lpstr>
      <vt:lpstr>26-, 52-, 106-and 242-tone DRU tone indices in an 80 MHz PPDU with DRU BW 60 MHz</vt:lpstr>
      <vt:lpstr>Summary</vt:lpstr>
      <vt:lpstr>References</vt:lpstr>
      <vt:lpstr>Straw Poll</vt:lpstr>
    </vt:vector>
  </TitlesOfParts>
  <Company>LG Electronics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Yan Xin</cp:lastModifiedBy>
  <cp:revision>3819</cp:revision>
  <cp:lastPrinted>2019-10-30T14:42:18Z</cp:lastPrinted>
  <dcterms:created xsi:type="dcterms:W3CDTF">2007-05-21T21:00:37Z</dcterms:created>
  <dcterms:modified xsi:type="dcterms:W3CDTF">2024-11-11T04:19:57Z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(2)A56q1VWb31HeONRT4KPsYNh/hp5DyC+ahE2YERZ3WFOcgCI2nj85EHasTXXRokWDp6kHsF/C
8xxCohD9ok8Tu1lVri3JyCdeDIF4qy45Zu49dRHHD08pJ10mrcRqp3EHsVO/5+t+8nhQbXUP
WFHTuirM+kgLYor0+xO0YDC18ciH74YvCfEDHLZR7c3PjPGndqabkeYXcXFaBuZOidGsR55J
lSR8e70t+AbOlg+832</vt:lpwstr>
  </property>
  <property fmtid="{D5CDD505-2E9C-101B-9397-08002B2CF9AE}" pid="3" name="_2015_ms_pID_7253431">
    <vt:lpwstr>cnUm6lU5sDl21P7OhygWk9SPgEtKEGf9QcGOiBlyXtUtds6cFKvhbe
FU9z4KkMJGIZEGeYxuEV+9SjN9SPqENYF/FpC8IVBGFL2MyXv4mWbDxI92SPSNMxs6Bv6aEY
eAEEz0ytyy05WLxPLOyNzjkiyKY+lSRalUn6DPioM/vAjZ/Rhe8+YXIOrbOdePWY5wQ=</vt:lpwstr>
  </property>
  <property fmtid="{D5CDD505-2E9C-101B-9397-08002B2CF9AE}" pid="4" name="_readonly">
    <vt:lpwstr/>
  </property>
  <property fmtid="{D5CDD505-2E9C-101B-9397-08002B2CF9AE}" pid="5" name="_change">
    <vt:lpwstr/>
  </property>
  <property fmtid="{D5CDD505-2E9C-101B-9397-08002B2CF9AE}" pid="6" name="_full-control">
    <vt:lpwstr/>
  </property>
  <property fmtid="{D5CDD505-2E9C-101B-9397-08002B2CF9AE}" pid="7" name="sflag">
    <vt:lpwstr>1578421453</vt:lpwstr>
  </property>
</Properties>
</file>