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31" r:id="rId3"/>
    <p:sldId id="446" r:id="rId4"/>
    <p:sldId id="461" r:id="rId5"/>
    <p:sldId id="462" r:id="rId6"/>
    <p:sldId id="449" r:id="rId7"/>
    <p:sldId id="459" r:id="rId8"/>
    <p:sldId id="454" r:id="rId9"/>
    <p:sldId id="456" r:id="rId10"/>
    <p:sldId id="450" r:id="rId11"/>
    <p:sldId id="460" r:id="rId12"/>
    <p:sldId id="442" r:id="rId13"/>
    <p:sldId id="463" r:id="rId14"/>
    <p:sldId id="447" r:id="rId15"/>
    <p:sldId id="448" r:id="rId16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2D3D8-7603-46F7-9D00-AB88B67B3E9A}" v="20" dt="2024-11-09T02:37:59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 autoAdjust="0"/>
    <p:restoredTop sz="94616" autoAdjust="0"/>
  </p:normalViewPr>
  <p:slideViewPr>
    <p:cSldViewPr>
      <p:cViewPr varScale="1">
        <p:scale>
          <a:sx n="126" d="100"/>
          <a:sy n="126" d="100"/>
        </p:scale>
        <p:origin x="588" y="1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212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0525" y="204788"/>
            <a:ext cx="641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200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22938" y="96123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GB" altLang="en-US"/>
              <a:t>Page </a:t>
            </a:r>
            <a:fld id="{BAF696D6-2B11-400B-80BE-320340BD9C0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475"/>
            <a:ext cx="1227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March 2014</a:t>
            </a: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GB" altLang="en-US"/>
              <a:t>Page </a:t>
            </a:r>
            <a:fld id="{191D54E5-86B9-40A9-ABFE-18C51DE813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187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Slide </a:t>
            </a:r>
            <a:fld id="{1C63A446-957E-4FA3-A6F6-424039CA2D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7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A398-EB07-44E2-AD97-456BF5CED23C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6A28-B578-478A-BD40-2AA493B3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4EAF-75A1-4587-A456-C16E7364FE5F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077B-0ED4-467E-9037-94987130A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E451-27BC-41FC-B13F-D920B13DB40D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38DB-C722-4CF6-BE63-EE3545B1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C8A7-7F79-43C9-BD1D-C3A218F7FB54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21CF-A91F-401B-8887-76475E086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7DCB-92B9-4394-A334-F9A3BFAF09EF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B7AA3-6ED8-49E1-8F75-21B2EDE1D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7E94-3B8C-44F6-9C59-C1C14DB3F532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A89A-12E7-41F4-A94B-031D316BA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F9B9-62A3-406A-8D18-0DF1EA63157F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460A-A00E-4A2A-8486-1B898610B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2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6D27-18C4-4E41-91F3-499358260A02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E5B5-9A46-46A8-85A7-D88686A5C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3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6608-FC35-49D3-B23F-BF06E71BE91E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66B6-40C9-4484-B17E-3410465E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812C-B94A-41E8-97B0-2165B66999E7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8AFB-83CD-42A8-B4C3-A1D385044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2398-A3C6-45DC-A23B-8CC58C8F7EDA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9327-98F7-4FAB-B1B9-7FE17CF06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2975" y="6475413"/>
            <a:ext cx="1360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GB" altLang="en-US"/>
              <a:t>Slide </a:t>
            </a:r>
            <a:fld id="{8B8338B2-6E12-4130-9981-618315C8055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6773" y="332601"/>
            <a:ext cx="328301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802.11-24/1855r0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95FD14-B118-4462-9A0F-EBA8F6D060D3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C5D422A3-5322-4D18-B9B0-F624B936D4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c.wpenginepowered.com/wp-content/uploads/2024/09/WBA-Wi-Fi-Exp-for-Moving-Networks-V1.0.0-Public-2.pdf" TargetMode="External"/><Relationship Id="rId2" Type="http://schemas.openxmlformats.org/officeDocument/2006/relationships/hyperlink" Target="https://wballiance.com/wi-fi-experience-for-moving-networ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" TargetMode="External"/><Relationship Id="rId7" Type="http://schemas.openxmlformats.org/officeDocument/2006/relationships/hyperlink" Target="https://wballiance.com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balliance.com/events-awards/" TargetMode="External"/><Relationship Id="rId5" Type="http://schemas.openxmlformats.org/officeDocument/2006/relationships/hyperlink" Target="https://wballiance.com/resource/" TargetMode="External"/><Relationship Id="rId4" Type="http://schemas.openxmlformats.org/officeDocument/2006/relationships/hyperlink" Target="https://wballiance.com/wba-program-overview-2024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irelessglobalcongress.com/Brochure/WGC-EMEA-2024-Post-Event-Report/index.html#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balliance.com/wba-program-overview-2024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balliancec.wpenginepowered.com/wp-content/uploads/2023/12/WBA_2024-Roadmap-and-Project-Overview_V1.4.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wp-content/uploads/2024/10/WBA-OpenRoaming-Guide-APAC-TG_v1.0.0-FINALPublic.pdf" TargetMode="External"/><Relationship Id="rId2" Type="http://schemas.openxmlformats.org/officeDocument/2006/relationships/hyperlink" Target="https://wballiance.com/resource/wba-openroaming-introduction-guid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balliance.com/wp-content/uploads/2024/08/Access-Network-Metrics-Whitepaper-Outline-v1.0.0-Public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balliance.com/openroaming-for-iot-fido-device-onboard-framewor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balliancec.wpenginepowered.com/wp-content/uploads/2024/10/WBA-OpenRoaming-for-IoT_FIDO-Device-Onboarding-Framework-Public-V.1.0.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November 2024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Wireless Broadband Alliance (WBA) Liaison Report – November 2024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032" y="2001525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2024-11-13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2636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E3B203-39B5-4261-AEA3-1A957979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83024"/>
              </p:ext>
            </p:extLst>
          </p:nvPr>
        </p:nvGraphicFramePr>
        <p:xfrm>
          <a:off x="564679" y="3144525"/>
          <a:ext cx="77485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097">
                  <a:extLst>
                    <a:ext uri="{9D8B030D-6E8A-4147-A177-3AD203B41FA5}">
                      <a16:colId xmlns:a16="http://schemas.microsoft.com/office/drawing/2014/main" val="8863690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11056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861671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4206515"/>
                    </a:ext>
                  </a:extLst>
                </a:gridCol>
                <a:gridCol w="2733157">
                  <a:extLst>
                    <a:ext uri="{9D8B030D-6E8A-4147-A177-3AD203B41FA5}">
                      <a16:colId xmlns:a16="http://schemas.microsoft.com/office/drawing/2014/main" val="78505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1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Necati Canpolat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necati.canpolat@intel.com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18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22B2-534F-4C71-AFE1-98761FD0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14" y="654926"/>
            <a:ext cx="7772400" cy="1066800"/>
          </a:xfrm>
        </p:spPr>
        <p:txBody>
          <a:bodyPr/>
          <a:lstStyle/>
          <a:p>
            <a:pPr algn="l"/>
            <a:r>
              <a:rPr lang="en-US" sz="3200" dirty="0"/>
              <a:t>Wi-Fi Experience for Moving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CAF2-2005-CD3D-1D39-AB8F2AF9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8800"/>
            <a:ext cx="5542384" cy="4114800"/>
          </a:xfrm>
        </p:spPr>
        <p:txBody>
          <a:bodyPr/>
          <a:lstStyle/>
          <a:p>
            <a:pPr algn="l"/>
            <a:r>
              <a:rPr lang="en-US" sz="1800" b="0" dirty="0"/>
              <a:t>Highlights solutions for seamless connectivity in moving networks like trains, ships, airplanes, public buses etc.</a:t>
            </a:r>
          </a:p>
          <a:p>
            <a:r>
              <a:rPr lang="en-US" sz="1800" b="0" dirty="0"/>
              <a:t>Details how today’s Wi-Fi standards can be used to enhance commutes, travel &amp; daily errands with reliable &amp; secure Wi-Fi networks covering: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Challenges in Moving Networks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Innovative Solutions 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Practical Use Cases 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Industry Benefits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sz="1600" b="0" dirty="0">
                <a:hlinkClick r:id="rId2"/>
              </a:rPr>
              <a:t>https://wballiance.com/wi-fi-experience-for-moving-network/</a:t>
            </a:r>
            <a:endParaRPr lang="en-US" sz="1600" b="0" dirty="0"/>
          </a:p>
          <a:p>
            <a:endParaRPr lang="en-US" dirty="0"/>
          </a:p>
          <a:p>
            <a:endParaRPr lang="en-US" sz="1800" b="0" i="0" dirty="0">
              <a:solidFill>
                <a:srgbClr val="211F4F"/>
              </a:solidFill>
              <a:effectLst/>
              <a:latin typeface="Segoe - Light"/>
            </a:endParaRPr>
          </a:p>
          <a:p>
            <a:endParaRPr lang="en-US" sz="1800" b="0" i="0" dirty="0">
              <a:solidFill>
                <a:srgbClr val="211F4F"/>
              </a:solidFill>
              <a:effectLst/>
              <a:latin typeface="Segoe - Light"/>
            </a:endParaRPr>
          </a:p>
          <a:p>
            <a:pPr algn="l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CCC3-2B06-9E02-0DA6-BE28CC18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171D-59AD-C24B-4562-795AFE59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8D475-D736-4234-9942-9B21693D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53BAE-DD0A-DA90-64FA-0EF70BAF84C3}"/>
              </a:ext>
            </a:extLst>
          </p:cNvPr>
          <p:cNvSpPr txBox="1"/>
          <p:nvPr/>
        </p:nvSpPr>
        <p:spPr>
          <a:xfrm>
            <a:off x="5859646" y="5514637"/>
            <a:ext cx="27857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Download</a:t>
            </a:r>
            <a:endParaRPr lang="en-US" sz="1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38F1FF9-9517-E3A3-7B26-1EEF54D1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46" y="1456783"/>
            <a:ext cx="2785740" cy="39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6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278733-69AD-490C-B9F0-8948BCCC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1200"/>
            <a:ext cx="8496944" cy="4114800"/>
          </a:xfrm>
        </p:spPr>
        <p:txBody>
          <a:bodyPr/>
          <a:lstStyle/>
          <a:p>
            <a:r>
              <a:rPr lang="en-GB" altLang="en-US" sz="2000" b="0" dirty="0"/>
              <a:t>WBA information at </a:t>
            </a:r>
            <a:r>
              <a:rPr lang="en-GB" altLang="en-US" sz="2000" b="0" dirty="0">
                <a:hlinkClick r:id="rId3"/>
              </a:rPr>
              <a:t>https://wballiance.com/</a:t>
            </a:r>
            <a:r>
              <a:rPr lang="en-GB" altLang="en-US" sz="2000" b="0" dirty="0"/>
              <a:t> </a:t>
            </a:r>
          </a:p>
          <a:p>
            <a:r>
              <a:rPr lang="en-US" altLang="en-US" sz="2000" b="0" dirty="0"/>
              <a:t>Current work areas </a:t>
            </a:r>
            <a:r>
              <a:rPr lang="en-US" altLang="en-US" sz="2000" b="0" dirty="0">
                <a:hlinkClick r:id="rId4"/>
              </a:rPr>
              <a:t>https://wballiance.com/wba-program-overview-2024/</a:t>
            </a:r>
            <a:endParaRPr lang="en-US" altLang="en-US" sz="2000" b="0" dirty="0"/>
          </a:p>
          <a:p>
            <a:r>
              <a:rPr lang="en-US" altLang="en-US" sz="2000" b="0" dirty="0"/>
              <a:t>WBA resource center </a:t>
            </a:r>
            <a:r>
              <a:rPr lang="en-US" altLang="en-US" sz="2000" b="0" dirty="0">
                <a:hlinkClick r:id="rId5"/>
              </a:rPr>
              <a:t>https://wballiance.com/resource/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events </a:t>
            </a:r>
            <a:r>
              <a:rPr lang="en-US" altLang="en-US" sz="2000" b="0" dirty="0">
                <a:hlinkClick r:id="rId6"/>
              </a:rPr>
              <a:t>https://wballiance.com/events-awards/</a:t>
            </a:r>
            <a:r>
              <a:rPr lang="en-US" altLang="en-US" sz="2000" b="0" dirty="0"/>
              <a:t> </a:t>
            </a:r>
          </a:p>
          <a:p>
            <a:r>
              <a:rPr lang="en-US" altLang="en-US" sz="2000" b="0" dirty="0"/>
              <a:t>WBA memberships: </a:t>
            </a:r>
            <a:r>
              <a:rPr lang="en-US" altLang="en-US" sz="2000" b="0" dirty="0">
                <a:hlinkClick r:id="rId7"/>
              </a:rPr>
              <a:t>https://wballiance.com/membership/</a:t>
            </a:r>
            <a:r>
              <a:rPr lang="en-US" altLang="en-US" sz="2000" b="0" dirty="0"/>
              <a:t> </a:t>
            </a:r>
          </a:p>
          <a:p>
            <a:endParaRPr lang="en-US" altLang="en-US" sz="2000" dirty="0"/>
          </a:p>
        </p:txBody>
      </p:sp>
      <p:sp>
        <p:nvSpPr>
          <p:cNvPr id="7171" name="Date Placeholder 3"/>
          <p:cNvSpPr>
            <a:spLocks noGrp="1"/>
          </p:cNvSpPr>
          <p:nvPr>
            <p:ph type="dt" sz="half" idx="10"/>
          </p:nvPr>
        </p:nvSpPr>
        <p:spPr>
          <a:xfrm>
            <a:off x="684213" y="301823"/>
            <a:ext cx="1659109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000" dirty="0"/>
              <a:t>November</a:t>
            </a:r>
            <a:r>
              <a:rPr lang="en-US" altLang="en-US" sz="1800" dirty="0"/>
              <a:t> 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0CD4761-C037-425C-B273-F6281BEC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2975" y="6475413"/>
            <a:ext cx="13609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Necati Canpolat, Intel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FE87F7-DD82-42BB-9232-55F0F6D6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B69-0E83-7D95-2882-F787E5D9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33" y="3068960"/>
            <a:ext cx="7772400" cy="1066800"/>
          </a:xfrm>
        </p:spPr>
        <p:txBody>
          <a:bodyPr/>
          <a:lstStyle/>
          <a:p>
            <a:r>
              <a:rPr lang="en-US"/>
              <a:t>Backup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35EF-F4C9-9B74-028F-6C786285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07C4-8CE1-CC78-E9DF-91D4C7D5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E643-8675-FAC4-A5CB-EDA9C07E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84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4B05-602E-FAD4-0BC7-6E96137E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07" y="685800"/>
            <a:ext cx="8050593" cy="1066800"/>
          </a:xfrm>
        </p:spPr>
        <p:txBody>
          <a:bodyPr/>
          <a:lstStyle/>
          <a:p>
            <a:pPr algn="l"/>
            <a:r>
              <a:rPr lang="en-US" sz="2800" dirty="0"/>
              <a:t>WBA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43B42-07F5-051F-B608-84AE340C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F9DC-9E23-D58E-6C06-1C4B79F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4517-C69B-EBAE-49CA-1F474A5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13</a:t>
            </a:fld>
            <a:endParaRPr lang="en-GB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4F210-067F-1311-7747-BB3026F85977}"/>
              </a:ext>
            </a:extLst>
          </p:cNvPr>
          <p:cNvGrpSpPr/>
          <p:nvPr/>
        </p:nvGrpSpPr>
        <p:grpSpPr>
          <a:xfrm>
            <a:off x="5104" y="2060848"/>
            <a:ext cx="9137306" cy="962339"/>
            <a:chOff x="3178" y="992275"/>
            <a:chExt cx="9137306" cy="962339"/>
          </a:xfrm>
        </p:grpSpPr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AEC41A9-32A5-C46D-0B9F-6447B9A806A6}"/>
                </a:ext>
              </a:extLst>
            </p:cNvPr>
            <p:cNvSpPr/>
            <p:nvPr/>
          </p:nvSpPr>
          <p:spPr>
            <a:xfrm>
              <a:off x="405681" y="992275"/>
              <a:ext cx="8360917" cy="962339"/>
            </a:xfrm>
            <a:prstGeom prst="roundRect">
              <a:avLst/>
            </a:prstGeom>
            <a:solidFill>
              <a:srgbClr val="042C57"/>
            </a:solidFill>
            <a:ln>
              <a:noFill/>
            </a:ln>
            <a:effectLst>
              <a:outerShdw blurRad="141261" dist="38100" dir="5400000" algn="t" rotWithShape="0">
                <a:prstClr val="black">
                  <a:alpha val="25000"/>
                </a:prst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21C54F-F4FE-7E3E-EF5B-67B3141051CF}"/>
                </a:ext>
              </a:extLst>
            </p:cNvPr>
            <p:cNvSpPr/>
            <p:nvPr/>
          </p:nvSpPr>
          <p:spPr>
            <a:xfrm>
              <a:off x="3178" y="1113040"/>
              <a:ext cx="9137306" cy="7692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WBA IS A NONPROFIT ASSOCIATION WITH THE VISION TO ACCELERATE THE DEVELOPMENT OF</a:t>
              </a:r>
            </a:p>
            <a:p>
              <a:pPr marL="0" marR="0" lvl="0" indent="0" algn="ctr" defTabSz="6858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 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8DC234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“SEAMLESS AND INTEROPERABLE WI-FI SERVICES”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520075-F98E-AE45-D328-03D73BC639F2}"/>
              </a:ext>
            </a:extLst>
          </p:cNvPr>
          <p:cNvGrpSpPr/>
          <p:nvPr/>
        </p:nvGrpSpPr>
        <p:grpSpPr>
          <a:xfrm>
            <a:off x="505150" y="4340948"/>
            <a:ext cx="8137212" cy="382058"/>
            <a:chOff x="70616" y="3989557"/>
            <a:chExt cx="9002768" cy="4226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4EBD28-05BB-2605-8564-506CAD15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16" y="3989557"/>
              <a:ext cx="1227449" cy="42269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22B2B2-E7EA-625B-98C2-E3472F073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739" y="4000813"/>
              <a:ext cx="1003692" cy="40018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C629B9-7037-8944-AAA2-4AE32357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352" y="4053879"/>
              <a:ext cx="1444388" cy="294055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49AB6C21-CBB5-5D4C-21E0-F183E34F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8719" y="4053423"/>
              <a:ext cx="1647874" cy="294965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ECB60011-B8E2-B644-4AA5-2AF4136D0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78" t="20965" r="6354" b="10482"/>
            <a:stretch/>
          </p:blipFill>
          <p:spPr>
            <a:xfrm>
              <a:off x="3083027" y="4045620"/>
              <a:ext cx="1511424" cy="366635"/>
            </a:xfrm>
            <a:prstGeom prst="rect">
              <a:avLst/>
            </a:prstGeom>
          </p:spPr>
        </p:pic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EBA3652-15D3-F1A2-DCAD-9444D494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879" y="3995107"/>
              <a:ext cx="1316505" cy="4115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A7F87-C2D7-111A-5B9D-00194E5C096C}"/>
              </a:ext>
            </a:extLst>
          </p:cNvPr>
          <p:cNvGrpSpPr/>
          <p:nvPr/>
        </p:nvGrpSpPr>
        <p:grpSpPr>
          <a:xfrm>
            <a:off x="-1757" y="4994960"/>
            <a:ext cx="9147513" cy="512764"/>
            <a:chOff x="-3514" y="3060149"/>
            <a:chExt cx="9147513" cy="51276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69D160-9A4D-BB3E-84A1-4042E631969D}"/>
                </a:ext>
              </a:extLst>
            </p:cNvPr>
            <p:cNvSpPr/>
            <p:nvPr/>
          </p:nvSpPr>
          <p:spPr>
            <a:xfrm>
              <a:off x="-3514" y="3060149"/>
              <a:ext cx="9147513" cy="512764"/>
            </a:xfrm>
            <a:prstGeom prst="roundRect">
              <a:avLst>
                <a:gd name="adj" fmla="val 4702"/>
              </a:avLst>
            </a:prstGeom>
            <a:solidFill>
              <a:srgbClr val="8DC2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F6A2D0-69DE-555D-0A4E-3AA0B72763F0}"/>
                </a:ext>
              </a:extLst>
            </p:cNvPr>
            <p:cNvSpPr/>
            <p:nvPr/>
          </p:nvSpPr>
          <p:spPr>
            <a:xfrm>
              <a:off x="14540" y="3063502"/>
              <a:ext cx="1280472" cy="4967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Established</a:t>
              </a:r>
            </a:p>
            <a:p>
              <a:pPr marL="0" marR="0" lvl="0" indent="0" algn="ctr" defTabSz="914378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in 2003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5D8C5E-EB56-7B0A-21A4-23C46B4874C7}"/>
                </a:ext>
              </a:extLst>
            </p:cNvPr>
            <p:cNvSpPr/>
            <p:nvPr/>
          </p:nvSpPr>
          <p:spPr>
            <a:xfrm>
              <a:off x="5592355" y="3079961"/>
              <a:ext cx="132335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PROMOTION AND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GO-TO-MARKET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7AC910-F5A2-B17B-87A5-D737AA940F9D}"/>
                </a:ext>
              </a:extLst>
            </p:cNvPr>
            <p:cNvSpPr/>
            <p:nvPr/>
          </p:nvSpPr>
          <p:spPr>
            <a:xfrm>
              <a:off x="4435241" y="3079961"/>
              <a:ext cx="924323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3 ANNUAL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EVENTS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D6E0CB-AB71-827E-B176-89880A52D67F}"/>
                </a:ext>
              </a:extLst>
            </p:cNvPr>
            <p:cNvSpPr/>
            <p:nvPr/>
          </p:nvSpPr>
          <p:spPr>
            <a:xfrm>
              <a:off x="7148496" y="3079961"/>
              <a:ext cx="1794111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THOUGHT LEADERSHIP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MARKET RESEARCH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5A322E-A632-37F5-6E9A-1B31B2BC1D94}"/>
                </a:ext>
              </a:extLst>
            </p:cNvPr>
            <p:cNvSpPr/>
            <p:nvPr/>
          </p:nvSpPr>
          <p:spPr>
            <a:xfrm>
              <a:off x="3132894" y="3079961"/>
              <a:ext cx="1069556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PROJECTS &amp;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PROGRAMS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CCB175-A838-46B6-4DFA-54F560978A01}"/>
                </a:ext>
              </a:extLst>
            </p:cNvPr>
            <p:cNvSpPr/>
            <p:nvPr/>
          </p:nvSpPr>
          <p:spPr>
            <a:xfrm>
              <a:off x="1426813" y="3079961"/>
              <a:ext cx="1473290" cy="4737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charset="0"/>
                </a:defRPr>
              </a:lvl9pPr>
            </a:lstStyle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+200 MEMBERSHIP</a:t>
              </a:r>
            </a:p>
            <a:p>
              <a:pPr marL="0" marR="0" lvl="0" indent="0" algn="ctr" defTabSz="9143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anose="020F0504030202060203" pitchFamily="34" charset="77"/>
                  <a:ea typeface="+mn-ea"/>
                  <a:cs typeface="Arial" panose="020B0604020202020204" pitchFamily="34" charset="0"/>
                  <a:sym typeface="Asap" panose="02000506040000020004" pitchFamily="2" charset="0"/>
                </a:rPr>
                <a:t>COMMUNITY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A9EB91-B248-D27A-2DE4-2037394FC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5952" y="3075129"/>
              <a:ext cx="0" cy="485258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D81AF1-E19B-96D3-FB8D-590C7E951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0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9B980B-B024-FC98-3BC4-ED841A5C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242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FEAF33-EFBA-4297-BFDF-60FC15D08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9580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CCDDEBA-F990-3F5C-2A1B-8B7986E4C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018" y="3145667"/>
              <a:ext cx="0" cy="334196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D508D-2883-5E92-D80B-88607B01FD8C}"/>
              </a:ext>
            </a:extLst>
          </p:cNvPr>
          <p:cNvGrpSpPr/>
          <p:nvPr/>
        </p:nvGrpSpPr>
        <p:grpSpPr>
          <a:xfrm>
            <a:off x="680361" y="3222842"/>
            <a:ext cx="7786793" cy="817243"/>
            <a:chOff x="699417" y="2190428"/>
            <a:chExt cx="7786793" cy="8172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5B732A-D171-5E46-D45A-9F4EFBE9A333}"/>
                </a:ext>
              </a:extLst>
            </p:cNvPr>
            <p:cNvGrpSpPr/>
            <p:nvPr/>
          </p:nvGrpSpPr>
          <p:grpSpPr>
            <a:xfrm>
              <a:off x="699417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757E6D56-F0A0-0AAC-7EA0-5B5D2DC0B34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9" name="TextBox 70">
                <a:extLst>
                  <a:ext uri="{FF2B5EF4-FFF2-40B4-BE49-F238E27FC236}">
                    <a16:creationId xmlns:a16="http://schemas.microsoft.com/office/drawing/2014/main" id="{3A43E859-E4F8-59B1-D976-EBCF89CE31D4}"/>
                  </a:ext>
                </a:extLst>
              </p:cNvPr>
              <p:cNvSpPr txBox="1"/>
              <p:nvPr/>
            </p:nvSpPr>
            <p:spPr>
              <a:xfrm>
                <a:off x="2353710" y="1102124"/>
                <a:ext cx="4742388" cy="6504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Seamless, Secure and Interoperable Wi-Fi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3DD45-51E5-505B-3558-3BC84A97C224}"/>
                </a:ext>
              </a:extLst>
            </p:cNvPr>
            <p:cNvGrpSpPr/>
            <p:nvPr/>
          </p:nvGrpSpPr>
          <p:grpSpPr>
            <a:xfrm>
              <a:off x="3403363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B619890B-07F7-5171-E4DA-343E7F229639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7" name="TextBox 66">
                <a:extLst>
                  <a:ext uri="{FF2B5EF4-FFF2-40B4-BE49-F238E27FC236}">
                    <a16:creationId xmlns:a16="http://schemas.microsoft.com/office/drawing/2014/main" id="{06DE50AA-99FA-5A05-C1BE-1BE85341A34D}"/>
                  </a:ext>
                </a:extLst>
              </p:cNvPr>
              <p:cNvSpPr txBox="1"/>
              <p:nvPr/>
            </p:nvSpPr>
            <p:spPr>
              <a:xfrm>
                <a:off x="2353710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Convergence and Coexistence of Wireless Technologies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723D75-2BD5-4646-E5C1-B1772D731A46}"/>
                </a:ext>
              </a:extLst>
            </p:cNvPr>
            <p:cNvGrpSpPr/>
            <p:nvPr/>
          </p:nvGrpSpPr>
          <p:grpSpPr>
            <a:xfrm>
              <a:off x="6107309" y="2190428"/>
              <a:ext cx="2378901" cy="817243"/>
              <a:chOff x="2209238" y="958994"/>
              <a:chExt cx="5031335" cy="1015920"/>
            </a:xfrm>
            <a:solidFill>
              <a:srgbClr val="003D69"/>
            </a:solidFill>
          </p:grpSpPr>
          <p:sp>
            <p:nvSpPr>
              <p:cNvPr id="14" name="Rounded Rectangle 33">
                <a:extLst>
                  <a:ext uri="{FF2B5EF4-FFF2-40B4-BE49-F238E27FC236}">
                    <a16:creationId xmlns:a16="http://schemas.microsoft.com/office/drawing/2014/main" id="{D79855F0-D9AF-6CE0-3965-D0BF4F3A8552}"/>
                  </a:ext>
                </a:extLst>
              </p:cNvPr>
              <p:cNvSpPr/>
              <p:nvPr/>
            </p:nvSpPr>
            <p:spPr>
              <a:xfrm>
                <a:off x="2209238" y="958994"/>
                <a:ext cx="5031335" cy="1015920"/>
              </a:xfrm>
              <a:prstGeom prst="roundRect">
                <a:avLst/>
              </a:prstGeom>
              <a:grpFill/>
              <a:ln w="254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91439" tIns="91439" rIns="91439" bIns="91439" numCol="1" spcCol="38100" rtlCol="0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l" defTabSz="1828754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Calibri"/>
                </a:endParaRPr>
              </a:p>
            </p:txBody>
          </p:sp>
          <p:sp>
            <p:nvSpPr>
              <p:cNvPr id="15" name="TextBox 64">
                <a:extLst>
                  <a:ext uri="{FF2B5EF4-FFF2-40B4-BE49-F238E27FC236}">
                    <a16:creationId xmlns:a16="http://schemas.microsoft.com/office/drawing/2014/main" id="{4591D3FD-427D-56D5-B626-EBAA205075D1}"/>
                  </a:ext>
                </a:extLst>
              </p:cNvPr>
              <p:cNvSpPr txBox="1"/>
              <p:nvPr/>
            </p:nvSpPr>
            <p:spPr>
              <a:xfrm>
                <a:off x="2353711" y="997890"/>
                <a:ext cx="4742388" cy="9182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  <a:sym typeface="Arial" charset="0"/>
                  </a:defRPr>
                </a:lvl9pPr>
              </a:lstStyle>
              <a:p>
                <a:pPr marL="0" marR="0" lvl="0" indent="0" algn="ctr" defTabSz="457189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83B73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sap" pitchFamily="2" charset="77"/>
                    <a:ea typeface="ＭＳ Ｐゴシック" charset="0"/>
                    <a:cs typeface="Arial" panose="020B0604020202020204" pitchFamily="34" charset="0"/>
                    <a:sym typeface="Asap" panose="02000506040000020004" pitchFamily="2" charset="0"/>
                  </a:rPr>
                  <a:t>Accelerate Next Generation Wi-Fi Networks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sap" pitchFamily="2" charset="77"/>
                  <a:ea typeface="ＭＳ Ｐゴシック" charset="0"/>
                  <a:cs typeface="+mj-cs"/>
                  <a:sym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44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D8D6-629F-DF73-6661-A0D930FA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WBA Focus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9840-E8B6-F30A-EFD8-E9FE6C62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F842-B715-2EE8-3A43-71807FF8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98E6-0CD0-D55B-FC23-A7E2080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7" name="Google Shape;322;p4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C643627-72D6-6BCB-839B-C48FC85A44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1" y="3105429"/>
            <a:ext cx="7848873" cy="28716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8" name="Google Shape;323;p4">
            <a:extLst>
              <a:ext uri="{FF2B5EF4-FFF2-40B4-BE49-F238E27FC236}">
                <a16:creationId xmlns:a16="http://schemas.microsoft.com/office/drawing/2014/main" id="{615636E2-50BB-DE42-CC3F-5172DEE6B923}"/>
              </a:ext>
            </a:extLst>
          </p:cNvPr>
          <p:cNvSpPr/>
          <p:nvPr/>
        </p:nvSpPr>
        <p:spPr>
          <a:xfrm>
            <a:off x="427528" y="1975721"/>
            <a:ext cx="2461737" cy="4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 MEMBERS SOLVE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REAL BUSINESS ISSUES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" name="Google Shape;324;p4">
            <a:extLst>
              <a:ext uri="{FF2B5EF4-FFF2-40B4-BE49-F238E27FC236}">
                <a16:creationId xmlns:a16="http://schemas.microsoft.com/office/drawing/2014/main" id="{5C2F654C-4EE3-59FB-8A94-85C8D402347E}"/>
              </a:ext>
            </a:extLst>
          </p:cNvPr>
          <p:cNvSpPr/>
          <p:nvPr/>
        </p:nvSpPr>
        <p:spPr>
          <a:xfrm>
            <a:off x="3072605" y="2130044"/>
            <a:ext cx="5099796" cy="57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WBA’s mission is to enable collaboration between service providers, technology companies and organizations to drive positive change and enable opportunities for growth.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" name="Google Shape;325;p4">
            <a:extLst>
              <a:ext uri="{FF2B5EF4-FFF2-40B4-BE49-F238E27FC236}">
                <a16:creationId xmlns:a16="http://schemas.microsoft.com/office/drawing/2014/main" id="{F6AF89E7-15EC-A40B-B53A-9DD70C87B778}"/>
              </a:ext>
            </a:extLst>
          </p:cNvPr>
          <p:cNvSpPr/>
          <p:nvPr/>
        </p:nvSpPr>
        <p:spPr>
          <a:xfrm>
            <a:off x="3072604" y="1845447"/>
            <a:ext cx="5374296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D69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Fosters success for its members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" name="Google Shape;326;p4">
            <a:extLst>
              <a:ext uri="{FF2B5EF4-FFF2-40B4-BE49-F238E27FC236}">
                <a16:creationId xmlns:a16="http://schemas.microsoft.com/office/drawing/2014/main" id="{EB069EAC-7E2A-FDF7-514B-3629885EEE78}"/>
              </a:ext>
            </a:extLst>
          </p:cNvPr>
          <p:cNvSpPr txBox="1"/>
          <p:nvPr/>
        </p:nvSpPr>
        <p:spPr>
          <a:xfrm>
            <a:off x="742634" y="3309421"/>
            <a:ext cx="7704210" cy="24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" rIns="0" bIns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Standards &amp; Specifications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Setting the scene, requirements and creating specifications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Testing &amp; Interoperability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Creating test plans to showcase the technology capabilities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End-to-End Trials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Running field trials/ proof of concept on real-world environment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Guidelines &amp; Best Practices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– Accelerate deployments of services and technologies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j-ea"/>
              <a:cs typeface="+mj-cs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C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ertification &amp; Plug Fests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Addressing gaps and helping the industry to maximizing biz opportunities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  <a:p>
            <a:pPr marL="9524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+mj-ea"/>
                <a:cs typeface="+mj-cs"/>
                <a:sym typeface="Asap"/>
              </a:rPr>
              <a:t>Think Thank &amp; Advocacy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– Industry leaders roundtables and targeted verticals analysis  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13" name="Google Shape;329;p4">
            <a:extLst>
              <a:ext uri="{FF2B5EF4-FFF2-40B4-BE49-F238E27FC236}">
                <a16:creationId xmlns:a16="http://schemas.microsoft.com/office/drawing/2014/main" id="{DA6FB345-2AD5-A624-5C67-3238E0650E21}"/>
              </a:ext>
            </a:extLst>
          </p:cNvPr>
          <p:cNvCxnSpPr/>
          <p:nvPr/>
        </p:nvCxnSpPr>
        <p:spPr>
          <a:xfrm>
            <a:off x="2889265" y="1845447"/>
            <a:ext cx="0" cy="70004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827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BBD-B6B8-DA57-6289-6A180C96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7773987" cy="1066800"/>
          </a:xfrm>
        </p:spPr>
        <p:txBody>
          <a:bodyPr/>
          <a:lstStyle/>
          <a:p>
            <a:pPr algn="l"/>
            <a:r>
              <a:rPr lang="en-US" dirty="0"/>
              <a:t>Wireless Broadband Alliance (WBA)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AF6B6-CE19-2FCA-AC05-6A11DCA4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1200"/>
            <a:ext cx="8352928" cy="4114800"/>
          </a:xfrm>
        </p:spPr>
        <p:txBody>
          <a:bodyPr/>
          <a:lstStyle/>
          <a:p>
            <a:r>
              <a:rPr lang="en-US" b="0" dirty="0"/>
              <a:t>Drives enabling seamless &amp; interoperable Wi-Fi services</a:t>
            </a:r>
          </a:p>
          <a:p>
            <a:r>
              <a:rPr lang="en-US" b="0" dirty="0"/>
              <a:t>Addresses business and technical issues, as well as opportunities in the industry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IEEE 802.11 (std dev)         WFA (cert)       WBA (enablement) 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CA8F-BBED-8C23-6B54-DA65A5EE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7C93-9F1D-C9B5-89A0-992D1D16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95CA-0B5C-C22F-E020-9878CC51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C60E8B-FD19-063A-C7E4-540CD1220421}"/>
              </a:ext>
            </a:extLst>
          </p:cNvPr>
          <p:cNvSpPr/>
          <p:nvPr/>
        </p:nvSpPr>
        <p:spPr bwMode="auto">
          <a:xfrm>
            <a:off x="3611880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150E45-6708-AA65-BD3D-01A9DE8F029E}"/>
              </a:ext>
            </a:extLst>
          </p:cNvPr>
          <p:cNvSpPr/>
          <p:nvPr/>
        </p:nvSpPr>
        <p:spPr bwMode="auto">
          <a:xfrm>
            <a:off x="5724128" y="3789040"/>
            <a:ext cx="240040" cy="1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1956-3792-8079-FA24-C29776EB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50267"/>
            <a:ext cx="8640960" cy="1066800"/>
          </a:xfrm>
        </p:spPr>
        <p:txBody>
          <a:bodyPr/>
          <a:lstStyle/>
          <a:p>
            <a:r>
              <a:rPr lang="en-US" dirty="0"/>
              <a:t>Wireless Global Congress &amp; Members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D1C7-6E3C-8F2D-8B59-7CFCAF3C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20695"/>
            <a:ext cx="4894312" cy="4114800"/>
          </a:xfrm>
        </p:spPr>
        <p:txBody>
          <a:bodyPr/>
          <a:lstStyle/>
          <a:p>
            <a:r>
              <a:rPr lang="en-US" b="0" dirty="0"/>
              <a:t>WBA has three events per year</a:t>
            </a:r>
          </a:p>
          <a:p>
            <a:r>
              <a:rPr lang="en-US" b="0" dirty="0"/>
              <a:t>The last event was on October 7-10 in Paris co-located with Network X</a:t>
            </a:r>
          </a:p>
          <a:p>
            <a:r>
              <a:rPr lang="en-US" b="0" dirty="0">
                <a:hlinkClick r:id="rId2"/>
              </a:rPr>
              <a:t>https://www.wirelessglobalcongress.com/2024-Post-Event-Report</a:t>
            </a:r>
            <a:endParaRPr lang="en-US" b="0" dirty="0"/>
          </a:p>
          <a:p>
            <a:r>
              <a:rPr lang="en-US" b="0" dirty="0"/>
              <a:t>The presentations will be made public in December 2024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317C2-36BE-8B97-3315-B3CC9338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5418B-27BF-81B8-A815-C4155008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8443-EE71-7FDF-FF1D-A5BB019C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B4138-00FA-6C67-6A94-1BB09C17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700808"/>
            <a:ext cx="3423737" cy="43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46D5-A67F-5940-B781-106E5BD9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 Annual Industry Report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8224-80DB-5A2B-333A-C5D8E9219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Producing the Annual Wireless Industry Report</a:t>
            </a:r>
          </a:p>
          <a:p>
            <a:r>
              <a:rPr lang="en-US" b="0" dirty="0"/>
              <a:t>It will be publicly available in December 2024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6818C-8951-8BC1-8D5C-7C1692B4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EDA-C344-4AC5-BC0D-FC2BF92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F86E-88AF-ADA6-78B5-1138D9EC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56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F696-6047-3C61-299E-8C7746A1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0" y="569042"/>
            <a:ext cx="8106370" cy="1066800"/>
          </a:xfrm>
        </p:spPr>
        <p:txBody>
          <a:bodyPr/>
          <a:lstStyle/>
          <a:p>
            <a:pPr algn="l"/>
            <a:r>
              <a:rPr lang="en-US" sz="2800" dirty="0"/>
              <a:t>TECHNICAL ACTIVITIES ROADMAP FOR 2024</a:t>
            </a:r>
            <a:br>
              <a:rPr lang="en-US" sz="2400" dirty="0"/>
            </a:br>
            <a:r>
              <a:rPr lang="en-US" sz="1600" dirty="0"/>
              <a:t>WBA WORK GROUPS &amp; PROJECTS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157EA-AE82-C611-7C13-4F953A67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11F0-39AC-392E-E8CC-990FA4CF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ED2F-9783-EFCC-A6A0-18441C6E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09DF0-5362-4142-8B86-25ABCDE6EAB2}"/>
              </a:ext>
            </a:extLst>
          </p:cNvPr>
          <p:cNvSpPr/>
          <p:nvPr/>
        </p:nvSpPr>
        <p:spPr>
          <a:xfrm>
            <a:off x="351830" y="1700808"/>
            <a:ext cx="1340799" cy="822960"/>
          </a:xfrm>
          <a:prstGeom prst="roundRect">
            <a:avLst>
              <a:gd name="adj" fmla="val 7425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5G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32565-9126-CA25-D21F-61B6578F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9373" y="1812383"/>
            <a:ext cx="205713" cy="2057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EF0BF6-6118-D5A9-09CD-E2419F4C76A9}"/>
              </a:ext>
            </a:extLst>
          </p:cNvPr>
          <p:cNvSpPr/>
          <p:nvPr/>
        </p:nvSpPr>
        <p:spPr>
          <a:xfrm>
            <a:off x="3184862" y="1700808"/>
            <a:ext cx="1340799" cy="822960"/>
          </a:xfrm>
          <a:prstGeom prst="roundRect">
            <a:avLst>
              <a:gd name="adj" fmla="val 7425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NextGen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12985-CDAE-0543-0695-FC341FE0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47262" y="1807239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422A0D-6856-52E4-D18F-F34CFF7748B8}"/>
              </a:ext>
            </a:extLst>
          </p:cNvPr>
          <p:cNvSpPr/>
          <p:nvPr/>
        </p:nvSpPr>
        <p:spPr>
          <a:xfrm>
            <a:off x="1768346" y="1700808"/>
            <a:ext cx="1340799" cy="822960"/>
          </a:xfrm>
          <a:prstGeom prst="roundRect">
            <a:avLst>
              <a:gd name="adj" fmla="val 7425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Group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1A1F4-7F88-27C7-14E1-3FF081C968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30746" y="1807239"/>
            <a:ext cx="216000" cy="216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CA0637-B8C4-407D-9C23-09F59D1E4BEB}"/>
              </a:ext>
            </a:extLst>
          </p:cNvPr>
          <p:cNvSpPr/>
          <p:nvPr/>
        </p:nvSpPr>
        <p:spPr>
          <a:xfrm>
            <a:off x="4601378" y="1700808"/>
            <a:ext cx="1340799" cy="822960"/>
          </a:xfrm>
          <a:prstGeom prst="roundRect">
            <a:avLst>
              <a:gd name="adj" fmla="val 7425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Roaming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Group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2F63B-5674-E780-E023-065371F706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3778" y="1807239"/>
            <a:ext cx="216000" cy="216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F02F90-77CD-BA5A-5802-468AE876DDAD}"/>
              </a:ext>
            </a:extLst>
          </p:cNvPr>
          <p:cNvSpPr/>
          <p:nvPr/>
        </p:nvSpPr>
        <p:spPr>
          <a:xfrm>
            <a:off x="6017894" y="1700808"/>
            <a:ext cx="1340799" cy="822960"/>
          </a:xfrm>
          <a:prstGeom prst="roundRect">
            <a:avLst>
              <a:gd name="adj" fmla="val 7425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OpenRoaming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Group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5A0B82-388D-5CEF-3B69-746E5CE5C097}"/>
              </a:ext>
            </a:extLst>
          </p:cNvPr>
          <p:cNvSpPr/>
          <p:nvPr/>
        </p:nvSpPr>
        <p:spPr>
          <a:xfrm>
            <a:off x="7434411" y="1700808"/>
            <a:ext cx="1340799" cy="822960"/>
          </a:xfrm>
          <a:prstGeom prst="roundRect">
            <a:avLst>
              <a:gd name="adj" fmla="val 7425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Testing &amp; Interop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Group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296927-B412-9C21-8198-9D4644F75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293" y="1807239"/>
            <a:ext cx="216000" cy="216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69B8E4-51C2-CB40-B798-505681955550}"/>
              </a:ext>
            </a:extLst>
          </p:cNvPr>
          <p:cNvSpPr/>
          <p:nvPr/>
        </p:nvSpPr>
        <p:spPr>
          <a:xfrm>
            <a:off x="120283" y="5107005"/>
            <a:ext cx="1391088" cy="640080"/>
          </a:xfrm>
          <a:prstGeom prst="roundRect">
            <a:avLst>
              <a:gd name="adj" fmla="val 3800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 panose="02000506040000020004" pitchFamily="2" charset="0"/>
              </a:rPr>
              <a:t>Policy &amp; Regulatory Affairs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 panose="02000506040000020004" pitchFamily="2" charset="0"/>
              </a:rPr>
              <a:t>Work Group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5E27E-DF69-8F6F-D6BA-165BF7C2E3FC}"/>
              </a:ext>
            </a:extLst>
          </p:cNvPr>
          <p:cNvSpPr/>
          <p:nvPr/>
        </p:nvSpPr>
        <p:spPr>
          <a:xfrm>
            <a:off x="1610906" y="5107005"/>
            <a:ext cx="1391088" cy="640080"/>
          </a:xfrm>
          <a:prstGeom prst="roundRect">
            <a:avLst>
              <a:gd name="adj" fmla="val 2630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 panose="02000506040000020004" pitchFamily="2" charset="0"/>
              </a:rPr>
              <a:t>Market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 panose="02000506040000020004" pitchFamily="2" charset="0"/>
              </a:rPr>
              <a:t>Work Group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777638-C983-DC40-1D25-69722A5EC00D}"/>
              </a:ext>
            </a:extLst>
          </p:cNvPr>
          <p:cNvSpPr/>
          <p:nvPr/>
        </p:nvSpPr>
        <p:spPr>
          <a:xfrm>
            <a:off x="3101529" y="5107005"/>
            <a:ext cx="1391088" cy="640080"/>
          </a:xfrm>
          <a:prstGeom prst="roundRect">
            <a:avLst>
              <a:gd name="adj" fmla="val 2630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 panose="02000506040000020004" pitchFamily="2" charset="0"/>
              </a:rPr>
              <a:t>OpenRoaming Certification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9F4F38-32F2-2123-5334-E94BD54A7043}"/>
              </a:ext>
            </a:extLst>
          </p:cNvPr>
          <p:cNvSpPr/>
          <p:nvPr/>
        </p:nvSpPr>
        <p:spPr>
          <a:xfrm>
            <a:off x="4592152" y="5107005"/>
            <a:ext cx="1391088" cy="640080"/>
          </a:xfrm>
          <a:prstGeom prst="roundRect">
            <a:avLst>
              <a:gd name="adj" fmla="val 3800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/>
              </a:rPr>
              <a:t>Innovation Forum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/>
              </a:rPr>
              <a:t>- Led by CTO Group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0136B6-D6B4-8055-3DD8-927FE3B216F4}"/>
              </a:ext>
            </a:extLst>
          </p:cNvPr>
          <p:cNvSpPr/>
          <p:nvPr/>
        </p:nvSpPr>
        <p:spPr>
          <a:xfrm>
            <a:off x="6082775" y="5107005"/>
            <a:ext cx="1391088" cy="640080"/>
          </a:xfrm>
          <a:prstGeom prst="roundRect">
            <a:avLst>
              <a:gd name="adj" fmla="val 4969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/>
              </a:rPr>
              <a:t>Connected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/>
              </a:rPr>
              <a:t>Communities Forum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5F8C9E-EC5C-FA9A-F229-64B2E0C99B8B}"/>
              </a:ext>
            </a:extLst>
          </p:cNvPr>
          <p:cNvSpPr/>
          <p:nvPr/>
        </p:nvSpPr>
        <p:spPr>
          <a:xfrm>
            <a:off x="1768346" y="2588734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IoT &amp; Smart Home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DC44C27-3DF8-A1CE-6B66-A94C7C6F64CF}"/>
              </a:ext>
            </a:extLst>
          </p:cNvPr>
          <p:cNvSpPr/>
          <p:nvPr/>
        </p:nvSpPr>
        <p:spPr>
          <a:xfrm>
            <a:off x="351830" y="3773926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Enterprise Security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Private 5G Networks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AE3FEB4-8E33-E92D-87B5-62704E98D870}"/>
              </a:ext>
            </a:extLst>
          </p:cNvPr>
          <p:cNvSpPr/>
          <p:nvPr/>
        </p:nvSpPr>
        <p:spPr>
          <a:xfrm>
            <a:off x="1768346" y="3181330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 </a:t>
            </a:r>
            <a:r>
              <a:rPr lang="en-US" sz="10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HaLow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IoT Applications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699BE8-CA54-F5C7-4A7D-6F2E5FCACE1F}"/>
              </a:ext>
            </a:extLst>
          </p:cNvPr>
          <p:cNvSpPr/>
          <p:nvPr/>
        </p:nvSpPr>
        <p:spPr>
          <a:xfrm>
            <a:off x="3184862" y="2588734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 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1C6BFD-B7E4-B2E3-FB79-14AD31943078}"/>
              </a:ext>
            </a:extLst>
          </p:cNvPr>
          <p:cNvSpPr/>
          <p:nvPr/>
        </p:nvSpPr>
        <p:spPr>
          <a:xfrm>
            <a:off x="3184862" y="3787932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Operator Managed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739D7A0-0E7C-D9ED-2BED-9E1ADB9DBBA6}"/>
              </a:ext>
            </a:extLst>
          </p:cNvPr>
          <p:cNvSpPr/>
          <p:nvPr/>
        </p:nvSpPr>
        <p:spPr>
          <a:xfrm>
            <a:off x="4601378" y="2588734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RADIUS Accounting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Assurance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4E0868-2551-A874-73F7-320CE11AB9ED}"/>
              </a:ext>
            </a:extLst>
          </p:cNvPr>
          <p:cNvSpPr/>
          <p:nvPr/>
        </p:nvSpPr>
        <p:spPr>
          <a:xfrm>
            <a:off x="6017894" y="2588734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Federated Onboarding Service for OpenRoaming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842C0B-7F32-96C0-E8CF-2C335FA78BC0}"/>
              </a:ext>
            </a:extLst>
          </p:cNvPr>
          <p:cNvSpPr/>
          <p:nvPr/>
        </p:nvSpPr>
        <p:spPr>
          <a:xfrm>
            <a:off x="7434411" y="3188333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E2E Wi-Fi QoS &amp; L4S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110215-8B7E-5DB8-5FEC-B2683C3DDA45}"/>
              </a:ext>
            </a:extLst>
          </p:cNvPr>
          <p:cNvSpPr/>
          <p:nvPr/>
        </p:nvSpPr>
        <p:spPr>
          <a:xfrm>
            <a:off x="7434411" y="2588734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Network Metrics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CFC3789-9EDE-5FCC-A3BD-01BC1682D29E}"/>
              </a:ext>
            </a:extLst>
          </p:cNvPr>
          <p:cNvSpPr/>
          <p:nvPr/>
        </p:nvSpPr>
        <p:spPr>
          <a:xfrm>
            <a:off x="3184862" y="3188333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 Experience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Moving Networks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3FB28DD-579E-E7B0-9445-51E5E52B5EDD}"/>
              </a:ext>
            </a:extLst>
          </p:cNvPr>
          <p:cNvSpPr/>
          <p:nvPr/>
        </p:nvSpPr>
        <p:spPr>
          <a:xfrm>
            <a:off x="3184862" y="4387532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AIML for Wi-Fi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9826A94-7F6B-AC88-2B9D-2BC2C1B07493}"/>
              </a:ext>
            </a:extLst>
          </p:cNvPr>
          <p:cNvSpPr/>
          <p:nvPr/>
        </p:nvSpPr>
        <p:spPr>
          <a:xfrm>
            <a:off x="351830" y="3181330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Mission Critical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Emergency Services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FFE9FA-4D15-6ECA-3F2F-3DDC23CAD930}"/>
              </a:ext>
            </a:extLst>
          </p:cNvPr>
          <p:cNvSpPr/>
          <p:nvPr/>
        </p:nvSpPr>
        <p:spPr>
          <a:xfrm>
            <a:off x="6021383" y="3773926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OpenRoaming for IoT &amp; FIDO Device Onboarding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4E7A32-B92E-D536-006D-159555CDE5FD}"/>
              </a:ext>
            </a:extLst>
          </p:cNvPr>
          <p:cNvSpPr/>
          <p:nvPr/>
        </p:nvSpPr>
        <p:spPr>
          <a:xfrm>
            <a:off x="7434410" y="4387532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WBA Tools</a:t>
            </a:r>
            <a:b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Testing Platforms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A08550E-3E8A-3816-1DC8-D4DED4481178}"/>
              </a:ext>
            </a:extLst>
          </p:cNvPr>
          <p:cNvSpPr/>
          <p:nvPr/>
        </p:nvSpPr>
        <p:spPr>
          <a:xfrm>
            <a:off x="1768346" y="3773926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 Sensing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A7CAE76-87D7-A689-0480-1B6C36067187}"/>
              </a:ext>
            </a:extLst>
          </p:cNvPr>
          <p:cNvSpPr/>
          <p:nvPr/>
        </p:nvSpPr>
        <p:spPr>
          <a:xfrm>
            <a:off x="4601378" y="3181330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 Security Guidelines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417857C-B888-1E5A-CFE3-70A6D1B752F2}"/>
              </a:ext>
            </a:extLst>
          </p:cNvPr>
          <p:cNvSpPr/>
          <p:nvPr/>
        </p:nvSpPr>
        <p:spPr>
          <a:xfrm>
            <a:off x="7434411" y="3787932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Wi-Fi User &amp; Device Identification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D518151-1AB5-EEE1-7ED0-FC470989E2BC}"/>
              </a:ext>
            </a:extLst>
          </p:cNvPr>
          <p:cNvSpPr/>
          <p:nvPr/>
        </p:nvSpPr>
        <p:spPr>
          <a:xfrm>
            <a:off x="6017894" y="3181330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OpenRoaming for Private LTE/5G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C03331A-569B-5BFD-9CA4-C630802061DC}"/>
              </a:ext>
            </a:extLst>
          </p:cNvPr>
          <p:cNvSpPr/>
          <p:nvPr/>
        </p:nvSpPr>
        <p:spPr>
          <a:xfrm>
            <a:off x="351830" y="2588734"/>
            <a:ext cx="1337310" cy="548640"/>
          </a:xfrm>
          <a:prstGeom prst="roundRect">
            <a:avLst>
              <a:gd name="adj" fmla="val 27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Private &amp; 5G Wi-Fi Convergence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F24AAD2-DCE4-5729-99DB-EB87B4FDA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780" y="1807239"/>
            <a:ext cx="236571" cy="216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C40F41F-A706-B085-5F3B-527AC76B9CD2}"/>
              </a:ext>
            </a:extLst>
          </p:cNvPr>
          <p:cNvSpPr/>
          <p:nvPr/>
        </p:nvSpPr>
        <p:spPr>
          <a:xfrm>
            <a:off x="7573400" y="5107005"/>
            <a:ext cx="1391088" cy="640080"/>
          </a:xfrm>
          <a:prstGeom prst="roundRect">
            <a:avLst>
              <a:gd name="adj" fmla="val 4969"/>
            </a:avLst>
          </a:prstGeom>
          <a:gradFill flip="none" rotWithShape="1">
            <a:gsLst>
              <a:gs pos="0">
                <a:srgbClr val="072CE7">
                  <a:shade val="30000"/>
                  <a:satMod val="115000"/>
                </a:srgbClr>
              </a:gs>
              <a:gs pos="50000">
                <a:srgbClr val="072CE7">
                  <a:shade val="67500"/>
                  <a:satMod val="115000"/>
                </a:srgbClr>
              </a:gs>
              <a:gs pos="100000">
                <a:srgbClr val="072CE7"/>
              </a:gs>
            </a:gsLst>
            <a:lin ang="54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Asap"/>
              </a:rPr>
              <a:t>Enterprise Connectivity Forum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C2E511-D906-1193-6693-BE4C5B56FE7C}"/>
              </a:ext>
            </a:extLst>
          </p:cNvPr>
          <p:cNvSpPr txBox="1"/>
          <p:nvPr/>
        </p:nvSpPr>
        <p:spPr>
          <a:xfrm>
            <a:off x="133167" y="5917918"/>
            <a:ext cx="371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8"/>
              </a:rPr>
              <a:t>https://wballiance.com/wba-program-overview-2024/</a:t>
            </a:r>
            <a:endParaRPr lang="en-US"/>
          </a:p>
          <a:p>
            <a:r>
              <a:rPr lang="en-US">
                <a:hlinkClick r:id="rId9"/>
              </a:rPr>
              <a:t>https://wballiancec.com/proejcts-details</a:t>
            </a:r>
            <a:endParaRPr lang="en-US"/>
          </a:p>
          <a:p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C31DBC6-18CC-0B2B-9707-D5AE46B032F1}"/>
              </a:ext>
            </a:extLst>
          </p:cNvPr>
          <p:cNvSpPr/>
          <p:nvPr/>
        </p:nvSpPr>
        <p:spPr>
          <a:xfrm>
            <a:off x="4522172" y="5992515"/>
            <a:ext cx="1337310" cy="246391"/>
          </a:xfrm>
          <a:prstGeom prst="roundRect">
            <a:avLst>
              <a:gd name="adj" fmla="val 27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/>
            <a:endParaRPr lang="en-US" sz="1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E586BD-DE10-FE8E-FC8A-654969AF63EC}"/>
              </a:ext>
            </a:extLst>
          </p:cNvPr>
          <p:cNvSpPr txBox="1"/>
          <p:nvPr/>
        </p:nvSpPr>
        <p:spPr>
          <a:xfrm>
            <a:off x="5887195" y="5992515"/>
            <a:ext cx="28686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 the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updates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49997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EEA9-8982-F042-ACF7-22E4F5BB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Wi-Fi 7 Field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5A81-3C1A-91CA-7FF1-8B213FB8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Ongoing with several operators covering different deployments and geographies. </a:t>
            </a:r>
          </a:p>
          <a:p>
            <a:r>
              <a:rPr lang="en-US" b="0" dirty="0"/>
              <a:t>The trial results will be made public in December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46168-8C6D-01EB-6F87-1F2765B7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84F97-40FD-B52B-CC50-CC20930F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3DA55-087B-6AA1-60FB-91C29AEE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5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B533-883F-4F00-9988-575204D7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 OpenRoaming Introduction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8448-B9F4-21F9-020F-42B6C9FE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721"/>
            <a:ext cx="5326360" cy="3046557"/>
          </a:xfrm>
        </p:spPr>
        <p:txBody>
          <a:bodyPr/>
          <a:lstStyle/>
          <a:p>
            <a:pPr algn="l"/>
            <a:r>
              <a:rPr lang="en-US" sz="2000" b="0" dirty="0"/>
              <a:t>Published the </a:t>
            </a:r>
            <a:r>
              <a:rPr lang="en-US" sz="2000" b="0" dirty="0">
                <a:hlinkClick r:id="rId2"/>
              </a:rPr>
              <a:t>WBA OpenRoaming™ Introduction Guide</a:t>
            </a:r>
            <a:endParaRPr lang="en-US" sz="2000" b="0" dirty="0"/>
          </a:p>
          <a:p>
            <a:pPr algn="l"/>
            <a:r>
              <a:rPr lang="en-US" sz="2000" b="0" dirty="0"/>
              <a:t>OpenRoaming simplifies connectivity for users, enhancing user experiences while maintaining robust security standards. </a:t>
            </a:r>
          </a:p>
          <a:p>
            <a:pPr algn="l"/>
            <a:r>
              <a:rPr lang="en-US" sz="2000" b="0" dirty="0"/>
              <a:t>Covers the technicalities, benefits, and strategic implementation of OpenRoaming to revolutionize public, guest, and enterprise Wi-Fi networks.</a:t>
            </a:r>
          </a:p>
          <a:p>
            <a:pPr marL="0" indent="0">
              <a:buNone/>
            </a:pPr>
            <a:br>
              <a:rPr lang="en-US" sz="1600" b="0" dirty="0"/>
            </a:br>
            <a:r>
              <a:rPr lang="en-US" sz="1600" b="0" dirty="0">
                <a:hlinkClick r:id="rId3"/>
              </a:rPr>
              <a:t>https://wballiance.com/wp-content/uploads/2024/10/WBA-OpenRoaming-Guide-APAC-TG_v1.0.0-FINALPublic.pdf</a:t>
            </a:r>
            <a:endParaRPr lang="en-US" sz="1600" b="0" dirty="0"/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3802-0142-5411-9F83-5619B6F6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28D5-C760-8ACA-3131-77E2ADD6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91D52-5EE4-9788-A3F4-BAB0A7ED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58483A1-2DFE-4881-CA96-8A06187C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71747B"/>
                </a:solidFill>
                <a:effectLst/>
                <a:latin typeface="Segoe - Regular"/>
              </a:rPr>
            </a:b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71747B"/>
                </a:solidFill>
                <a:effectLst/>
                <a:latin typeface="Segoe - Regular"/>
              </a:rPr>
              <a:t> 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1F597C6-A5BF-DFAD-828D-A2BCC3F7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6" y="1752600"/>
            <a:ext cx="2486979" cy="35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1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40D0-7A2E-13DB-BD6E-F4173CF7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 Access Network Metrics –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2975-FAA3-2E5E-0083-50D2EF83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28800"/>
            <a:ext cx="5542384" cy="4114800"/>
          </a:xfrm>
        </p:spPr>
        <p:txBody>
          <a:bodyPr/>
          <a:lstStyle/>
          <a:p>
            <a:pPr algn="l"/>
            <a:r>
              <a:rPr lang="en-US" sz="1800" b="0" dirty="0"/>
              <a:t>Addresses the challenges present in current Wi-Fi networks, reaffirms the value of explicit QoE evidence, and demonstrates the advantages for users and providers. </a:t>
            </a:r>
          </a:p>
          <a:p>
            <a:pPr algn="l"/>
            <a:r>
              <a:rPr lang="en-US" sz="1800" b="0" dirty="0"/>
              <a:t>Specifies essential metrics and introduces a framework for assessing and sharing Wi-Fi network quality, aiming to foster a more dependable and efficient Wi-Fi future.</a:t>
            </a:r>
          </a:p>
          <a:p>
            <a:pPr algn="l"/>
            <a:r>
              <a:rPr lang="en-US" sz="1800" b="0" dirty="0"/>
              <a:t>The working group is now embarking on Phase 2, focusing on industry alignment.</a:t>
            </a:r>
          </a:p>
          <a:p>
            <a:br>
              <a:rPr lang="en-US" sz="1800" b="0" dirty="0"/>
            </a:br>
            <a:r>
              <a:rPr lang="en-US" sz="1800" b="0" dirty="0">
                <a:hlinkClick r:id="rId2"/>
              </a:rPr>
              <a:t>https://wballiance.com/wp-content/uploads/2024/08/Access-Network-Metrics-Whitepaper-Outline-v1.0.0-Public.pdf</a:t>
            </a:r>
            <a:endParaRPr lang="en-US" sz="1800" b="0" dirty="0"/>
          </a:p>
          <a:p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29F5-AA81-E26E-CFFB-54E264CE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8659-6E54-BA87-7E4B-6AAB50A2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Necati Canpolat,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44C8-22E1-1D49-81E1-A31FADD2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9D3F11-9CD3-30C9-DBF5-4E776BB1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28800"/>
            <a:ext cx="2432021" cy="34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3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22B2-534F-4C71-AFE1-98761FD0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14" y="654926"/>
            <a:ext cx="7772400" cy="1066800"/>
          </a:xfrm>
        </p:spPr>
        <p:txBody>
          <a:bodyPr/>
          <a:lstStyle/>
          <a:p>
            <a:pPr algn="l"/>
            <a:r>
              <a:rPr lang="en-US" dirty="0"/>
              <a:t>Zero Touch Onboarding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CAF2-2005-CD3D-1D39-AB8F2AF9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8800"/>
            <a:ext cx="5542384" cy="4114800"/>
          </a:xfrm>
        </p:spPr>
        <p:txBody>
          <a:bodyPr/>
          <a:lstStyle/>
          <a:p>
            <a:pPr algn="l"/>
            <a:r>
              <a:rPr lang="en-US" sz="1800" b="0" dirty="0"/>
              <a:t>New framework to enable a ‘zero-touch’ onboarding process for Internet of Things (IoT) Wi-Fi devices</a:t>
            </a:r>
          </a:p>
          <a:p>
            <a:r>
              <a:rPr lang="en-US" sz="1800" b="0" dirty="0"/>
              <a:t>Integrates the simplicity and security of WBA OpenRoaming with FIDO Device Onboard</a:t>
            </a:r>
          </a:p>
          <a:p>
            <a:r>
              <a:rPr lang="en-US" sz="1800" b="0"/>
              <a:t>Ensures device security through ownership vouchers and cryptographic mechanisms</a:t>
            </a:r>
          </a:p>
          <a:p>
            <a:r>
              <a:rPr lang="en-US" sz="1800" b="0"/>
              <a:t>Details </a:t>
            </a:r>
            <a:r>
              <a:rPr lang="en-US" sz="1800" b="0" dirty="0"/>
              <a:t>how these technologies work together to simplify and secure the onboarding process for IoT devices.</a:t>
            </a:r>
          </a:p>
          <a:p>
            <a:r>
              <a:rPr lang="en-US" sz="1600" b="0" dirty="0">
                <a:hlinkClick r:id="rId2"/>
              </a:rPr>
              <a:t>https://wballiance.com/openroaming-for-iot-fido-device-onboard-framework/</a:t>
            </a:r>
            <a:endParaRPr lang="en-US" sz="1600" b="0" dirty="0"/>
          </a:p>
          <a:p>
            <a:endParaRPr lang="en-US" sz="1800" b="0" i="0" dirty="0">
              <a:solidFill>
                <a:srgbClr val="211F4F"/>
              </a:solidFill>
              <a:effectLst/>
              <a:latin typeface="Segoe - Light"/>
            </a:endParaRPr>
          </a:p>
          <a:p>
            <a:endParaRPr lang="en-US" sz="1800" b="0" i="0" dirty="0">
              <a:solidFill>
                <a:srgbClr val="211F4F"/>
              </a:solidFill>
              <a:effectLst/>
              <a:latin typeface="Segoe - Light"/>
            </a:endParaRPr>
          </a:p>
          <a:p>
            <a:pPr algn="l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CCC3-2B06-9E02-0DA6-BE28CC18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171D-59AD-C24B-4562-795AFE59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Necati Canpolat, Intel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8D475-D736-4234-9942-9B21693D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E191DE5-A911-B352-F8E6-8A49DC61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49" y="1572451"/>
            <a:ext cx="2618937" cy="37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53BAE-DD0A-DA90-64FA-0EF70BAF84C3}"/>
              </a:ext>
            </a:extLst>
          </p:cNvPr>
          <p:cNvSpPr txBox="1"/>
          <p:nvPr/>
        </p:nvSpPr>
        <p:spPr>
          <a:xfrm>
            <a:off x="6026449" y="5418815"/>
            <a:ext cx="261893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Download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2647519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986</Words>
  <Application>Microsoft Office PowerPoint</Application>
  <PresentationFormat>On-screen Show (4:3)</PresentationFormat>
  <Paragraphs>201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Asap</vt:lpstr>
      <vt:lpstr>Calibri</vt:lpstr>
      <vt:lpstr>Segoe - Light</vt:lpstr>
      <vt:lpstr>Segoe - Regular</vt:lpstr>
      <vt:lpstr>Segoe UI</vt:lpstr>
      <vt:lpstr>Times New Roman</vt:lpstr>
      <vt:lpstr>802-11-Submission</vt:lpstr>
      <vt:lpstr>Custom Design</vt:lpstr>
      <vt:lpstr>Wireless Broadband Alliance (WBA) Liaison Report – November 2024</vt:lpstr>
      <vt:lpstr>Wireless Broadband Alliance (WBA)</vt:lpstr>
      <vt:lpstr>Wireless Global Congress &amp; Members Meeting</vt:lpstr>
      <vt:lpstr>WBA Annual Industry Report 2024</vt:lpstr>
      <vt:lpstr>TECHNICAL ACTIVITIES ROADMAP FOR 2024 WBA WORK GROUPS &amp; PROJECTS</vt:lpstr>
      <vt:lpstr>Wi-Fi 7 Field Trials</vt:lpstr>
      <vt:lpstr>WBA OpenRoaming Introduction Guide</vt:lpstr>
      <vt:lpstr>WBA Access Network Metrics – Phase 1</vt:lpstr>
      <vt:lpstr>Zero Touch Onboarding of IoT Devices</vt:lpstr>
      <vt:lpstr>Wi-Fi Experience for Moving Networks</vt:lpstr>
      <vt:lpstr>Further information</vt:lpstr>
      <vt:lpstr>Backup</vt:lpstr>
      <vt:lpstr>WBA ORGANIZATION</vt:lpstr>
      <vt:lpstr>WBA Focus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2014-02-20T18:42:49Z</dcterms:created>
  <dcterms:modified xsi:type="dcterms:W3CDTF">2024-11-09T02:42:06Z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(2)UgYPB7JILeTwrnLnpN2B8EmvkdYMigKju63JAaKoAYdY0jy79QMmwPtX12GV8Q11Nb4OSOGn_x000d_
UIviNGv7svVSDzIZYkFJ8nUaolnrcAb0AyS1tq7PuIYABiEmXx+7smy+7gLoZX9Q2ID68H3d_x000d_
0tDVmiBqf9cDtnQqCVsrhsCZ0wSynKKsIr/LFfsgxmifYIhqY6ylmixvlTilVpdNW1qom3lY_x000d_
0aLScbDOiHrDN4w3Pb</vt:lpwstr>
  </property>
  <property fmtid="{D5CDD505-2E9C-101B-9397-08002B2CF9AE}" pid="3" name="_ms_pID_725343_00">
    <vt:lpwstr>_</vt:lpwstr>
  </property>
  <property fmtid="{D5CDD505-2E9C-101B-9397-08002B2CF9AE}" pid="4" name="_ms_pID_7253431">
    <vt:lpwstr>gdh7dv97kulMoRbA58HMqnQnQf3AZ/0sNnLjct0rSYnA==</vt:lpwstr>
  </property>
  <property fmtid="{D5CDD505-2E9C-101B-9397-08002B2CF9AE}" pid="5" name="_ms_pID_7253431_00">
    <vt:lpwstr>_</vt:lpwstr>
  </property>
  <property fmtid="{D5CDD505-2E9C-101B-9397-08002B2CF9AE}" pid="6" name="_new_ms_pID_72543">
    <vt:lpwstr>(3)KENUzmCPMuMMbkFT/eFMTjVnNUSTAajMWj0YmG/aFBNe1eUdD94rL8ZwqJeD7OobauZQndbR_x000d_
41s2u2p7AimLUMTxdNsRtSQpIWGLGijNF/wCfmpJMXP/LEL1Aq1rynDUPxgi35kw9WaJB/to_x000d_
Pg8yzS0CNsKEj6iiLWDOj0wWHJAAOePnlG3xQTqxVz+yJ8z8jj16pzs5IMaAY+8NGB+O3Jsa_x000d_
UeHrvCQvMqzqsbohho</vt:lpwstr>
  </property>
  <property fmtid="{D5CDD505-2E9C-101B-9397-08002B2CF9AE}" pid="7" name="_new_ms_pID_72543_00">
    <vt:lpwstr>_new_ms_pID_72543</vt:lpwstr>
  </property>
  <property fmtid="{D5CDD505-2E9C-101B-9397-08002B2CF9AE}" pid="8" name="_new_ms_pID_725431">
    <vt:lpwstr>v0CGH8ofhWhQPAQXNEUsQ+BfkiMy/q5W7X6firuwf7gH6Z9emREQkB_x000d_
5jhevB5OnahXD1sHWLJwzzTih4MIgF5Uctg1w+PGBt0guD+lWO8mrfrrv9kOPbWswN3b1uaV_x000d_
0OONHTPhKS6KqOm9Do9kLq1z4sdO0dRX3BvSUE7bhIDFIYKfH8QYndnBAt7Cmk0oJj/NfxHB_x000d_
ObEzcS3C5vOJGJuEVNew6J7KqZR6Bi7JVAuO</vt:lpwstr>
  </property>
  <property fmtid="{D5CDD505-2E9C-101B-9397-08002B2CF9AE}" pid="9" name="_new_ms_pID_725431_00">
    <vt:lpwstr>_new_ms_pID_725431</vt:lpwstr>
  </property>
  <property fmtid="{D5CDD505-2E9C-101B-9397-08002B2CF9AE}" pid="10" name="_new_ms_pID_725432">
    <vt:lpwstr>b/E9W7FyobRmtdlC3Ft4NSLcFd7eLvGcTAT/_x000d_
2ciIvoQ+L9DgpjyXKsibUXpC2BbifH66A64aWjBG/o+1Cp7NwLLrcnDV9zv6+PkSIB7n5QEu_x000d_
6dZcm+FTPJ/flR3WxFXQBw==</vt:lpwstr>
  </property>
  <property fmtid="{D5CDD505-2E9C-101B-9397-08002B2CF9AE}" pid="11" name="_new_ms_pID_725432_00">
    <vt:lpwstr>_new_ms_pID_725432</vt:lpwstr>
  </property>
  <property fmtid="{D5CDD505-2E9C-101B-9397-08002B2CF9AE}" pid="12" name="sflag">
    <vt:lpwstr>1399998135</vt:lpwstr>
  </property>
</Properties>
</file>