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464" r:id="rId3"/>
    <p:sldId id="2447" r:id="rId4"/>
    <p:sldId id="2452" r:id="rId5"/>
    <p:sldId id="2453" r:id="rId6"/>
    <p:sldId id="2461" r:id="rId7"/>
    <p:sldId id="2391" r:id="rId8"/>
    <p:sldId id="2377" r:id="rId9"/>
    <p:sldId id="244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81" autoAdjust="0"/>
    <p:restoredTop sz="95708" autoAdjust="0"/>
  </p:normalViewPr>
  <p:slideViewPr>
    <p:cSldViewPr>
      <p:cViewPr varScale="1">
        <p:scale>
          <a:sx n="97" d="100"/>
          <a:sy n="97" d="100"/>
        </p:scale>
        <p:origin x="944"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620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E931058-B1B1-2338-4B3E-E1B5D502C4D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5482D3D-2B8B-168B-E887-58FFA83C59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5FE08CA-DB09-E9FB-2BA6-AEEB55D322A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8BA80A3-F0C7-036E-44BA-3968131175D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612B214-E66D-68ED-0443-8071D3462C7D}"/>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ED9E4A01-BF37-DF7F-607B-8E40DD449E2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01CD03E-2315-41EF-9145-3F10662F30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5637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615105A-13D6-CDCF-BDBE-B93A94EFB7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4DDD3A9-B66F-3DF8-B118-2EB3810DDC2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CE4382C-38F3-22A0-ADBC-EBBF9C3410C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2A86E91-796B-947B-081C-600E4862647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0635115-6C5C-FFFD-8090-F284CF71B3CD}"/>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FFA65C5-F95D-C786-4376-1CBB6199265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AB1B134-81CA-B310-B5D0-95039B395D8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541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7CBAD0C-7E19-6738-1D5F-CADE0190C71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BB1F99C-AD23-3C38-9B4B-0DEF6CE28A9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EC7BF65-F3BD-FE50-8D1F-96A1FB008DF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24BEBB8-22E3-75D2-7D76-A3AC860043E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888BC72-B836-9ADC-888C-5D3556794D2B}"/>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C9E0B39-FC6E-01E4-95C0-D40B51AE9B3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F47B922-9624-8004-456B-64F6017F7EF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6721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2BF61D-52BF-3543-A5A0-D656220989A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B62F46-BEFE-DFE4-0546-08C538D0CC5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5B7EC06-506B-A041-93E3-2342C4CD024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7597A9B-2284-D55B-EA36-758A4F2FCB7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3A5C26C-DDAC-433A-A5C9-D01088C22E71}"/>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1E2958D-32D3-352C-C1FF-1E886D98EFF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FF4FFB9-BFA4-A62A-0157-F43BEA0E7FB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7728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Channe</a:t>
            </a:r>
            <a:r>
              <a:rPr lang="en-US" dirty="0"/>
              <a:t>l Access for </a:t>
            </a:r>
            <a:r>
              <a:rPr lang="en-US" sz="3200" dirty="0"/>
              <a:t>NPC</a:t>
            </a:r>
            <a:r>
              <a:rPr lang="en-US" dirty="0"/>
              <a:t>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2025-01-10</a:t>
            </a:r>
            <a:endParaRPr lang="en-GB" sz="2000" b="0" dirty="0"/>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44035364"/>
              </p:ext>
            </p:extLst>
          </p:nvPr>
        </p:nvGraphicFramePr>
        <p:xfrm>
          <a:off x="990600" y="2422525"/>
          <a:ext cx="10833100" cy="2833688"/>
        </p:xfrm>
        <a:graphic>
          <a:graphicData uri="http://schemas.openxmlformats.org/presentationml/2006/ole">
            <mc:AlternateContent xmlns:mc="http://schemas.openxmlformats.org/markup-compatibility/2006">
              <mc:Choice xmlns:v="urn:schemas-microsoft-com:vml" Requires="v">
                <p:oleObj name="Document" r:id="rId3" imgW="10506949" imgH="2742525" progId="Word.Document.8">
                  <p:embed/>
                </p:oleObj>
              </mc:Choice>
              <mc:Fallback>
                <p:oleObj name="Document" r:id="rId3" imgW="10506949" imgH="2742525" progId="Word.Document.8">
                  <p:embed/>
                  <p:pic>
                    <p:nvPicPr>
                      <p:cNvPr id="3075" name="Object 3"/>
                      <p:cNvPicPr>
                        <a:picLocks noChangeAspect="1" noChangeArrowheads="1"/>
                      </p:cNvPicPr>
                      <p:nvPr/>
                    </p:nvPicPr>
                    <p:blipFill>
                      <a:blip r:embed="rId4"/>
                      <a:srcRect/>
                      <a:stretch>
                        <a:fillRect/>
                      </a:stretch>
                    </p:blipFill>
                    <p:spPr bwMode="auto">
                      <a:xfrm>
                        <a:off x="990600" y="2422525"/>
                        <a:ext cx="10833100" cy="28336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2" name="Title 1">
            <a:extLst>
              <a:ext uri="{FF2B5EF4-FFF2-40B4-BE49-F238E27FC236}">
                <a16:creationId xmlns:a16="http://schemas.microsoft.com/office/drawing/2014/main" id="{FD99D647-F974-C873-B0B6-1948E83BE6EB}"/>
              </a:ext>
            </a:extLst>
          </p:cNvPr>
          <p:cNvSpPr txBox="1">
            <a:spLocks/>
          </p:cNvSpPr>
          <p:nvPr/>
        </p:nvSpPr>
        <p:spPr bwMode="auto">
          <a:xfrm>
            <a:off x="914401" y="685801"/>
            <a:ext cx="9982199"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Introduction</a:t>
            </a:r>
          </a:p>
        </p:txBody>
      </p:sp>
      <p:sp>
        <p:nvSpPr>
          <p:cNvPr id="3" name="Rectangle 2">
            <a:extLst>
              <a:ext uri="{FF2B5EF4-FFF2-40B4-BE49-F238E27FC236}">
                <a16:creationId xmlns:a16="http://schemas.microsoft.com/office/drawing/2014/main" id="{D3051F6C-BBB7-3A72-3499-65D3D15D78E9}"/>
              </a:ext>
            </a:extLst>
          </p:cNvPr>
          <p:cNvSpPr txBox="1">
            <a:spLocks noChangeArrowheads="1"/>
          </p:cNvSpPr>
          <p:nvPr/>
        </p:nvSpPr>
        <p:spPr bwMode="auto">
          <a:xfrm>
            <a:off x="762000" y="1790700"/>
            <a:ext cx="10287000" cy="42291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During the initial discussions of NPCA operation, defining an operation mode of triggered-only UL tranmissions has been discussed in some contributions [1–3].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The main rationale of this mode of operation is for the NPCA AP to gain control of the NPCA PCH, as there may be multiple STAs contending for the channel up on switching, the NPCA AP may not be able to gain control of the channel.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Following further discussions, </a:t>
            </a:r>
            <a:r>
              <a:rPr lang="en-US" sz="2000" b="0" kern="0" dirty="0" err="1"/>
              <a:t>TGbn</a:t>
            </a:r>
            <a:r>
              <a:rPr lang="en-US" sz="2000" b="0" kern="0" dirty="0"/>
              <a:t> has defined </a:t>
            </a:r>
            <a:r>
              <a:rPr lang="en-US" sz="2000" kern="0" dirty="0"/>
              <a:t>a mode of operation in NPCA where the NPCA non-AP STA does not use untriggered UL transmissions on the NPCA PCH</a:t>
            </a:r>
            <a:r>
              <a:rPr lang="en-US" sz="2000" b="0" kern="0" dirty="0"/>
              <a:t>.</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In this contribution, </a:t>
            </a:r>
            <a:r>
              <a:rPr lang="en-US" sz="2000" kern="0" dirty="0"/>
              <a:t>we define a new mode of operation for NPCA non-AP STAs as a transition between “untriggered” and “triggered-only” UL transmissions</a:t>
            </a:r>
            <a:r>
              <a:rPr lang="en-US" sz="2000" b="0" kern="0" dirty="0"/>
              <a:t> on the NPCA PCH.</a:t>
            </a:r>
          </a:p>
        </p:txBody>
      </p:sp>
    </p:spTree>
    <p:extLst>
      <p:ext uri="{BB962C8B-B14F-4D97-AF65-F5344CB8AC3E}">
        <p14:creationId xmlns:p14="http://schemas.microsoft.com/office/powerpoint/2010/main" val="3488061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96ABD-3084-64B2-8868-3BC6D9910E74}"/>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C1DCCC2-D402-DDAA-3526-84C846D9BBC8}"/>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F862B0DB-71A4-4316-574B-99617FECC8A4}"/>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C3349931-81CE-2564-E84B-3C983C45FE10}"/>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24AB851A-4B9C-D998-CD38-48C91DFBB170}"/>
              </a:ext>
            </a:extLst>
          </p:cNvPr>
          <p:cNvSpPr txBox="1">
            <a:spLocks noChangeArrowheads="1"/>
          </p:cNvSpPr>
          <p:nvPr/>
        </p:nvSpPr>
        <p:spPr bwMode="auto">
          <a:xfrm>
            <a:off x="965047" y="1498046"/>
            <a:ext cx="10078241" cy="15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UHR AP and UHR STA may switch from the PCH to the NPCA PCH on detecting an inter-BSS PPDU. They may perform UL/DL communications on the NPCA PCH, if the NPCA PCH is available.</a:t>
            </a:r>
            <a:endParaRPr lang="en-US" sz="1600" b="0" kern="0" dirty="0">
              <a:highlight>
                <a:srgbClr val="00FF00"/>
              </a:highlight>
            </a:endParaRPr>
          </a:p>
          <a:p>
            <a:pPr>
              <a:buFont typeface="Arial" panose="020B0604020202020204" pitchFamily="34" charset="0"/>
              <a:buChar char="•"/>
            </a:pPr>
            <a:r>
              <a:rPr lang="en-US" sz="1800" b="0" kern="0" dirty="0"/>
              <a:t>As one enablement option in the NPCA operation, UHR STA may perform triggered-only uplink transmission on the NPCA PCH (e.g., mode of operation: NPCA non-AP STA does not use untriggered UL transmissions on the NPCA PCH [1]).</a:t>
            </a:r>
          </a:p>
        </p:txBody>
      </p:sp>
      <p:sp>
        <p:nvSpPr>
          <p:cNvPr id="13" name="Title 1">
            <a:extLst>
              <a:ext uri="{FF2B5EF4-FFF2-40B4-BE49-F238E27FC236}">
                <a16:creationId xmlns:a16="http://schemas.microsoft.com/office/drawing/2014/main" id="{E39554ED-FB83-BDFC-2339-F72B139F3A8B}"/>
              </a:ext>
            </a:extLst>
          </p:cNvPr>
          <p:cNvSpPr>
            <a:spLocks noGrp="1"/>
          </p:cNvSpPr>
          <p:nvPr>
            <p:ph type="title"/>
          </p:nvPr>
        </p:nvSpPr>
        <p:spPr>
          <a:xfrm>
            <a:off x="914401" y="685801"/>
            <a:ext cx="9982199" cy="1065213"/>
          </a:xfrm>
        </p:spPr>
        <p:txBody>
          <a:bodyPr/>
          <a:lstStyle/>
          <a:p>
            <a:r>
              <a:rPr lang="en-US" dirty="0"/>
              <a:t>Recap: Triggered-only UL Transmission</a:t>
            </a:r>
          </a:p>
        </p:txBody>
      </p:sp>
      <p:cxnSp>
        <p:nvCxnSpPr>
          <p:cNvPr id="40" name="Straight Arrow Connector 39">
            <a:extLst>
              <a:ext uri="{FF2B5EF4-FFF2-40B4-BE49-F238E27FC236}">
                <a16:creationId xmlns:a16="http://schemas.microsoft.com/office/drawing/2014/main" id="{704CEB57-494A-D192-D4A5-713176B5147B}"/>
              </a:ext>
            </a:extLst>
          </p:cNvPr>
          <p:cNvCxnSpPr>
            <a:cxnSpLocks/>
          </p:cNvCxnSpPr>
          <p:nvPr/>
        </p:nvCxnSpPr>
        <p:spPr bwMode="auto">
          <a:xfrm>
            <a:off x="3004857" y="5101950"/>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7AC908B6-D7CE-7371-F020-5EFFCED76033}"/>
              </a:ext>
            </a:extLst>
          </p:cNvPr>
          <p:cNvCxnSpPr>
            <a:cxnSpLocks/>
          </p:cNvCxnSpPr>
          <p:nvPr/>
        </p:nvCxnSpPr>
        <p:spPr bwMode="auto">
          <a:xfrm>
            <a:off x="3004857" y="6001062"/>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D8C01D9E-B6C1-EF43-2AF8-98721DA5045C}"/>
              </a:ext>
            </a:extLst>
          </p:cNvPr>
          <p:cNvCxnSpPr>
            <a:cxnSpLocks/>
          </p:cNvCxnSpPr>
          <p:nvPr/>
        </p:nvCxnSpPr>
        <p:spPr bwMode="auto">
          <a:xfrm flipH="1">
            <a:off x="3846514" y="3477493"/>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90853B5E-6398-AF0D-CD8C-BD8D78B5FCA2}"/>
              </a:ext>
            </a:extLst>
          </p:cNvPr>
          <p:cNvCxnSpPr>
            <a:cxnSpLocks/>
          </p:cNvCxnSpPr>
          <p:nvPr/>
        </p:nvCxnSpPr>
        <p:spPr bwMode="auto">
          <a:xfrm flipV="1">
            <a:off x="3352800" y="4711629"/>
            <a:ext cx="5193053" cy="10693"/>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DF55C82A-1F80-704F-6652-377155308510}"/>
              </a:ext>
            </a:extLst>
          </p:cNvPr>
          <p:cNvSpPr txBox="1"/>
          <p:nvPr/>
        </p:nvSpPr>
        <p:spPr>
          <a:xfrm>
            <a:off x="2834963" y="4822186"/>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C1DDA1B7-2180-6854-BA43-CDB71224DE0D}"/>
              </a:ext>
            </a:extLst>
          </p:cNvPr>
          <p:cNvSpPr txBox="1"/>
          <p:nvPr/>
        </p:nvSpPr>
        <p:spPr>
          <a:xfrm>
            <a:off x="2667000" y="5713841"/>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1102302A-5C0B-26C7-7083-BD925129B6DC}"/>
              </a:ext>
            </a:extLst>
          </p:cNvPr>
          <p:cNvSpPr txBox="1"/>
          <p:nvPr/>
        </p:nvSpPr>
        <p:spPr>
          <a:xfrm>
            <a:off x="3242928" y="4649847"/>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9FAACB07-241A-F4FB-5246-AE86D1939A47}"/>
              </a:ext>
            </a:extLst>
          </p:cNvPr>
          <p:cNvSpPr txBox="1"/>
          <p:nvPr/>
        </p:nvSpPr>
        <p:spPr>
          <a:xfrm>
            <a:off x="3030751" y="4502699"/>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3BAE3703-E94A-DC37-C173-E3B5BA6F49A6}"/>
              </a:ext>
            </a:extLst>
          </p:cNvPr>
          <p:cNvCxnSpPr>
            <a:cxnSpLocks/>
          </p:cNvCxnSpPr>
          <p:nvPr/>
        </p:nvCxnSpPr>
        <p:spPr bwMode="auto">
          <a:xfrm>
            <a:off x="3352800" y="5624042"/>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8ACF1D7-ADDE-DBF9-7490-8185F51292CB}"/>
              </a:ext>
            </a:extLst>
          </p:cNvPr>
          <p:cNvSpPr txBox="1"/>
          <p:nvPr/>
        </p:nvSpPr>
        <p:spPr>
          <a:xfrm>
            <a:off x="3267532" y="5556110"/>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C9885D72-A721-129D-8FF0-199BD3D88CA5}"/>
              </a:ext>
            </a:extLst>
          </p:cNvPr>
          <p:cNvSpPr/>
          <p:nvPr/>
        </p:nvSpPr>
        <p:spPr bwMode="auto">
          <a:xfrm>
            <a:off x="3848139" y="5736494"/>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148115FA-75D6-27B0-3547-0B0D4F5D35BE}"/>
              </a:ext>
            </a:extLst>
          </p:cNvPr>
          <p:cNvCxnSpPr>
            <a:cxnSpLocks/>
          </p:cNvCxnSpPr>
          <p:nvPr/>
        </p:nvCxnSpPr>
        <p:spPr bwMode="auto">
          <a:xfrm>
            <a:off x="3004857" y="4079792"/>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8A23E498-6C33-EFDD-66A8-9958D4243598}"/>
              </a:ext>
            </a:extLst>
          </p:cNvPr>
          <p:cNvCxnSpPr>
            <a:cxnSpLocks/>
          </p:cNvCxnSpPr>
          <p:nvPr/>
        </p:nvCxnSpPr>
        <p:spPr bwMode="auto">
          <a:xfrm>
            <a:off x="3352800" y="3700164"/>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2F5F6B01-F64A-C403-FA85-FCC2595A79E6}"/>
              </a:ext>
            </a:extLst>
          </p:cNvPr>
          <p:cNvSpPr txBox="1"/>
          <p:nvPr/>
        </p:nvSpPr>
        <p:spPr>
          <a:xfrm>
            <a:off x="2814987" y="3800275"/>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1BF24B8D-9AA8-65E1-289C-C0377A24A8B4}"/>
              </a:ext>
            </a:extLst>
          </p:cNvPr>
          <p:cNvSpPr txBox="1"/>
          <p:nvPr/>
        </p:nvSpPr>
        <p:spPr>
          <a:xfrm>
            <a:off x="3242928" y="3627689"/>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64C8428F-873D-9034-416F-DD667640C983}"/>
              </a:ext>
            </a:extLst>
          </p:cNvPr>
          <p:cNvSpPr txBox="1"/>
          <p:nvPr/>
        </p:nvSpPr>
        <p:spPr>
          <a:xfrm>
            <a:off x="3030739" y="3470112"/>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C2E3BB6C-D958-3357-1344-596FF9F8E244}"/>
              </a:ext>
            </a:extLst>
          </p:cNvPr>
          <p:cNvPicPr>
            <a:picLocks noChangeAspect="1"/>
          </p:cNvPicPr>
          <p:nvPr/>
        </p:nvPicPr>
        <p:blipFill>
          <a:blip r:embed="rId3"/>
          <a:stretch>
            <a:fillRect/>
          </a:stretch>
        </p:blipFill>
        <p:spPr>
          <a:xfrm>
            <a:off x="3962400" y="4569681"/>
            <a:ext cx="195423" cy="167505"/>
          </a:xfrm>
          <a:prstGeom prst="rect">
            <a:avLst/>
          </a:prstGeom>
        </p:spPr>
      </p:pic>
      <p:sp>
        <p:nvSpPr>
          <p:cNvPr id="76" name="Rectangle 75">
            <a:extLst>
              <a:ext uri="{FF2B5EF4-FFF2-40B4-BE49-F238E27FC236}">
                <a16:creationId xmlns:a16="http://schemas.microsoft.com/office/drawing/2014/main" id="{FDD42287-1841-A257-FEF2-DC07E495FB85}"/>
              </a:ext>
            </a:extLst>
          </p:cNvPr>
          <p:cNvSpPr/>
          <p:nvPr/>
        </p:nvSpPr>
        <p:spPr bwMode="auto">
          <a:xfrm>
            <a:off x="4125040" y="4325387"/>
            <a:ext cx="416475" cy="39168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 (TF)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CA8C15DF-71E1-2810-6447-54DD4E1C0FEA}"/>
              </a:ext>
            </a:extLst>
          </p:cNvPr>
          <p:cNvCxnSpPr>
            <a:cxnSpLocks/>
          </p:cNvCxnSpPr>
          <p:nvPr/>
        </p:nvCxnSpPr>
        <p:spPr bwMode="auto">
          <a:xfrm flipV="1">
            <a:off x="3935524" y="4717074"/>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DE118B2B-EE98-D76B-BD95-083A6A8BDBFC}"/>
              </a:ext>
            </a:extLst>
          </p:cNvPr>
          <p:cNvSpPr txBox="1"/>
          <p:nvPr/>
        </p:nvSpPr>
        <p:spPr>
          <a:xfrm>
            <a:off x="3769543" y="5063201"/>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3FF4A47F-74E9-12B4-2C84-C19BCCA1A694}"/>
              </a:ext>
            </a:extLst>
          </p:cNvPr>
          <p:cNvSpPr txBox="1"/>
          <p:nvPr/>
        </p:nvSpPr>
        <p:spPr>
          <a:xfrm>
            <a:off x="3004857" y="5402279"/>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6F837C95-AFB1-DC01-5F50-B380D5CC8BD8}"/>
              </a:ext>
            </a:extLst>
          </p:cNvPr>
          <p:cNvCxnSpPr>
            <a:cxnSpLocks/>
          </p:cNvCxnSpPr>
          <p:nvPr/>
        </p:nvCxnSpPr>
        <p:spPr bwMode="auto">
          <a:xfrm>
            <a:off x="8444660" y="3477493"/>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BF156E04-D89A-D507-0191-CA7B333C62AD}"/>
              </a:ext>
            </a:extLst>
          </p:cNvPr>
          <p:cNvSpPr txBox="1"/>
          <p:nvPr/>
        </p:nvSpPr>
        <p:spPr>
          <a:xfrm>
            <a:off x="5676900" y="4805382"/>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D0083063-C36B-0081-63CA-FADB52076F7A}"/>
              </a:ext>
            </a:extLst>
          </p:cNvPr>
          <p:cNvCxnSpPr>
            <a:cxnSpLocks/>
          </p:cNvCxnSpPr>
          <p:nvPr/>
        </p:nvCxnSpPr>
        <p:spPr bwMode="auto">
          <a:xfrm>
            <a:off x="8295151" y="4711629"/>
            <a:ext cx="0" cy="40901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FEB4DB40-12C9-A9A8-7438-60CE4DF7A4A5}"/>
              </a:ext>
            </a:extLst>
          </p:cNvPr>
          <p:cNvSpPr txBox="1"/>
          <p:nvPr/>
        </p:nvSpPr>
        <p:spPr>
          <a:xfrm>
            <a:off x="7696200" y="4508814"/>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FB856A59-1C9A-1B83-808C-E813C780BFCA}"/>
              </a:ext>
            </a:extLst>
          </p:cNvPr>
          <p:cNvSpPr txBox="1"/>
          <p:nvPr/>
        </p:nvSpPr>
        <p:spPr>
          <a:xfrm>
            <a:off x="5589278" y="3803858"/>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F89A8E70-AB06-FBAF-4578-821F33F8762C}"/>
              </a:ext>
            </a:extLst>
          </p:cNvPr>
          <p:cNvCxnSpPr>
            <a:cxnSpLocks/>
          </p:cNvCxnSpPr>
          <p:nvPr/>
        </p:nvCxnSpPr>
        <p:spPr bwMode="auto">
          <a:xfrm flipV="1">
            <a:off x="3848139" y="3994704"/>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A2BF950-D36F-89AD-CAF0-FBB0FB73C6CE}"/>
              </a:ext>
            </a:extLst>
          </p:cNvPr>
          <p:cNvCxnSpPr>
            <a:cxnSpLocks/>
          </p:cNvCxnSpPr>
          <p:nvPr/>
        </p:nvCxnSpPr>
        <p:spPr bwMode="auto">
          <a:xfrm flipV="1">
            <a:off x="3946596" y="3705413"/>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C0B241A4-C731-466B-DCD5-2D3E2A9CA188}"/>
              </a:ext>
            </a:extLst>
          </p:cNvPr>
          <p:cNvSpPr txBox="1"/>
          <p:nvPr/>
        </p:nvSpPr>
        <p:spPr>
          <a:xfrm>
            <a:off x="3780615" y="4051540"/>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A5F5EC25-F3B6-FF8A-AEC5-278120499C0F}"/>
              </a:ext>
            </a:extLst>
          </p:cNvPr>
          <p:cNvCxnSpPr>
            <a:cxnSpLocks/>
          </p:cNvCxnSpPr>
          <p:nvPr/>
        </p:nvCxnSpPr>
        <p:spPr bwMode="auto">
          <a:xfrm>
            <a:off x="8270656" y="3698236"/>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A4CF348B-5B12-374F-0DA3-1A1A4566ECE4}"/>
              </a:ext>
            </a:extLst>
          </p:cNvPr>
          <p:cNvSpPr txBox="1"/>
          <p:nvPr/>
        </p:nvSpPr>
        <p:spPr>
          <a:xfrm>
            <a:off x="7743063" y="3504230"/>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E5DC42E3-A4E2-247B-40FB-EB347F681674}"/>
              </a:ext>
            </a:extLst>
          </p:cNvPr>
          <p:cNvSpPr/>
          <p:nvPr/>
        </p:nvSpPr>
        <p:spPr bwMode="auto">
          <a:xfrm>
            <a:off x="2577260" y="3484110"/>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FA3F97F-EDA0-8230-43E0-C517C4A43CDA}"/>
              </a:ext>
            </a:extLst>
          </p:cNvPr>
          <p:cNvSpPr txBox="1"/>
          <p:nvPr/>
        </p:nvSpPr>
        <p:spPr>
          <a:xfrm>
            <a:off x="1960074" y="4153490"/>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A75E4530-3779-DC8B-AFC4-1F2F60911A65}"/>
              </a:ext>
            </a:extLst>
          </p:cNvPr>
          <p:cNvSpPr/>
          <p:nvPr/>
        </p:nvSpPr>
        <p:spPr bwMode="auto">
          <a:xfrm>
            <a:off x="2614983" y="5383357"/>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D25F831-8FD5-D464-A50C-82F8069B59EC}"/>
              </a:ext>
            </a:extLst>
          </p:cNvPr>
          <p:cNvSpPr txBox="1"/>
          <p:nvPr/>
        </p:nvSpPr>
        <p:spPr>
          <a:xfrm>
            <a:off x="2013332" y="5576028"/>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E13BF2B7-86AE-676C-024E-399B9D2A88E1}"/>
              </a:ext>
            </a:extLst>
          </p:cNvPr>
          <p:cNvCxnSpPr>
            <a:cxnSpLocks/>
          </p:cNvCxnSpPr>
          <p:nvPr/>
        </p:nvCxnSpPr>
        <p:spPr bwMode="auto">
          <a:xfrm flipV="1">
            <a:off x="3855729" y="5009134"/>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2" name="Rectangle 11">
            <a:extLst>
              <a:ext uri="{FF2B5EF4-FFF2-40B4-BE49-F238E27FC236}">
                <a16:creationId xmlns:a16="http://schemas.microsoft.com/office/drawing/2014/main" id="{8ECCAC6F-CD20-FA9F-D83C-A6893990DB04}"/>
              </a:ext>
            </a:extLst>
          </p:cNvPr>
          <p:cNvSpPr/>
          <p:nvPr/>
        </p:nvSpPr>
        <p:spPr bwMode="auto">
          <a:xfrm>
            <a:off x="4736133" y="3433934"/>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56999EF7-EB99-89A7-831C-82393980D8B9}"/>
              </a:ext>
            </a:extLst>
          </p:cNvPr>
          <p:cNvSpPr/>
          <p:nvPr/>
        </p:nvSpPr>
        <p:spPr bwMode="auto">
          <a:xfrm>
            <a:off x="6002154" y="4453710"/>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966124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6B5D2-5252-970C-2F41-F2AFFA5D11A6}"/>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3C2C964-039C-4DBE-317E-561FD16B1D66}"/>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45221BD8-74B4-33BF-73E0-FE847FC9BC22}"/>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F66049C8-1DEE-9C3D-7C1E-2D896CF9254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0E89112C-A6A4-CDF9-ABC2-32D88A52FA9D}"/>
              </a:ext>
            </a:extLst>
          </p:cNvPr>
          <p:cNvSpPr txBox="1">
            <a:spLocks noChangeArrowheads="1"/>
          </p:cNvSpPr>
          <p:nvPr/>
        </p:nvSpPr>
        <p:spPr bwMode="auto">
          <a:xfrm>
            <a:off x="965047" y="1479921"/>
            <a:ext cx="10464953" cy="19490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On detecting an inter-BSS PPDU on the PCH and switching to NPCA PCH, UHR AP may detect another OBSS communication and may set the basic NAV on the NPCA PCH.</a:t>
            </a:r>
          </a:p>
          <a:p>
            <a:pPr>
              <a:buFont typeface="Arial" panose="020B0604020202020204" pitchFamily="34" charset="0"/>
              <a:buChar char="•"/>
            </a:pPr>
            <a:r>
              <a:rPr lang="en-US" sz="1800" b="0" kern="0" dirty="0"/>
              <a:t>On detecting an inter-BSS PPDU on the PCH and switching to NPCA PCH, UHR STA may not detect OBSS communication (it may be far from the OBSS) on the NPCA PCH. Having the </a:t>
            </a:r>
            <a:r>
              <a:rPr lang="en-US" sz="1800" b="0" kern="0" dirty="0">
                <a:solidFill>
                  <a:schemeClr val="tx1"/>
                </a:solidFill>
              </a:rPr>
              <a:t>triggered-only UL transmission option enabled</a:t>
            </a:r>
            <a:r>
              <a:rPr lang="en-US" sz="1800" b="0" kern="0" dirty="0"/>
              <a:t>, UHR STA waits for UHR AP to trigger itself to transmit UL data.</a:t>
            </a:r>
          </a:p>
          <a:p>
            <a:pPr>
              <a:buFont typeface="Arial" panose="020B0604020202020204" pitchFamily="34" charset="0"/>
              <a:buChar char="•"/>
            </a:pPr>
            <a:r>
              <a:rPr lang="en-US" sz="1800" b="0" kern="0" dirty="0"/>
              <a:t>Since not being triggered, UHR STA waits until the end of NAV duration to switch back to the PCH.</a:t>
            </a:r>
          </a:p>
        </p:txBody>
      </p:sp>
      <p:sp>
        <p:nvSpPr>
          <p:cNvPr id="13" name="Title 1">
            <a:extLst>
              <a:ext uri="{FF2B5EF4-FFF2-40B4-BE49-F238E27FC236}">
                <a16:creationId xmlns:a16="http://schemas.microsoft.com/office/drawing/2014/main" id="{723E10A7-F8E3-0A94-8448-61299E44536F}"/>
              </a:ext>
            </a:extLst>
          </p:cNvPr>
          <p:cNvSpPr>
            <a:spLocks noGrp="1"/>
          </p:cNvSpPr>
          <p:nvPr>
            <p:ph type="title"/>
          </p:nvPr>
        </p:nvSpPr>
        <p:spPr>
          <a:xfrm>
            <a:off x="914401" y="685801"/>
            <a:ext cx="9982199" cy="1065213"/>
          </a:xfrm>
        </p:spPr>
        <p:txBody>
          <a:bodyPr/>
          <a:lstStyle/>
          <a:p>
            <a:r>
              <a:rPr lang="en-US" dirty="0"/>
              <a:t>Problem During Triggered-only UL Transmission</a:t>
            </a:r>
          </a:p>
        </p:txBody>
      </p:sp>
      <p:cxnSp>
        <p:nvCxnSpPr>
          <p:cNvPr id="40" name="Straight Arrow Connector 39">
            <a:extLst>
              <a:ext uri="{FF2B5EF4-FFF2-40B4-BE49-F238E27FC236}">
                <a16:creationId xmlns:a16="http://schemas.microsoft.com/office/drawing/2014/main" id="{14356FA6-95C2-6512-038D-94FDB3EEA026}"/>
              </a:ext>
            </a:extLst>
          </p:cNvPr>
          <p:cNvCxnSpPr>
            <a:cxnSpLocks/>
          </p:cNvCxnSpPr>
          <p:nvPr/>
        </p:nvCxnSpPr>
        <p:spPr bwMode="auto">
          <a:xfrm>
            <a:off x="2942197" y="5402736"/>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0894276-1836-5960-2344-56F676A2583D}"/>
              </a:ext>
            </a:extLst>
          </p:cNvPr>
          <p:cNvCxnSpPr>
            <a:cxnSpLocks/>
          </p:cNvCxnSpPr>
          <p:nvPr/>
        </p:nvCxnSpPr>
        <p:spPr bwMode="auto">
          <a:xfrm>
            <a:off x="2942197" y="6301848"/>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E24415A3-51EA-9E50-818D-83F550F6B03D}"/>
              </a:ext>
            </a:extLst>
          </p:cNvPr>
          <p:cNvCxnSpPr>
            <a:cxnSpLocks/>
          </p:cNvCxnSpPr>
          <p:nvPr/>
        </p:nvCxnSpPr>
        <p:spPr bwMode="auto">
          <a:xfrm flipH="1">
            <a:off x="3783854"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40E1C999-DD90-7FCE-87B0-399DA967DE49}"/>
              </a:ext>
            </a:extLst>
          </p:cNvPr>
          <p:cNvCxnSpPr>
            <a:cxnSpLocks/>
          </p:cNvCxnSpPr>
          <p:nvPr/>
        </p:nvCxnSpPr>
        <p:spPr bwMode="auto">
          <a:xfrm>
            <a:off x="3297337" y="5010521"/>
            <a:ext cx="5185856" cy="1894"/>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D14BA0D9-28D0-4DBB-C500-033EBB229A73}"/>
              </a:ext>
            </a:extLst>
          </p:cNvPr>
          <p:cNvSpPr txBox="1"/>
          <p:nvPr/>
        </p:nvSpPr>
        <p:spPr>
          <a:xfrm>
            <a:off x="2772303" y="5122972"/>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F990D0CA-4DC7-CCE1-2C8F-FDD8FD5D2A63}"/>
              </a:ext>
            </a:extLst>
          </p:cNvPr>
          <p:cNvSpPr txBox="1"/>
          <p:nvPr/>
        </p:nvSpPr>
        <p:spPr>
          <a:xfrm>
            <a:off x="2570295"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543EE64D-9831-AB8E-630C-76914D6F57CF}"/>
              </a:ext>
            </a:extLst>
          </p:cNvPr>
          <p:cNvSpPr txBox="1"/>
          <p:nvPr/>
        </p:nvSpPr>
        <p:spPr>
          <a:xfrm>
            <a:off x="3180268"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022533E9-534E-0D15-E345-C1941B8E0013}"/>
              </a:ext>
            </a:extLst>
          </p:cNvPr>
          <p:cNvSpPr txBox="1"/>
          <p:nvPr/>
        </p:nvSpPr>
        <p:spPr>
          <a:xfrm>
            <a:off x="2951265" y="4789312"/>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6E02EC12-F38E-0BA5-E7AE-7811FEFDD548}"/>
              </a:ext>
            </a:extLst>
          </p:cNvPr>
          <p:cNvCxnSpPr>
            <a:cxnSpLocks/>
          </p:cNvCxnSpPr>
          <p:nvPr/>
        </p:nvCxnSpPr>
        <p:spPr bwMode="auto">
          <a:xfrm>
            <a:off x="3290140" y="5924828"/>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E4B9826-109E-5779-D45E-E360D7C574FA}"/>
              </a:ext>
            </a:extLst>
          </p:cNvPr>
          <p:cNvSpPr txBox="1"/>
          <p:nvPr/>
        </p:nvSpPr>
        <p:spPr>
          <a:xfrm>
            <a:off x="3204872"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E901FD22-5FF3-1A8C-FEF8-C3A9EB1BE599}"/>
              </a:ext>
            </a:extLst>
          </p:cNvPr>
          <p:cNvSpPr/>
          <p:nvPr/>
        </p:nvSpPr>
        <p:spPr bwMode="auto">
          <a:xfrm>
            <a:off x="3785479" y="6037280"/>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8D0E321B-5804-F719-41E1-EBEB22D8CADE}"/>
              </a:ext>
            </a:extLst>
          </p:cNvPr>
          <p:cNvCxnSpPr>
            <a:cxnSpLocks/>
          </p:cNvCxnSpPr>
          <p:nvPr/>
        </p:nvCxnSpPr>
        <p:spPr bwMode="auto">
          <a:xfrm>
            <a:off x="2942197" y="4380578"/>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FB33C56A-C4D1-D426-3500-3867A334867F}"/>
              </a:ext>
            </a:extLst>
          </p:cNvPr>
          <p:cNvCxnSpPr>
            <a:cxnSpLocks/>
          </p:cNvCxnSpPr>
          <p:nvPr/>
        </p:nvCxnSpPr>
        <p:spPr bwMode="auto">
          <a:xfrm>
            <a:off x="3290140" y="4000950"/>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FE8FF05F-92E2-A6EA-1F2C-1869BCCF88C4}"/>
              </a:ext>
            </a:extLst>
          </p:cNvPr>
          <p:cNvSpPr txBox="1"/>
          <p:nvPr/>
        </p:nvSpPr>
        <p:spPr>
          <a:xfrm>
            <a:off x="2752327" y="4101061"/>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599E9552-D897-2288-AF79-74F2B7216EE9}"/>
              </a:ext>
            </a:extLst>
          </p:cNvPr>
          <p:cNvSpPr txBox="1"/>
          <p:nvPr/>
        </p:nvSpPr>
        <p:spPr>
          <a:xfrm>
            <a:off x="3180268"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F6C38975-4D1B-C5E9-31CC-FD76B40999FA}"/>
              </a:ext>
            </a:extLst>
          </p:cNvPr>
          <p:cNvSpPr txBox="1"/>
          <p:nvPr/>
        </p:nvSpPr>
        <p:spPr>
          <a:xfrm>
            <a:off x="2968079" y="3770898"/>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9" name="Straight Arrow Connector 78">
            <a:extLst>
              <a:ext uri="{FF2B5EF4-FFF2-40B4-BE49-F238E27FC236}">
                <a16:creationId xmlns:a16="http://schemas.microsoft.com/office/drawing/2014/main" id="{7CD30A2E-28CE-92A7-820B-E6279FE8C0EE}"/>
              </a:ext>
            </a:extLst>
          </p:cNvPr>
          <p:cNvCxnSpPr>
            <a:cxnSpLocks/>
          </p:cNvCxnSpPr>
          <p:nvPr/>
        </p:nvCxnSpPr>
        <p:spPr bwMode="auto">
          <a:xfrm flipV="1">
            <a:off x="3872864" y="5017860"/>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E66B5306-E531-EB6B-9695-68EE6E87EBFC}"/>
              </a:ext>
            </a:extLst>
          </p:cNvPr>
          <p:cNvSpPr txBox="1"/>
          <p:nvPr/>
        </p:nvSpPr>
        <p:spPr>
          <a:xfrm>
            <a:off x="3706883" y="5363987"/>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10A458DD-9C80-EFF9-9FFE-60C44ACDF2F4}"/>
              </a:ext>
            </a:extLst>
          </p:cNvPr>
          <p:cNvSpPr txBox="1"/>
          <p:nvPr/>
        </p:nvSpPr>
        <p:spPr>
          <a:xfrm>
            <a:off x="2942197"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76752FF5-206E-6D09-5AC5-ED114392D119}"/>
              </a:ext>
            </a:extLst>
          </p:cNvPr>
          <p:cNvCxnSpPr>
            <a:cxnSpLocks/>
          </p:cNvCxnSpPr>
          <p:nvPr/>
        </p:nvCxnSpPr>
        <p:spPr bwMode="auto">
          <a:xfrm>
            <a:off x="8382000" y="3778279"/>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BFC0C9E6-2A90-2BA9-04EE-64B4B006FF4F}"/>
              </a:ext>
            </a:extLst>
          </p:cNvPr>
          <p:cNvSpPr txBox="1"/>
          <p:nvPr/>
        </p:nvSpPr>
        <p:spPr>
          <a:xfrm>
            <a:off x="5638800" y="5099522"/>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3FC2FEA0-E5F6-173C-9EDF-3E87D44392E8}"/>
              </a:ext>
            </a:extLst>
          </p:cNvPr>
          <p:cNvCxnSpPr>
            <a:cxnSpLocks/>
          </p:cNvCxnSpPr>
          <p:nvPr/>
        </p:nvCxnSpPr>
        <p:spPr bwMode="auto">
          <a:xfrm>
            <a:off x="8232491" y="5010521"/>
            <a:ext cx="0" cy="410904"/>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70ED839D-BB72-CFB7-C0B4-5B24AC3E71A4}"/>
              </a:ext>
            </a:extLst>
          </p:cNvPr>
          <p:cNvSpPr txBox="1"/>
          <p:nvPr/>
        </p:nvSpPr>
        <p:spPr>
          <a:xfrm>
            <a:off x="8183435" y="4967204"/>
            <a:ext cx="1036765"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0B40856A-4575-7D59-61CF-D910DC9D737C}"/>
              </a:ext>
            </a:extLst>
          </p:cNvPr>
          <p:cNvSpPr txBox="1"/>
          <p:nvPr/>
        </p:nvSpPr>
        <p:spPr>
          <a:xfrm>
            <a:off x="5526618" y="4104644"/>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6CF69D97-5E04-9CAE-B70F-57D1D8F75D6F}"/>
              </a:ext>
            </a:extLst>
          </p:cNvPr>
          <p:cNvCxnSpPr>
            <a:cxnSpLocks/>
          </p:cNvCxnSpPr>
          <p:nvPr/>
        </p:nvCxnSpPr>
        <p:spPr bwMode="auto">
          <a:xfrm flipV="1">
            <a:off x="3785479" y="429549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ED80125-3EDD-9FC7-9F17-E41D12BDA4E4}"/>
              </a:ext>
            </a:extLst>
          </p:cNvPr>
          <p:cNvCxnSpPr>
            <a:cxnSpLocks/>
          </p:cNvCxnSpPr>
          <p:nvPr/>
        </p:nvCxnSpPr>
        <p:spPr bwMode="auto">
          <a:xfrm flipV="1">
            <a:off x="3883936" y="4006199"/>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1286CF8C-5D77-B426-FB8E-5A49D7162562}"/>
              </a:ext>
            </a:extLst>
          </p:cNvPr>
          <p:cNvSpPr txBox="1"/>
          <p:nvPr/>
        </p:nvSpPr>
        <p:spPr>
          <a:xfrm>
            <a:off x="3717955" y="4352326"/>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DD4CD956-A9EE-4538-6C4D-54CD800C6D6C}"/>
              </a:ext>
            </a:extLst>
          </p:cNvPr>
          <p:cNvCxnSpPr>
            <a:cxnSpLocks/>
          </p:cNvCxnSpPr>
          <p:nvPr/>
        </p:nvCxnSpPr>
        <p:spPr bwMode="auto">
          <a:xfrm>
            <a:off x="8207996" y="4000950"/>
            <a:ext cx="0" cy="39466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81082B2C-FD26-BD82-D8F9-11741DD99625}"/>
              </a:ext>
            </a:extLst>
          </p:cNvPr>
          <p:cNvSpPr txBox="1"/>
          <p:nvPr/>
        </p:nvSpPr>
        <p:spPr>
          <a:xfrm>
            <a:off x="7650650" y="3805364"/>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A7F77C37-5B74-665B-DD57-6FC061B951D9}"/>
              </a:ext>
            </a:extLst>
          </p:cNvPr>
          <p:cNvSpPr/>
          <p:nvPr/>
        </p:nvSpPr>
        <p:spPr bwMode="auto">
          <a:xfrm>
            <a:off x="2514600"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690CBE15-926C-62C0-CD12-E832D0855286}"/>
              </a:ext>
            </a:extLst>
          </p:cNvPr>
          <p:cNvSpPr txBox="1"/>
          <p:nvPr/>
        </p:nvSpPr>
        <p:spPr>
          <a:xfrm>
            <a:off x="1897414"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F3D3182D-D95B-FBA5-0AE7-51BFFACB4533}"/>
              </a:ext>
            </a:extLst>
          </p:cNvPr>
          <p:cNvSpPr/>
          <p:nvPr/>
        </p:nvSpPr>
        <p:spPr bwMode="auto">
          <a:xfrm>
            <a:off x="2538783"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1A94B325-1A5A-3A50-6B5F-CC6D74ACE3DE}"/>
              </a:ext>
            </a:extLst>
          </p:cNvPr>
          <p:cNvSpPr txBox="1"/>
          <p:nvPr/>
        </p:nvSpPr>
        <p:spPr>
          <a:xfrm>
            <a:off x="1937132"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AA5BA5BB-1160-731F-7849-8D90106B63A6}"/>
              </a:ext>
            </a:extLst>
          </p:cNvPr>
          <p:cNvCxnSpPr>
            <a:cxnSpLocks/>
          </p:cNvCxnSpPr>
          <p:nvPr/>
        </p:nvCxnSpPr>
        <p:spPr bwMode="auto">
          <a:xfrm flipV="1">
            <a:off x="3793069" y="530992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3" name="Rectangle 2">
            <a:extLst>
              <a:ext uri="{FF2B5EF4-FFF2-40B4-BE49-F238E27FC236}">
                <a16:creationId xmlns:a16="http://schemas.microsoft.com/office/drawing/2014/main" id="{4F1A23AF-8407-963D-41E5-47F50E7885EE}"/>
              </a:ext>
            </a:extLst>
          </p:cNvPr>
          <p:cNvSpPr/>
          <p:nvPr/>
        </p:nvSpPr>
        <p:spPr bwMode="auto">
          <a:xfrm>
            <a:off x="3816972" y="4820310"/>
            <a:ext cx="4299580" cy="181162"/>
          </a:xfrm>
          <a:prstGeom prst="rect">
            <a:avLst/>
          </a:prstGeom>
          <a:pattFill prst="pct5">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a:ln>
                  <a:noFill/>
                </a:ln>
                <a:solidFill>
                  <a:schemeClr val="tx1"/>
                </a:solidFill>
                <a:effectLst/>
                <a:latin typeface="Times New Roman" pitchFamily="16" charset="0"/>
                <a:ea typeface="MS Gothic" charset="-128"/>
              </a:rPr>
              <a:t>Busy channel due to another OBSS comm. on the NPCA PCH</a:t>
            </a:r>
          </a:p>
        </p:txBody>
      </p:sp>
      <p:cxnSp>
        <p:nvCxnSpPr>
          <p:cNvPr id="7" name="Straight Arrow Connector 6">
            <a:extLst>
              <a:ext uri="{FF2B5EF4-FFF2-40B4-BE49-F238E27FC236}">
                <a16:creationId xmlns:a16="http://schemas.microsoft.com/office/drawing/2014/main" id="{DF4B1A5A-FA5E-6185-1633-558054D84E06}"/>
              </a:ext>
            </a:extLst>
          </p:cNvPr>
          <p:cNvCxnSpPr>
            <a:cxnSpLocks/>
          </p:cNvCxnSpPr>
          <p:nvPr/>
        </p:nvCxnSpPr>
        <p:spPr bwMode="auto">
          <a:xfrm>
            <a:off x="3871434" y="3740728"/>
            <a:ext cx="114402" cy="2746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 name="TextBox 7">
            <a:extLst>
              <a:ext uri="{FF2B5EF4-FFF2-40B4-BE49-F238E27FC236}">
                <a16:creationId xmlns:a16="http://schemas.microsoft.com/office/drawing/2014/main" id="{CDF63A8B-CFF7-343D-A313-C1658745B4C5}"/>
              </a:ext>
            </a:extLst>
          </p:cNvPr>
          <p:cNvSpPr txBox="1"/>
          <p:nvPr/>
        </p:nvSpPr>
        <p:spPr>
          <a:xfrm>
            <a:off x="3234735" y="3429000"/>
            <a:ext cx="1565865" cy="307777"/>
          </a:xfrm>
          <a:prstGeom prst="rect">
            <a:avLst/>
          </a:prstGeom>
          <a:noFill/>
          <a:ln>
            <a:solidFill>
              <a:srgbClr val="FF0000"/>
            </a:solidFill>
          </a:ln>
        </p:spPr>
        <p:txBody>
          <a:bodyPr wrap="square" tIns="0" bIns="0" rtlCol="0">
            <a:spAutoFit/>
          </a:bodyPr>
          <a:lstStyle/>
          <a:p>
            <a:r>
              <a:rPr lang="en-US" sz="1000" b="1" dirty="0">
                <a:solidFill>
                  <a:srgbClr val="FF0000"/>
                </a:solidFill>
              </a:rPr>
              <a:t>UHR STA does not hear OBSS TX on NPCA PCH</a:t>
            </a:r>
          </a:p>
        </p:txBody>
      </p:sp>
      <p:sp>
        <p:nvSpPr>
          <p:cNvPr id="24" name="TextBox 23">
            <a:extLst>
              <a:ext uri="{FF2B5EF4-FFF2-40B4-BE49-F238E27FC236}">
                <a16:creationId xmlns:a16="http://schemas.microsoft.com/office/drawing/2014/main" id="{DB28B105-B615-BA21-CDBE-820FF1A75F1E}"/>
              </a:ext>
            </a:extLst>
          </p:cNvPr>
          <p:cNvSpPr txBox="1"/>
          <p:nvPr/>
        </p:nvSpPr>
        <p:spPr>
          <a:xfrm>
            <a:off x="5102158" y="3463121"/>
            <a:ext cx="1778779" cy="307777"/>
          </a:xfrm>
          <a:prstGeom prst="rect">
            <a:avLst/>
          </a:prstGeom>
          <a:noFill/>
          <a:ln>
            <a:solidFill>
              <a:srgbClr val="FF0000"/>
            </a:solidFill>
          </a:ln>
        </p:spPr>
        <p:txBody>
          <a:bodyPr wrap="square" tIns="0" bIns="0" rtlCol="0">
            <a:spAutoFit/>
          </a:bodyPr>
          <a:lstStyle/>
          <a:p>
            <a:r>
              <a:rPr lang="en-US" sz="1000" b="1" dirty="0">
                <a:solidFill>
                  <a:srgbClr val="FF0000"/>
                </a:solidFill>
              </a:rPr>
              <a:t>UHR STA has buffered UL data but cannot transmit</a:t>
            </a:r>
          </a:p>
        </p:txBody>
      </p:sp>
      <p:cxnSp>
        <p:nvCxnSpPr>
          <p:cNvPr id="25" name="Straight Arrow Connector 24">
            <a:extLst>
              <a:ext uri="{FF2B5EF4-FFF2-40B4-BE49-F238E27FC236}">
                <a16:creationId xmlns:a16="http://schemas.microsoft.com/office/drawing/2014/main" id="{B1969665-3EF1-F84D-7312-DC8CBD664A95}"/>
              </a:ext>
            </a:extLst>
          </p:cNvPr>
          <p:cNvCxnSpPr>
            <a:cxnSpLocks/>
          </p:cNvCxnSpPr>
          <p:nvPr/>
        </p:nvCxnSpPr>
        <p:spPr bwMode="auto">
          <a:xfrm flipH="1">
            <a:off x="4974299" y="3763678"/>
            <a:ext cx="294456" cy="239881"/>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1" name="TextBox 30">
            <a:extLst>
              <a:ext uri="{FF2B5EF4-FFF2-40B4-BE49-F238E27FC236}">
                <a16:creationId xmlns:a16="http://schemas.microsoft.com/office/drawing/2014/main" id="{CFBE0A73-EE6D-ED85-E661-E118E9EF6AD5}"/>
              </a:ext>
            </a:extLst>
          </p:cNvPr>
          <p:cNvSpPr txBox="1"/>
          <p:nvPr/>
        </p:nvSpPr>
        <p:spPr>
          <a:xfrm>
            <a:off x="5945718" y="4524400"/>
            <a:ext cx="1242485" cy="261610"/>
          </a:xfrm>
          <a:prstGeom prst="rect">
            <a:avLst/>
          </a:prstGeom>
          <a:noFill/>
        </p:spPr>
        <p:txBody>
          <a:bodyPr wrap="square" rtlCol="0">
            <a:spAutoFit/>
          </a:bodyPr>
          <a:lstStyle/>
          <a:p>
            <a:r>
              <a:rPr lang="en-US" sz="1000" b="1" dirty="0">
                <a:solidFill>
                  <a:srgbClr val="00B050"/>
                </a:solidFill>
              </a:rPr>
              <a:t>NAV</a:t>
            </a:r>
            <a:r>
              <a:rPr lang="en-US" sz="1100" b="1" dirty="0">
                <a:solidFill>
                  <a:srgbClr val="00B050"/>
                </a:solidFill>
              </a:rPr>
              <a:t>(</a:t>
            </a:r>
            <a:r>
              <a:rPr lang="en-US" sz="800" b="1" dirty="0">
                <a:solidFill>
                  <a:srgbClr val="00B050"/>
                </a:solidFill>
              </a:rPr>
              <a:t>NPCA_PCH</a:t>
            </a:r>
            <a:r>
              <a:rPr lang="en-US" sz="1100" b="1" dirty="0">
                <a:solidFill>
                  <a:srgbClr val="00B050"/>
                </a:solidFill>
              </a:rPr>
              <a:t>)</a:t>
            </a:r>
            <a:endParaRPr lang="en-US" sz="600" b="1" dirty="0">
              <a:solidFill>
                <a:srgbClr val="00B050"/>
              </a:solidFill>
            </a:endParaRPr>
          </a:p>
        </p:txBody>
      </p:sp>
      <p:cxnSp>
        <p:nvCxnSpPr>
          <p:cNvPr id="32" name="Straight Arrow Connector 31">
            <a:extLst>
              <a:ext uri="{FF2B5EF4-FFF2-40B4-BE49-F238E27FC236}">
                <a16:creationId xmlns:a16="http://schemas.microsoft.com/office/drawing/2014/main" id="{409C7C36-6121-BE19-159A-28BE2C931BBC}"/>
              </a:ext>
            </a:extLst>
          </p:cNvPr>
          <p:cNvCxnSpPr>
            <a:cxnSpLocks/>
          </p:cNvCxnSpPr>
          <p:nvPr/>
        </p:nvCxnSpPr>
        <p:spPr bwMode="auto">
          <a:xfrm>
            <a:off x="4017667" y="4777709"/>
            <a:ext cx="4152809" cy="1702"/>
          </a:xfrm>
          <a:prstGeom prst="straightConnector1">
            <a:avLst/>
          </a:prstGeom>
          <a:solidFill>
            <a:srgbClr val="00B8FF"/>
          </a:solidFill>
          <a:ln w="28575" cap="flat" cmpd="sng" algn="ctr">
            <a:solidFill>
              <a:srgbClr val="00B050"/>
            </a:solidFill>
            <a:prstDash val="dash"/>
            <a:round/>
            <a:headEnd type="triangle"/>
            <a:tailEnd type="triangle"/>
          </a:ln>
          <a:effectLst/>
        </p:spPr>
      </p:cxnSp>
      <p:cxnSp>
        <p:nvCxnSpPr>
          <p:cNvPr id="21" name="Straight Connector 20">
            <a:extLst>
              <a:ext uri="{FF2B5EF4-FFF2-40B4-BE49-F238E27FC236}">
                <a16:creationId xmlns:a16="http://schemas.microsoft.com/office/drawing/2014/main" id="{2C4A122D-E123-BB3A-EF8C-33EB7FED1724}"/>
              </a:ext>
            </a:extLst>
          </p:cNvPr>
          <p:cNvCxnSpPr>
            <a:cxnSpLocks/>
          </p:cNvCxnSpPr>
          <p:nvPr/>
        </p:nvCxnSpPr>
        <p:spPr bwMode="auto">
          <a:xfrm>
            <a:off x="4021525" y="4608164"/>
            <a:ext cx="0" cy="51480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a:extLst>
              <a:ext uri="{FF2B5EF4-FFF2-40B4-BE49-F238E27FC236}">
                <a16:creationId xmlns:a16="http://schemas.microsoft.com/office/drawing/2014/main" id="{5F298299-38BF-B82B-658E-F27A57472DEF}"/>
              </a:ext>
            </a:extLst>
          </p:cNvPr>
          <p:cNvSpPr txBox="1"/>
          <p:nvPr/>
        </p:nvSpPr>
        <p:spPr>
          <a:xfrm>
            <a:off x="4191000" y="4554379"/>
            <a:ext cx="2022554" cy="246221"/>
          </a:xfrm>
          <a:prstGeom prst="rect">
            <a:avLst/>
          </a:prstGeom>
          <a:noFill/>
        </p:spPr>
        <p:txBody>
          <a:bodyPr wrap="square" rtlCol="0">
            <a:spAutoFit/>
          </a:bodyPr>
          <a:lstStyle/>
          <a:p>
            <a:r>
              <a:rPr lang="en-US" sz="1000" b="1" dirty="0">
                <a:solidFill>
                  <a:srgbClr val="FF0000"/>
                </a:solidFill>
              </a:rPr>
              <a:t>UHR AP reads TXOP duration</a:t>
            </a:r>
          </a:p>
        </p:txBody>
      </p:sp>
      <p:cxnSp>
        <p:nvCxnSpPr>
          <p:cNvPr id="33" name="Straight Arrow Connector 32">
            <a:extLst>
              <a:ext uri="{FF2B5EF4-FFF2-40B4-BE49-F238E27FC236}">
                <a16:creationId xmlns:a16="http://schemas.microsoft.com/office/drawing/2014/main" id="{93FDB4AB-47FC-EB15-70DF-E72610428C65}"/>
              </a:ext>
            </a:extLst>
          </p:cNvPr>
          <p:cNvCxnSpPr>
            <a:cxnSpLocks/>
          </p:cNvCxnSpPr>
          <p:nvPr/>
        </p:nvCxnSpPr>
        <p:spPr bwMode="auto">
          <a:xfrm flipH="1">
            <a:off x="4022422" y="4672173"/>
            <a:ext cx="232144" cy="772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1324695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3EF4B-274D-2C64-3200-8043C88582B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21C20A4-3210-8677-9533-2BDE1D1BB314}"/>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4ECEB33A-AB69-599A-93FF-B3D543B727A9}"/>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FF5B1120-6F4B-C2E7-698D-31FCD8C8C9D9}"/>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B6485F21-7EE8-4FFD-0705-FE5F34BBE5F5}"/>
              </a:ext>
            </a:extLst>
          </p:cNvPr>
          <p:cNvSpPr txBox="1">
            <a:spLocks noChangeArrowheads="1"/>
          </p:cNvSpPr>
          <p:nvPr/>
        </p:nvSpPr>
        <p:spPr bwMode="auto">
          <a:xfrm>
            <a:off x="839096" y="1479474"/>
            <a:ext cx="10579599" cy="18733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triggered-only UL transmission mode, UHR STA may perform untriggered UL transmissions after a time period T.</a:t>
            </a:r>
          </a:p>
          <a:p>
            <a:pPr>
              <a:buFont typeface="Arial" panose="020B0604020202020204" pitchFamily="34" charset="0"/>
              <a:buChar char="•"/>
            </a:pPr>
            <a:r>
              <a:rPr lang="en-US" sz="1800" b="0" kern="0" dirty="0"/>
              <a:t>UHR AP may transmit to UHR STA a frame indicating the time period or the time period T may be predetermined.</a:t>
            </a:r>
          </a:p>
          <a:p>
            <a:pPr>
              <a:buFont typeface="Arial" panose="020B0604020202020204" pitchFamily="34" charset="0"/>
              <a:buChar char="•"/>
            </a:pPr>
            <a:r>
              <a:rPr lang="en-US" sz="1800" b="0" kern="0" dirty="0"/>
              <a:t>UHR AP may perform trigger-based UL transmissions or DL transmissions during and after the time period T, if the NPCA PCH is idle.</a:t>
            </a:r>
          </a:p>
        </p:txBody>
      </p:sp>
      <p:sp>
        <p:nvSpPr>
          <p:cNvPr id="13" name="Title 1">
            <a:extLst>
              <a:ext uri="{FF2B5EF4-FFF2-40B4-BE49-F238E27FC236}">
                <a16:creationId xmlns:a16="http://schemas.microsoft.com/office/drawing/2014/main" id="{82A8CCD2-E0C9-5FFC-1160-48A9BDCEC334}"/>
              </a:ext>
            </a:extLst>
          </p:cNvPr>
          <p:cNvSpPr>
            <a:spLocks noGrp="1"/>
          </p:cNvSpPr>
          <p:nvPr>
            <p:ph type="title"/>
          </p:nvPr>
        </p:nvSpPr>
        <p:spPr>
          <a:xfrm>
            <a:off x="773305" y="685801"/>
            <a:ext cx="10275696" cy="1065213"/>
          </a:xfrm>
        </p:spPr>
        <p:txBody>
          <a:bodyPr/>
          <a:lstStyle/>
          <a:p>
            <a:r>
              <a:rPr lang="en-US" dirty="0"/>
              <a:t>Proposal: Defining a Duration for Triggered-only UL TX  </a:t>
            </a:r>
          </a:p>
        </p:txBody>
      </p:sp>
      <p:cxnSp>
        <p:nvCxnSpPr>
          <p:cNvPr id="40" name="Straight Arrow Connector 39">
            <a:extLst>
              <a:ext uri="{FF2B5EF4-FFF2-40B4-BE49-F238E27FC236}">
                <a16:creationId xmlns:a16="http://schemas.microsoft.com/office/drawing/2014/main" id="{C2240CDF-161D-6892-9393-32C3FABBD883}"/>
              </a:ext>
            </a:extLst>
          </p:cNvPr>
          <p:cNvCxnSpPr>
            <a:cxnSpLocks/>
          </p:cNvCxnSpPr>
          <p:nvPr/>
        </p:nvCxnSpPr>
        <p:spPr bwMode="auto">
          <a:xfrm>
            <a:off x="2514600" y="5423489"/>
            <a:ext cx="697354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4B4356E1-59DF-ED1A-0A9D-2C35793FA078}"/>
              </a:ext>
            </a:extLst>
          </p:cNvPr>
          <p:cNvCxnSpPr>
            <a:cxnSpLocks/>
          </p:cNvCxnSpPr>
          <p:nvPr/>
        </p:nvCxnSpPr>
        <p:spPr bwMode="auto">
          <a:xfrm>
            <a:off x="2482956" y="6311642"/>
            <a:ext cx="7005191"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56D9EFF4-F597-7C8D-95DA-B76462BD38C6}"/>
              </a:ext>
            </a:extLst>
          </p:cNvPr>
          <p:cNvCxnSpPr>
            <a:cxnSpLocks/>
          </p:cNvCxnSpPr>
          <p:nvPr/>
        </p:nvCxnSpPr>
        <p:spPr bwMode="auto">
          <a:xfrm flipH="1">
            <a:off x="4204712" y="3466469"/>
            <a:ext cx="9214" cy="293433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45D5AD23-06C4-8348-0C27-5DED19DF803E}"/>
              </a:ext>
            </a:extLst>
          </p:cNvPr>
          <p:cNvCxnSpPr>
            <a:cxnSpLocks/>
          </p:cNvCxnSpPr>
          <p:nvPr/>
        </p:nvCxnSpPr>
        <p:spPr bwMode="auto">
          <a:xfrm>
            <a:off x="2695133" y="5022475"/>
            <a:ext cx="620840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6CC96D77-349A-FE6E-012A-4C87AED27339}"/>
              </a:ext>
            </a:extLst>
          </p:cNvPr>
          <p:cNvSpPr txBox="1"/>
          <p:nvPr/>
        </p:nvSpPr>
        <p:spPr>
          <a:xfrm>
            <a:off x="2398889" y="5133032"/>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86E2FAD2-1D9E-5313-10EA-95DEA561E462}"/>
              </a:ext>
            </a:extLst>
          </p:cNvPr>
          <p:cNvSpPr txBox="1"/>
          <p:nvPr/>
        </p:nvSpPr>
        <p:spPr>
          <a:xfrm>
            <a:off x="2196881" y="602468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5F2F3A00-8475-E1CD-80B4-8742F76BB626}"/>
              </a:ext>
            </a:extLst>
          </p:cNvPr>
          <p:cNvSpPr txBox="1"/>
          <p:nvPr/>
        </p:nvSpPr>
        <p:spPr>
          <a:xfrm>
            <a:off x="2806854" y="496069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6087162C-264E-E1A1-9D07-99D4BC68B699}"/>
              </a:ext>
            </a:extLst>
          </p:cNvPr>
          <p:cNvSpPr txBox="1"/>
          <p:nvPr/>
        </p:nvSpPr>
        <p:spPr>
          <a:xfrm>
            <a:off x="2594677" y="481354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63F380D0-FF0E-007F-1B94-B4FABDD3F179}"/>
              </a:ext>
            </a:extLst>
          </p:cNvPr>
          <p:cNvCxnSpPr>
            <a:cxnSpLocks/>
          </p:cNvCxnSpPr>
          <p:nvPr/>
        </p:nvCxnSpPr>
        <p:spPr bwMode="auto">
          <a:xfrm>
            <a:off x="2695133" y="5934888"/>
            <a:ext cx="620840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1D5F2642-0C3D-271C-7BD7-FAA91ECC3655}"/>
              </a:ext>
            </a:extLst>
          </p:cNvPr>
          <p:cNvSpPr txBox="1"/>
          <p:nvPr/>
        </p:nvSpPr>
        <p:spPr>
          <a:xfrm>
            <a:off x="2831458" y="586695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A7793AB5-CD08-D937-F434-CB7B8D00FA33}"/>
              </a:ext>
            </a:extLst>
          </p:cNvPr>
          <p:cNvSpPr/>
          <p:nvPr/>
        </p:nvSpPr>
        <p:spPr bwMode="auto">
          <a:xfrm>
            <a:off x="4205826" y="6047340"/>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F0D0F374-D0FB-ED2D-4180-4810A79E3D9E}"/>
              </a:ext>
            </a:extLst>
          </p:cNvPr>
          <p:cNvCxnSpPr>
            <a:cxnSpLocks/>
          </p:cNvCxnSpPr>
          <p:nvPr/>
        </p:nvCxnSpPr>
        <p:spPr bwMode="auto">
          <a:xfrm flipV="1">
            <a:off x="2482956" y="4397253"/>
            <a:ext cx="7005191" cy="1887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E226DF41-F3AF-B75F-963E-7C04DF85A7B7}"/>
              </a:ext>
            </a:extLst>
          </p:cNvPr>
          <p:cNvCxnSpPr>
            <a:cxnSpLocks/>
          </p:cNvCxnSpPr>
          <p:nvPr/>
        </p:nvCxnSpPr>
        <p:spPr bwMode="auto">
          <a:xfrm flipV="1">
            <a:off x="2695133" y="4011010"/>
            <a:ext cx="6208407" cy="5249"/>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CAA14900-CFE9-0152-594C-D35AFCB1BFC6}"/>
              </a:ext>
            </a:extLst>
          </p:cNvPr>
          <p:cNvSpPr txBox="1"/>
          <p:nvPr/>
        </p:nvSpPr>
        <p:spPr>
          <a:xfrm>
            <a:off x="2378913" y="4111121"/>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32A8E4BD-09DB-6144-9B84-6454DD42C4F3}"/>
              </a:ext>
            </a:extLst>
          </p:cNvPr>
          <p:cNvSpPr txBox="1"/>
          <p:nvPr/>
        </p:nvSpPr>
        <p:spPr>
          <a:xfrm>
            <a:off x="2806854" y="393853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BA8CB08B-E181-2F44-4942-16F6406056EC}"/>
              </a:ext>
            </a:extLst>
          </p:cNvPr>
          <p:cNvSpPr txBox="1"/>
          <p:nvPr/>
        </p:nvSpPr>
        <p:spPr>
          <a:xfrm>
            <a:off x="2594665" y="3780958"/>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9" name="Straight Arrow Connector 78">
            <a:extLst>
              <a:ext uri="{FF2B5EF4-FFF2-40B4-BE49-F238E27FC236}">
                <a16:creationId xmlns:a16="http://schemas.microsoft.com/office/drawing/2014/main" id="{9754ECB7-F8D7-1004-881C-267E92263A5E}"/>
              </a:ext>
            </a:extLst>
          </p:cNvPr>
          <p:cNvCxnSpPr>
            <a:cxnSpLocks/>
          </p:cNvCxnSpPr>
          <p:nvPr/>
        </p:nvCxnSpPr>
        <p:spPr bwMode="auto">
          <a:xfrm flipV="1">
            <a:off x="4307201" y="5028773"/>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B3F0DDE8-4E55-5DBE-2568-93505C4C8357}"/>
              </a:ext>
            </a:extLst>
          </p:cNvPr>
          <p:cNvSpPr txBox="1"/>
          <p:nvPr/>
        </p:nvSpPr>
        <p:spPr>
          <a:xfrm>
            <a:off x="4127230" y="5374047"/>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9E1FB029-7499-4E3C-AFEE-CAA39A4D76BC}"/>
              </a:ext>
            </a:extLst>
          </p:cNvPr>
          <p:cNvSpPr txBox="1"/>
          <p:nvPr/>
        </p:nvSpPr>
        <p:spPr>
          <a:xfrm>
            <a:off x="2568783" y="571312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E7668D0E-CCFD-8600-76A1-CE2FF4DDB790}"/>
              </a:ext>
            </a:extLst>
          </p:cNvPr>
          <p:cNvCxnSpPr>
            <a:cxnSpLocks/>
          </p:cNvCxnSpPr>
          <p:nvPr/>
        </p:nvCxnSpPr>
        <p:spPr bwMode="auto">
          <a:xfrm flipH="1">
            <a:off x="8790125" y="3794956"/>
            <a:ext cx="896" cy="259236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0C1B9735-B805-71B0-C9BC-EE60C7ADB5C2}"/>
              </a:ext>
            </a:extLst>
          </p:cNvPr>
          <p:cNvSpPr txBox="1"/>
          <p:nvPr/>
        </p:nvSpPr>
        <p:spPr>
          <a:xfrm>
            <a:off x="6102861" y="5134887"/>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5E2C9473-D9C1-C839-5BF8-7FE649A279BB}"/>
              </a:ext>
            </a:extLst>
          </p:cNvPr>
          <p:cNvCxnSpPr>
            <a:cxnSpLocks/>
          </p:cNvCxnSpPr>
          <p:nvPr/>
        </p:nvCxnSpPr>
        <p:spPr bwMode="auto">
          <a:xfrm>
            <a:off x="8652838" y="5022475"/>
            <a:ext cx="0" cy="40901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333739EB-6520-644E-282F-E643EBDF8CC9}"/>
              </a:ext>
            </a:extLst>
          </p:cNvPr>
          <p:cNvSpPr txBox="1"/>
          <p:nvPr/>
        </p:nvSpPr>
        <p:spPr>
          <a:xfrm>
            <a:off x="8604401" y="4953921"/>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6CEC257B-76C2-57DC-438E-D3C0ABD42320}"/>
              </a:ext>
            </a:extLst>
          </p:cNvPr>
          <p:cNvSpPr txBox="1"/>
          <p:nvPr/>
        </p:nvSpPr>
        <p:spPr>
          <a:xfrm>
            <a:off x="5946965" y="4114704"/>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6FF91768-DA24-1F09-3DDA-3A43F6B39EF4}"/>
              </a:ext>
            </a:extLst>
          </p:cNvPr>
          <p:cNvCxnSpPr>
            <a:cxnSpLocks/>
          </p:cNvCxnSpPr>
          <p:nvPr/>
        </p:nvCxnSpPr>
        <p:spPr bwMode="auto">
          <a:xfrm flipV="1">
            <a:off x="4205826" y="430555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6CDC8D62-CF1C-DB89-8AE7-D8D636D9ED1F}"/>
              </a:ext>
            </a:extLst>
          </p:cNvPr>
          <p:cNvCxnSpPr>
            <a:cxnSpLocks/>
          </p:cNvCxnSpPr>
          <p:nvPr/>
        </p:nvCxnSpPr>
        <p:spPr bwMode="auto">
          <a:xfrm flipV="1">
            <a:off x="4304283" y="4016259"/>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355F28C8-C246-0286-72F9-C1881B33BB4A}"/>
              </a:ext>
            </a:extLst>
          </p:cNvPr>
          <p:cNvSpPr txBox="1"/>
          <p:nvPr/>
        </p:nvSpPr>
        <p:spPr>
          <a:xfrm>
            <a:off x="4138302" y="4362386"/>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0345299E-05E4-2481-D180-9F194DB37268}"/>
              </a:ext>
            </a:extLst>
          </p:cNvPr>
          <p:cNvCxnSpPr>
            <a:cxnSpLocks/>
          </p:cNvCxnSpPr>
          <p:nvPr/>
        </p:nvCxnSpPr>
        <p:spPr bwMode="auto">
          <a:xfrm>
            <a:off x="8628343" y="4016259"/>
            <a:ext cx="0" cy="38942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8C9C884F-F1D9-CFC0-6072-327FC5B7F698}"/>
              </a:ext>
            </a:extLst>
          </p:cNvPr>
          <p:cNvSpPr txBox="1"/>
          <p:nvPr/>
        </p:nvSpPr>
        <p:spPr>
          <a:xfrm>
            <a:off x="8142940" y="3829848"/>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785381B6-013A-8700-EC42-23BEDDC4600D}"/>
              </a:ext>
            </a:extLst>
          </p:cNvPr>
          <p:cNvSpPr/>
          <p:nvPr/>
        </p:nvSpPr>
        <p:spPr bwMode="auto">
          <a:xfrm>
            <a:off x="2141186" y="379495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7A9DBC4A-8980-DCB9-17A3-DC5797610D5C}"/>
              </a:ext>
            </a:extLst>
          </p:cNvPr>
          <p:cNvSpPr txBox="1"/>
          <p:nvPr/>
        </p:nvSpPr>
        <p:spPr>
          <a:xfrm>
            <a:off x="1524000" y="446433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CB93D209-37E2-2C1E-D95B-514F336B463A}"/>
              </a:ext>
            </a:extLst>
          </p:cNvPr>
          <p:cNvSpPr/>
          <p:nvPr/>
        </p:nvSpPr>
        <p:spPr bwMode="auto">
          <a:xfrm>
            <a:off x="2165369" y="569420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C523DA32-2421-1A77-4260-7811B0FC83DA}"/>
              </a:ext>
            </a:extLst>
          </p:cNvPr>
          <p:cNvSpPr txBox="1"/>
          <p:nvPr/>
        </p:nvSpPr>
        <p:spPr>
          <a:xfrm>
            <a:off x="1563718" y="588687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F574D5D7-E7B1-2F63-05D2-D118A1D5D6DD}"/>
              </a:ext>
            </a:extLst>
          </p:cNvPr>
          <p:cNvCxnSpPr>
            <a:cxnSpLocks/>
          </p:cNvCxnSpPr>
          <p:nvPr/>
        </p:nvCxnSpPr>
        <p:spPr bwMode="auto">
          <a:xfrm flipV="1">
            <a:off x="4213416" y="531998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3" name="Rectangle 2">
            <a:extLst>
              <a:ext uri="{FF2B5EF4-FFF2-40B4-BE49-F238E27FC236}">
                <a16:creationId xmlns:a16="http://schemas.microsoft.com/office/drawing/2014/main" id="{0E59806A-26E1-7BBA-5F5B-4DF5B36D6F2E}"/>
              </a:ext>
            </a:extLst>
          </p:cNvPr>
          <p:cNvSpPr/>
          <p:nvPr/>
        </p:nvSpPr>
        <p:spPr bwMode="auto">
          <a:xfrm>
            <a:off x="4237320" y="4830370"/>
            <a:ext cx="4297283" cy="195761"/>
          </a:xfrm>
          <a:prstGeom prst="rect">
            <a:avLst/>
          </a:prstGeom>
          <a:pattFill prst="pct5">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a:ln>
                  <a:noFill/>
                </a:ln>
                <a:solidFill>
                  <a:schemeClr val="tx1"/>
                </a:solidFill>
                <a:effectLst/>
                <a:latin typeface="Times New Roman" pitchFamily="16" charset="0"/>
                <a:ea typeface="MS Gothic" charset="-128"/>
              </a:rPr>
              <a:t>Busy channel due to another OBSS comm. </a:t>
            </a:r>
            <a:r>
              <a:rPr lang="en-US" sz="1100" b="1" dirty="0">
                <a:solidFill>
                  <a:schemeClr val="tx1"/>
                </a:solidFill>
              </a:rPr>
              <a:t>o</a:t>
            </a:r>
            <a:r>
              <a:rPr kumimoji="0" lang="en-US" sz="1100" b="1" i="0" u="none" strike="noStrike" cap="none" normalizeH="0" baseline="0" dirty="0">
                <a:ln>
                  <a:noFill/>
                </a:ln>
                <a:solidFill>
                  <a:schemeClr val="tx1"/>
                </a:solidFill>
                <a:effectLst/>
                <a:latin typeface="Times New Roman" pitchFamily="16" charset="0"/>
                <a:ea typeface="MS Gothic" charset="-128"/>
              </a:rPr>
              <a:t>n the NPCA PCH</a:t>
            </a:r>
          </a:p>
        </p:txBody>
      </p:sp>
      <p:sp>
        <p:nvSpPr>
          <p:cNvPr id="31" name="TextBox 30">
            <a:extLst>
              <a:ext uri="{FF2B5EF4-FFF2-40B4-BE49-F238E27FC236}">
                <a16:creationId xmlns:a16="http://schemas.microsoft.com/office/drawing/2014/main" id="{300CC027-98E0-656F-A2BA-0F7E05ED2C29}"/>
              </a:ext>
            </a:extLst>
          </p:cNvPr>
          <p:cNvSpPr txBox="1"/>
          <p:nvPr/>
        </p:nvSpPr>
        <p:spPr>
          <a:xfrm>
            <a:off x="6938193" y="4541671"/>
            <a:ext cx="1242485" cy="261610"/>
          </a:xfrm>
          <a:prstGeom prst="rect">
            <a:avLst/>
          </a:prstGeom>
          <a:noFill/>
        </p:spPr>
        <p:txBody>
          <a:bodyPr wrap="square" rtlCol="0">
            <a:spAutoFit/>
          </a:bodyPr>
          <a:lstStyle/>
          <a:p>
            <a:r>
              <a:rPr lang="en-US" sz="1000" b="1" dirty="0">
                <a:solidFill>
                  <a:srgbClr val="00B050"/>
                </a:solidFill>
              </a:rPr>
              <a:t>NAV</a:t>
            </a:r>
            <a:r>
              <a:rPr lang="en-US" sz="1100" b="1" dirty="0">
                <a:solidFill>
                  <a:srgbClr val="00B050"/>
                </a:solidFill>
              </a:rPr>
              <a:t>(</a:t>
            </a:r>
            <a:r>
              <a:rPr lang="en-US" sz="800" b="1" dirty="0">
                <a:solidFill>
                  <a:srgbClr val="00B050"/>
                </a:solidFill>
              </a:rPr>
              <a:t>NPCA_PCH</a:t>
            </a:r>
            <a:r>
              <a:rPr lang="en-US" sz="1100" b="1" dirty="0">
                <a:solidFill>
                  <a:srgbClr val="00B050"/>
                </a:solidFill>
              </a:rPr>
              <a:t>)</a:t>
            </a:r>
            <a:endParaRPr lang="en-US" sz="600" b="1" dirty="0">
              <a:solidFill>
                <a:srgbClr val="00B050"/>
              </a:solidFill>
            </a:endParaRPr>
          </a:p>
        </p:txBody>
      </p:sp>
      <p:cxnSp>
        <p:nvCxnSpPr>
          <p:cNvPr id="32" name="Straight Arrow Connector 31">
            <a:extLst>
              <a:ext uri="{FF2B5EF4-FFF2-40B4-BE49-F238E27FC236}">
                <a16:creationId xmlns:a16="http://schemas.microsoft.com/office/drawing/2014/main" id="{012934AE-F4A2-8B40-C85D-8AFA1195A016}"/>
              </a:ext>
            </a:extLst>
          </p:cNvPr>
          <p:cNvCxnSpPr>
            <a:cxnSpLocks/>
          </p:cNvCxnSpPr>
          <p:nvPr/>
        </p:nvCxnSpPr>
        <p:spPr bwMode="auto">
          <a:xfrm flipV="1">
            <a:off x="4535147" y="4757142"/>
            <a:ext cx="4020572" cy="25490"/>
          </a:xfrm>
          <a:prstGeom prst="straightConnector1">
            <a:avLst/>
          </a:prstGeom>
          <a:solidFill>
            <a:srgbClr val="00B8FF"/>
          </a:solidFill>
          <a:ln w="28575" cap="flat" cmpd="sng" algn="ctr">
            <a:solidFill>
              <a:srgbClr val="00B050"/>
            </a:solidFill>
            <a:prstDash val="dash"/>
            <a:round/>
            <a:headEnd type="triangle"/>
            <a:tailEnd type="triangle"/>
          </a:ln>
          <a:effectLst/>
        </p:spPr>
      </p:cxnSp>
      <p:pic>
        <p:nvPicPr>
          <p:cNvPr id="12" name="Picture 11">
            <a:extLst>
              <a:ext uri="{FF2B5EF4-FFF2-40B4-BE49-F238E27FC236}">
                <a16:creationId xmlns:a16="http://schemas.microsoft.com/office/drawing/2014/main" id="{8A27737B-1446-DBF3-4E58-60F8DB0E495C}"/>
              </a:ext>
            </a:extLst>
          </p:cNvPr>
          <p:cNvPicPr>
            <a:picLocks noChangeAspect="1"/>
          </p:cNvPicPr>
          <p:nvPr/>
        </p:nvPicPr>
        <p:blipFill>
          <a:blip r:embed="rId3"/>
          <a:stretch>
            <a:fillRect/>
          </a:stretch>
        </p:blipFill>
        <p:spPr>
          <a:xfrm>
            <a:off x="5109156" y="3866532"/>
            <a:ext cx="195423" cy="167505"/>
          </a:xfrm>
          <a:prstGeom prst="rect">
            <a:avLst/>
          </a:prstGeom>
        </p:spPr>
      </p:pic>
      <p:sp>
        <p:nvSpPr>
          <p:cNvPr id="21" name="Rectangle 20">
            <a:extLst>
              <a:ext uri="{FF2B5EF4-FFF2-40B4-BE49-F238E27FC236}">
                <a16:creationId xmlns:a16="http://schemas.microsoft.com/office/drawing/2014/main" id="{0AC5C001-E2B5-9501-B303-6A53AA23CCA1}"/>
              </a:ext>
            </a:extLst>
          </p:cNvPr>
          <p:cNvSpPr/>
          <p:nvPr/>
        </p:nvSpPr>
        <p:spPr bwMode="auto">
          <a:xfrm>
            <a:off x="5282961" y="3743103"/>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Arrow Connector 22">
            <a:extLst>
              <a:ext uri="{FF2B5EF4-FFF2-40B4-BE49-F238E27FC236}">
                <a16:creationId xmlns:a16="http://schemas.microsoft.com/office/drawing/2014/main" id="{5209F1C6-0E89-78D5-EF3C-0DB24F6DCFD8}"/>
              </a:ext>
            </a:extLst>
          </p:cNvPr>
          <p:cNvCxnSpPr>
            <a:cxnSpLocks/>
          </p:cNvCxnSpPr>
          <p:nvPr/>
        </p:nvCxnSpPr>
        <p:spPr bwMode="auto">
          <a:xfrm flipV="1">
            <a:off x="4280336" y="3737037"/>
            <a:ext cx="832371" cy="88"/>
          </a:xfrm>
          <a:prstGeom prst="straightConnector1">
            <a:avLst/>
          </a:prstGeom>
          <a:solidFill>
            <a:srgbClr val="00B8FF"/>
          </a:solidFill>
          <a:ln w="2857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8ECE1917-7052-522D-C03A-6AD4FAAACCBC}"/>
              </a:ext>
            </a:extLst>
          </p:cNvPr>
          <p:cNvSpPr txBox="1"/>
          <p:nvPr/>
        </p:nvSpPr>
        <p:spPr>
          <a:xfrm>
            <a:off x="4489940" y="3475192"/>
            <a:ext cx="432569" cy="307777"/>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T</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cxnSp>
        <p:nvCxnSpPr>
          <p:cNvPr id="30" name="Straight Connector 29">
            <a:extLst>
              <a:ext uri="{FF2B5EF4-FFF2-40B4-BE49-F238E27FC236}">
                <a16:creationId xmlns:a16="http://schemas.microsoft.com/office/drawing/2014/main" id="{5A7783DA-416B-C11B-9F36-8C266AB62F07}"/>
              </a:ext>
            </a:extLst>
          </p:cNvPr>
          <p:cNvCxnSpPr>
            <a:cxnSpLocks/>
          </p:cNvCxnSpPr>
          <p:nvPr/>
        </p:nvCxnSpPr>
        <p:spPr bwMode="auto">
          <a:xfrm>
            <a:off x="5109156" y="3515260"/>
            <a:ext cx="0" cy="56177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5" name="Rectangle 44">
            <a:extLst>
              <a:ext uri="{FF2B5EF4-FFF2-40B4-BE49-F238E27FC236}">
                <a16:creationId xmlns:a16="http://schemas.microsoft.com/office/drawing/2014/main" id="{071EA008-C8BE-643E-E4A3-904E9F94F51A}"/>
              </a:ext>
            </a:extLst>
          </p:cNvPr>
          <p:cNvSpPr/>
          <p:nvPr/>
        </p:nvSpPr>
        <p:spPr bwMode="auto">
          <a:xfrm>
            <a:off x="6512440" y="4546358"/>
            <a:ext cx="377519" cy="264302"/>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Straight Connector 7">
            <a:extLst>
              <a:ext uri="{FF2B5EF4-FFF2-40B4-BE49-F238E27FC236}">
                <a16:creationId xmlns:a16="http://schemas.microsoft.com/office/drawing/2014/main" id="{67D7CA95-E691-C89F-B6C0-CDB55786D46E}"/>
              </a:ext>
            </a:extLst>
          </p:cNvPr>
          <p:cNvCxnSpPr>
            <a:cxnSpLocks/>
          </p:cNvCxnSpPr>
          <p:nvPr/>
        </p:nvCxnSpPr>
        <p:spPr bwMode="auto">
          <a:xfrm>
            <a:off x="4526655" y="4598993"/>
            <a:ext cx="0" cy="51480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92F845A3-5ECE-2DE5-69FB-A774CE5D9DD9}"/>
              </a:ext>
            </a:extLst>
          </p:cNvPr>
          <p:cNvCxnSpPr>
            <a:cxnSpLocks/>
          </p:cNvCxnSpPr>
          <p:nvPr/>
        </p:nvCxnSpPr>
        <p:spPr bwMode="auto">
          <a:xfrm flipH="1">
            <a:off x="4527552" y="4663002"/>
            <a:ext cx="232144" cy="772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4E108274-2BB0-F89A-D99B-AC1ED68AF239}"/>
              </a:ext>
            </a:extLst>
          </p:cNvPr>
          <p:cNvSpPr txBox="1"/>
          <p:nvPr/>
        </p:nvSpPr>
        <p:spPr>
          <a:xfrm>
            <a:off x="4677825" y="4551025"/>
            <a:ext cx="2022554" cy="246221"/>
          </a:xfrm>
          <a:prstGeom prst="rect">
            <a:avLst/>
          </a:prstGeom>
          <a:noFill/>
        </p:spPr>
        <p:txBody>
          <a:bodyPr wrap="square" rtlCol="0">
            <a:spAutoFit/>
          </a:bodyPr>
          <a:lstStyle/>
          <a:p>
            <a:r>
              <a:rPr lang="en-US" sz="1000" b="1" dirty="0">
                <a:solidFill>
                  <a:srgbClr val="FF0000"/>
                </a:solidFill>
              </a:rPr>
              <a:t>UHR AP reads TXOP duration</a:t>
            </a:r>
          </a:p>
        </p:txBody>
      </p:sp>
      <p:cxnSp>
        <p:nvCxnSpPr>
          <p:cNvPr id="37" name="Straight Connector 36">
            <a:extLst>
              <a:ext uri="{FF2B5EF4-FFF2-40B4-BE49-F238E27FC236}">
                <a16:creationId xmlns:a16="http://schemas.microsoft.com/office/drawing/2014/main" id="{8258DC87-C792-D8FE-0FA1-C3AF759150AC}"/>
              </a:ext>
            </a:extLst>
          </p:cNvPr>
          <p:cNvCxnSpPr>
            <a:cxnSpLocks/>
          </p:cNvCxnSpPr>
          <p:nvPr/>
        </p:nvCxnSpPr>
        <p:spPr bwMode="auto">
          <a:xfrm>
            <a:off x="4290337" y="3575150"/>
            <a:ext cx="0" cy="29603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8" name="Rectangle 67">
            <a:extLst>
              <a:ext uri="{FF2B5EF4-FFF2-40B4-BE49-F238E27FC236}">
                <a16:creationId xmlns:a16="http://schemas.microsoft.com/office/drawing/2014/main" id="{1A0906E7-A8E7-7F87-3473-08B3FB25B0C2}"/>
              </a:ext>
            </a:extLst>
          </p:cNvPr>
          <p:cNvSpPr/>
          <p:nvPr/>
        </p:nvSpPr>
        <p:spPr bwMode="auto">
          <a:xfrm>
            <a:off x="3505200" y="5160037"/>
            <a:ext cx="5300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241704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FBE45-366D-817F-14CF-BABECE89B69C}"/>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2465CA1-B1CD-6F29-BA96-790BF3D32415}"/>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3F71EC30-B721-E45A-77B5-000912034DE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1A8F4B78-24DA-C68D-5F25-FB1CA1440874}"/>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01EBA34D-3337-A541-A6C1-6241E8A01EB5}"/>
              </a:ext>
            </a:extLst>
          </p:cNvPr>
          <p:cNvSpPr txBox="1">
            <a:spLocks noChangeArrowheads="1"/>
          </p:cNvSpPr>
          <p:nvPr/>
        </p:nvSpPr>
        <p:spPr bwMode="auto">
          <a:xfrm>
            <a:off x="1143000" y="1471327"/>
            <a:ext cx="3611110" cy="41628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 = 0 </a:t>
            </a:r>
            <a:r>
              <a:rPr lang="en-US" sz="1800" b="0" kern="0" dirty="0">
                <a:sym typeface="Wingdings" panose="05000000000000000000" pitchFamily="2" charset="2"/>
              </a:rPr>
              <a:t> Untriggered UL allowed</a:t>
            </a:r>
            <a:endParaRPr lang="en-US" sz="1800" b="0" kern="0" dirty="0"/>
          </a:p>
        </p:txBody>
      </p:sp>
      <p:sp>
        <p:nvSpPr>
          <p:cNvPr id="13" name="Title 1">
            <a:extLst>
              <a:ext uri="{FF2B5EF4-FFF2-40B4-BE49-F238E27FC236}">
                <a16:creationId xmlns:a16="http://schemas.microsoft.com/office/drawing/2014/main" id="{40A98D3E-2F48-B666-1D89-822A7BF5D477}"/>
              </a:ext>
            </a:extLst>
          </p:cNvPr>
          <p:cNvSpPr>
            <a:spLocks noGrp="1"/>
          </p:cNvSpPr>
          <p:nvPr>
            <p:ph type="title"/>
          </p:nvPr>
        </p:nvSpPr>
        <p:spPr>
          <a:xfrm>
            <a:off x="914401" y="685801"/>
            <a:ext cx="9982199" cy="1065213"/>
          </a:xfrm>
        </p:spPr>
        <p:txBody>
          <a:bodyPr/>
          <a:lstStyle/>
          <a:p>
            <a:r>
              <a:rPr lang="en-US" dirty="0"/>
              <a:t>General Solution for Defining T</a:t>
            </a:r>
          </a:p>
        </p:txBody>
      </p:sp>
      <p:pic>
        <p:nvPicPr>
          <p:cNvPr id="7" name="Picture 6">
            <a:extLst>
              <a:ext uri="{FF2B5EF4-FFF2-40B4-BE49-F238E27FC236}">
                <a16:creationId xmlns:a16="http://schemas.microsoft.com/office/drawing/2014/main" id="{24D7251E-88D1-35DB-4D5E-083D62853DB5}"/>
              </a:ext>
            </a:extLst>
          </p:cNvPr>
          <p:cNvPicPr>
            <a:picLocks noChangeAspect="1"/>
          </p:cNvPicPr>
          <p:nvPr/>
        </p:nvPicPr>
        <p:blipFill>
          <a:blip r:embed="rId3"/>
          <a:stretch>
            <a:fillRect/>
          </a:stretch>
        </p:blipFill>
        <p:spPr>
          <a:xfrm>
            <a:off x="685800" y="1832884"/>
            <a:ext cx="4953000" cy="2171348"/>
          </a:xfrm>
          <a:prstGeom prst="rect">
            <a:avLst/>
          </a:prstGeom>
          <a:ln>
            <a:solidFill>
              <a:schemeClr val="tx1"/>
            </a:solidFill>
          </a:ln>
        </p:spPr>
      </p:pic>
      <p:pic>
        <p:nvPicPr>
          <p:cNvPr id="37" name="Picture 36">
            <a:extLst>
              <a:ext uri="{FF2B5EF4-FFF2-40B4-BE49-F238E27FC236}">
                <a16:creationId xmlns:a16="http://schemas.microsoft.com/office/drawing/2014/main" id="{657F4624-AF24-C1E8-28FC-1EC371A3C4E4}"/>
              </a:ext>
            </a:extLst>
          </p:cNvPr>
          <p:cNvPicPr>
            <a:picLocks noChangeAspect="1"/>
          </p:cNvPicPr>
          <p:nvPr/>
        </p:nvPicPr>
        <p:blipFill>
          <a:blip r:embed="rId4"/>
          <a:stretch>
            <a:fillRect/>
          </a:stretch>
        </p:blipFill>
        <p:spPr>
          <a:xfrm>
            <a:off x="5886313" y="1921805"/>
            <a:ext cx="4953000" cy="2042646"/>
          </a:xfrm>
          <a:prstGeom prst="rect">
            <a:avLst/>
          </a:prstGeom>
          <a:ln>
            <a:solidFill>
              <a:schemeClr val="tx1"/>
            </a:solidFill>
          </a:ln>
        </p:spPr>
      </p:pic>
      <p:pic>
        <p:nvPicPr>
          <p:cNvPr id="54" name="Picture 53">
            <a:extLst>
              <a:ext uri="{FF2B5EF4-FFF2-40B4-BE49-F238E27FC236}">
                <a16:creationId xmlns:a16="http://schemas.microsoft.com/office/drawing/2014/main" id="{E6978B42-3E0F-D520-525B-881185E8CA69}"/>
              </a:ext>
            </a:extLst>
          </p:cNvPr>
          <p:cNvPicPr>
            <a:picLocks noChangeAspect="1"/>
          </p:cNvPicPr>
          <p:nvPr/>
        </p:nvPicPr>
        <p:blipFill>
          <a:blip r:embed="rId5"/>
          <a:stretch>
            <a:fillRect/>
          </a:stretch>
        </p:blipFill>
        <p:spPr>
          <a:xfrm>
            <a:off x="3594537" y="4229988"/>
            <a:ext cx="5092263" cy="2172642"/>
          </a:xfrm>
          <a:prstGeom prst="rect">
            <a:avLst/>
          </a:prstGeom>
          <a:ln>
            <a:solidFill>
              <a:schemeClr val="tx1"/>
            </a:solidFill>
          </a:ln>
        </p:spPr>
      </p:pic>
      <p:sp>
        <p:nvSpPr>
          <p:cNvPr id="56" name="TextBox 55">
            <a:extLst>
              <a:ext uri="{FF2B5EF4-FFF2-40B4-BE49-F238E27FC236}">
                <a16:creationId xmlns:a16="http://schemas.microsoft.com/office/drawing/2014/main" id="{071DB5F1-367D-A807-9605-99E8627B4361}"/>
              </a:ext>
            </a:extLst>
          </p:cNvPr>
          <p:cNvSpPr txBox="1"/>
          <p:nvPr/>
        </p:nvSpPr>
        <p:spPr>
          <a:xfrm>
            <a:off x="831911" y="4854644"/>
            <a:ext cx="2347383" cy="923330"/>
          </a:xfrm>
          <a:prstGeom prst="rect">
            <a:avLst/>
          </a:prstGeom>
          <a:noFill/>
        </p:spPr>
        <p:txBody>
          <a:bodyPr wrap="square">
            <a:spAutoFit/>
          </a:bodyPr>
          <a:lstStyle/>
          <a:p>
            <a:pPr marL="285750" indent="-285750">
              <a:buFont typeface="Arial" panose="020B0604020202020204" pitchFamily="34" charset="0"/>
              <a:buChar char="•"/>
            </a:pPr>
            <a:r>
              <a:rPr lang="en-US" sz="1800" b="0" kern="0" dirty="0">
                <a:solidFill>
                  <a:schemeClr val="tx1"/>
                </a:solidFill>
                <a:sym typeface="Wingdings" panose="05000000000000000000" pitchFamily="2" charset="2"/>
              </a:rPr>
              <a:t>T = max value</a:t>
            </a:r>
            <a:r>
              <a:rPr lang="en-US" sz="1800" kern="0" dirty="0">
                <a:solidFill>
                  <a:schemeClr val="tx1"/>
                </a:solidFill>
                <a:sym typeface="Wingdings" panose="05000000000000000000" pitchFamily="2" charset="2"/>
              </a:rPr>
              <a:t> (e.g., </a:t>
            </a:r>
            <a:r>
              <a:rPr lang="en-US" sz="1800" kern="0" dirty="0" err="1">
                <a:solidFill>
                  <a:schemeClr val="tx1"/>
                </a:solidFill>
                <a:sym typeface="Wingdings" panose="05000000000000000000" pitchFamily="2" charset="2"/>
              </a:rPr>
              <a:t>TXOP_duration</a:t>
            </a:r>
            <a:r>
              <a:rPr lang="en-US" sz="1800" kern="0" dirty="0">
                <a:solidFill>
                  <a:schemeClr val="tx1"/>
                </a:solidFill>
                <a:sym typeface="Wingdings" panose="05000000000000000000" pitchFamily="2" charset="2"/>
              </a:rPr>
              <a:t>)</a:t>
            </a:r>
            <a:r>
              <a:rPr lang="en-US" sz="1800" b="0" kern="0" dirty="0">
                <a:solidFill>
                  <a:schemeClr val="tx1"/>
                </a:solidFill>
                <a:sym typeface="Wingdings" panose="05000000000000000000" pitchFamily="2" charset="2"/>
              </a:rPr>
              <a:t>  Triggered UL only</a:t>
            </a:r>
            <a:endParaRPr lang="en-US" sz="1800" dirty="0">
              <a:solidFill>
                <a:schemeClr val="tx1"/>
              </a:solidFill>
            </a:endParaRPr>
          </a:p>
        </p:txBody>
      </p:sp>
      <p:sp>
        <p:nvSpPr>
          <p:cNvPr id="62" name="Rectangle 2">
            <a:extLst>
              <a:ext uri="{FF2B5EF4-FFF2-40B4-BE49-F238E27FC236}">
                <a16:creationId xmlns:a16="http://schemas.microsoft.com/office/drawing/2014/main" id="{F21B3406-C4D0-3AD3-04ED-83B463731D8F}"/>
              </a:ext>
            </a:extLst>
          </p:cNvPr>
          <p:cNvSpPr txBox="1">
            <a:spLocks noChangeArrowheads="1"/>
          </p:cNvSpPr>
          <p:nvPr/>
        </p:nvSpPr>
        <p:spPr bwMode="auto">
          <a:xfrm>
            <a:off x="5862579" y="1510023"/>
            <a:ext cx="5092263" cy="41628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 = </a:t>
            </a:r>
            <a:r>
              <a:rPr lang="en-US" sz="1800" b="0" kern="0" dirty="0">
                <a:solidFill>
                  <a:schemeClr val="tx1"/>
                </a:solidFill>
                <a:sym typeface="Wingdings" panose="05000000000000000000" pitchFamily="2" charset="2"/>
              </a:rPr>
              <a:t>a value  Untriggered UL allowed after T </a:t>
            </a:r>
            <a:endParaRPr lang="en-US" sz="1800" b="0" kern="0" dirty="0"/>
          </a:p>
        </p:txBody>
      </p:sp>
      <p:sp>
        <p:nvSpPr>
          <p:cNvPr id="68" name="Left Brace 67">
            <a:extLst>
              <a:ext uri="{FF2B5EF4-FFF2-40B4-BE49-F238E27FC236}">
                <a16:creationId xmlns:a16="http://schemas.microsoft.com/office/drawing/2014/main" id="{8C8C90EF-8956-7AAA-EB02-D00372983337}"/>
              </a:ext>
            </a:extLst>
          </p:cNvPr>
          <p:cNvSpPr/>
          <p:nvPr/>
        </p:nvSpPr>
        <p:spPr bwMode="auto">
          <a:xfrm>
            <a:off x="3139604" y="4191000"/>
            <a:ext cx="381000" cy="2211630"/>
          </a:xfrm>
          <a:prstGeom prst="leftBrace">
            <a:avLst>
              <a:gd name="adj1" fmla="val 27326"/>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329364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defined a new mode of operation for NPCA non-AP STAs as a transition between “untriggered” and “triggered-only” UL transmissions on the NPCA PCH.</a:t>
            </a:r>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By defining a duration (e.g., T) which indicates a time period during which a UHR STA, while operating on an NPCA PCH, is not allowed to initiate a TXOP on the NPCA PCH, UHR AP may inform a UHR STA of</a:t>
            </a:r>
          </a:p>
          <a:p>
            <a:pPr lvl="1">
              <a:buFont typeface="Arial" panose="020B0604020202020204" pitchFamily="34" charset="0"/>
              <a:buChar char="•"/>
            </a:pPr>
            <a:r>
              <a:rPr lang="en-US" sz="1800" b="0" kern="0" dirty="0"/>
              <a:t>whether </a:t>
            </a:r>
            <a:r>
              <a:rPr lang="en-US" sz="1800" kern="0" dirty="0"/>
              <a:t>untriggered UL transmission is allowed (T = 0), or</a:t>
            </a:r>
          </a:p>
          <a:p>
            <a:pPr lvl="1">
              <a:buFont typeface="Arial" panose="020B0604020202020204" pitchFamily="34" charset="0"/>
              <a:buChar char="•"/>
            </a:pPr>
            <a:r>
              <a:rPr lang="en-US" sz="1800" kern="0" dirty="0"/>
              <a:t>whether</a:t>
            </a:r>
            <a:r>
              <a:rPr lang="en-US" sz="1800" b="0" kern="0" dirty="0"/>
              <a:t> </a:t>
            </a:r>
            <a:r>
              <a:rPr lang="en-US" sz="1800" kern="0" dirty="0"/>
              <a:t>untriggered UL transmission is allowed after a duration T (T = a value), or</a:t>
            </a:r>
          </a:p>
          <a:p>
            <a:pPr lvl="1">
              <a:buFont typeface="Arial" panose="020B0604020202020204" pitchFamily="34" charset="0"/>
              <a:buChar char="•"/>
            </a:pPr>
            <a:r>
              <a:rPr lang="en-US" sz="1800" kern="0" dirty="0"/>
              <a:t>whether triggered-only UL transmission is allowed (T = max value).</a:t>
            </a:r>
            <a:endParaRPr lang="en-US" sz="1800" b="0" kern="0" dirty="0"/>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The proposed approach not only addresses an implementation of enabling/disabling untriggered UL transmissions on the NPCA PCH, but also brings flexibility to the NPCA operation by defining a duration where UHR STA is not allowed to initiate a TXOP on the NPCA PCH.</a:t>
            </a:r>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219200" y="1524000"/>
            <a:ext cx="8382000" cy="2438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[1] </a:t>
            </a:r>
            <a:r>
              <a:rPr lang="en-US" sz="1800" b="0" kern="0" dirty="0"/>
              <a:t>24/1218r1, NPCA – Next Level Discussions</a:t>
            </a:r>
            <a:endPar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endParaRP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[2] </a:t>
            </a:r>
            <a:r>
              <a:rPr lang="en-US" sz="1800" b="0" kern="0" dirty="0"/>
              <a:t>24/1093r3, </a:t>
            </a:r>
            <a:r>
              <a:rPr lang="it-IT" sz="1800" b="0" kern="0" dirty="0"/>
              <a:t>Special Scenarios in Non-Primary Channel Access</a:t>
            </a:r>
            <a:r>
              <a:rPr lang="en-US" sz="1800" b="0" kern="0" dirty="0"/>
              <a:t> </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[3] </a:t>
            </a:r>
            <a:r>
              <a:rPr lang="en-US" sz="1800" b="0" kern="0" dirty="0"/>
              <a:t>24/1842r1, Consideration on Cascading Channel Switching for NPCA</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B167C898-36B1-00A6-1568-1A8A0A50C4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677CE99D-C111-0F5E-4601-F2A6D7CC3B79}"/>
              </a:ext>
            </a:extLst>
          </p:cNvPr>
          <p:cNvSpPr txBox="1">
            <a:spLocks noChangeArrowheads="1"/>
          </p:cNvSpPr>
          <p:nvPr/>
        </p:nvSpPr>
        <p:spPr bwMode="auto">
          <a:xfrm>
            <a:off x="539804" y="1676400"/>
            <a:ext cx="11042596"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sz="2400" b="0" kern="0" dirty="0"/>
              <a:t>	</a:t>
            </a:r>
            <a:r>
              <a:rPr lang="en-US" sz="2400" kern="0" dirty="0"/>
              <a:t>In a triggered-only UL transmission mode, an NPCA non-AP STA may perform untriggered UL transmissions on the NPCA </a:t>
            </a:r>
            <a:r>
              <a:rPr lang="en-US" kern="0" dirty="0"/>
              <a:t>primary channel </a:t>
            </a:r>
            <a:r>
              <a:rPr lang="en-US" sz="2400" kern="0" dirty="0"/>
              <a:t>after a time period T.</a:t>
            </a:r>
          </a:p>
          <a:p>
            <a:pPr lvl="1">
              <a:buFont typeface="Arial" panose="020B0604020202020204" pitchFamily="34" charset="0"/>
              <a:buChar char="•"/>
            </a:pPr>
            <a:r>
              <a:rPr lang="en-US" sz="1800" kern="0" dirty="0"/>
              <a:t>Details of the signaling are TBD.</a:t>
            </a:r>
          </a:p>
          <a:p>
            <a:pPr marL="0" indent="0"/>
            <a:endParaRPr lang="en-US" sz="1800" kern="0" dirty="0"/>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19667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9096</TotalTime>
  <Words>1098</Words>
  <Application>Microsoft Office PowerPoint</Application>
  <PresentationFormat>Widescreen</PresentationFormat>
  <Paragraphs>170</Paragraphs>
  <Slides>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굴림</vt:lpstr>
      <vt:lpstr>Arial</vt:lpstr>
      <vt:lpstr>Arial Unicode MS</vt:lpstr>
      <vt:lpstr>Times New Roman</vt:lpstr>
      <vt:lpstr>Wingdings</vt:lpstr>
      <vt:lpstr>Office Theme</vt:lpstr>
      <vt:lpstr>Document</vt:lpstr>
      <vt:lpstr>Channel Access for NPCA Operation</vt:lpstr>
      <vt:lpstr>PowerPoint Presentation</vt:lpstr>
      <vt:lpstr>Recap: Triggered-only UL Transmission</vt:lpstr>
      <vt:lpstr>Problem During Triggered-only UL Transmission</vt:lpstr>
      <vt:lpstr>Proposal: Defining a Duration for Triggered-only UL TX  </vt:lpstr>
      <vt:lpstr>General Solution for Defining T</vt:lpstr>
      <vt:lpstr>Conclusion</vt:lpstr>
      <vt:lpstr>References</vt:lpstr>
      <vt:lpstr>Straw Poll –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355</cp:revision>
  <cp:lastPrinted>1601-01-01T00:00:00Z</cp:lastPrinted>
  <dcterms:created xsi:type="dcterms:W3CDTF">2024-02-06T17:29:42Z</dcterms:created>
  <dcterms:modified xsi:type="dcterms:W3CDTF">2025-02-13T14:16:39Z</dcterms:modified>
  <cp:category>Name, Affiliation</cp:category>
</cp:coreProperties>
</file>