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91" r:id="rId2"/>
    <p:sldId id="352" r:id="rId3"/>
    <p:sldId id="353" r:id="rId4"/>
    <p:sldId id="354" r:id="rId5"/>
    <p:sldId id="355" r:id="rId6"/>
    <p:sldId id="356" r:id="rId7"/>
    <p:sldId id="351" r:id="rId8"/>
    <p:sldId id="360" r:id="rId9"/>
    <p:sldId id="361" r:id="rId10"/>
    <p:sldId id="363" r:id="rId11"/>
    <p:sldId id="362" r:id="rId12"/>
    <p:sldId id="365" r:id="rId13"/>
    <p:sldId id="366" r:id="rId14"/>
    <p:sldId id="367" r:id="rId15"/>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4C4C4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3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390A9-49FF-4786-9698-CC872B5F569E}"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F607-1D49-4894-9CFD-4DF902E96B80}" type="slidenum">
              <a:rPr lang="en-US" smtClean="0"/>
              <a:t>‹#›</a:t>
            </a:fld>
            <a:endParaRPr lang="en-US"/>
          </a:p>
        </p:txBody>
      </p:sp>
    </p:spTree>
    <p:extLst>
      <p:ext uri="{BB962C8B-B14F-4D97-AF65-F5344CB8AC3E}">
        <p14:creationId xmlns:p14="http://schemas.microsoft.com/office/powerpoint/2010/main" val="5902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59858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p>
        </p:txBody>
      </p:sp>
    </p:spTree>
    <p:extLst>
      <p:ext uri="{BB962C8B-B14F-4D97-AF65-F5344CB8AC3E}">
        <p14:creationId xmlns:p14="http://schemas.microsoft.com/office/powerpoint/2010/main" val="417504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8503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p>
        </p:txBody>
      </p:sp>
      <p:sp>
        <p:nvSpPr>
          <p:cNvPr id="6" name="Footer Placeholder 5"/>
          <p:cNvSpPr>
            <a:spLocks noGrp="1"/>
          </p:cNvSpPr>
          <p:nvPr>
            <p:ph type="ftr" idx="11"/>
          </p:nvPr>
        </p:nvSpPr>
        <p:spPr/>
        <p:txBody>
          <a:bodyPr/>
          <a:lstStyle>
            <a:lvl1pPr>
              <a:defRPr/>
            </a:lvl1pPr>
          </a:lstStyle>
          <a:p>
            <a:r>
              <a:rPr lang="da-DK"/>
              <a:t>Thomas Handte (Sony), et al.</a:t>
            </a:r>
            <a:endParaRPr lang="en-US"/>
          </a:p>
        </p:txBody>
      </p:sp>
      <p:sp>
        <p:nvSpPr>
          <p:cNvPr id="7" name="Slide Number Placeholder 6"/>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27336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Thomas Handte (Sony), et al.</a:t>
            </a:r>
            <a:endParaRPr lang="en-US"/>
          </a:p>
        </p:txBody>
      </p:sp>
      <p:sp>
        <p:nvSpPr>
          <p:cNvPr id="9" name="Slide Number Placeholder 8"/>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503692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p>
        </p:txBody>
      </p:sp>
      <p:sp>
        <p:nvSpPr>
          <p:cNvPr id="4" name="Footer Placeholder 3"/>
          <p:cNvSpPr>
            <a:spLocks noGrp="1"/>
          </p:cNvSpPr>
          <p:nvPr>
            <p:ph type="ftr" idx="11"/>
          </p:nvPr>
        </p:nvSpPr>
        <p:spPr/>
        <p:txBody>
          <a:bodyPr/>
          <a:lstStyle>
            <a:lvl1pPr>
              <a:defRPr/>
            </a:lvl1pPr>
          </a:lstStyle>
          <a:p>
            <a:r>
              <a:rPr lang="da-DK"/>
              <a:t>Thomas Handte (Sony), et al.</a:t>
            </a:r>
            <a:endParaRPr lang="en-US"/>
          </a:p>
        </p:txBody>
      </p:sp>
      <p:sp>
        <p:nvSpPr>
          <p:cNvPr id="5" name="Slide Number Placeholder 4"/>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625648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p>
        </p:txBody>
      </p:sp>
      <p:sp>
        <p:nvSpPr>
          <p:cNvPr id="3" name="Footer Placeholder 2"/>
          <p:cNvSpPr>
            <a:spLocks noGrp="1"/>
          </p:cNvSpPr>
          <p:nvPr>
            <p:ph type="ftr" idx="11"/>
          </p:nvPr>
        </p:nvSpPr>
        <p:spPr/>
        <p:txBody>
          <a:bodyPr/>
          <a:lstStyle>
            <a:lvl1pPr>
              <a:defRPr/>
            </a:lvl1pPr>
          </a:lstStyle>
          <a:p>
            <a:r>
              <a:rPr lang="da-DK"/>
              <a:t>Thomas Handte (Sony), et al.</a:t>
            </a:r>
            <a:endParaRPr lang="en-US"/>
          </a:p>
        </p:txBody>
      </p:sp>
      <p:sp>
        <p:nvSpPr>
          <p:cNvPr id="4" name="Slide Number Placeholder 3"/>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37818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78542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17251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817A5EC4-AB74-4A60-9357-B7937A4BEBE7}" type="slidenum">
              <a:rPr lang="en-US" smtClean="0"/>
              <a:t>‹#›</a:t>
            </a:fld>
            <a:endParaRPr lang="en-US"/>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802.11-24/1851r0</a:t>
            </a:r>
          </a:p>
        </p:txBody>
      </p:sp>
    </p:spTree>
    <p:extLst>
      <p:ext uri="{BB962C8B-B14F-4D97-AF65-F5344CB8AC3E}">
        <p14:creationId xmlns:p14="http://schemas.microsoft.com/office/powerpoint/2010/main" val="1637226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Context transfer per TID for seamless roaming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7" name="Footer Placeholder 4"/>
          <p:cNvSpPr>
            <a:spLocks noGrp="1"/>
          </p:cNvSpPr>
          <p:nvPr>
            <p:ph type="ftr" idx="11"/>
          </p:nvPr>
        </p:nvSpPr>
        <p:spPr/>
        <p:txBody>
          <a:bodyPr/>
          <a:lstStyle/>
          <a:p>
            <a:r>
              <a:rPr lang="da-DK"/>
              <a:t>Thomas Handte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302459629"/>
              </p:ext>
            </p:extLst>
          </p:nvPr>
        </p:nvGraphicFramePr>
        <p:xfrm>
          <a:off x="1006584" y="2353991"/>
          <a:ext cx="9764611" cy="399288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r>
                        <a:rPr lang="de-DE" sz="1600" dirty="0"/>
                        <a:t>Thomas Handte</a:t>
                      </a:r>
                    </a:p>
                  </a:txBody>
                  <a:tcPr anchor="ctr"/>
                </a:tc>
                <a:tc rowSpan="9">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1"/>
                  </a:ext>
                </a:extLst>
              </a:tr>
              <a:tr h="0">
                <a:tc>
                  <a:txBody>
                    <a:bodyPr/>
                    <a:lstStyle/>
                    <a:p>
                      <a:r>
                        <a:rPr lang="de-DE" sz="1600" dirty="0">
                          <a:solidFill>
                            <a:schemeClr val="tx1"/>
                          </a:solidFill>
                        </a:rPr>
                        <a:t>Yusuke Tanaka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algn="l"/>
                      <a:r>
                        <a:rPr lang="de-DE" sz="1600" dirty="0">
                          <a:solidFill>
                            <a:schemeClr val="tx1"/>
                          </a:solidFill>
                        </a:rPr>
                        <a:t>Yusuke.YT.Tanaka@sony.com</a:t>
                      </a:r>
                    </a:p>
                  </a:txBody>
                  <a:tcPr anchor="ctr"/>
                </a:tc>
                <a:extLst>
                  <a:ext uri="{0D108BD9-81ED-4DB2-BD59-A6C34878D82A}">
                    <a16:rowId xmlns:a16="http://schemas.microsoft.com/office/drawing/2014/main" val="10002"/>
                  </a:ext>
                </a:extLst>
              </a:tr>
              <a:tr h="0">
                <a:tc>
                  <a:txBody>
                    <a:bodyPr/>
                    <a:lstStyle/>
                    <a:p>
                      <a:r>
                        <a:rPr kumimoji="1" lang="en-US" altLang="ja-JP" sz="1600" dirty="0"/>
                        <a:t>Dana Ciochina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r>
                        <a:rPr kumimoji="1" lang="de-DE" altLang="ja-JP" sz="1600" dirty="0"/>
                        <a:t>Daniel Verenzuela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r>
                        <a:rPr kumimoji="1" lang="de-DE" altLang="ja-JP" sz="1600" dirty="0"/>
                        <a:t>Ken Tanaka</a:t>
                      </a:r>
                      <a:endParaRPr kumimoji="1" lang="ja-JP" altLang="en-US" sz="1600" dirty="0"/>
                    </a:p>
                  </a:txBody>
                  <a:tcPr anchor="ct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pPr algn="l">
                        <a:spcAft>
                          <a:spcPts val="0"/>
                        </a:spcAft>
                      </a:pPr>
                      <a:endParaRPr lang="de-DE" sz="1400" dirty="0">
                        <a:solidFill>
                          <a:schemeClr val="bg1">
                            <a:lumMod val="85000"/>
                          </a:schemeClr>
                        </a:solidFill>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r>
                        <a:rPr lang="de-DE" sz="1600" dirty="0"/>
                        <a:t>Kosuke Aio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Qing Xia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8F0572-05E7-3C2A-8B72-DE5C7DFCFE85}"/>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1AF16627-B1BE-CA4B-E751-D3DEBDFE6C36}"/>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5A8BE708-65A9-3871-1BBD-B9BCE2713D89}"/>
              </a:ext>
            </a:extLst>
          </p:cNvPr>
          <p:cNvSpPr>
            <a:spLocks noGrp="1"/>
          </p:cNvSpPr>
          <p:nvPr>
            <p:ph type="dt" idx="10"/>
          </p:nvPr>
        </p:nvSpPr>
        <p:spPr/>
        <p:txBody>
          <a:bodyPr/>
          <a:lstStyle/>
          <a:p>
            <a:r>
              <a:rPr lang="en-US"/>
              <a:t>November 2024</a:t>
            </a:r>
          </a:p>
        </p:txBody>
      </p:sp>
      <p:sp>
        <p:nvSpPr>
          <p:cNvPr id="5" name="Footer Placeholder 4">
            <a:extLst>
              <a:ext uri="{FF2B5EF4-FFF2-40B4-BE49-F238E27FC236}">
                <a16:creationId xmlns:a16="http://schemas.microsoft.com/office/drawing/2014/main" id="{0678A2A2-0C87-D473-3CC4-C63D6DA93EE4}"/>
              </a:ext>
            </a:extLst>
          </p:cNvPr>
          <p:cNvSpPr>
            <a:spLocks noGrp="1"/>
          </p:cNvSpPr>
          <p:nvPr>
            <p:ph type="ftr" idx="11"/>
          </p:nvPr>
        </p:nvSpPr>
        <p:spPr/>
        <p:txBody>
          <a:bodyPr/>
          <a:lstStyle/>
          <a:p>
            <a:r>
              <a:rPr lang="da-DK"/>
              <a:t>Thomas Handte (Sony), et al.</a:t>
            </a:r>
            <a:endParaRPr lang="en-US"/>
          </a:p>
        </p:txBody>
      </p:sp>
      <p:sp>
        <p:nvSpPr>
          <p:cNvPr id="4" name="Slide Number Placeholder 3">
            <a:extLst>
              <a:ext uri="{FF2B5EF4-FFF2-40B4-BE49-F238E27FC236}">
                <a16:creationId xmlns:a16="http://schemas.microsoft.com/office/drawing/2014/main" id="{18F643E9-1ED7-3E6A-8AD6-3C8CA7657B15}"/>
              </a:ext>
            </a:extLst>
          </p:cNvPr>
          <p:cNvSpPr>
            <a:spLocks noGrp="1"/>
          </p:cNvSpPr>
          <p:nvPr>
            <p:ph type="sldNum" idx="12"/>
          </p:nvPr>
        </p:nvSpPr>
        <p:spPr/>
        <p:txBody>
          <a:bodyPr/>
          <a:lstStyle/>
          <a:p>
            <a:fld id="{817A5EC4-AB74-4A60-9357-B7937A4BEBE7}" type="slidenum">
              <a:rPr lang="en-US" smtClean="0"/>
              <a:t>10</a:t>
            </a:fld>
            <a:endParaRPr lang="en-US"/>
          </a:p>
        </p:txBody>
      </p:sp>
    </p:spTree>
    <p:extLst>
      <p:ext uri="{BB962C8B-B14F-4D97-AF65-F5344CB8AC3E}">
        <p14:creationId xmlns:p14="http://schemas.microsoft.com/office/powerpoint/2010/main" val="11539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B955EC4-1D88-00AA-8D8D-00126D25BE61}"/>
              </a:ext>
            </a:extLst>
          </p:cNvPr>
          <p:cNvPicPr>
            <a:picLocks noChangeAspect="1"/>
          </p:cNvPicPr>
          <p:nvPr/>
        </p:nvPicPr>
        <p:blipFill>
          <a:blip r:embed="rId2"/>
          <a:stretch>
            <a:fillRect/>
          </a:stretch>
        </p:blipFill>
        <p:spPr>
          <a:xfrm>
            <a:off x="6037194" y="2057682"/>
            <a:ext cx="6118189" cy="4248000"/>
          </a:xfrm>
          <a:prstGeom prst="rect">
            <a:avLst/>
          </a:prstGeom>
        </p:spPr>
      </p:pic>
      <p:sp>
        <p:nvSpPr>
          <p:cNvPr id="2" name="Title 1">
            <a:extLst>
              <a:ext uri="{FF2B5EF4-FFF2-40B4-BE49-F238E27FC236}">
                <a16:creationId xmlns:a16="http://schemas.microsoft.com/office/drawing/2014/main" id="{184BBAD1-D7AD-3857-0197-4741C6FEEF2A}"/>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3149D34A-DE23-EFC8-12DF-9A06978CB341}"/>
              </a:ext>
            </a:extLst>
          </p:cNvPr>
          <p:cNvSpPr>
            <a:spLocks noGrp="1"/>
          </p:cNvSpPr>
          <p:nvPr>
            <p:ph idx="1"/>
          </p:nvPr>
        </p:nvSpPr>
        <p:spPr/>
        <p:txBody>
          <a:bodyPr/>
          <a:lstStyle/>
          <a:p>
            <a:r>
              <a:rPr lang="en-US" dirty="0"/>
              <a:t>The following diagram shows the data flows, when “DS mapping change” is before “last TID transferred”</a:t>
            </a:r>
          </a:p>
          <a:p>
            <a:pPr lvl="1"/>
            <a:r>
              <a:rPr lang="en-US" dirty="0"/>
              <a:t>For example, a DS mapping change</a:t>
            </a:r>
            <a:br>
              <a:rPr lang="en-US" dirty="0"/>
            </a:br>
            <a:r>
              <a:rPr lang="en-US" dirty="0"/>
              <a:t>before the last TID is transferred may </a:t>
            </a:r>
            <a:br>
              <a:rPr lang="en-US" dirty="0"/>
            </a:br>
            <a:r>
              <a:rPr lang="en-US" dirty="0"/>
              <a:t>make sense when half of the TIDs have</a:t>
            </a:r>
            <a:br>
              <a:rPr lang="en-US" dirty="0"/>
            </a:br>
            <a:r>
              <a:rPr lang="en-US" dirty="0"/>
              <a:t>been transferred</a:t>
            </a:r>
          </a:p>
          <a:p>
            <a:pPr lvl="2"/>
            <a:r>
              <a:rPr lang="en-US" dirty="0"/>
              <a:t>If TIDs are equally used, the DS load due</a:t>
            </a:r>
            <a:br>
              <a:rPr lang="en-US" dirty="0"/>
            </a:br>
            <a:r>
              <a:rPr lang="en-US" dirty="0"/>
              <a:t>to data forwarding is minimized</a:t>
            </a:r>
          </a:p>
        </p:txBody>
      </p:sp>
      <p:sp>
        <p:nvSpPr>
          <p:cNvPr id="4" name="Slide Number Placeholder 3">
            <a:extLst>
              <a:ext uri="{FF2B5EF4-FFF2-40B4-BE49-F238E27FC236}">
                <a16:creationId xmlns:a16="http://schemas.microsoft.com/office/drawing/2014/main" id="{90A5A7BE-7ACF-B0B2-BB05-9926F87CCD2E}"/>
              </a:ext>
            </a:extLst>
          </p:cNvPr>
          <p:cNvSpPr>
            <a:spLocks noGrp="1"/>
          </p:cNvSpPr>
          <p:nvPr>
            <p:ph type="sldNum" idx="12"/>
          </p:nvPr>
        </p:nvSpPr>
        <p:spPr/>
        <p:txBody>
          <a:bodyPr/>
          <a:lstStyle/>
          <a:p>
            <a:fld id="{817A5EC4-AB74-4A60-9357-B7937A4BEBE7}" type="slidenum">
              <a:rPr lang="en-US" smtClean="0"/>
              <a:t>11</a:t>
            </a:fld>
            <a:endParaRPr lang="en-US"/>
          </a:p>
        </p:txBody>
      </p:sp>
      <p:sp>
        <p:nvSpPr>
          <p:cNvPr id="5" name="Footer Placeholder 4">
            <a:extLst>
              <a:ext uri="{FF2B5EF4-FFF2-40B4-BE49-F238E27FC236}">
                <a16:creationId xmlns:a16="http://schemas.microsoft.com/office/drawing/2014/main" id="{D3A30ED3-54FE-B203-FAC3-FEB89487523C}"/>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51D84AB-675E-AF45-5F38-CD2922B51715}"/>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362051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E97E7-B571-268C-7ED9-9BDECD33B26E}"/>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6DB1F22-9C9F-F200-1535-53A5A68D2FCF}"/>
              </a:ext>
            </a:extLst>
          </p:cNvPr>
          <p:cNvSpPr>
            <a:spLocks noGrp="1"/>
          </p:cNvSpPr>
          <p:nvPr>
            <p:ph idx="1"/>
          </p:nvPr>
        </p:nvSpPr>
        <p:spPr/>
        <p:txBody>
          <a:bodyPr/>
          <a:lstStyle/>
          <a:p>
            <a:pPr algn="l"/>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during roaming,</a:t>
            </a:r>
          </a:p>
          <a:p>
            <a:pPr marL="0" indent="0" algn="l">
              <a:buNone/>
            </a:pPr>
            <a:r>
              <a:rPr lang="en-US" b="0" dirty="0">
                <a:latin typeface="Times New Roman" panose="02020603050405020304" pitchFamily="18" charset="0"/>
              </a:rPr>
              <a:t> </a:t>
            </a:r>
            <a:r>
              <a:rPr lang="en-US" b="0" i="0" dirty="0">
                <a:solidFill>
                  <a:srgbClr val="000000"/>
                </a:solidFill>
                <a:effectLst/>
                <a:latin typeface="Times New Roman" panose="02020603050405020304" pitchFamily="18" charset="0"/>
              </a:rPr>
              <a:t>   the target AP MLD may forward </a:t>
            </a:r>
            <a:r>
              <a:rPr lang="en-US" b="0" i="0">
                <a:solidFill>
                  <a:srgbClr val="000000"/>
                </a:solidFill>
                <a:effectLst/>
                <a:latin typeface="Times New Roman" panose="02020603050405020304" pitchFamily="18" charset="0"/>
              </a:rPr>
              <a:t>UL data </a:t>
            </a:r>
            <a:r>
              <a:rPr lang="en-US" b="0" i="0" dirty="0">
                <a:solidFill>
                  <a:srgbClr val="000000"/>
                </a:solidFill>
                <a:effectLst/>
                <a:latin typeface="Times New Roman" panose="02020603050405020304" pitchFamily="18" charset="0"/>
              </a:rPr>
              <a:t>to the current AP MLD.</a:t>
            </a:r>
          </a:p>
          <a:p>
            <a:pPr marL="0" indent="0" algn="l">
              <a:buNone/>
            </a:pPr>
            <a:r>
              <a:rPr lang="en-US" b="0" i="0" dirty="0">
                <a:solidFill>
                  <a:srgbClr val="000000"/>
                </a:solidFill>
                <a:effectLst/>
                <a:latin typeface="Times New Roman" panose="02020603050405020304" pitchFamily="18" charset="0"/>
              </a:rPr>
              <a:t>	- when and how to initiate the forwarding of UL data is TBD.</a:t>
            </a:r>
          </a:p>
          <a:p>
            <a:endParaRPr lang="en-US" dirty="0"/>
          </a:p>
          <a:p>
            <a:pPr marL="0" indent="0">
              <a:buNone/>
            </a:pPr>
            <a:br>
              <a:rPr lang="en-US" dirty="0"/>
            </a:b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DD8040D1-0EFF-2A98-2CBE-6B67FFF5109E}"/>
              </a:ext>
            </a:extLst>
          </p:cNvPr>
          <p:cNvSpPr>
            <a:spLocks noGrp="1"/>
          </p:cNvSpPr>
          <p:nvPr>
            <p:ph type="sldNum" idx="12"/>
          </p:nvPr>
        </p:nvSpPr>
        <p:spPr/>
        <p:txBody>
          <a:bodyPr/>
          <a:lstStyle/>
          <a:p>
            <a:fld id="{817A5EC4-AB74-4A60-9357-B7937A4BEBE7}" type="slidenum">
              <a:rPr lang="en-US" smtClean="0"/>
              <a:t>12</a:t>
            </a:fld>
            <a:endParaRPr lang="en-US"/>
          </a:p>
        </p:txBody>
      </p:sp>
      <p:sp>
        <p:nvSpPr>
          <p:cNvPr id="5" name="Footer Placeholder 4">
            <a:extLst>
              <a:ext uri="{FF2B5EF4-FFF2-40B4-BE49-F238E27FC236}">
                <a16:creationId xmlns:a16="http://schemas.microsoft.com/office/drawing/2014/main" id="{A649E2AE-EDF7-E2CA-F052-E82781CEC7C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E68F5E6-A561-D92B-3E79-FD94F49F6E8F}"/>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1207006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the context information is transferred per TID from the current to the target AP MLD.</a:t>
            </a:r>
            <a:br>
              <a:rPr lang="en-US" b="0" i="0" dirty="0">
                <a:solidFill>
                  <a:srgbClr val="000000"/>
                </a:solidFill>
                <a:effectLst/>
                <a:latin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13</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20767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if the context information is transferred per TID from the current to the target AP MLD.</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connected to the DS (AP1) forwards DL data units to the AP MLD which is not connected to the DS (AP2) for TIDs that have been transferred to AP2.</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not connected to the DS (AP2) forwards UL data units to the AP MLD which is connected to the DS (AP1).</a:t>
            </a:r>
          </a:p>
          <a:p>
            <a:pPr marL="0" indent="0">
              <a:buNone/>
            </a:pP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14</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190463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942B-CEA6-65AD-57C5-FA57949D2A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E0D676C-3A46-DEFD-A23B-7EBE93E79D83}"/>
              </a:ext>
            </a:extLst>
          </p:cNvPr>
          <p:cNvSpPr>
            <a:spLocks noGrp="1"/>
          </p:cNvSpPr>
          <p:nvPr>
            <p:ph idx="1"/>
          </p:nvPr>
        </p:nvSpPr>
        <p:spPr/>
        <p:txBody>
          <a:bodyPr>
            <a:normAutofit fontScale="92500" lnSpcReduction="10000"/>
          </a:bodyPr>
          <a:lstStyle/>
          <a:p>
            <a:r>
              <a:rPr lang="en-US" dirty="0"/>
              <a:t>Seamless roaming has been addressed in numerous contributions e.g. [1-7]</a:t>
            </a:r>
          </a:p>
          <a:p>
            <a:pPr lvl="1"/>
            <a:r>
              <a:rPr lang="en-US" dirty="0"/>
              <a:t>Submissions address architecture, data flow, context transfer, and security aspects</a:t>
            </a:r>
          </a:p>
          <a:p>
            <a:pPr lvl="1"/>
            <a:r>
              <a:rPr lang="en-US" dirty="0"/>
              <a:t>Four SFD entries capture the current consensus on seamless roaming operation [8]</a:t>
            </a:r>
          </a:p>
          <a:p>
            <a:endParaRPr lang="en-US" dirty="0"/>
          </a:p>
          <a:p>
            <a:r>
              <a:rPr lang="en-US" dirty="0"/>
              <a:t>In order to make the roaming truly seamless, its critical phase needs to be carefully considered</a:t>
            </a:r>
          </a:p>
          <a:p>
            <a:pPr lvl="1"/>
            <a:r>
              <a:rPr lang="en-US" dirty="0"/>
              <a:t>The critical phase … </a:t>
            </a:r>
          </a:p>
          <a:p>
            <a:pPr lvl="2"/>
            <a:r>
              <a:rPr lang="en-US" dirty="0"/>
              <a:t>… starts with initiation of the context transfer, and</a:t>
            </a:r>
          </a:p>
          <a:p>
            <a:pPr lvl="2"/>
            <a:r>
              <a:rPr lang="en-US" dirty="0"/>
              <a:t>… ends after the DS mapping changed to target AP</a:t>
            </a:r>
          </a:p>
          <a:p>
            <a:pPr lvl="1"/>
            <a:r>
              <a:rPr lang="en-US" dirty="0"/>
              <a:t>During this time span, the data service to/from a non-AP MLD is limited</a:t>
            </a:r>
          </a:p>
          <a:p>
            <a:pPr lvl="2"/>
            <a:r>
              <a:rPr lang="en-US" dirty="0"/>
              <a:t>Only buffered downlink (DL) data can be conveyed to the non-AP MLD</a:t>
            </a:r>
          </a:p>
          <a:p>
            <a:pPr lvl="2"/>
            <a:r>
              <a:rPr lang="en-US" dirty="0"/>
              <a:t>No uplink (UL) data can be conveyed to source or target AP</a:t>
            </a:r>
          </a:p>
          <a:p>
            <a:r>
              <a:rPr lang="en-US" dirty="0"/>
              <a:t>This submission addresses context information and its separation</a:t>
            </a:r>
          </a:p>
          <a:p>
            <a:pPr lvl="1"/>
            <a:r>
              <a:rPr lang="en-US" dirty="0"/>
              <a:t>A context transfer per TID can limit the impact of the critical phase</a:t>
            </a:r>
          </a:p>
          <a:p>
            <a:pPr lvl="2"/>
            <a:r>
              <a:rPr lang="en-US" dirty="0"/>
              <a:t>… contributing to enhanced user experience</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0ABA264-0802-3AB9-C039-D867B44EC6C0}"/>
              </a:ext>
            </a:extLst>
          </p:cNvPr>
          <p:cNvSpPr>
            <a:spLocks noGrp="1"/>
          </p:cNvSpPr>
          <p:nvPr>
            <p:ph type="sldNum" idx="12"/>
          </p:nvPr>
        </p:nvSpPr>
        <p:spPr/>
        <p:txBody>
          <a:bodyPr/>
          <a:lstStyle/>
          <a:p>
            <a:fld id="{817A5EC4-AB74-4A60-9357-B7937A4BEBE7}" type="slidenum">
              <a:rPr lang="en-US" smtClean="0"/>
              <a:t>2</a:t>
            </a:fld>
            <a:endParaRPr lang="en-US"/>
          </a:p>
        </p:txBody>
      </p:sp>
      <p:sp>
        <p:nvSpPr>
          <p:cNvPr id="5" name="Footer Placeholder 4">
            <a:extLst>
              <a:ext uri="{FF2B5EF4-FFF2-40B4-BE49-F238E27FC236}">
                <a16:creationId xmlns:a16="http://schemas.microsoft.com/office/drawing/2014/main" id="{6FE3D6B5-7A84-DF63-CB79-188FC9212DE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3B5BAD15-CEE0-61F1-1A9D-DB6963A8A278}"/>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237172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501A-016C-7477-EBCD-CDCFEC5ED913}"/>
              </a:ext>
            </a:extLst>
          </p:cNvPr>
          <p:cNvSpPr>
            <a:spLocks noGrp="1"/>
          </p:cNvSpPr>
          <p:nvPr>
            <p:ph type="title"/>
          </p:nvPr>
        </p:nvSpPr>
        <p:spPr/>
        <p:txBody>
          <a:bodyPr/>
          <a:lstStyle/>
          <a:p>
            <a:r>
              <a:rPr lang="en-US" dirty="0"/>
              <a:t>Context information</a:t>
            </a:r>
          </a:p>
        </p:txBody>
      </p:sp>
      <p:sp>
        <p:nvSpPr>
          <p:cNvPr id="3" name="Content Placeholder 2">
            <a:extLst>
              <a:ext uri="{FF2B5EF4-FFF2-40B4-BE49-F238E27FC236}">
                <a16:creationId xmlns:a16="http://schemas.microsoft.com/office/drawing/2014/main" id="{00233702-6F34-2A95-3819-AA4BCD96CE3F}"/>
              </a:ext>
            </a:extLst>
          </p:cNvPr>
          <p:cNvSpPr>
            <a:spLocks noGrp="1"/>
          </p:cNvSpPr>
          <p:nvPr>
            <p:ph idx="1"/>
          </p:nvPr>
        </p:nvSpPr>
        <p:spPr/>
        <p:txBody>
          <a:bodyPr/>
          <a:lstStyle/>
          <a:p>
            <a:r>
              <a:rPr lang="en-US" dirty="0"/>
              <a:t>The information within the context is not yet defined</a:t>
            </a:r>
          </a:p>
          <a:p>
            <a:pPr lvl="1"/>
            <a:r>
              <a:rPr lang="en-US" dirty="0"/>
              <a:t>Context information may be divided into a rather static and a dynamic part [1-7]</a:t>
            </a:r>
          </a:p>
          <a:p>
            <a:pPr lvl="1"/>
            <a:r>
              <a:rPr lang="en-US" dirty="0"/>
              <a:t>It seems reasonable to include</a:t>
            </a:r>
          </a:p>
          <a:p>
            <a:pPr lvl="2"/>
            <a:r>
              <a:rPr lang="en-US" dirty="0"/>
              <a:t>PMK/PTK [3]</a:t>
            </a:r>
          </a:p>
          <a:p>
            <a:pPr lvl="2"/>
            <a:r>
              <a:rPr lang="en-US" dirty="0"/>
              <a:t>Agreements (e.g. BAck, SCS, TWT) [3, 5]</a:t>
            </a:r>
          </a:p>
          <a:p>
            <a:pPr lvl="2"/>
            <a:r>
              <a:rPr lang="en-US" dirty="0"/>
              <a:t>Packet number [1]</a:t>
            </a:r>
          </a:p>
          <a:p>
            <a:pPr lvl="2"/>
            <a:r>
              <a:rPr lang="en-US" dirty="0"/>
              <a:t>Sequence number [1, 4]</a:t>
            </a:r>
          </a:p>
          <a:p>
            <a:pPr lvl="2"/>
            <a:r>
              <a:rPr lang="en-US" dirty="0"/>
              <a:t>BAck context [3, 4]</a:t>
            </a:r>
          </a:p>
          <a:p>
            <a:pPr lvl="1"/>
            <a:r>
              <a:rPr lang="en-US" dirty="0"/>
              <a:t>Content of transmit or reorder buffer may be useful [6 - 8]</a:t>
            </a:r>
          </a:p>
          <a:p>
            <a:r>
              <a:rPr lang="en-US" dirty="0"/>
              <a:t>The context information above is</a:t>
            </a:r>
          </a:p>
          <a:p>
            <a:pPr lvl="1"/>
            <a:r>
              <a:rPr lang="en-US" dirty="0"/>
              <a:t>Valid for all TIDs but rather static (e.g. PTK, agreements), or</a:t>
            </a:r>
          </a:p>
          <a:p>
            <a:pPr lvl="1"/>
            <a:r>
              <a:rPr lang="en-US" dirty="0"/>
              <a:t>TID specific (e.g. sequence number, BAck context, transmit and receive buffer), or</a:t>
            </a:r>
          </a:p>
          <a:p>
            <a:pPr lvl="1"/>
            <a:r>
              <a:rPr lang="en-US" dirty="0"/>
              <a:t>evaluated per TID (packet number)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9D5581C-1535-6D64-2BC8-8BD231A9B9C7}"/>
              </a:ext>
            </a:extLst>
          </p:cNvPr>
          <p:cNvSpPr>
            <a:spLocks noGrp="1"/>
          </p:cNvSpPr>
          <p:nvPr>
            <p:ph type="sldNum" idx="12"/>
          </p:nvPr>
        </p:nvSpPr>
        <p:spPr/>
        <p:txBody>
          <a:bodyPr/>
          <a:lstStyle/>
          <a:p>
            <a:fld id="{817A5EC4-AB74-4A60-9357-B7937A4BEBE7}" type="slidenum">
              <a:rPr lang="en-US" smtClean="0"/>
              <a:t>3</a:t>
            </a:fld>
            <a:endParaRPr lang="en-US"/>
          </a:p>
        </p:txBody>
      </p:sp>
      <p:sp>
        <p:nvSpPr>
          <p:cNvPr id="5" name="Footer Placeholder 4">
            <a:extLst>
              <a:ext uri="{FF2B5EF4-FFF2-40B4-BE49-F238E27FC236}">
                <a16:creationId xmlns:a16="http://schemas.microsoft.com/office/drawing/2014/main" id="{40DF05BD-CC60-6EC1-71C5-52AA1143C20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E5871E14-A735-2CC2-19C2-2792546AC305}"/>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410481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20030EA-F97A-DB50-F385-FE134BCA329C}"/>
              </a:ext>
            </a:extLst>
          </p:cNvPr>
          <p:cNvPicPr>
            <a:picLocks noChangeAspect="1"/>
          </p:cNvPicPr>
          <p:nvPr/>
        </p:nvPicPr>
        <p:blipFill>
          <a:blip r:embed="rId2"/>
          <a:stretch>
            <a:fillRect/>
          </a:stretch>
        </p:blipFill>
        <p:spPr>
          <a:xfrm>
            <a:off x="5114594" y="3106821"/>
            <a:ext cx="7023234" cy="3366000"/>
          </a:xfrm>
          <a:prstGeom prst="rect">
            <a:avLst/>
          </a:prstGeom>
        </p:spPr>
      </p:pic>
      <p:sp>
        <p:nvSpPr>
          <p:cNvPr id="2" name="Title 1">
            <a:extLst>
              <a:ext uri="{FF2B5EF4-FFF2-40B4-BE49-F238E27FC236}">
                <a16:creationId xmlns:a16="http://schemas.microsoft.com/office/drawing/2014/main" id="{736190A1-685F-EF59-7B39-8691147F91EA}"/>
              </a:ext>
            </a:extLst>
          </p:cNvPr>
          <p:cNvSpPr>
            <a:spLocks noGrp="1"/>
          </p:cNvSpPr>
          <p:nvPr>
            <p:ph type="title"/>
          </p:nvPr>
        </p:nvSpPr>
        <p:spPr/>
        <p:txBody>
          <a:bodyPr/>
          <a:lstStyle/>
          <a:p>
            <a:r>
              <a:rPr lang="en-US" dirty="0"/>
              <a:t>Context transfer per TID</a:t>
            </a:r>
          </a:p>
        </p:txBody>
      </p:sp>
      <p:sp>
        <p:nvSpPr>
          <p:cNvPr id="3" name="Content Placeholder 2">
            <a:extLst>
              <a:ext uri="{FF2B5EF4-FFF2-40B4-BE49-F238E27FC236}">
                <a16:creationId xmlns:a16="http://schemas.microsoft.com/office/drawing/2014/main" id="{90E3EDF5-478B-1A51-3D83-D4DA3DF6A712}"/>
              </a:ext>
            </a:extLst>
          </p:cNvPr>
          <p:cNvSpPr>
            <a:spLocks noGrp="1"/>
          </p:cNvSpPr>
          <p:nvPr>
            <p:ph idx="1"/>
          </p:nvPr>
        </p:nvSpPr>
        <p:spPr/>
        <p:txBody>
          <a:bodyPr>
            <a:normAutofit fontScale="92500" lnSpcReduction="10000"/>
          </a:bodyPr>
          <a:lstStyle/>
          <a:p>
            <a:r>
              <a:rPr lang="en-US" dirty="0"/>
              <a:t>Initially, static context is transferred</a:t>
            </a:r>
          </a:p>
          <a:p>
            <a:pPr lvl="1"/>
            <a:r>
              <a:rPr lang="en-US" dirty="0"/>
              <a:t>Includes PTK, agreements, PN</a:t>
            </a:r>
          </a:p>
          <a:p>
            <a:pPr lvl="2"/>
            <a:r>
              <a:rPr lang="en-US" dirty="0"/>
              <a:t>PN space may be split into lower and higher part; lower/ higher part stays with source/ target AP [1]</a:t>
            </a:r>
          </a:p>
          <a:p>
            <a:r>
              <a:rPr lang="en-US" dirty="0"/>
              <a:t>Subsequently, dynamic context is transferred per TID</a:t>
            </a:r>
          </a:p>
          <a:p>
            <a:pPr lvl="1"/>
            <a:r>
              <a:rPr lang="en-US" dirty="0"/>
              <a:t>Order of transferred TIDs and/or context aggregation of several TIDs can be optimized</a:t>
            </a:r>
            <a:br>
              <a:rPr lang="en-US" dirty="0"/>
            </a:br>
            <a:r>
              <a:rPr lang="en-US" dirty="0"/>
              <a:t>and is implementation dependent</a:t>
            </a:r>
          </a:p>
          <a:p>
            <a:pPr lvl="1"/>
            <a:r>
              <a:rPr lang="en-US" dirty="0"/>
              <a:t>For example,</a:t>
            </a:r>
          </a:p>
          <a:p>
            <a:pPr lvl="2"/>
            <a:r>
              <a:rPr lang="en-US" dirty="0"/>
              <a:t>high priority TIDs can be </a:t>
            </a:r>
            <a:br>
              <a:rPr lang="en-US" dirty="0"/>
            </a:br>
            <a:r>
              <a:rPr lang="en-US" dirty="0"/>
              <a:t>transferred first</a:t>
            </a:r>
          </a:p>
          <a:p>
            <a:pPr lvl="2"/>
            <a:r>
              <a:rPr lang="en-US" dirty="0"/>
              <a:t>TIDs with currently empty </a:t>
            </a:r>
            <a:br>
              <a:rPr lang="en-US" dirty="0"/>
            </a:br>
            <a:r>
              <a:rPr lang="en-US" dirty="0"/>
              <a:t>buffer can be transferred first</a:t>
            </a:r>
          </a:p>
          <a:p>
            <a:r>
              <a:rPr lang="en-US" dirty="0"/>
              <a:t>There is no DL/UL data </a:t>
            </a:r>
            <a:br>
              <a:rPr lang="en-US" dirty="0"/>
            </a:br>
            <a:r>
              <a:rPr lang="en-US" dirty="0"/>
              <a:t>service for the currently </a:t>
            </a:r>
            <a:br>
              <a:rPr lang="en-US" dirty="0"/>
            </a:br>
            <a:r>
              <a:rPr lang="en-US" dirty="0"/>
              <a:t>transferred TID </a:t>
            </a:r>
          </a:p>
          <a:p>
            <a:pPr lvl="1"/>
            <a:r>
              <a:rPr lang="en-US" dirty="0"/>
              <a:t>except buffered DL</a:t>
            </a:r>
          </a:p>
        </p:txBody>
      </p:sp>
      <p:sp>
        <p:nvSpPr>
          <p:cNvPr id="4" name="Slide Number Placeholder 3">
            <a:extLst>
              <a:ext uri="{FF2B5EF4-FFF2-40B4-BE49-F238E27FC236}">
                <a16:creationId xmlns:a16="http://schemas.microsoft.com/office/drawing/2014/main" id="{B4E68CCB-8B9D-2209-48FF-9DBC31017945}"/>
              </a:ext>
            </a:extLst>
          </p:cNvPr>
          <p:cNvSpPr>
            <a:spLocks noGrp="1"/>
          </p:cNvSpPr>
          <p:nvPr>
            <p:ph type="sldNum" idx="12"/>
          </p:nvPr>
        </p:nvSpPr>
        <p:spPr/>
        <p:txBody>
          <a:bodyPr/>
          <a:lstStyle/>
          <a:p>
            <a:fld id="{817A5EC4-AB74-4A60-9357-B7937A4BEBE7}" type="slidenum">
              <a:rPr lang="en-US" smtClean="0"/>
              <a:t>4</a:t>
            </a:fld>
            <a:endParaRPr lang="en-US" dirty="0"/>
          </a:p>
        </p:txBody>
      </p:sp>
      <p:sp>
        <p:nvSpPr>
          <p:cNvPr id="5" name="Footer Placeholder 4">
            <a:extLst>
              <a:ext uri="{FF2B5EF4-FFF2-40B4-BE49-F238E27FC236}">
                <a16:creationId xmlns:a16="http://schemas.microsoft.com/office/drawing/2014/main" id="{A874A10E-0F10-CD3F-4C32-AB24EAB1F5D3}"/>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F1059FAA-3421-2142-9167-D3766C4E2B86}"/>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129019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489C-3A26-9426-78D0-6A9314C3DD77}"/>
              </a:ext>
            </a:extLst>
          </p:cNvPr>
          <p:cNvSpPr>
            <a:spLocks noGrp="1"/>
          </p:cNvSpPr>
          <p:nvPr>
            <p:ph type="title"/>
          </p:nvPr>
        </p:nvSpPr>
        <p:spPr/>
        <p:txBody>
          <a:bodyPr/>
          <a:lstStyle/>
          <a:p>
            <a:r>
              <a:rPr lang="en-US" dirty="0"/>
              <a:t>DS mapping and data forwarding</a:t>
            </a:r>
          </a:p>
        </p:txBody>
      </p:sp>
      <p:sp>
        <p:nvSpPr>
          <p:cNvPr id="3" name="Content Placeholder 2">
            <a:extLst>
              <a:ext uri="{FF2B5EF4-FFF2-40B4-BE49-F238E27FC236}">
                <a16:creationId xmlns:a16="http://schemas.microsoft.com/office/drawing/2014/main" id="{0532287F-736C-30FA-E41E-94FCA57B558C}"/>
              </a:ext>
            </a:extLst>
          </p:cNvPr>
          <p:cNvSpPr>
            <a:spLocks noGrp="1"/>
          </p:cNvSpPr>
          <p:nvPr>
            <p:ph idx="1"/>
          </p:nvPr>
        </p:nvSpPr>
        <p:spPr/>
        <p:txBody>
          <a:bodyPr>
            <a:normAutofit fontScale="92500" lnSpcReduction="10000"/>
          </a:bodyPr>
          <a:lstStyle/>
          <a:p>
            <a:r>
              <a:rPr lang="en-US" dirty="0"/>
              <a:t>DS mapping</a:t>
            </a:r>
          </a:p>
          <a:p>
            <a:pPr lvl="1"/>
            <a:r>
              <a:rPr lang="en-US" dirty="0"/>
              <a:t>Initially DS mapping is to source AP and stays with source AP even though the dynamic context of a TID has been transferred</a:t>
            </a:r>
          </a:p>
          <a:p>
            <a:r>
              <a:rPr lang="en-US" dirty="0"/>
              <a:t>Data forwarding</a:t>
            </a:r>
          </a:p>
          <a:p>
            <a:pPr lvl="1"/>
            <a:r>
              <a:rPr lang="en-US" dirty="0"/>
              <a:t>While DS mapping is with </a:t>
            </a:r>
            <a:br>
              <a:rPr lang="en-US" dirty="0"/>
            </a:br>
            <a:r>
              <a:rPr lang="en-US" dirty="0"/>
              <a:t>source AP, data units of those </a:t>
            </a:r>
            <a:br>
              <a:rPr lang="en-US" dirty="0"/>
            </a:br>
            <a:r>
              <a:rPr lang="en-US" dirty="0"/>
              <a:t>TIDs whose context has been </a:t>
            </a:r>
            <a:br>
              <a:rPr lang="en-US" dirty="0"/>
            </a:br>
            <a:r>
              <a:rPr lang="en-US" dirty="0"/>
              <a:t>transferred to target AP … </a:t>
            </a:r>
          </a:p>
          <a:p>
            <a:pPr lvl="2"/>
            <a:r>
              <a:rPr lang="en-US" dirty="0"/>
              <a:t>… are forwarded from source</a:t>
            </a:r>
            <a:br>
              <a:rPr lang="en-US" dirty="0"/>
            </a:br>
            <a:r>
              <a:rPr lang="en-US" dirty="0"/>
              <a:t>to target AP in downlink (DL)</a:t>
            </a:r>
          </a:p>
          <a:p>
            <a:pPr lvl="2"/>
            <a:r>
              <a:rPr lang="en-US" dirty="0"/>
              <a:t>… are forwarded from target</a:t>
            </a:r>
            <a:br>
              <a:rPr lang="en-US" dirty="0"/>
            </a:br>
            <a:r>
              <a:rPr lang="en-US" dirty="0"/>
              <a:t>to source AP in uplink (UL)</a:t>
            </a:r>
          </a:p>
          <a:p>
            <a:pPr lvl="1"/>
            <a:r>
              <a:rPr lang="en-US" dirty="0"/>
              <a:t>While DS mapping is with</a:t>
            </a:r>
            <a:br>
              <a:rPr lang="en-US" dirty="0"/>
            </a:br>
            <a:r>
              <a:rPr lang="en-US" dirty="0"/>
              <a:t>source AP, data units of those </a:t>
            </a:r>
            <a:br>
              <a:rPr lang="en-US" dirty="0"/>
            </a:br>
            <a:r>
              <a:rPr lang="en-US" dirty="0"/>
              <a:t>TIDs whose context has not</a:t>
            </a:r>
            <a:br>
              <a:rPr lang="en-US" dirty="0"/>
            </a:br>
            <a:r>
              <a:rPr lang="en-US" dirty="0"/>
              <a:t>been transferred to target AP </a:t>
            </a:r>
            <a:br>
              <a:rPr lang="en-US" dirty="0"/>
            </a:br>
            <a:r>
              <a:rPr lang="en-US" dirty="0"/>
              <a:t>are normally processed</a:t>
            </a:r>
          </a:p>
          <a:p>
            <a:pPr lvl="1"/>
            <a:endParaRPr lang="en-US" dirty="0"/>
          </a:p>
          <a:p>
            <a:pPr lvl="3"/>
            <a:endParaRPr lang="en-US" dirty="0"/>
          </a:p>
          <a:p>
            <a:pPr lvl="2"/>
            <a:endParaRPr lang="en-US" dirty="0"/>
          </a:p>
          <a:p>
            <a:pPr lvl="2"/>
            <a:endParaRPr lang="en-US" dirty="0"/>
          </a:p>
          <a:p>
            <a:endParaRPr lang="en-US" dirty="0"/>
          </a:p>
        </p:txBody>
      </p:sp>
      <p:sp>
        <p:nvSpPr>
          <p:cNvPr id="4" name="Slide Number Placeholder 3">
            <a:extLst>
              <a:ext uri="{FF2B5EF4-FFF2-40B4-BE49-F238E27FC236}">
                <a16:creationId xmlns:a16="http://schemas.microsoft.com/office/drawing/2014/main" id="{533D6F5F-BA2D-C035-7554-4BDC3F5DE921}"/>
              </a:ext>
            </a:extLst>
          </p:cNvPr>
          <p:cNvSpPr>
            <a:spLocks noGrp="1"/>
          </p:cNvSpPr>
          <p:nvPr>
            <p:ph type="sldNum" idx="12"/>
          </p:nvPr>
        </p:nvSpPr>
        <p:spPr/>
        <p:txBody>
          <a:bodyPr/>
          <a:lstStyle/>
          <a:p>
            <a:fld id="{817A5EC4-AB74-4A60-9357-B7937A4BEBE7}" type="slidenum">
              <a:rPr lang="en-US" smtClean="0"/>
              <a:t>5</a:t>
            </a:fld>
            <a:endParaRPr lang="en-US"/>
          </a:p>
        </p:txBody>
      </p:sp>
      <p:sp>
        <p:nvSpPr>
          <p:cNvPr id="5" name="Footer Placeholder 4">
            <a:extLst>
              <a:ext uri="{FF2B5EF4-FFF2-40B4-BE49-F238E27FC236}">
                <a16:creationId xmlns:a16="http://schemas.microsoft.com/office/drawing/2014/main" id="{CC524B27-9AF4-14C9-790D-6C171EA9243F}"/>
              </a:ext>
            </a:extLst>
          </p:cNvPr>
          <p:cNvSpPr>
            <a:spLocks noGrp="1"/>
          </p:cNvSpPr>
          <p:nvPr>
            <p:ph type="ftr" idx="14"/>
          </p:nvPr>
        </p:nvSpPr>
        <p:spPr/>
        <p:txBody>
          <a:bodyPr/>
          <a:lstStyle/>
          <a:p>
            <a:r>
              <a:rPr lang="da-DK" dirty="0"/>
              <a:t>Thomas Handte (Sony), et al.</a:t>
            </a:r>
            <a:endParaRPr lang="en-US" dirty="0"/>
          </a:p>
        </p:txBody>
      </p:sp>
      <p:sp>
        <p:nvSpPr>
          <p:cNvPr id="6" name="Date Placeholder 5">
            <a:extLst>
              <a:ext uri="{FF2B5EF4-FFF2-40B4-BE49-F238E27FC236}">
                <a16:creationId xmlns:a16="http://schemas.microsoft.com/office/drawing/2014/main" id="{DD6F075E-407E-E689-6D0B-CBA9865ACA5C}"/>
              </a:ext>
            </a:extLst>
          </p:cNvPr>
          <p:cNvSpPr>
            <a:spLocks noGrp="1"/>
          </p:cNvSpPr>
          <p:nvPr>
            <p:ph type="dt" idx="15"/>
          </p:nvPr>
        </p:nvSpPr>
        <p:spPr/>
        <p:txBody>
          <a:bodyPr/>
          <a:lstStyle/>
          <a:p>
            <a:r>
              <a:rPr lang="en-US"/>
              <a:t>November 2024</a:t>
            </a:r>
          </a:p>
        </p:txBody>
      </p:sp>
      <p:pic>
        <p:nvPicPr>
          <p:cNvPr id="8" name="Picture 7">
            <a:extLst>
              <a:ext uri="{FF2B5EF4-FFF2-40B4-BE49-F238E27FC236}">
                <a16:creationId xmlns:a16="http://schemas.microsoft.com/office/drawing/2014/main" id="{ADBF4B9B-07B8-4875-34C5-20D9B391F8D2}"/>
              </a:ext>
            </a:extLst>
          </p:cNvPr>
          <p:cNvPicPr>
            <a:picLocks noChangeAspect="1"/>
          </p:cNvPicPr>
          <p:nvPr/>
        </p:nvPicPr>
        <p:blipFill>
          <a:blip r:embed="rId2"/>
          <a:stretch>
            <a:fillRect/>
          </a:stretch>
        </p:blipFill>
        <p:spPr>
          <a:xfrm>
            <a:off x="4992000" y="2868056"/>
            <a:ext cx="7200000" cy="3560315"/>
          </a:xfrm>
          <a:prstGeom prst="rect">
            <a:avLst/>
          </a:prstGeom>
        </p:spPr>
      </p:pic>
    </p:spTree>
    <p:extLst>
      <p:ext uri="{BB962C8B-B14F-4D97-AF65-F5344CB8AC3E}">
        <p14:creationId xmlns:p14="http://schemas.microsoft.com/office/powerpoint/2010/main" val="2955183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44E440-B811-C9C6-C825-929F7244F787}"/>
              </a:ext>
            </a:extLst>
          </p:cNvPr>
          <p:cNvPicPr>
            <a:picLocks noChangeAspect="1"/>
          </p:cNvPicPr>
          <p:nvPr/>
        </p:nvPicPr>
        <p:blipFill>
          <a:blip r:embed="rId2"/>
          <a:stretch>
            <a:fillRect/>
          </a:stretch>
        </p:blipFill>
        <p:spPr>
          <a:xfrm>
            <a:off x="5251921" y="2250710"/>
            <a:ext cx="6940079" cy="3477600"/>
          </a:xfrm>
          <a:prstGeom prst="rect">
            <a:avLst/>
          </a:prstGeom>
        </p:spPr>
      </p:pic>
      <p:sp>
        <p:nvSpPr>
          <p:cNvPr id="2" name="Title 1">
            <a:extLst>
              <a:ext uri="{FF2B5EF4-FFF2-40B4-BE49-F238E27FC236}">
                <a16:creationId xmlns:a16="http://schemas.microsoft.com/office/drawing/2014/main" id="{F7801236-26DC-3B1D-743E-72B55CA9EFD7}"/>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DE0F8683-2AA9-AEB3-59B1-A7BB97F62D67}"/>
              </a:ext>
            </a:extLst>
          </p:cNvPr>
          <p:cNvSpPr>
            <a:spLocks noGrp="1"/>
          </p:cNvSpPr>
          <p:nvPr>
            <p:ph idx="1"/>
          </p:nvPr>
        </p:nvSpPr>
        <p:spPr/>
        <p:txBody>
          <a:bodyPr>
            <a:noAutofit/>
          </a:bodyPr>
          <a:lstStyle/>
          <a:p>
            <a:r>
              <a:rPr lang="en-US" dirty="0"/>
              <a:t>The data flow to/from non-AP MLD depends on</a:t>
            </a:r>
          </a:p>
          <a:p>
            <a:pPr lvl="1"/>
            <a:r>
              <a:rPr lang="en-US" dirty="0"/>
              <a:t>DS mapping, used TID, and status of the TID (transferred to target AP or not)</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sz="1800" dirty="0">
              <a:sym typeface="Wingdings" panose="05000000000000000000" pitchFamily="2" charset="2"/>
            </a:endParaRPr>
          </a:p>
          <a:p>
            <a:r>
              <a:rPr lang="en-US" dirty="0">
                <a:sym typeface="Wingdings" panose="05000000000000000000" pitchFamily="2" charset="2"/>
              </a:rPr>
              <a:t>Note that</a:t>
            </a:r>
          </a:p>
          <a:p>
            <a:pPr lvl="1"/>
            <a:r>
              <a:rPr lang="en-US" dirty="0">
                <a:sym typeface="Wingdings" panose="05000000000000000000" pitchFamily="2" charset="2"/>
              </a:rPr>
              <a:t>Buffered DL data can be served by source AP at any time</a:t>
            </a:r>
          </a:p>
          <a:p>
            <a:pPr lvl="1"/>
            <a:r>
              <a:rPr lang="en-US" dirty="0">
                <a:sym typeface="Wingdings" panose="05000000000000000000" pitchFamily="2" charset="2"/>
              </a:rPr>
              <a:t>DS mapping change can happen before the last TID is transferred (example see Appendix)</a:t>
            </a:r>
            <a:endParaRPr lang="en-US" dirty="0"/>
          </a:p>
        </p:txBody>
      </p:sp>
      <p:sp>
        <p:nvSpPr>
          <p:cNvPr id="4" name="Slide Number Placeholder 3">
            <a:extLst>
              <a:ext uri="{FF2B5EF4-FFF2-40B4-BE49-F238E27FC236}">
                <a16:creationId xmlns:a16="http://schemas.microsoft.com/office/drawing/2014/main" id="{9675503A-7FBD-5199-A556-FB13498F487E}"/>
              </a:ext>
            </a:extLst>
          </p:cNvPr>
          <p:cNvSpPr>
            <a:spLocks noGrp="1"/>
          </p:cNvSpPr>
          <p:nvPr>
            <p:ph type="sldNum" idx="12"/>
          </p:nvPr>
        </p:nvSpPr>
        <p:spPr/>
        <p:txBody>
          <a:bodyPr/>
          <a:lstStyle/>
          <a:p>
            <a:fld id="{817A5EC4-AB74-4A60-9357-B7937A4BEBE7}" type="slidenum">
              <a:rPr lang="en-US" smtClean="0"/>
              <a:t>6</a:t>
            </a:fld>
            <a:endParaRPr lang="en-US"/>
          </a:p>
        </p:txBody>
      </p:sp>
      <p:sp>
        <p:nvSpPr>
          <p:cNvPr id="5" name="Footer Placeholder 4">
            <a:extLst>
              <a:ext uri="{FF2B5EF4-FFF2-40B4-BE49-F238E27FC236}">
                <a16:creationId xmlns:a16="http://schemas.microsoft.com/office/drawing/2014/main" id="{E2A805E2-23F4-70F8-6F2A-9E47838809CD}"/>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336EF5B-5BE7-18D3-B3FA-82694BD4C2A4}"/>
              </a:ext>
            </a:extLst>
          </p:cNvPr>
          <p:cNvSpPr>
            <a:spLocks noGrp="1"/>
          </p:cNvSpPr>
          <p:nvPr>
            <p:ph type="dt" idx="15"/>
          </p:nvPr>
        </p:nvSpPr>
        <p:spPr/>
        <p:txBody>
          <a:bodyPr/>
          <a:lstStyle/>
          <a:p>
            <a:r>
              <a:rPr lang="en-US"/>
              <a:t>November 2024</a:t>
            </a:r>
          </a:p>
        </p:txBody>
      </p:sp>
      <p:sp>
        <p:nvSpPr>
          <p:cNvPr id="12" name="Rectangle: Rounded Corners 11">
            <a:extLst>
              <a:ext uri="{FF2B5EF4-FFF2-40B4-BE49-F238E27FC236}">
                <a16:creationId xmlns:a16="http://schemas.microsoft.com/office/drawing/2014/main" id="{5EC73591-6BDA-0E1F-0693-EFE36DA72064}"/>
              </a:ext>
            </a:extLst>
          </p:cNvPr>
          <p:cNvSpPr/>
          <p:nvPr/>
        </p:nvSpPr>
        <p:spPr bwMode="auto">
          <a:xfrm>
            <a:off x="1078412" y="2462796"/>
            <a:ext cx="4701137" cy="2686050"/>
          </a:xfrm>
          <a:prstGeom prst="roundRect">
            <a:avLst>
              <a:gd name="adj" fmla="val 5034"/>
            </a:avLst>
          </a:prstGeom>
          <a:noFill/>
          <a:ln w="25400" cmpd="thickThi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r>
              <a:rPr lang="en-US" sz="1650" dirty="0">
                <a:solidFill>
                  <a:schemeClr val="tx1"/>
                </a:solidFill>
              </a:rPr>
              <a:t>The data flow is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(before first TID is transferred)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first TID is transferred)</a:t>
            </a:r>
            <a:r>
              <a:rPr lang="en-US" sz="1650" dirty="0">
                <a:solidFill>
                  <a:schemeClr val="tx1"/>
                </a:solidFill>
                <a:sym typeface="Wingdings" panose="05000000000000000000" pitchFamily="2" charset="2"/>
              </a:rPr>
              <a:t>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non-transferred TIDs or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target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transferred TIDs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DS mapping change)</a:t>
            </a:r>
            <a:br>
              <a:rPr lang="en-US" sz="1650" i="1"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target AP  non-AP MLD</a:t>
            </a:r>
            <a:endParaRPr lang="en-US" sz="1650" dirty="0">
              <a:solidFill>
                <a:schemeClr val="tx1"/>
              </a:solidFill>
            </a:endParaRPr>
          </a:p>
        </p:txBody>
      </p:sp>
    </p:spTree>
    <p:extLst>
      <p:ext uri="{BB962C8B-B14F-4D97-AF65-F5344CB8AC3E}">
        <p14:creationId xmlns:p14="http://schemas.microsoft.com/office/powerpoint/2010/main" val="334288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91CB7-22E7-B62F-FF2E-9AC35E36971D}"/>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3022779D-6CDC-B5FC-5E2E-45355EFC19AB}"/>
              </a:ext>
            </a:extLst>
          </p:cNvPr>
          <p:cNvSpPr>
            <a:spLocks noGrp="1"/>
          </p:cNvSpPr>
          <p:nvPr>
            <p:ph idx="1"/>
          </p:nvPr>
        </p:nvSpPr>
        <p:spPr/>
        <p:txBody>
          <a:bodyPr>
            <a:normAutofit/>
          </a:bodyPr>
          <a:lstStyle/>
          <a:p>
            <a:r>
              <a:rPr lang="en-US" dirty="0"/>
              <a:t>Data service interruption during roaming is just for one TID, not for all</a:t>
            </a:r>
          </a:p>
          <a:p>
            <a:r>
              <a:rPr lang="en-US" dirty="0"/>
              <a:t>The information fragments transferred during context transfer are smaller</a:t>
            </a:r>
          </a:p>
          <a:p>
            <a:pPr lvl="1"/>
            <a:r>
              <a:rPr lang="en-US" dirty="0"/>
              <a:t>Service interruption for one TID is shorter compared to all TID transfer</a:t>
            </a:r>
          </a:p>
          <a:p>
            <a:r>
              <a:rPr lang="en-US" dirty="0"/>
              <a:t>Roaming is future-ready i.e., two APs can serve a non-AP MLD at same time</a:t>
            </a:r>
          </a:p>
          <a:p>
            <a:pPr lvl="1"/>
            <a:r>
              <a:rPr lang="en-US" dirty="0"/>
              <a:t>For the application of seamless roaming, this state is only transient</a:t>
            </a:r>
          </a:p>
          <a:p>
            <a:r>
              <a:rPr lang="en-US" dirty="0"/>
              <a:t>Data forwarding just applies during a transient phase</a:t>
            </a:r>
          </a:p>
          <a:p>
            <a:pPr lvl="1"/>
            <a:r>
              <a:rPr lang="en-US" dirty="0"/>
              <a:t>Thus, the DS load is only increased while not all TIDs are transferred</a:t>
            </a:r>
          </a:p>
          <a:p>
            <a:pPr lvl="1"/>
            <a:r>
              <a:rPr lang="en-US" dirty="0"/>
              <a:t>Afterwards, the DS mapping is changed, and DS load is back to normal</a:t>
            </a:r>
          </a:p>
          <a:p>
            <a:r>
              <a:rPr lang="en-US" dirty="0"/>
              <a:t>Adjust context transfer to buffer status of certain TIDs</a:t>
            </a:r>
          </a:p>
          <a:p>
            <a:pPr lvl="1"/>
            <a:r>
              <a:rPr lang="en-US" dirty="0"/>
              <a:t>Transferring TIDs with empty buffer saves time for emptying or forwarding the buffer content</a:t>
            </a:r>
          </a:p>
          <a:p>
            <a:pPr lvl="1"/>
            <a:endParaRPr lang="en-US" dirty="0"/>
          </a:p>
        </p:txBody>
      </p:sp>
      <p:sp>
        <p:nvSpPr>
          <p:cNvPr id="4" name="Slide Number Placeholder 3">
            <a:extLst>
              <a:ext uri="{FF2B5EF4-FFF2-40B4-BE49-F238E27FC236}">
                <a16:creationId xmlns:a16="http://schemas.microsoft.com/office/drawing/2014/main" id="{EB7E4FF2-B71A-075A-0AE4-9A047B0FB8B9}"/>
              </a:ext>
            </a:extLst>
          </p:cNvPr>
          <p:cNvSpPr>
            <a:spLocks noGrp="1"/>
          </p:cNvSpPr>
          <p:nvPr>
            <p:ph type="sldNum" idx="12"/>
          </p:nvPr>
        </p:nvSpPr>
        <p:spPr/>
        <p:txBody>
          <a:bodyPr/>
          <a:lstStyle/>
          <a:p>
            <a:fld id="{817A5EC4-AB74-4A60-9357-B7937A4BEBE7}" type="slidenum">
              <a:rPr lang="en-US" smtClean="0"/>
              <a:t>7</a:t>
            </a:fld>
            <a:endParaRPr lang="en-US"/>
          </a:p>
        </p:txBody>
      </p:sp>
      <p:sp>
        <p:nvSpPr>
          <p:cNvPr id="5" name="Footer Placeholder 4">
            <a:extLst>
              <a:ext uri="{FF2B5EF4-FFF2-40B4-BE49-F238E27FC236}">
                <a16:creationId xmlns:a16="http://schemas.microsoft.com/office/drawing/2014/main" id="{5A02F0FE-6815-EC92-4FC4-F75FA0556CB2}"/>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B3EA2AB-31BC-B636-0726-AD942B5F6976}"/>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2960975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D181-9628-F1A5-85E3-C09F81B6C21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8B7F92F-6A1A-C5C4-086D-BC5E7E49593D}"/>
              </a:ext>
            </a:extLst>
          </p:cNvPr>
          <p:cNvSpPr>
            <a:spLocks noGrp="1"/>
          </p:cNvSpPr>
          <p:nvPr>
            <p:ph idx="1"/>
          </p:nvPr>
        </p:nvSpPr>
        <p:spPr/>
        <p:txBody>
          <a:bodyPr>
            <a:normAutofit fontScale="92500" lnSpcReduction="10000"/>
          </a:bodyPr>
          <a:lstStyle/>
          <a:p>
            <a:r>
              <a:rPr lang="en-US" dirty="0"/>
              <a:t>Context transfer is the critical phase in seamless roaming</a:t>
            </a:r>
          </a:p>
          <a:p>
            <a:pPr lvl="1"/>
            <a:r>
              <a:rPr lang="en-US" dirty="0"/>
              <a:t>During this phase data service to/ from non-AP MLD is limited which degrades user experience</a:t>
            </a:r>
          </a:p>
          <a:p>
            <a:r>
              <a:rPr lang="en-US" dirty="0"/>
              <a:t>We suggest to implement a TID specific context transfer</a:t>
            </a:r>
          </a:p>
          <a:p>
            <a:pPr lvl="1"/>
            <a:r>
              <a:rPr lang="en-US" dirty="0"/>
              <a:t>Initially (rather) static context is transferred from source to target AP</a:t>
            </a:r>
          </a:p>
          <a:p>
            <a:pPr lvl="1"/>
            <a:r>
              <a:rPr lang="en-US" dirty="0"/>
              <a:t>Subsequently, the dynamic context of each TID is transferred until the entire context is with target AP</a:t>
            </a:r>
          </a:p>
          <a:p>
            <a:r>
              <a:rPr lang="en-US" dirty="0"/>
              <a:t>DL/UL data service to a non-AP MLD can be maintained during the context transfer for all TIDs except the currently transferred TID</a:t>
            </a:r>
          </a:p>
          <a:p>
            <a:pPr lvl="1"/>
            <a:r>
              <a:rPr lang="en-US" dirty="0"/>
              <a:t>Data service for non-transferred TIDs is provided by the source AP, which is connected to the DS</a:t>
            </a:r>
          </a:p>
          <a:p>
            <a:pPr lvl="1"/>
            <a:r>
              <a:rPr lang="en-US" dirty="0"/>
              <a:t>Data service for transferred TIDs is provided by the target AP, which receives/ forwards data from/ to the source AP connected to the DS</a:t>
            </a:r>
          </a:p>
          <a:p>
            <a:r>
              <a:rPr lang="en-US" dirty="0"/>
              <a:t>We see significant benefits such as</a:t>
            </a:r>
          </a:p>
          <a:p>
            <a:pPr lvl="1"/>
            <a:r>
              <a:rPr lang="en-US" dirty="0"/>
              <a:t>Quasi uninterrupted data flow during seamless roaming</a:t>
            </a:r>
          </a:p>
          <a:p>
            <a:pPr lvl="1"/>
            <a:r>
              <a:rPr lang="en-US" dirty="0"/>
              <a:t>Future readiness of roaming architecture for applications beyond seamless roaming</a:t>
            </a:r>
          </a:p>
          <a:p>
            <a:pPr lvl="1"/>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F32B682C-55F6-D1EE-DFFE-39964BCD43CB}"/>
              </a:ext>
            </a:extLst>
          </p:cNvPr>
          <p:cNvSpPr>
            <a:spLocks noGrp="1"/>
          </p:cNvSpPr>
          <p:nvPr>
            <p:ph type="sldNum" idx="12"/>
          </p:nvPr>
        </p:nvSpPr>
        <p:spPr/>
        <p:txBody>
          <a:bodyPr/>
          <a:lstStyle/>
          <a:p>
            <a:fld id="{817A5EC4-AB74-4A60-9357-B7937A4BEBE7}" type="slidenum">
              <a:rPr lang="en-US" smtClean="0"/>
              <a:t>8</a:t>
            </a:fld>
            <a:endParaRPr lang="en-US"/>
          </a:p>
        </p:txBody>
      </p:sp>
      <p:sp>
        <p:nvSpPr>
          <p:cNvPr id="5" name="Footer Placeholder 4">
            <a:extLst>
              <a:ext uri="{FF2B5EF4-FFF2-40B4-BE49-F238E27FC236}">
                <a16:creationId xmlns:a16="http://schemas.microsoft.com/office/drawing/2014/main" id="{D9E6DA29-E125-530D-A328-DABA5DE149B8}"/>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F3CF42B-9BF3-4D24-87A6-5BBD8E0862F7}"/>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77323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46BB-0C3F-D055-5B5F-DD7785FF0FE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DADBAC0-8288-4E13-8663-1F851E1F3B5B}"/>
              </a:ext>
            </a:extLst>
          </p:cNvPr>
          <p:cNvSpPr>
            <a:spLocks noGrp="1"/>
          </p:cNvSpPr>
          <p:nvPr>
            <p:ph idx="1"/>
          </p:nvPr>
        </p:nvSpPr>
        <p:spPr/>
        <p:txBody>
          <a:bodyPr/>
          <a:lstStyle/>
          <a:p>
            <a:r>
              <a:rPr lang="en-US" b="0" dirty="0"/>
              <a:t>[1] 11-24/0052 “Seamless Roaming details”</a:t>
            </a:r>
          </a:p>
          <a:p>
            <a:r>
              <a:rPr lang="en-US" b="0" dirty="0"/>
              <a:t>[2] 11-24/1884 “Seamless Roaming” </a:t>
            </a:r>
          </a:p>
          <a:p>
            <a:r>
              <a:rPr lang="en-US" b="0" dirty="0"/>
              <a:t>[3] 11-24/0396 “Seamless roaming within a mobility domain - follow up” </a:t>
            </a:r>
          </a:p>
          <a:p>
            <a:r>
              <a:rPr lang="en-US" b="0" dirty="0"/>
              <a:t>[4] 11-24/0830 “Improve roaming between MLDs follow up” </a:t>
            </a:r>
          </a:p>
          <a:p>
            <a:r>
              <a:rPr lang="en-US" b="0" dirty="0"/>
              <a:t>[5] 11-24/0679 “Thoughts on Functionality and Security Architecture for UHR Seamless Roaming” </a:t>
            </a:r>
          </a:p>
          <a:p>
            <a:r>
              <a:rPr lang="en-US" b="0" dirty="0"/>
              <a:t>[6] 11-24/1528 “Details on data forwarding for seamless roaming” </a:t>
            </a:r>
          </a:p>
          <a:p>
            <a:r>
              <a:rPr lang="en-US" b="0" dirty="0"/>
              <a:t>[7] 11-24/1820 “UL Data Continuity Improvement for Seamless Roaming”</a:t>
            </a:r>
          </a:p>
          <a:p>
            <a:r>
              <a:rPr lang="en-US" b="0" dirty="0"/>
              <a:t>[8] 11-24/0209 “Specification Framework for </a:t>
            </a:r>
            <a:r>
              <a:rPr lang="en-US" b="0" dirty="0" err="1"/>
              <a:t>TGbn</a:t>
            </a:r>
            <a:r>
              <a:rPr lang="en-US" b="0" dirty="0"/>
              <a:t>”</a:t>
            </a:r>
          </a:p>
        </p:txBody>
      </p:sp>
      <p:sp>
        <p:nvSpPr>
          <p:cNvPr id="4" name="Slide Number Placeholder 3">
            <a:extLst>
              <a:ext uri="{FF2B5EF4-FFF2-40B4-BE49-F238E27FC236}">
                <a16:creationId xmlns:a16="http://schemas.microsoft.com/office/drawing/2014/main" id="{636D0B21-D75A-82DB-0E15-42F38986307B}"/>
              </a:ext>
            </a:extLst>
          </p:cNvPr>
          <p:cNvSpPr>
            <a:spLocks noGrp="1"/>
          </p:cNvSpPr>
          <p:nvPr>
            <p:ph type="sldNum" idx="12"/>
          </p:nvPr>
        </p:nvSpPr>
        <p:spPr/>
        <p:txBody>
          <a:bodyPr/>
          <a:lstStyle/>
          <a:p>
            <a:fld id="{817A5EC4-AB74-4A60-9357-B7937A4BEBE7}" type="slidenum">
              <a:rPr lang="en-US" smtClean="0"/>
              <a:t>9</a:t>
            </a:fld>
            <a:endParaRPr lang="en-US"/>
          </a:p>
        </p:txBody>
      </p:sp>
      <p:sp>
        <p:nvSpPr>
          <p:cNvPr id="5" name="Footer Placeholder 4">
            <a:extLst>
              <a:ext uri="{FF2B5EF4-FFF2-40B4-BE49-F238E27FC236}">
                <a16:creationId xmlns:a16="http://schemas.microsoft.com/office/drawing/2014/main" id="{D40E90AA-A5F1-A5B7-01D3-B6A952F7E7C7}"/>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9196AFD-98FA-DF28-B8DD-974ABA5ED8A2}"/>
              </a:ext>
            </a:extLst>
          </p:cNvPr>
          <p:cNvSpPr>
            <a:spLocks noGrp="1"/>
          </p:cNvSpPr>
          <p:nvPr>
            <p:ph type="dt" idx="15"/>
          </p:nvPr>
        </p:nvSpPr>
        <p:spPr/>
        <p:txBody>
          <a:bodyPr/>
          <a:lstStyle/>
          <a:p>
            <a:r>
              <a:rPr lang="en-US"/>
              <a:t>November 2024</a:t>
            </a:r>
          </a:p>
        </p:txBody>
      </p:sp>
    </p:spTree>
    <p:extLst>
      <p:ext uri="{BB962C8B-B14F-4D97-AF65-F5344CB8AC3E}">
        <p14:creationId xmlns:p14="http://schemas.microsoft.com/office/powerpoint/2010/main" val="3236056498"/>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 template</Template>
  <TotalTime>5643</TotalTime>
  <Words>1520</Words>
  <Application>Microsoft Office PowerPoint</Application>
  <PresentationFormat>Widescreen</PresentationFormat>
  <Paragraphs>182</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Unicode MS</vt:lpstr>
      <vt:lpstr>Calibri</vt:lpstr>
      <vt:lpstr>Times New Roman</vt:lpstr>
      <vt:lpstr>Wingdings</vt:lpstr>
      <vt:lpstr>IEEE template</vt:lpstr>
      <vt:lpstr>Context transfer per TID for seamless roaming</vt:lpstr>
      <vt:lpstr>Introduction</vt:lpstr>
      <vt:lpstr>Context information</vt:lpstr>
      <vt:lpstr>Context transfer per TID</vt:lpstr>
      <vt:lpstr>DS mapping and data forwarding</vt:lpstr>
      <vt:lpstr>Data flows</vt:lpstr>
      <vt:lpstr>Benefits</vt:lpstr>
      <vt:lpstr>Conclusion</vt:lpstr>
      <vt:lpstr>References</vt:lpstr>
      <vt:lpstr>Appendix</vt:lpstr>
      <vt:lpstr>Data flows</vt:lpstr>
      <vt:lpstr>SP #1</vt:lpstr>
      <vt:lpstr>SP #2</vt:lpstr>
      <vt:lpstr>SP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transfer per TID for seamless roaming</dc:title>
  <dc:creator>Handte, Thomas</dc:creator>
  <cp:lastModifiedBy>Handte, Thomas</cp:lastModifiedBy>
  <cp:revision>1</cp:revision>
  <dcterms:created xsi:type="dcterms:W3CDTF">2023-12-13T17:21:19Z</dcterms:created>
  <dcterms:modified xsi:type="dcterms:W3CDTF">2024-11-11T19:19:46Z</dcterms:modified>
</cp:coreProperties>
</file>