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908" r:id="rId3"/>
    <p:sldId id="916" r:id="rId4"/>
    <p:sldId id="909" r:id="rId5"/>
    <p:sldId id="910" r:id="rId6"/>
    <p:sldId id="915" r:id="rId7"/>
    <p:sldId id="914" r:id="rId8"/>
    <p:sldId id="917" r:id="rId9"/>
    <p:sldId id="894" r:id="rId10"/>
    <p:sldId id="903" r:id="rId11"/>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00FF"/>
    <a:srgbClr val="006600"/>
    <a:srgbClr val="660066"/>
    <a:srgbClr val="9900FF"/>
    <a:srgbClr val="990099"/>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6" d="100"/>
          <a:sy n="66" d="100"/>
        </p:scale>
        <p:origin x="1344" y="4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Nov 2024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Nov 2024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Nov 2024</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4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4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802.11-24/1850r0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9.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Nov 2024</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838200"/>
          </a:xfrm>
        </p:spPr>
        <p:txBody>
          <a:bodyPr/>
          <a:lstStyle/>
          <a:p>
            <a:r>
              <a:rPr lang="en-US" altLang="zh-CN" dirty="0" smtClean="0"/>
              <a:t>Mid-Range Support for ELR PPDU</a:t>
            </a:r>
            <a:endParaRPr lang="en-US" altLang="ko-KR" sz="2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a:ea typeface="Gulim" panose="020B0600000101010101" pitchFamily="34" charset="-127"/>
              </a:rPr>
              <a:t>:</a:t>
            </a:r>
            <a:r>
              <a:rPr lang="en-US" altLang="ko-KR" sz="2000" b="0">
                <a:ea typeface="Gulim" panose="020B0600000101010101" pitchFamily="34" charset="-127"/>
              </a:rPr>
              <a:t> </a:t>
            </a:r>
            <a:r>
              <a:rPr lang="en-US" altLang="ko-KR" sz="2000" b="0" smtClean="0">
                <a:ea typeface="Gulim" panose="020B0600000101010101" pitchFamily="34" charset="-127"/>
              </a:rPr>
              <a:t>2024-11-09</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674393672"/>
              </p:ext>
            </p:extLst>
          </p:nvPr>
        </p:nvGraphicFramePr>
        <p:xfrm>
          <a:off x="762000" y="2700991"/>
          <a:ext cx="7620000" cy="3288467"/>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263047">
                  <a:extLst>
                    <a:ext uri="{9D8B030D-6E8A-4147-A177-3AD203B41FA5}">
                      <a16:colId xmlns:a16="http://schemas.microsoft.com/office/drawing/2014/main" xmlns="" val="20002"/>
                    </a:ext>
                  </a:extLst>
                </a:gridCol>
                <a:gridCol w="1219200">
                  <a:extLst>
                    <a:ext uri="{9D8B030D-6E8A-4147-A177-3AD203B41FA5}">
                      <a16:colId xmlns:a16="http://schemas.microsoft.com/office/drawing/2014/main" xmlns="" val="20003"/>
                    </a:ext>
                  </a:extLst>
                </a:gridCol>
                <a:gridCol w="2410428">
                  <a:extLst>
                    <a:ext uri="{9D8B030D-6E8A-4147-A177-3AD203B41FA5}">
                      <a16:colId xmlns:a16="http://schemas.microsoft.com/office/drawing/2014/main" xmlns=""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Sara Norouzi</a:t>
                      </a:r>
                      <a:endPar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sara.norouzi1@huawei.com</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smtClean="0"/>
                        <a:t>mahmoud.hasabelnaby@huawei.com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Aboul-Magd</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Osama.AboulMagd@huawei.com</a:t>
                      </a:r>
                      <a:endParaRPr lang="zh-CN" altLang="en-US" sz="11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smtClean="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S. Hu, et. al., </a:t>
            </a:r>
            <a:r>
              <a:rPr lang="en-CA" altLang="zh-CN" dirty="0" smtClean="0"/>
              <a:t>“</a:t>
            </a:r>
            <a:r>
              <a:rPr lang="da-DK" altLang="zh-CN" dirty="0">
                <a:ea typeface="Times New Roman" panose="02020603050405020304" pitchFamily="18" charset="0"/>
                <a:cs typeface="Calibri" panose="020F0502020204030204" pitchFamily="34" charset="0"/>
              </a:rPr>
              <a:t>ELR PPDU Transmission Design</a:t>
            </a:r>
            <a:r>
              <a:rPr lang="en-CA" altLang="zh-CN" dirty="0" smtClean="0"/>
              <a:t>”, </a:t>
            </a:r>
            <a:r>
              <a:rPr lang="en-CA" altLang="zh-CN" dirty="0"/>
              <a:t>IEEE </a:t>
            </a:r>
            <a:r>
              <a:rPr lang="en-CA" altLang="zh-CN" dirty="0" smtClean="0"/>
              <a:t>802.11-24/1488r0</a:t>
            </a:r>
          </a:p>
          <a:p>
            <a:r>
              <a:rPr lang="en-CA" altLang="zh-CN" dirty="0" smtClean="0"/>
              <a:t>[2] J. Fang, et. al., “</a:t>
            </a:r>
            <a:r>
              <a:rPr lang="en-US" altLang="zh-CN" dirty="0"/>
              <a:t>Signal Field and LDPC Rate Matching </a:t>
            </a:r>
            <a:br>
              <a:rPr lang="en-US" altLang="zh-CN" dirty="0"/>
            </a:br>
            <a:r>
              <a:rPr lang="en-US" altLang="zh-CN" dirty="0"/>
              <a:t>for Enhanced </a:t>
            </a:r>
            <a:r>
              <a:rPr lang="en-US" altLang="zh-CN" dirty="0" smtClean="0"/>
              <a:t>Long-Range”, IEEE 802.11-24/1590r1</a:t>
            </a:r>
            <a:endParaRPr lang="en-CA" altLang="zh-CN" dirty="0"/>
          </a:p>
          <a:p>
            <a:pPr marL="0" indent="0">
              <a:buNone/>
            </a:pPr>
            <a:endParaRPr lang="en-CA" altLang="zh-CN"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4" name="Date Placeholder 3"/>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769316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9"/>
            <a:ext cx="9144000" cy="457201"/>
          </a:xfrm>
        </p:spPr>
        <p:txBody>
          <a:bodyPr/>
          <a:lstStyle/>
          <a:p>
            <a:r>
              <a:rPr lang="en-CA" altLang="zh-CN" sz="2800" dirty="0" smtClean="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199" y="1899967"/>
            <a:ext cx="8991601" cy="3434033"/>
          </a:xfrm>
        </p:spPr>
        <p:txBody>
          <a:bodyPr/>
          <a:lstStyle/>
          <a:p>
            <a:pPr>
              <a:buFontTx/>
              <a:buChar char="-"/>
            </a:pPr>
            <a:r>
              <a:rPr lang="en-CA" altLang="zh-CN" sz="2200" dirty="0" smtClean="0"/>
              <a:t>The data portion improvement scheme for ELR PPDU has been presented in [1], which repeats 48 data tones 4 times in 20 MHz</a:t>
            </a:r>
          </a:p>
          <a:p>
            <a:pPr lvl="1">
              <a:buFontTx/>
              <a:buChar char="-"/>
            </a:pPr>
            <a:r>
              <a:rPr lang="en-CA" altLang="zh-CN" sz="1800" dirty="0" smtClean="0"/>
              <a:t>8 or 5 dB range extension for the 1.5 or 3 Mbps in a SISO system over the 11g MCS0</a:t>
            </a:r>
          </a:p>
          <a:p>
            <a:pPr lvl="1">
              <a:buFontTx/>
              <a:buChar char="-"/>
            </a:pPr>
            <a:endParaRPr lang="en-CA" altLang="zh-CN" sz="1800" dirty="0" smtClean="0"/>
          </a:p>
          <a:p>
            <a:pPr>
              <a:buFontTx/>
              <a:buChar char="-"/>
            </a:pPr>
            <a:r>
              <a:rPr lang="en-CA" altLang="zh-CN" sz="2200" dirty="0" smtClean="0"/>
              <a:t>We may need to have one more rate to support the range beyond the baseline MCS of 802.11g but less than 5 dB range extension</a:t>
            </a:r>
          </a:p>
          <a:p>
            <a:pPr lvl="1">
              <a:buFontTx/>
              <a:buChar char="-"/>
            </a:pPr>
            <a:r>
              <a:rPr lang="en-CA" altLang="zh-CN" sz="1800" dirty="0" smtClean="0"/>
              <a:t>Need to consider the </a:t>
            </a:r>
            <a:r>
              <a:rPr lang="en-CA" altLang="zh-CN" sz="1800" dirty="0" err="1" smtClean="0"/>
              <a:t>RvR</a:t>
            </a:r>
            <a:r>
              <a:rPr lang="en-CA" altLang="zh-CN" sz="1800" dirty="0" smtClean="0"/>
              <a:t> improvement in selecting the new rate</a:t>
            </a:r>
          </a:p>
          <a:p>
            <a:pPr marL="0" indent="0">
              <a:buNone/>
            </a:pPr>
            <a:r>
              <a:rPr lang="en-CA" altLang="zh-CN" sz="2200" dirty="0" smtClean="0"/>
              <a:t> </a:t>
            </a:r>
            <a:endParaRPr lang="en-CA" altLang="zh-CN" sz="1800" dirty="0"/>
          </a:p>
        </p:txBody>
      </p:sp>
      <p:sp>
        <p:nvSpPr>
          <p:cNvPr id="3" name="Date Placeholder 2"/>
          <p:cNvSpPr>
            <a:spLocks noGrp="1"/>
          </p:cNvSpPr>
          <p:nvPr>
            <p:ph type="dt" sz="half" idx="10"/>
          </p:nvPr>
        </p:nvSpPr>
        <p:spPr/>
        <p:txBody>
          <a:bodyPr/>
          <a:lstStyle/>
          <a:p>
            <a:pPr>
              <a:defRPr/>
            </a:pPr>
            <a:r>
              <a:rPr lang="en-US" altLang="zh-CN" smtClean="0"/>
              <a:t>Nov 2024</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611920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2200" y="4648200"/>
            <a:ext cx="2904227" cy="1799974"/>
          </a:xfrm>
        </p:spPr>
        <p:txBody>
          <a:bodyPr/>
          <a:lstStyle/>
          <a:p>
            <a:r>
              <a:rPr lang="en-US" altLang="zh-CN" sz="1400" dirty="0" smtClean="0"/>
              <a:t>Can we still transmit an ELR PPDU in 6 Mbps where the ELR devices are present within the 3 dB extended range?</a:t>
            </a:r>
          </a:p>
          <a:p>
            <a:r>
              <a:rPr lang="en-US" altLang="zh-CN" sz="1400" dirty="0" smtClean="0"/>
              <a:t>We need a scheme to support the mid-range transmission in ELR PPDU </a:t>
            </a:r>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pic>
        <p:nvPicPr>
          <p:cNvPr id="8" name="Picture 7"/>
          <p:cNvPicPr>
            <a:picLocks noChangeAspect="1"/>
          </p:cNvPicPr>
          <p:nvPr/>
        </p:nvPicPr>
        <p:blipFill>
          <a:blip r:embed="rId2"/>
          <a:stretch>
            <a:fillRect/>
          </a:stretch>
        </p:blipFill>
        <p:spPr>
          <a:xfrm>
            <a:off x="210133" y="762000"/>
            <a:ext cx="1310206" cy="957263"/>
          </a:xfrm>
          <a:prstGeom prst="rect">
            <a:avLst/>
          </a:prstGeom>
        </p:spPr>
      </p:pic>
      <p:pic>
        <p:nvPicPr>
          <p:cNvPr id="9" name="Picture 8"/>
          <p:cNvPicPr>
            <a:picLocks noChangeAspect="1"/>
          </p:cNvPicPr>
          <p:nvPr/>
        </p:nvPicPr>
        <p:blipFill>
          <a:blip r:embed="rId3"/>
          <a:stretch>
            <a:fillRect/>
          </a:stretch>
        </p:blipFill>
        <p:spPr>
          <a:xfrm>
            <a:off x="2133600" y="2057400"/>
            <a:ext cx="338137" cy="689406"/>
          </a:xfrm>
          <a:prstGeom prst="rect">
            <a:avLst/>
          </a:prstGeom>
        </p:spPr>
      </p:pic>
      <p:sp>
        <p:nvSpPr>
          <p:cNvPr id="11" name="Freeform 10"/>
          <p:cNvSpPr/>
          <p:nvPr/>
        </p:nvSpPr>
        <p:spPr bwMode="auto">
          <a:xfrm>
            <a:off x="77638" y="724619"/>
            <a:ext cx="2682815" cy="1828800"/>
          </a:xfrm>
          <a:custGeom>
            <a:avLst/>
            <a:gdLst>
              <a:gd name="connsiteX0" fmla="*/ 0 w 2682815"/>
              <a:gd name="connsiteY0" fmla="*/ 1828800 h 1828800"/>
              <a:gd name="connsiteX1" fmla="*/ 0 w 2682815"/>
              <a:gd name="connsiteY1" fmla="*/ 1828800 h 1828800"/>
              <a:gd name="connsiteX2" fmla="*/ 94890 w 2682815"/>
              <a:gd name="connsiteY2" fmla="*/ 1828800 h 1828800"/>
              <a:gd name="connsiteX3" fmla="*/ 1984075 w 2682815"/>
              <a:gd name="connsiteY3" fmla="*/ 1716656 h 1828800"/>
              <a:gd name="connsiteX4" fmla="*/ 2622430 w 2682815"/>
              <a:gd name="connsiteY4" fmla="*/ 1112807 h 1828800"/>
              <a:gd name="connsiteX5" fmla="*/ 2682815 w 2682815"/>
              <a:gd name="connsiteY5" fmla="*/ 0 h 1828800"/>
              <a:gd name="connsiteX6" fmla="*/ 2682815 w 2682815"/>
              <a:gd name="connsiteY6"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2815" h="1828800">
                <a:moveTo>
                  <a:pt x="0" y="1828800"/>
                </a:moveTo>
                <a:lnTo>
                  <a:pt x="0" y="1828800"/>
                </a:lnTo>
                <a:lnTo>
                  <a:pt x="94890" y="1828800"/>
                </a:lnTo>
                <a:lnTo>
                  <a:pt x="1984075" y="1716656"/>
                </a:lnTo>
                <a:lnTo>
                  <a:pt x="2622430" y="1112807"/>
                </a:lnTo>
                <a:lnTo>
                  <a:pt x="2682815" y="0"/>
                </a:lnTo>
                <a:lnTo>
                  <a:pt x="2682815" y="0"/>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2406204" y="1456641"/>
            <a:ext cx="649537" cy="276999"/>
          </a:xfrm>
          <a:prstGeom prst="rect">
            <a:avLst/>
          </a:prstGeom>
          <a:noFill/>
        </p:spPr>
        <p:txBody>
          <a:bodyPr wrap="none" rtlCol="0">
            <a:spAutoFit/>
          </a:bodyPr>
          <a:lstStyle/>
          <a:p>
            <a:r>
              <a:rPr lang="en-US" altLang="zh-CN" dirty="0" smtClean="0">
                <a:solidFill>
                  <a:srgbClr val="CC00FF"/>
                </a:solidFill>
              </a:rPr>
              <a:t>6 Mbps</a:t>
            </a:r>
            <a:endParaRPr lang="zh-CN" altLang="en-US" dirty="0">
              <a:solidFill>
                <a:srgbClr val="CC00FF"/>
              </a:solidFill>
            </a:endParaRPr>
          </a:p>
        </p:txBody>
      </p:sp>
      <p:cxnSp>
        <p:nvCxnSpPr>
          <p:cNvPr id="14" name="Straight Arrow Connector 13"/>
          <p:cNvCxnSpPr>
            <a:stCxn id="8" idx="2"/>
          </p:cNvCxnSpPr>
          <p:nvPr/>
        </p:nvCxnSpPr>
        <p:spPr bwMode="auto">
          <a:xfrm>
            <a:off x="865236" y="1719263"/>
            <a:ext cx="1192164" cy="4905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Freeform 14"/>
          <p:cNvSpPr/>
          <p:nvPr/>
        </p:nvSpPr>
        <p:spPr bwMode="auto">
          <a:xfrm>
            <a:off x="94891" y="655608"/>
            <a:ext cx="6866626" cy="4408098"/>
          </a:xfrm>
          <a:custGeom>
            <a:avLst/>
            <a:gdLst>
              <a:gd name="connsiteX0" fmla="*/ 6866626 w 6866626"/>
              <a:gd name="connsiteY0" fmla="*/ 0 h 4408098"/>
              <a:gd name="connsiteX1" fmla="*/ 6642339 w 6866626"/>
              <a:gd name="connsiteY1" fmla="*/ 2260120 h 4408098"/>
              <a:gd name="connsiteX2" fmla="*/ 3907766 w 6866626"/>
              <a:gd name="connsiteY2" fmla="*/ 4313207 h 4408098"/>
              <a:gd name="connsiteX3" fmla="*/ 0 w 6866626"/>
              <a:gd name="connsiteY3" fmla="*/ 4408098 h 4408098"/>
            </a:gdLst>
            <a:ahLst/>
            <a:cxnLst>
              <a:cxn ang="0">
                <a:pos x="connsiteX0" y="connsiteY0"/>
              </a:cxn>
              <a:cxn ang="0">
                <a:pos x="connsiteX1" y="connsiteY1"/>
              </a:cxn>
              <a:cxn ang="0">
                <a:pos x="connsiteX2" y="connsiteY2"/>
              </a:cxn>
              <a:cxn ang="0">
                <a:pos x="connsiteX3" y="connsiteY3"/>
              </a:cxn>
            </a:cxnLst>
            <a:rect l="l" t="t" r="r" b="b"/>
            <a:pathLst>
              <a:path w="6866626" h="4408098">
                <a:moveTo>
                  <a:pt x="6866626" y="0"/>
                </a:moveTo>
                <a:lnTo>
                  <a:pt x="6642339" y="2260120"/>
                </a:lnTo>
                <a:lnTo>
                  <a:pt x="3907766" y="4313207"/>
                </a:lnTo>
                <a:lnTo>
                  <a:pt x="0" y="4408098"/>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Freeform 16"/>
          <p:cNvSpPr/>
          <p:nvPr/>
        </p:nvSpPr>
        <p:spPr bwMode="auto">
          <a:xfrm>
            <a:off x="103517" y="655608"/>
            <a:ext cx="7875917" cy="5408762"/>
          </a:xfrm>
          <a:custGeom>
            <a:avLst/>
            <a:gdLst>
              <a:gd name="connsiteX0" fmla="*/ 7875917 w 7875917"/>
              <a:gd name="connsiteY0" fmla="*/ 0 h 5408762"/>
              <a:gd name="connsiteX1" fmla="*/ 7608498 w 7875917"/>
              <a:gd name="connsiteY1" fmla="*/ 2855343 h 5408762"/>
              <a:gd name="connsiteX2" fmla="*/ 4641011 w 7875917"/>
              <a:gd name="connsiteY2" fmla="*/ 5201728 h 5408762"/>
              <a:gd name="connsiteX3" fmla="*/ 0 w 7875917"/>
              <a:gd name="connsiteY3" fmla="*/ 5408762 h 5408762"/>
            </a:gdLst>
            <a:ahLst/>
            <a:cxnLst>
              <a:cxn ang="0">
                <a:pos x="connsiteX0" y="connsiteY0"/>
              </a:cxn>
              <a:cxn ang="0">
                <a:pos x="connsiteX1" y="connsiteY1"/>
              </a:cxn>
              <a:cxn ang="0">
                <a:pos x="connsiteX2" y="connsiteY2"/>
              </a:cxn>
              <a:cxn ang="0">
                <a:pos x="connsiteX3" y="connsiteY3"/>
              </a:cxn>
            </a:cxnLst>
            <a:rect l="l" t="t" r="r" b="b"/>
            <a:pathLst>
              <a:path w="7875917" h="5408762">
                <a:moveTo>
                  <a:pt x="7875917" y="0"/>
                </a:moveTo>
                <a:lnTo>
                  <a:pt x="7608498" y="2855343"/>
                </a:lnTo>
                <a:lnTo>
                  <a:pt x="4641011" y="5201728"/>
                </a:lnTo>
                <a:lnTo>
                  <a:pt x="0" y="5408762"/>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pic>
        <p:nvPicPr>
          <p:cNvPr id="18" name="Picture 17"/>
          <p:cNvPicPr>
            <a:picLocks noChangeAspect="1"/>
          </p:cNvPicPr>
          <p:nvPr/>
        </p:nvPicPr>
        <p:blipFill>
          <a:blip r:embed="rId3"/>
          <a:stretch>
            <a:fillRect/>
          </a:stretch>
        </p:blipFill>
        <p:spPr>
          <a:xfrm>
            <a:off x="4875213" y="3846297"/>
            <a:ext cx="338137" cy="689406"/>
          </a:xfrm>
          <a:prstGeom prst="rect">
            <a:avLst/>
          </a:prstGeom>
        </p:spPr>
      </p:pic>
      <p:pic>
        <p:nvPicPr>
          <p:cNvPr id="19" name="Picture 18"/>
          <p:cNvPicPr>
            <a:picLocks noChangeAspect="1"/>
          </p:cNvPicPr>
          <p:nvPr/>
        </p:nvPicPr>
        <p:blipFill>
          <a:blip r:embed="rId3"/>
          <a:stretch>
            <a:fillRect/>
          </a:stretch>
        </p:blipFill>
        <p:spPr>
          <a:xfrm>
            <a:off x="5611806" y="4986774"/>
            <a:ext cx="338137" cy="689406"/>
          </a:xfrm>
          <a:prstGeom prst="rect">
            <a:avLst/>
          </a:prstGeom>
        </p:spPr>
      </p:pic>
      <p:cxnSp>
        <p:nvCxnSpPr>
          <p:cNvPr id="21" name="Straight Arrow Connector 20"/>
          <p:cNvCxnSpPr>
            <a:stCxn id="8" idx="2"/>
          </p:cNvCxnSpPr>
          <p:nvPr/>
        </p:nvCxnSpPr>
        <p:spPr bwMode="auto">
          <a:xfrm>
            <a:off x="865236" y="1719263"/>
            <a:ext cx="2411364" cy="3222868"/>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cxnSp>
        <p:nvCxnSpPr>
          <p:cNvPr id="23" name="Straight Arrow Connector 22"/>
          <p:cNvCxnSpPr>
            <a:stCxn id="8" idx="2"/>
          </p:cNvCxnSpPr>
          <p:nvPr/>
        </p:nvCxnSpPr>
        <p:spPr bwMode="auto">
          <a:xfrm>
            <a:off x="865236" y="1719263"/>
            <a:ext cx="958066" cy="4300537"/>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p:sp>
        <p:nvSpPr>
          <p:cNvPr id="24" name="TextBox 23"/>
          <p:cNvSpPr txBox="1"/>
          <p:nvPr/>
        </p:nvSpPr>
        <p:spPr>
          <a:xfrm>
            <a:off x="1239714" y="1726244"/>
            <a:ext cx="1118319" cy="276999"/>
          </a:xfrm>
          <a:prstGeom prst="rect">
            <a:avLst/>
          </a:prstGeom>
          <a:noFill/>
        </p:spPr>
        <p:txBody>
          <a:bodyPr wrap="none" rtlCol="0">
            <a:spAutoFit/>
          </a:bodyPr>
          <a:lstStyle/>
          <a:p>
            <a:r>
              <a:rPr lang="en-US" altLang="zh-CN" dirty="0" smtClean="0"/>
              <a:t>802.11g MCS0</a:t>
            </a:r>
            <a:endParaRPr lang="zh-CN" altLang="en-US" dirty="0"/>
          </a:p>
        </p:txBody>
      </p:sp>
      <p:sp>
        <p:nvSpPr>
          <p:cNvPr id="25" name="TextBox 24"/>
          <p:cNvSpPr txBox="1"/>
          <p:nvPr/>
        </p:nvSpPr>
        <p:spPr>
          <a:xfrm>
            <a:off x="2214625" y="4587420"/>
            <a:ext cx="1568058" cy="276999"/>
          </a:xfrm>
          <a:prstGeom prst="rect">
            <a:avLst/>
          </a:prstGeom>
          <a:noFill/>
        </p:spPr>
        <p:txBody>
          <a:bodyPr wrap="none" rtlCol="0">
            <a:spAutoFit/>
          </a:bodyPr>
          <a:lstStyle/>
          <a:p>
            <a:r>
              <a:rPr lang="en-US" altLang="zh-CN" dirty="0" smtClean="0">
                <a:solidFill>
                  <a:srgbClr val="0000FF"/>
                </a:solidFill>
              </a:rPr>
              <a:t>5 dB Range Extension</a:t>
            </a:r>
            <a:endParaRPr lang="zh-CN" altLang="en-US" dirty="0">
              <a:solidFill>
                <a:srgbClr val="0000FF"/>
              </a:solidFill>
            </a:endParaRPr>
          </a:p>
        </p:txBody>
      </p:sp>
      <p:sp>
        <p:nvSpPr>
          <p:cNvPr id="26" name="TextBox 25"/>
          <p:cNvSpPr txBox="1"/>
          <p:nvPr/>
        </p:nvSpPr>
        <p:spPr>
          <a:xfrm>
            <a:off x="1047899" y="5676494"/>
            <a:ext cx="1568058" cy="276999"/>
          </a:xfrm>
          <a:prstGeom prst="rect">
            <a:avLst/>
          </a:prstGeom>
          <a:noFill/>
        </p:spPr>
        <p:txBody>
          <a:bodyPr wrap="none" rtlCol="0">
            <a:spAutoFit/>
          </a:bodyPr>
          <a:lstStyle/>
          <a:p>
            <a:r>
              <a:rPr lang="en-US" altLang="zh-CN" dirty="0" smtClean="0">
                <a:solidFill>
                  <a:srgbClr val="0000FF"/>
                </a:solidFill>
              </a:rPr>
              <a:t>8 dB Range Extension</a:t>
            </a:r>
            <a:endParaRPr lang="zh-CN" altLang="en-US" dirty="0">
              <a:solidFill>
                <a:srgbClr val="0000FF"/>
              </a:solidFill>
            </a:endParaRPr>
          </a:p>
        </p:txBody>
      </p:sp>
      <p:sp>
        <p:nvSpPr>
          <p:cNvPr id="27" name="TextBox 26"/>
          <p:cNvSpPr txBox="1"/>
          <p:nvPr/>
        </p:nvSpPr>
        <p:spPr>
          <a:xfrm>
            <a:off x="6493294" y="1918900"/>
            <a:ext cx="649537" cy="276999"/>
          </a:xfrm>
          <a:prstGeom prst="rect">
            <a:avLst/>
          </a:prstGeom>
          <a:noFill/>
        </p:spPr>
        <p:txBody>
          <a:bodyPr wrap="none" rtlCol="0">
            <a:spAutoFit/>
          </a:bodyPr>
          <a:lstStyle/>
          <a:p>
            <a:r>
              <a:rPr lang="en-US" altLang="zh-CN" dirty="0" smtClean="0">
                <a:solidFill>
                  <a:srgbClr val="CC00FF"/>
                </a:solidFill>
              </a:rPr>
              <a:t>3 Mbps</a:t>
            </a:r>
            <a:endParaRPr lang="zh-CN" altLang="en-US" dirty="0">
              <a:solidFill>
                <a:srgbClr val="CC00FF"/>
              </a:solidFill>
            </a:endParaRPr>
          </a:p>
        </p:txBody>
      </p:sp>
      <p:sp>
        <p:nvSpPr>
          <p:cNvPr id="28" name="TextBox 27"/>
          <p:cNvSpPr txBox="1"/>
          <p:nvPr/>
        </p:nvSpPr>
        <p:spPr>
          <a:xfrm>
            <a:off x="7566273" y="2074980"/>
            <a:ext cx="649537" cy="276999"/>
          </a:xfrm>
          <a:prstGeom prst="rect">
            <a:avLst/>
          </a:prstGeom>
          <a:noFill/>
        </p:spPr>
        <p:txBody>
          <a:bodyPr wrap="none" rtlCol="0">
            <a:spAutoFit/>
          </a:bodyPr>
          <a:lstStyle/>
          <a:p>
            <a:r>
              <a:rPr lang="en-US" altLang="zh-CN" dirty="0" smtClean="0">
                <a:solidFill>
                  <a:srgbClr val="CC00FF"/>
                </a:solidFill>
              </a:rPr>
              <a:t>1 Mbps</a:t>
            </a:r>
            <a:endParaRPr lang="zh-CN" altLang="en-US" dirty="0">
              <a:solidFill>
                <a:srgbClr val="CC00FF"/>
              </a:solidFill>
            </a:endParaRPr>
          </a:p>
        </p:txBody>
      </p:sp>
      <p:sp>
        <p:nvSpPr>
          <p:cNvPr id="29" name="Freeform 28"/>
          <p:cNvSpPr/>
          <p:nvPr/>
        </p:nvSpPr>
        <p:spPr bwMode="auto">
          <a:xfrm>
            <a:off x="-76200" y="609600"/>
            <a:ext cx="5564038" cy="3416061"/>
          </a:xfrm>
          <a:custGeom>
            <a:avLst/>
            <a:gdLst>
              <a:gd name="connsiteX0" fmla="*/ 5564038 w 5564038"/>
              <a:gd name="connsiteY0" fmla="*/ 0 h 3416061"/>
              <a:gd name="connsiteX1" fmla="*/ 5322498 w 5564038"/>
              <a:gd name="connsiteY1" fmla="*/ 2087593 h 3416061"/>
              <a:gd name="connsiteX2" fmla="*/ 3502325 w 5564038"/>
              <a:gd name="connsiteY2" fmla="*/ 3312544 h 3416061"/>
              <a:gd name="connsiteX3" fmla="*/ 0 w 5564038"/>
              <a:gd name="connsiteY3" fmla="*/ 3416061 h 3416061"/>
            </a:gdLst>
            <a:ahLst/>
            <a:cxnLst>
              <a:cxn ang="0">
                <a:pos x="connsiteX0" y="connsiteY0"/>
              </a:cxn>
              <a:cxn ang="0">
                <a:pos x="connsiteX1" y="connsiteY1"/>
              </a:cxn>
              <a:cxn ang="0">
                <a:pos x="connsiteX2" y="connsiteY2"/>
              </a:cxn>
              <a:cxn ang="0">
                <a:pos x="connsiteX3" y="connsiteY3"/>
              </a:cxn>
            </a:cxnLst>
            <a:rect l="l" t="t" r="r" b="b"/>
            <a:pathLst>
              <a:path w="5564038" h="3416061">
                <a:moveTo>
                  <a:pt x="5564038" y="0"/>
                </a:moveTo>
                <a:lnTo>
                  <a:pt x="5322498" y="2087593"/>
                </a:lnTo>
                <a:lnTo>
                  <a:pt x="3502325" y="3312544"/>
                </a:lnTo>
                <a:lnTo>
                  <a:pt x="0" y="3416061"/>
                </a:lnTo>
              </a:path>
            </a:pathLst>
          </a:custGeom>
          <a:noFill/>
          <a:ln w="22225"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1" name="Straight Arrow Connector 30"/>
          <p:cNvCxnSpPr>
            <a:stCxn id="8" idx="3"/>
          </p:cNvCxnSpPr>
          <p:nvPr/>
        </p:nvCxnSpPr>
        <p:spPr bwMode="auto">
          <a:xfrm flipV="1">
            <a:off x="1520339" y="1239682"/>
            <a:ext cx="3925445" cy="95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32" name="TextBox 31"/>
          <p:cNvSpPr txBox="1"/>
          <p:nvPr/>
        </p:nvSpPr>
        <p:spPr>
          <a:xfrm>
            <a:off x="3276600" y="914261"/>
            <a:ext cx="2169184" cy="338554"/>
          </a:xfrm>
          <a:prstGeom prst="rect">
            <a:avLst/>
          </a:prstGeom>
          <a:noFill/>
        </p:spPr>
        <p:txBody>
          <a:bodyPr wrap="none" rtlCol="0">
            <a:spAutoFit/>
          </a:bodyPr>
          <a:lstStyle/>
          <a:p>
            <a:r>
              <a:rPr lang="en-US" altLang="zh-CN" sz="1600" dirty="0" smtClean="0">
                <a:solidFill>
                  <a:srgbClr val="FF0000"/>
                </a:solidFill>
              </a:rPr>
              <a:t>3 dB Range Extension ?</a:t>
            </a:r>
            <a:endParaRPr lang="zh-CN" altLang="en-US" sz="1600" dirty="0">
              <a:solidFill>
                <a:srgbClr val="FF0000"/>
              </a:solidFill>
            </a:endParaRPr>
          </a:p>
        </p:txBody>
      </p:sp>
      <p:sp>
        <p:nvSpPr>
          <p:cNvPr id="33" name="TextBox 32"/>
          <p:cNvSpPr txBox="1"/>
          <p:nvPr/>
        </p:nvSpPr>
        <p:spPr>
          <a:xfrm>
            <a:off x="5013188" y="1773928"/>
            <a:ext cx="949299" cy="338554"/>
          </a:xfrm>
          <a:prstGeom prst="rect">
            <a:avLst/>
          </a:prstGeom>
          <a:noFill/>
        </p:spPr>
        <p:txBody>
          <a:bodyPr wrap="none" rtlCol="0">
            <a:spAutoFit/>
          </a:bodyPr>
          <a:lstStyle/>
          <a:p>
            <a:r>
              <a:rPr lang="en-US" altLang="zh-CN" sz="1600" dirty="0" smtClean="0">
                <a:solidFill>
                  <a:srgbClr val="FF0000"/>
                </a:solidFill>
              </a:rPr>
              <a:t>6 Mbps ?</a:t>
            </a:r>
            <a:endParaRPr lang="zh-CN" altLang="en-US" sz="1600" dirty="0">
              <a:solidFill>
                <a:srgbClr val="FF0000"/>
              </a:solidFill>
            </a:endParaRPr>
          </a:p>
        </p:txBody>
      </p:sp>
      <p:pic>
        <p:nvPicPr>
          <p:cNvPr id="34" name="Picture 33"/>
          <p:cNvPicPr>
            <a:picLocks noChangeAspect="1"/>
          </p:cNvPicPr>
          <p:nvPr/>
        </p:nvPicPr>
        <p:blipFill>
          <a:blip r:embed="rId3"/>
          <a:stretch>
            <a:fillRect/>
          </a:stretch>
        </p:blipFill>
        <p:spPr>
          <a:xfrm>
            <a:off x="4949990" y="2526809"/>
            <a:ext cx="338137" cy="689406"/>
          </a:xfrm>
          <a:prstGeom prst="rect">
            <a:avLst/>
          </a:prstGeom>
        </p:spPr>
      </p:pic>
      <p:sp>
        <p:nvSpPr>
          <p:cNvPr id="35" name="Freeform 34"/>
          <p:cNvSpPr/>
          <p:nvPr/>
        </p:nvSpPr>
        <p:spPr bwMode="auto">
          <a:xfrm>
            <a:off x="138023" y="655608"/>
            <a:ext cx="7453222" cy="5003320"/>
          </a:xfrm>
          <a:custGeom>
            <a:avLst/>
            <a:gdLst>
              <a:gd name="connsiteX0" fmla="*/ 7453222 w 7453222"/>
              <a:gd name="connsiteY0" fmla="*/ 0 h 5003320"/>
              <a:gd name="connsiteX1" fmla="*/ 7151298 w 7453222"/>
              <a:gd name="connsiteY1" fmla="*/ 2708694 h 5003320"/>
              <a:gd name="connsiteX2" fmla="*/ 4390845 w 7453222"/>
              <a:gd name="connsiteY2" fmla="*/ 4804913 h 5003320"/>
              <a:gd name="connsiteX3" fmla="*/ 0 w 7453222"/>
              <a:gd name="connsiteY3" fmla="*/ 5003320 h 5003320"/>
            </a:gdLst>
            <a:ahLst/>
            <a:cxnLst>
              <a:cxn ang="0">
                <a:pos x="connsiteX0" y="connsiteY0"/>
              </a:cxn>
              <a:cxn ang="0">
                <a:pos x="connsiteX1" y="connsiteY1"/>
              </a:cxn>
              <a:cxn ang="0">
                <a:pos x="connsiteX2" y="connsiteY2"/>
              </a:cxn>
              <a:cxn ang="0">
                <a:pos x="connsiteX3" y="connsiteY3"/>
              </a:cxn>
            </a:cxnLst>
            <a:rect l="l" t="t" r="r" b="b"/>
            <a:pathLst>
              <a:path w="7453222" h="5003320">
                <a:moveTo>
                  <a:pt x="7453222" y="0"/>
                </a:moveTo>
                <a:lnTo>
                  <a:pt x="7151298" y="2708694"/>
                </a:lnTo>
                <a:lnTo>
                  <a:pt x="4390845" y="4804913"/>
                </a:lnTo>
                <a:lnTo>
                  <a:pt x="0" y="5003320"/>
                </a:lnTo>
              </a:path>
            </a:pathLst>
          </a:custGeom>
          <a:noFill/>
          <a:ln w="22225" cap="flat" cmpd="sng" algn="ctr">
            <a:solidFill>
              <a:srgbClr val="00B0F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7" name="Straight Arrow Connector 36"/>
          <p:cNvCxnSpPr>
            <a:stCxn id="8" idx="2"/>
          </p:cNvCxnSpPr>
          <p:nvPr/>
        </p:nvCxnSpPr>
        <p:spPr bwMode="auto">
          <a:xfrm>
            <a:off x="865236" y="1719263"/>
            <a:ext cx="4009977" cy="3462337"/>
          </a:xfrm>
          <a:prstGeom prst="straightConnector1">
            <a:avLst/>
          </a:prstGeom>
          <a:solidFill>
            <a:schemeClr val="accent1"/>
          </a:solidFill>
          <a:ln w="12700" cap="flat" cmpd="sng" algn="ctr">
            <a:solidFill>
              <a:srgbClr val="00B0F0"/>
            </a:solidFill>
            <a:prstDash val="solid"/>
            <a:round/>
            <a:headEnd type="none" w="sm" len="sm"/>
            <a:tailEnd type="triangle"/>
          </a:ln>
          <a:effectLst/>
        </p:spPr>
      </p:cxnSp>
      <p:sp>
        <p:nvSpPr>
          <p:cNvPr id="38" name="TextBox 37"/>
          <p:cNvSpPr txBox="1"/>
          <p:nvPr/>
        </p:nvSpPr>
        <p:spPr>
          <a:xfrm>
            <a:off x="4113913" y="4798325"/>
            <a:ext cx="1568058" cy="276999"/>
          </a:xfrm>
          <a:prstGeom prst="rect">
            <a:avLst/>
          </a:prstGeom>
          <a:noFill/>
        </p:spPr>
        <p:txBody>
          <a:bodyPr wrap="none" rtlCol="0">
            <a:spAutoFit/>
          </a:bodyPr>
          <a:lstStyle/>
          <a:p>
            <a:r>
              <a:rPr lang="en-US" altLang="zh-CN" dirty="0" smtClean="0">
                <a:solidFill>
                  <a:srgbClr val="00B0F0"/>
                </a:solidFill>
              </a:rPr>
              <a:t>6 dB Range Extension</a:t>
            </a:r>
            <a:endParaRPr lang="zh-CN" altLang="en-US" dirty="0">
              <a:solidFill>
                <a:srgbClr val="00B0F0"/>
              </a:solidFill>
            </a:endParaRPr>
          </a:p>
        </p:txBody>
      </p:sp>
      <p:sp>
        <p:nvSpPr>
          <p:cNvPr id="39" name="TextBox 38"/>
          <p:cNvSpPr txBox="1"/>
          <p:nvPr/>
        </p:nvSpPr>
        <p:spPr>
          <a:xfrm rot="19292827">
            <a:off x="5559967" y="3613546"/>
            <a:ext cx="2182008" cy="461665"/>
          </a:xfrm>
          <a:prstGeom prst="rect">
            <a:avLst/>
          </a:prstGeom>
          <a:noFill/>
        </p:spPr>
        <p:txBody>
          <a:bodyPr wrap="none" rtlCol="0">
            <a:spAutoFit/>
          </a:bodyPr>
          <a:lstStyle/>
          <a:p>
            <a:r>
              <a:rPr lang="en-US" altLang="zh-CN" dirty="0" smtClean="0">
                <a:solidFill>
                  <a:srgbClr val="00B0F0"/>
                </a:solidFill>
              </a:rPr>
              <a:t>Maximum where Beacon frame </a:t>
            </a:r>
          </a:p>
          <a:p>
            <a:r>
              <a:rPr lang="en-US" altLang="zh-CN" dirty="0" smtClean="0">
                <a:solidFill>
                  <a:srgbClr val="00B0F0"/>
                </a:solidFill>
              </a:rPr>
              <a:t>can reach and PD is possible</a:t>
            </a:r>
            <a:endParaRPr lang="zh-CN" altLang="en-US" dirty="0">
              <a:solidFill>
                <a:srgbClr val="00B0F0"/>
              </a:solidFill>
            </a:endParaRPr>
          </a:p>
        </p:txBody>
      </p:sp>
    </p:spTree>
    <p:extLst>
      <p:ext uri="{BB962C8B-B14F-4D97-AF65-F5344CB8AC3E}">
        <p14:creationId xmlns:p14="http://schemas.microsoft.com/office/powerpoint/2010/main" val="209047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6470"/>
            <a:ext cx="9144000" cy="457200"/>
          </a:xfrm>
        </p:spPr>
        <p:txBody>
          <a:bodyPr/>
          <a:lstStyle/>
          <a:p>
            <a:r>
              <a:rPr lang="en-US" altLang="zh-CN" sz="2800" dirty="0" smtClean="0"/>
              <a:t>Proposed scheme</a:t>
            </a:r>
            <a:endParaRPr lang="zh-CN" altLang="en-US" sz="280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78" name="Content Placeholder 2"/>
          <p:cNvSpPr txBox="1">
            <a:spLocks/>
          </p:cNvSpPr>
          <p:nvPr/>
        </p:nvSpPr>
        <p:spPr bwMode="auto">
          <a:xfrm>
            <a:off x="76200" y="990600"/>
            <a:ext cx="8991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r>
              <a:rPr kumimoji="0" lang="en-US" altLang="zh-CN" sz="2000" b="0" kern="0" dirty="0" smtClean="0"/>
              <a:t>We propose to occupy only the even indexed tones of two 106-tone RUs in 20 MHz </a:t>
            </a:r>
          </a:p>
          <a:p>
            <a:pPr lvl="1" latinLnBrk="0"/>
            <a:r>
              <a:rPr kumimoji="0" lang="en-US" altLang="zh-CN" sz="1800" kern="0" dirty="0" smtClean="0"/>
              <a:t>Two 106-tone RUs are occupied with the same information, that is, the data information repeats twice in 20 MHz</a:t>
            </a:r>
          </a:p>
          <a:p>
            <a:pPr lvl="1" latinLnBrk="0"/>
            <a:r>
              <a:rPr kumimoji="0" lang="en-US" altLang="zh-CN" sz="1800" b="0" kern="0" dirty="0" smtClean="0"/>
              <a:t>There are 49 data tones with the even indexed tones occupied, excluding pilots</a:t>
            </a:r>
            <a:r>
              <a:rPr kumimoji="0" lang="en-US" altLang="zh-CN" sz="800" b="0" kern="0" dirty="0" smtClean="0"/>
              <a:t> </a:t>
            </a:r>
          </a:p>
          <a:p>
            <a:pPr lvl="2" latinLnBrk="0"/>
            <a:r>
              <a:rPr kumimoji="0" lang="en-US" altLang="zh-CN" sz="1600" b="0" kern="0" dirty="0" smtClean="0"/>
              <a:t>We map the 48 data tones with the coded information bits and with the remaining one data tone occupied with a non-zero real or complex dummy value in consideration of the PAPR optimization</a:t>
            </a:r>
          </a:p>
          <a:p>
            <a:pPr latinLnBrk="0"/>
            <a:endParaRPr kumimoji="0" lang="en-US" altLang="zh-CN" sz="2000" b="0" kern="0" dirty="0" smtClean="0"/>
          </a:p>
          <a:p>
            <a:pPr latinLnBrk="0"/>
            <a:endParaRPr kumimoji="0" lang="en-US" altLang="zh-CN" sz="2000" b="0" kern="0" dirty="0"/>
          </a:p>
          <a:p>
            <a:pPr latinLnBrk="0"/>
            <a:endParaRPr kumimoji="0" lang="en-US" altLang="zh-CN" sz="2000" b="0" kern="0" dirty="0" smtClean="0"/>
          </a:p>
          <a:p>
            <a:pPr latinLnBrk="0"/>
            <a:endParaRPr kumimoji="0" lang="en-US" altLang="zh-CN" sz="2000" b="0" kern="0" dirty="0"/>
          </a:p>
          <a:p>
            <a:pPr marL="0" indent="0" latinLnBrk="0">
              <a:buFontTx/>
              <a:buNone/>
            </a:pPr>
            <a:endParaRPr kumimoji="0" lang="en-US" altLang="zh-CN" sz="2000" b="0" kern="0" dirty="0" smtClean="0"/>
          </a:p>
          <a:p>
            <a:pPr eaLnBrk="1" latinLnBrk="0" hangingPunct="1">
              <a:spcBef>
                <a:spcPct val="0"/>
              </a:spcBef>
            </a:pPr>
            <a:endParaRPr kumimoji="0" lang="en-US" altLang="zh-CN" sz="2000" b="0" kern="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endParaRPr>
          </a:p>
          <a:p>
            <a:pPr eaLnBrk="1" latinLnBrk="0" hangingPunct="1">
              <a:spcBef>
                <a:spcPct val="0"/>
              </a:spcBef>
            </a:pPr>
            <a:r>
              <a:rPr kumimoji="0" lang="en-US" altLang="zh-CN" sz="2000" b="0" kern="0" dirty="0" smtClean="0">
                <a:solidFill>
                  <a:srgbClr val="000000"/>
                </a:solidFill>
                <a:latin typeface="Times New Roman" panose="02020603050405020304" pitchFamily="18" charset="0"/>
                <a:ea typeface="Gulim" panose="020B0600000101010101" pitchFamily="34" charset="-127"/>
                <a:cs typeface="Arial" panose="020B0604020202020204" pitchFamily="34" charset="0"/>
              </a:rPr>
              <a:t>After the Constellation mapping and IDFT operation, the samples are repeated twice in the time domain, and we propose to truncate the time domain samples in half before prepending the GI</a:t>
            </a:r>
            <a:endParaRPr kumimoji="0" lang="en-US" altLang="zh-CN" sz="2000" b="0" kern="0" dirty="0">
              <a:solidFill>
                <a:srgbClr val="000000"/>
              </a:solidFill>
              <a:latin typeface="Times New Roman" panose="02020603050405020304" pitchFamily="18" charset="0"/>
              <a:ea typeface="Gulim" panose="020B0600000101010101" pitchFamily="34" charset="-127"/>
              <a:cs typeface="Arial" panose="020B0604020202020204" pitchFamily="34" charset="0"/>
            </a:endParaRPr>
          </a:p>
          <a:p>
            <a:pPr marL="0" indent="0" latinLnBrk="0">
              <a:buFontTx/>
              <a:buNone/>
            </a:pPr>
            <a:endParaRPr kumimoji="0" lang="en-US" altLang="zh-CN" sz="2000" b="0" kern="0" dirty="0"/>
          </a:p>
        </p:txBody>
      </p:sp>
      <p:sp>
        <p:nvSpPr>
          <p:cNvPr id="3" name="Date Placeholder 2"/>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grpSp>
        <p:nvGrpSpPr>
          <p:cNvPr id="58" name="Group 57"/>
          <p:cNvGrpSpPr/>
          <p:nvPr/>
        </p:nvGrpSpPr>
        <p:grpSpPr>
          <a:xfrm>
            <a:off x="41229" y="3340171"/>
            <a:ext cx="9076967" cy="1993829"/>
            <a:chOff x="41229" y="3951853"/>
            <a:chExt cx="9076967" cy="1993829"/>
          </a:xfrm>
        </p:grpSpPr>
        <p:grpSp>
          <p:nvGrpSpPr>
            <p:cNvPr id="45" name="Group 44"/>
            <p:cNvGrpSpPr/>
            <p:nvPr/>
          </p:nvGrpSpPr>
          <p:grpSpPr>
            <a:xfrm>
              <a:off x="41229" y="3951853"/>
              <a:ext cx="9076967" cy="1993829"/>
              <a:chOff x="41229" y="3360520"/>
              <a:chExt cx="9076967" cy="1993829"/>
            </a:xfrm>
          </p:grpSpPr>
          <p:cxnSp>
            <p:nvCxnSpPr>
              <p:cNvPr id="7" name="Straight Connector 6"/>
              <p:cNvCxnSpPr/>
              <p:nvPr/>
            </p:nvCxnSpPr>
            <p:spPr bwMode="auto">
              <a:xfrm>
                <a:off x="228600" y="4343400"/>
                <a:ext cx="8686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ounded Rectangle 8"/>
              <p:cNvSpPr/>
              <p:nvPr/>
            </p:nvSpPr>
            <p:spPr bwMode="auto">
              <a:xfrm>
                <a:off x="228600" y="3962400"/>
                <a:ext cx="304800" cy="381000"/>
              </a:xfrm>
              <a:prstGeom prst="round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Rounded Rectangle 10"/>
              <p:cNvSpPr/>
              <p:nvPr/>
            </p:nvSpPr>
            <p:spPr bwMode="auto">
              <a:xfrm>
                <a:off x="547777" y="3962400"/>
                <a:ext cx="3109824"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Rectangle 9"/>
              <p:cNvSpPr/>
              <p:nvPr/>
            </p:nvSpPr>
            <p:spPr bwMode="auto">
              <a:xfrm>
                <a:off x="4191002" y="3581400"/>
                <a:ext cx="381000" cy="762000"/>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a:off x="3657600" y="3962399"/>
                <a:ext cx="533401" cy="381000"/>
              </a:xfrm>
              <a:prstGeom prst="round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FF0000"/>
                  </a:solidFill>
                  <a:effectLst/>
                  <a:latin typeface="Times New Roman" pitchFamily="18" charset="0"/>
                </a:endParaRPr>
              </a:p>
            </p:txBody>
          </p:sp>
          <p:sp>
            <p:nvSpPr>
              <p:cNvPr id="14" name="Rounded Rectangle 13"/>
              <p:cNvSpPr/>
              <p:nvPr/>
            </p:nvSpPr>
            <p:spPr bwMode="auto">
              <a:xfrm>
                <a:off x="4572002" y="3962399"/>
                <a:ext cx="533401" cy="381000"/>
              </a:xfrm>
              <a:prstGeom prst="round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a:off x="5114029" y="3962399"/>
                <a:ext cx="3490823" cy="381000"/>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a:off x="8617789" y="3962399"/>
                <a:ext cx="304800" cy="381000"/>
              </a:xfrm>
              <a:prstGeom prst="round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41229" y="4343399"/>
                <a:ext cx="625492" cy="461665"/>
              </a:xfrm>
              <a:prstGeom prst="rect">
                <a:avLst/>
              </a:prstGeom>
              <a:noFill/>
            </p:spPr>
            <p:txBody>
              <a:bodyPr wrap="none" rtlCol="0">
                <a:spAutoFit/>
              </a:bodyPr>
              <a:lstStyle/>
              <a:p>
                <a:pPr algn="ctr"/>
                <a:r>
                  <a:rPr lang="en-US" altLang="zh-CN" dirty="0" smtClean="0"/>
                  <a:t>Edge </a:t>
                </a:r>
              </a:p>
              <a:p>
                <a:pPr algn="ctr"/>
                <a:r>
                  <a:rPr lang="en-US" altLang="zh-CN" dirty="0" smtClean="0"/>
                  <a:t>6 tones</a:t>
                </a:r>
                <a:endParaRPr lang="zh-CN" altLang="en-US" dirty="0"/>
              </a:p>
            </p:txBody>
          </p:sp>
          <p:sp>
            <p:nvSpPr>
              <p:cNvPr id="18" name="TextBox 17"/>
              <p:cNvSpPr txBox="1"/>
              <p:nvPr/>
            </p:nvSpPr>
            <p:spPr>
              <a:xfrm>
                <a:off x="1717006" y="4892684"/>
                <a:ext cx="771366" cy="461665"/>
              </a:xfrm>
              <a:prstGeom prst="rect">
                <a:avLst/>
              </a:prstGeom>
              <a:noFill/>
            </p:spPr>
            <p:txBody>
              <a:bodyPr wrap="none" rtlCol="0">
                <a:spAutoFit/>
              </a:bodyPr>
              <a:lstStyle/>
              <a:p>
                <a:pPr algn="ctr"/>
                <a:r>
                  <a:rPr lang="en-US" altLang="zh-CN" dirty="0" smtClean="0"/>
                  <a:t>106-tone </a:t>
                </a:r>
              </a:p>
              <a:p>
                <a:pPr algn="ctr"/>
                <a:r>
                  <a:rPr lang="en-US" altLang="zh-CN" dirty="0" smtClean="0"/>
                  <a:t>RU 1</a:t>
                </a:r>
                <a:endParaRPr lang="zh-CN" altLang="en-US" dirty="0"/>
              </a:p>
            </p:txBody>
          </p:sp>
          <p:sp>
            <p:nvSpPr>
              <p:cNvPr id="19" name="TextBox 18"/>
              <p:cNvSpPr txBox="1"/>
              <p:nvPr/>
            </p:nvSpPr>
            <p:spPr>
              <a:xfrm>
                <a:off x="6527331" y="4787220"/>
                <a:ext cx="771366" cy="461665"/>
              </a:xfrm>
              <a:prstGeom prst="rect">
                <a:avLst/>
              </a:prstGeom>
              <a:noFill/>
            </p:spPr>
            <p:txBody>
              <a:bodyPr wrap="none" rtlCol="0">
                <a:spAutoFit/>
              </a:bodyPr>
              <a:lstStyle/>
              <a:p>
                <a:pPr algn="ctr"/>
                <a:r>
                  <a:rPr lang="en-US" altLang="zh-CN" dirty="0" smtClean="0"/>
                  <a:t>106-tone </a:t>
                </a:r>
              </a:p>
              <a:p>
                <a:pPr algn="ctr"/>
                <a:r>
                  <a:rPr lang="en-US" altLang="zh-CN" dirty="0" smtClean="0"/>
                  <a:t>RU 2</a:t>
                </a:r>
                <a:endParaRPr lang="zh-CN" altLang="en-US" dirty="0"/>
              </a:p>
            </p:txBody>
          </p:sp>
          <p:sp>
            <p:nvSpPr>
              <p:cNvPr id="20" name="TextBox 19"/>
              <p:cNvSpPr txBox="1"/>
              <p:nvPr/>
            </p:nvSpPr>
            <p:spPr>
              <a:xfrm>
                <a:off x="8492704" y="4343396"/>
                <a:ext cx="625492" cy="461665"/>
              </a:xfrm>
              <a:prstGeom prst="rect">
                <a:avLst/>
              </a:prstGeom>
              <a:noFill/>
            </p:spPr>
            <p:txBody>
              <a:bodyPr wrap="none" rtlCol="0">
                <a:spAutoFit/>
              </a:bodyPr>
              <a:lstStyle/>
              <a:p>
                <a:pPr algn="ctr"/>
                <a:r>
                  <a:rPr lang="en-US" altLang="zh-CN" dirty="0" smtClean="0"/>
                  <a:t>Edge </a:t>
                </a:r>
              </a:p>
              <a:p>
                <a:pPr algn="ctr"/>
                <a:r>
                  <a:rPr lang="en-US" altLang="zh-CN" dirty="0" smtClean="0"/>
                  <a:t>5 tones</a:t>
                </a:r>
                <a:endParaRPr lang="zh-CN" altLang="en-US" dirty="0"/>
              </a:p>
            </p:txBody>
          </p:sp>
          <p:sp>
            <p:nvSpPr>
              <p:cNvPr id="21" name="TextBox 20"/>
              <p:cNvSpPr txBox="1"/>
              <p:nvPr/>
            </p:nvSpPr>
            <p:spPr>
              <a:xfrm>
                <a:off x="4124861" y="3581399"/>
                <a:ext cx="513282" cy="461665"/>
              </a:xfrm>
              <a:prstGeom prst="rect">
                <a:avLst/>
              </a:prstGeom>
              <a:noFill/>
            </p:spPr>
            <p:txBody>
              <a:bodyPr wrap="none" rtlCol="0">
                <a:spAutoFit/>
              </a:bodyPr>
              <a:lstStyle/>
              <a:p>
                <a:pPr algn="ctr"/>
                <a:r>
                  <a:rPr lang="en-US" altLang="zh-CN" dirty="0" smtClean="0"/>
                  <a:t>DC 7</a:t>
                </a:r>
              </a:p>
              <a:p>
                <a:pPr algn="ctr"/>
                <a:r>
                  <a:rPr lang="en-US" altLang="zh-CN" dirty="0" smtClean="0"/>
                  <a:t>tones</a:t>
                </a:r>
                <a:endParaRPr lang="zh-CN" altLang="en-US" dirty="0"/>
              </a:p>
            </p:txBody>
          </p:sp>
          <p:sp>
            <p:nvSpPr>
              <p:cNvPr id="22" name="TextBox 21"/>
              <p:cNvSpPr txBox="1"/>
              <p:nvPr/>
            </p:nvSpPr>
            <p:spPr>
              <a:xfrm>
                <a:off x="3449107" y="3360520"/>
                <a:ext cx="848309" cy="646331"/>
              </a:xfrm>
              <a:prstGeom prst="rect">
                <a:avLst/>
              </a:prstGeom>
              <a:noFill/>
            </p:spPr>
            <p:txBody>
              <a:bodyPr wrap="none" rtlCol="0">
                <a:spAutoFit/>
              </a:bodyPr>
              <a:lstStyle/>
              <a:p>
                <a:pPr algn="ctr"/>
                <a:r>
                  <a:rPr lang="en-US" altLang="zh-CN" dirty="0" smtClean="0"/>
                  <a:t>Center 13 </a:t>
                </a:r>
              </a:p>
              <a:p>
                <a:pPr algn="ctr"/>
                <a:r>
                  <a:rPr lang="en-US" altLang="zh-CN" dirty="0" smtClean="0"/>
                  <a:t>tones Not </a:t>
                </a:r>
              </a:p>
              <a:p>
                <a:pPr algn="ctr"/>
                <a:r>
                  <a:rPr lang="en-US" altLang="zh-CN" dirty="0" smtClean="0"/>
                  <a:t>being used</a:t>
                </a:r>
                <a:endParaRPr lang="zh-CN" altLang="en-US" dirty="0"/>
              </a:p>
            </p:txBody>
          </p:sp>
          <p:sp>
            <p:nvSpPr>
              <p:cNvPr id="23" name="TextBox 22"/>
              <p:cNvSpPr txBox="1"/>
              <p:nvPr/>
            </p:nvSpPr>
            <p:spPr>
              <a:xfrm>
                <a:off x="4491204" y="3360520"/>
                <a:ext cx="848309" cy="646331"/>
              </a:xfrm>
              <a:prstGeom prst="rect">
                <a:avLst/>
              </a:prstGeom>
              <a:noFill/>
            </p:spPr>
            <p:txBody>
              <a:bodyPr wrap="none" rtlCol="0">
                <a:spAutoFit/>
              </a:bodyPr>
              <a:lstStyle/>
              <a:p>
                <a:pPr algn="ctr"/>
                <a:r>
                  <a:rPr lang="en-US" altLang="zh-CN" dirty="0" smtClean="0"/>
                  <a:t>Center 13 </a:t>
                </a:r>
              </a:p>
              <a:p>
                <a:pPr algn="ctr"/>
                <a:r>
                  <a:rPr lang="en-US" altLang="zh-CN" dirty="0" smtClean="0"/>
                  <a:t>tones Not </a:t>
                </a:r>
              </a:p>
              <a:p>
                <a:pPr algn="ctr"/>
                <a:r>
                  <a:rPr lang="en-US" altLang="zh-CN" dirty="0" smtClean="0"/>
                  <a:t>being used</a:t>
                </a:r>
                <a:endParaRPr lang="zh-CN" altLang="en-US" dirty="0"/>
              </a:p>
            </p:txBody>
          </p:sp>
          <p:cxnSp>
            <p:nvCxnSpPr>
              <p:cNvPr id="24" name="Straight Arrow Connector 23"/>
              <p:cNvCxnSpPr/>
              <p:nvPr/>
            </p:nvCxnSpPr>
            <p:spPr bwMode="auto">
              <a:xfrm rot="10800000">
                <a:off x="838200" y="3733006"/>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rot="10800000">
                <a:off x="1371600" y="3733006"/>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7" name="Straight Arrow Connector 26"/>
              <p:cNvCxnSpPr/>
              <p:nvPr/>
            </p:nvCxnSpPr>
            <p:spPr bwMode="auto">
              <a:xfrm rot="10800000">
                <a:off x="2083278" y="3741632"/>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p:cNvCxnSpPr/>
              <p:nvPr/>
            </p:nvCxnSpPr>
            <p:spPr bwMode="auto">
              <a:xfrm rot="10800000">
                <a:off x="2743201" y="3733006"/>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9" name="Straight Arrow Connector 28"/>
              <p:cNvCxnSpPr/>
              <p:nvPr/>
            </p:nvCxnSpPr>
            <p:spPr bwMode="auto">
              <a:xfrm rot="10800000">
                <a:off x="3352800" y="3733006"/>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Straight Arrow Connector 29"/>
              <p:cNvCxnSpPr/>
              <p:nvPr/>
            </p:nvCxnSpPr>
            <p:spPr bwMode="auto">
              <a:xfrm rot="10800000">
                <a:off x="5628506" y="3727855"/>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1" name="Straight Arrow Connector 30"/>
              <p:cNvCxnSpPr/>
              <p:nvPr/>
            </p:nvCxnSpPr>
            <p:spPr bwMode="auto">
              <a:xfrm rot="10800000">
                <a:off x="6161906" y="3727855"/>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p:nvPr/>
            </p:nvCxnSpPr>
            <p:spPr bwMode="auto">
              <a:xfrm rot="10800000">
                <a:off x="6873584" y="3736481"/>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Straight Arrow Connector 32"/>
              <p:cNvCxnSpPr/>
              <p:nvPr/>
            </p:nvCxnSpPr>
            <p:spPr bwMode="auto">
              <a:xfrm rot="10800000">
                <a:off x="7533507" y="3727855"/>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rot="10800000">
                <a:off x="8143106" y="3727855"/>
                <a:ext cx="0" cy="61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713183" y="3494901"/>
                <a:ext cx="269626" cy="276999"/>
              </a:xfrm>
              <a:prstGeom prst="rect">
                <a:avLst/>
              </a:prstGeom>
              <a:noFill/>
            </p:spPr>
            <p:txBody>
              <a:bodyPr wrap="none" rtlCol="0">
                <a:spAutoFit/>
              </a:bodyPr>
              <a:lstStyle/>
              <a:p>
                <a:r>
                  <a:rPr lang="en-US" altLang="zh-CN" dirty="0" smtClean="0"/>
                  <a:t>P</a:t>
                </a:r>
                <a:endParaRPr lang="zh-CN" altLang="en-US" dirty="0"/>
              </a:p>
            </p:txBody>
          </p:sp>
          <p:sp>
            <p:nvSpPr>
              <p:cNvPr id="36" name="TextBox 35"/>
              <p:cNvSpPr txBox="1"/>
              <p:nvPr/>
            </p:nvSpPr>
            <p:spPr>
              <a:xfrm>
                <a:off x="1246583" y="3494900"/>
                <a:ext cx="269626" cy="276999"/>
              </a:xfrm>
              <a:prstGeom prst="rect">
                <a:avLst/>
              </a:prstGeom>
              <a:noFill/>
            </p:spPr>
            <p:txBody>
              <a:bodyPr wrap="none" rtlCol="0">
                <a:spAutoFit/>
              </a:bodyPr>
              <a:lstStyle/>
              <a:p>
                <a:r>
                  <a:rPr lang="en-US" altLang="zh-CN" dirty="0" smtClean="0"/>
                  <a:t>P</a:t>
                </a:r>
                <a:endParaRPr lang="zh-CN" altLang="en-US" dirty="0"/>
              </a:p>
            </p:txBody>
          </p:sp>
          <p:sp>
            <p:nvSpPr>
              <p:cNvPr id="37" name="TextBox 36"/>
              <p:cNvSpPr txBox="1"/>
              <p:nvPr/>
            </p:nvSpPr>
            <p:spPr>
              <a:xfrm>
                <a:off x="2604747" y="3486513"/>
                <a:ext cx="269626" cy="276999"/>
              </a:xfrm>
              <a:prstGeom prst="rect">
                <a:avLst/>
              </a:prstGeom>
              <a:noFill/>
            </p:spPr>
            <p:txBody>
              <a:bodyPr wrap="none" rtlCol="0">
                <a:spAutoFit/>
              </a:bodyPr>
              <a:lstStyle/>
              <a:p>
                <a:r>
                  <a:rPr lang="en-US" altLang="zh-CN" dirty="0" smtClean="0"/>
                  <a:t>P</a:t>
                </a:r>
                <a:endParaRPr lang="zh-CN" altLang="en-US" dirty="0"/>
              </a:p>
            </p:txBody>
          </p:sp>
          <p:sp>
            <p:nvSpPr>
              <p:cNvPr id="38" name="TextBox 37"/>
              <p:cNvSpPr txBox="1"/>
              <p:nvPr/>
            </p:nvSpPr>
            <p:spPr>
              <a:xfrm>
                <a:off x="3222636" y="3490107"/>
                <a:ext cx="269626" cy="276999"/>
              </a:xfrm>
              <a:prstGeom prst="rect">
                <a:avLst/>
              </a:prstGeom>
              <a:noFill/>
            </p:spPr>
            <p:txBody>
              <a:bodyPr wrap="none" rtlCol="0">
                <a:spAutoFit/>
              </a:bodyPr>
              <a:lstStyle/>
              <a:p>
                <a:r>
                  <a:rPr lang="en-US" altLang="zh-CN" dirty="0" smtClean="0"/>
                  <a:t>P</a:t>
                </a:r>
                <a:endParaRPr lang="zh-CN" altLang="en-US" dirty="0"/>
              </a:p>
            </p:txBody>
          </p:sp>
          <p:sp>
            <p:nvSpPr>
              <p:cNvPr id="39" name="TextBox 38"/>
              <p:cNvSpPr txBox="1"/>
              <p:nvPr/>
            </p:nvSpPr>
            <p:spPr>
              <a:xfrm>
                <a:off x="5480250" y="3457476"/>
                <a:ext cx="269626" cy="276999"/>
              </a:xfrm>
              <a:prstGeom prst="rect">
                <a:avLst/>
              </a:prstGeom>
              <a:noFill/>
            </p:spPr>
            <p:txBody>
              <a:bodyPr wrap="none" rtlCol="0">
                <a:spAutoFit/>
              </a:bodyPr>
              <a:lstStyle/>
              <a:p>
                <a:r>
                  <a:rPr lang="en-US" altLang="zh-CN" dirty="0" smtClean="0"/>
                  <a:t>P</a:t>
                </a:r>
                <a:endParaRPr lang="zh-CN" altLang="en-US" dirty="0"/>
              </a:p>
            </p:txBody>
          </p:sp>
          <p:sp>
            <p:nvSpPr>
              <p:cNvPr id="40" name="TextBox 39"/>
              <p:cNvSpPr txBox="1"/>
              <p:nvPr/>
            </p:nvSpPr>
            <p:spPr>
              <a:xfrm>
                <a:off x="6027092" y="3447267"/>
                <a:ext cx="269626" cy="276999"/>
              </a:xfrm>
              <a:prstGeom prst="rect">
                <a:avLst/>
              </a:prstGeom>
              <a:noFill/>
            </p:spPr>
            <p:txBody>
              <a:bodyPr wrap="none" rtlCol="0">
                <a:spAutoFit/>
              </a:bodyPr>
              <a:lstStyle/>
              <a:p>
                <a:r>
                  <a:rPr lang="en-US" altLang="zh-CN" dirty="0" smtClean="0"/>
                  <a:t>P</a:t>
                </a:r>
                <a:endParaRPr lang="zh-CN" altLang="en-US" dirty="0"/>
              </a:p>
            </p:txBody>
          </p:sp>
          <p:sp>
            <p:nvSpPr>
              <p:cNvPr id="41" name="TextBox 40"/>
              <p:cNvSpPr txBox="1"/>
              <p:nvPr/>
            </p:nvSpPr>
            <p:spPr>
              <a:xfrm>
                <a:off x="7390403" y="3457477"/>
                <a:ext cx="269626" cy="276999"/>
              </a:xfrm>
              <a:prstGeom prst="rect">
                <a:avLst/>
              </a:prstGeom>
              <a:noFill/>
            </p:spPr>
            <p:txBody>
              <a:bodyPr wrap="none" rtlCol="0">
                <a:spAutoFit/>
              </a:bodyPr>
              <a:lstStyle/>
              <a:p>
                <a:r>
                  <a:rPr lang="en-US" altLang="zh-CN" dirty="0" smtClean="0"/>
                  <a:t>P</a:t>
                </a:r>
                <a:endParaRPr lang="zh-CN" altLang="en-US" dirty="0"/>
              </a:p>
            </p:txBody>
          </p:sp>
          <p:sp>
            <p:nvSpPr>
              <p:cNvPr id="42" name="TextBox 41"/>
              <p:cNvSpPr txBox="1"/>
              <p:nvPr/>
            </p:nvSpPr>
            <p:spPr>
              <a:xfrm>
                <a:off x="8058616" y="3449175"/>
                <a:ext cx="269626" cy="276999"/>
              </a:xfrm>
              <a:prstGeom prst="rect">
                <a:avLst/>
              </a:prstGeom>
              <a:noFill/>
            </p:spPr>
            <p:txBody>
              <a:bodyPr wrap="none" rtlCol="0">
                <a:spAutoFit/>
              </a:bodyPr>
              <a:lstStyle/>
              <a:p>
                <a:r>
                  <a:rPr lang="en-US" altLang="zh-CN" dirty="0" smtClean="0"/>
                  <a:t>P</a:t>
                </a:r>
                <a:endParaRPr lang="zh-CN" altLang="en-US" dirty="0"/>
              </a:p>
            </p:txBody>
          </p:sp>
          <p:sp>
            <p:nvSpPr>
              <p:cNvPr id="43" name="TextBox 42"/>
              <p:cNvSpPr txBox="1"/>
              <p:nvPr/>
            </p:nvSpPr>
            <p:spPr>
              <a:xfrm>
                <a:off x="1941681" y="3494899"/>
                <a:ext cx="295274" cy="276999"/>
              </a:xfrm>
              <a:prstGeom prst="rect">
                <a:avLst/>
              </a:prstGeom>
              <a:noFill/>
            </p:spPr>
            <p:txBody>
              <a:bodyPr wrap="none" rtlCol="0">
                <a:spAutoFit/>
              </a:bodyPr>
              <a:lstStyle/>
              <a:p>
                <a:r>
                  <a:rPr lang="en-US" altLang="zh-CN" dirty="0" smtClean="0"/>
                  <a:t>D</a:t>
                </a:r>
                <a:endParaRPr lang="zh-CN" altLang="en-US" dirty="0"/>
              </a:p>
            </p:txBody>
          </p:sp>
          <p:sp>
            <p:nvSpPr>
              <p:cNvPr id="44" name="TextBox 43"/>
              <p:cNvSpPr txBox="1"/>
              <p:nvPr/>
            </p:nvSpPr>
            <p:spPr>
              <a:xfrm>
                <a:off x="6734756" y="3448944"/>
                <a:ext cx="295274" cy="276999"/>
              </a:xfrm>
              <a:prstGeom prst="rect">
                <a:avLst/>
              </a:prstGeom>
              <a:noFill/>
            </p:spPr>
            <p:txBody>
              <a:bodyPr wrap="none" rtlCol="0">
                <a:spAutoFit/>
              </a:bodyPr>
              <a:lstStyle/>
              <a:p>
                <a:r>
                  <a:rPr lang="en-US" altLang="zh-CN" dirty="0" smtClean="0"/>
                  <a:t>D</a:t>
                </a:r>
                <a:endParaRPr lang="zh-CN" altLang="en-US" dirty="0"/>
              </a:p>
            </p:txBody>
          </p:sp>
          <p:sp>
            <p:nvSpPr>
              <p:cNvPr id="35" name="TextBox 34"/>
              <p:cNvSpPr txBox="1"/>
              <p:nvPr/>
            </p:nvSpPr>
            <p:spPr>
              <a:xfrm>
                <a:off x="605713" y="4330975"/>
                <a:ext cx="461088" cy="276999"/>
              </a:xfrm>
              <a:prstGeom prst="rect">
                <a:avLst/>
              </a:prstGeom>
              <a:noFill/>
            </p:spPr>
            <p:txBody>
              <a:bodyPr wrap="none" rtlCol="0">
                <a:spAutoFit/>
              </a:bodyPr>
              <a:lstStyle/>
              <a:p>
                <a:r>
                  <a:rPr lang="en-US" altLang="zh-CN" dirty="0" smtClean="0"/>
                  <a:t>-116</a:t>
                </a:r>
                <a:endParaRPr lang="zh-CN" altLang="en-US" dirty="0"/>
              </a:p>
            </p:txBody>
          </p:sp>
          <p:sp>
            <p:nvSpPr>
              <p:cNvPr id="46" name="TextBox 45"/>
              <p:cNvSpPr txBox="1"/>
              <p:nvPr/>
            </p:nvSpPr>
            <p:spPr>
              <a:xfrm>
                <a:off x="1193098" y="4330974"/>
                <a:ext cx="389850" cy="276999"/>
              </a:xfrm>
              <a:prstGeom prst="rect">
                <a:avLst/>
              </a:prstGeom>
              <a:noFill/>
            </p:spPr>
            <p:txBody>
              <a:bodyPr wrap="none" rtlCol="0">
                <a:spAutoFit/>
              </a:bodyPr>
              <a:lstStyle/>
              <a:p>
                <a:r>
                  <a:rPr lang="en-US" altLang="zh-CN" dirty="0" smtClean="0"/>
                  <a:t>-90</a:t>
                </a:r>
                <a:endParaRPr lang="zh-CN" altLang="en-US" dirty="0"/>
              </a:p>
            </p:txBody>
          </p:sp>
          <p:sp>
            <p:nvSpPr>
              <p:cNvPr id="47" name="TextBox 46"/>
              <p:cNvSpPr txBox="1"/>
              <p:nvPr/>
            </p:nvSpPr>
            <p:spPr>
              <a:xfrm>
                <a:off x="1853019" y="4318705"/>
                <a:ext cx="389850" cy="276999"/>
              </a:xfrm>
              <a:prstGeom prst="rect">
                <a:avLst/>
              </a:prstGeom>
              <a:noFill/>
            </p:spPr>
            <p:txBody>
              <a:bodyPr wrap="none" rtlCol="0">
                <a:spAutoFit/>
              </a:bodyPr>
              <a:lstStyle/>
              <a:p>
                <a:r>
                  <a:rPr lang="en-US" altLang="zh-CN" dirty="0" smtClean="0"/>
                  <a:t>-70</a:t>
                </a:r>
                <a:endParaRPr lang="zh-CN" altLang="en-US" dirty="0"/>
              </a:p>
            </p:txBody>
          </p:sp>
          <p:sp>
            <p:nvSpPr>
              <p:cNvPr id="48" name="TextBox 47"/>
              <p:cNvSpPr txBox="1"/>
              <p:nvPr/>
            </p:nvSpPr>
            <p:spPr>
              <a:xfrm>
                <a:off x="2510291" y="4327332"/>
                <a:ext cx="389850" cy="276999"/>
              </a:xfrm>
              <a:prstGeom prst="rect">
                <a:avLst/>
              </a:prstGeom>
              <a:noFill/>
            </p:spPr>
            <p:txBody>
              <a:bodyPr wrap="none" rtlCol="0">
                <a:spAutoFit/>
              </a:bodyPr>
              <a:lstStyle/>
              <a:p>
                <a:r>
                  <a:rPr lang="en-US" altLang="zh-CN" dirty="0" smtClean="0"/>
                  <a:t>-48</a:t>
                </a:r>
                <a:endParaRPr lang="zh-CN" altLang="en-US" dirty="0"/>
              </a:p>
            </p:txBody>
          </p:sp>
          <p:sp>
            <p:nvSpPr>
              <p:cNvPr id="49" name="TextBox 48"/>
              <p:cNvSpPr txBox="1"/>
              <p:nvPr/>
            </p:nvSpPr>
            <p:spPr>
              <a:xfrm>
                <a:off x="3135975" y="4314637"/>
                <a:ext cx="389850" cy="276999"/>
              </a:xfrm>
              <a:prstGeom prst="rect">
                <a:avLst/>
              </a:prstGeom>
              <a:noFill/>
            </p:spPr>
            <p:txBody>
              <a:bodyPr wrap="none" rtlCol="0">
                <a:spAutoFit/>
              </a:bodyPr>
              <a:lstStyle/>
              <a:p>
                <a:r>
                  <a:rPr lang="en-US" altLang="zh-CN" dirty="0" smtClean="0"/>
                  <a:t>-22</a:t>
                </a:r>
                <a:endParaRPr lang="zh-CN" altLang="en-US" dirty="0"/>
              </a:p>
            </p:txBody>
          </p:sp>
          <p:sp>
            <p:nvSpPr>
              <p:cNvPr id="50" name="TextBox 49"/>
              <p:cNvSpPr txBox="1"/>
              <p:nvPr/>
            </p:nvSpPr>
            <p:spPr>
              <a:xfrm>
                <a:off x="5408496" y="4327332"/>
                <a:ext cx="338554" cy="276999"/>
              </a:xfrm>
              <a:prstGeom prst="rect">
                <a:avLst/>
              </a:prstGeom>
              <a:noFill/>
            </p:spPr>
            <p:txBody>
              <a:bodyPr wrap="none" rtlCol="0">
                <a:spAutoFit/>
              </a:bodyPr>
              <a:lstStyle/>
              <a:p>
                <a:r>
                  <a:rPr lang="en-US" altLang="zh-CN" dirty="0" smtClean="0"/>
                  <a:t>22</a:t>
                </a:r>
                <a:endParaRPr lang="zh-CN" altLang="en-US" dirty="0"/>
              </a:p>
            </p:txBody>
          </p:sp>
          <p:sp>
            <p:nvSpPr>
              <p:cNvPr id="51" name="TextBox 50"/>
              <p:cNvSpPr txBox="1"/>
              <p:nvPr/>
            </p:nvSpPr>
            <p:spPr>
              <a:xfrm>
                <a:off x="5995881" y="4327331"/>
                <a:ext cx="338554" cy="276999"/>
              </a:xfrm>
              <a:prstGeom prst="rect">
                <a:avLst/>
              </a:prstGeom>
              <a:noFill/>
            </p:spPr>
            <p:txBody>
              <a:bodyPr wrap="none" rtlCol="0">
                <a:spAutoFit/>
              </a:bodyPr>
              <a:lstStyle/>
              <a:p>
                <a:r>
                  <a:rPr lang="en-US" altLang="zh-CN" dirty="0" smtClean="0"/>
                  <a:t>48</a:t>
                </a:r>
                <a:endParaRPr lang="zh-CN" altLang="en-US" dirty="0"/>
              </a:p>
            </p:txBody>
          </p:sp>
          <p:sp>
            <p:nvSpPr>
              <p:cNvPr id="52" name="TextBox 51"/>
              <p:cNvSpPr txBox="1"/>
              <p:nvPr/>
            </p:nvSpPr>
            <p:spPr>
              <a:xfrm>
                <a:off x="6722168" y="4315062"/>
                <a:ext cx="338554" cy="276999"/>
              </a:xfrm>
              <a:prstGeom prst="rect">
                <a:avLst/>
              </a:prstGeom>
              <a:noFill/>
            </p:spPr>
            <p:txBody>
              <a:bodyPr wrap="none" rtlCol="0">
                <a:spAutoFit/>
              </a:bodyPr>
              <a:lstStyle/>
              <a:p>
                <a:r>
                  <a:rPr lang="en-US" altLang="zh-CN" dirty="0" smtClean="0"/>
                  <a:t>70</a:t>
                </a:r>
                <a:endParaRPr lang="zh-CN" altLang="en-US" dirty="0"/>
              </a:p>
            </p:txBody>
          </p:sp>
          <p:sp>
            <p:nvSpPr>
              <p:cNvPr id="53" name="TextBox 52"/>
              <p:cNvSpPr txBox="1"/>
              <p:nvPr/>
            </p:nvSpPr>
            <p:spPr>
              <a:xfrm>
                <a:off x="7313074" y="4323689"/>
                <a:ext cx="338554" cy="276999"/>
              </a:xfrm>
              <a:prstGeom prst="rect">
                <a:avLst/>
              </a:prstGeom>
              <a:noFill/>
            </p:spPr>
            <p:txBody>
              <a:bodyPr wrap="none" rtlCol="0">
                <a:spAutoFit/>
              </a:bodyPr>
              <a:lstStyle/>
              <a:p>
                <a:r>
                  <a:rPr lang="en-US" altLang="zh-CN" dirty="0" smtClean="0"/>
                  <a:t>90</a:t>
                </a:r>
                <a:endParaRPr lang="zh-CN" altLang="en-US" dirty="0"/>
              </a:p>
            </p:txBody>
          </p:sp>
          <p:sp>
            <p:nvSpPr>
              <p:cNvPr id="54" name="TextBox 53"/>
              <p:cNvSpPr txBox="1"/>
              <p:nvPr/>
            </p:nvSpPr>
            <p:spPr>
              <a:xfrm>
                <a:off x="7922971" y="4323688"/>
                <a:ext cx="409792" cy="276999"/>
              </a:xfrm>
              <a:prstGeom prst="rect">
                <a:avLst/>
              </a:prstGeom>
              <a:noFill/>
            </p:spPr>
            <p:txBody>
              <a:bodyPr wrap="none" rtlCol="0">
                <a:spAutoFit/>
              </a:bodyPr>
              <a:lstStyle/>
              <a:p>
                <a:r>
                  <a:rPr lang="en-US" altLang="zh-CN" dirty="0" smtClean="0"/>
                  <a:t>116</a:t>
                </a:r>
                <a:endParaRPr lang="zh-CN" altLang="en-US" dirty="0"/>
              </a:p>
            </p:txBody>
          </p:sp>
        </p:grpSp>
        <p:sp>
          <p:nvSpPr>
            <p:cNvPr id="55" name="Left Brace 54"/>
            <p:cNvSpPr/>
            <p:nvPr/>
          </p:nvSpPr>
          <p:spPr bwMode="auto">
            <a:xfrm rot="16200000">
              <a:off x="2004533" y="3670809"/>
              <a:ext cx="196312" cy="3076755"/>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7" name="Left Brace 56"/>
            <p:cNvSpPr/>
            <p:nvPr/>
          </p:nvSpPr>
          <p:spPr bwMode="auto">
            <a:xfrm rot="16200000">
              <a:off x="6770666" y="3429052"/>
              <a:ext cx="180195" cy="348817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6" name="TextBox 55"/>
            <p:cNvSpPr txBox="1"/>
            <p:nvPr/>
          </p:nvSpPr>
          <p:spPr>
            <a:xfrm>
              <a:off x="1192723" y="5240677"/>
              <a:ext cx="2247731" cy="276999"/>
            </a:xfrm>
            <a:prstGeom prst="rect">
              <a:avLst/>
            </a:prstGeom>
            <a:noFill/>
          </p:spPr>
          <p:txBody>
            <a:bodyPr wrap="none" rtlCol="0">
              <a:spAutoFit/>
            </a:bodyPr>
            <a:lstStyle/>
            <a:p>
              <a:r>
                <a:rPr lang="en-US" altLang="zh-CN" dirty="0" smtClean="0"/>
                <a:t>48 remaining even indexed tones</a:t>
              </a:r>
              <a:endParaRPr lang="zh-CN" altLang="en-US" dirty="0"/>
            </a:p>
          </p:txBody>
        </p:sp>
        <p:sp>
          <p:nvSpPr>
            <p:cNvPr id="59" name="TextBox 58"/>
            <p:cNvSpPr txBox="1"/>
            <p:nvPr/>
          </p:nvSpPr>
          <p:spPr>
            <a:xfrm>
              <a:off x="5917283" y="5176338"/>
              <a:ext cx="2247731" cy="276999"/>
            </a:xfrm>
            <a:prstGeom prst="rect">
              <a:avLst/>
            </a:prstGeom>
            <a:noFill/>
          </p:spPr>
          <p:txBody>
            <a:bodyPr wrap="none" rtlCol="0">
              <a:spAutoFit/>
            </a:bodyPr>
            <a:lstStyle/>
            <a:p>
              <a:r>
                <a:rPr lang="en-US" altLang="zh-CN" dirty="0" smtClean="0"/>
                <a:t>48 remaining even indexed tones</a:t>
              </a:r>
              <a:endParaRPr lang="zh-CN" altLang="en-US" dirty="0"/>
            </a:p>
          </p:txBody>
        </p:sp>
      </p:grpSp>
    </p:spTree>
    <p:extLst>
      <p:ext uri="{BB962C8B-B14F-4D97-AF65-F5344CB8AC3E}">
        <p14:creationId xmlns:p14="http://schemas.microsoft.com/office/powerpoint/2010/main" val="176533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772400" cy="318038"/>
          </a:xfrm>
        </p:spPr>
        <p:txBody>
          <a:bodyPr/>
          <a:lstStyle/>
          <a:p>
            <a:r>
              <a:rPr lang="en-CA" altLang="zh-CN" dirty="0" smtClean="0"/>
              <a:t>Simulation</a:t>
            </a:r>
            <a:endParaRPr lang="zh-CN" altLang="en-US" dirty="0"/>
          </a:p>
        </p:txBody>
      </p:sp>
      <p:sp>
        <p:nvSpPr>
          <p:cNvPr id="6" name="Slide Number Placeholder 5"/>
          <p:cNvSpPr>
            <a:spLocks noGrp="1"/>
          </p:cNvSpPr>
          <p:nvPr>
            <p:ph type="sldNum" sz="quarter" idx="12"/>
          </p:nvPr>
        </p:nvSpPr>
        <p:spPr/>
        <p:txBody>
          <a:bodyPr/>
          <a:lstStyle/>
          <a:p>
            <a:r>
              <a:rPr lang="en-US" altLang="ko-KR" dirty="0" smtClean="0"/>
              <a:t>Slide </a:t>
            </a:r>
            <a:fld id="{E792CD62-9AAA-4B66-A216-7F1F565D5B47}" type="slidenum">
              <a:rPr lang="en-US" altLang="ko-KR" smtClean="0"/>
              <a:pPr/>
              <a:t>5</a:t>
            </a:fld>
            <a:endParaRPr lang="en-US" altLang="ko-KR" dirty="0"/>
          </a:p>
        </p:txBody>
      </p:sp>
      <p:sp>
        <p:nvSpPr>
          <p:cNvPr id="232" name="Content Placeholder 2"/>
          <p:cNvSpPr>
            <a:spLocks noGrp="1"/>
          </p:cNvSpPr>
          <p:nvPr>
            <p:ph idx="1"/>
          </p:nvPr>
        </p:nvSpPr>
        <p:spPr>
          <a:xfrm>
            <a:off x="76200" y="1295400"/>
            <a:ext cx="8991600" cy="5105400"/>
          </a:xfrm>
        </p:spPr>
        <p:txBody>
          <a:bodyPr/>
          <a:lstStyle/>
          <a:p>
            <a:r>
              <a:rPr lang="en-US" altLang="zh-CN" sz="2000" b="0" dirty="0" smtClean="0"/>
              <a:t>MCS 0/1 SISO in 20 MHz PPDU over Channel D (1.6 </a:t>
            </a:r>
            <a:r>
              <a:rPr lang="en-US" altLang="zh-CN" sz="2000" b="0" dirty="0" err="1" smtClean="0"/>
              <a:t>usec</a:t>
            </a:r>
            <a:r>
              <a:rPr lang="en-US" altLang="zh-CN" sz="2000" b="0" dirty="0" smtClean="0"/>
              <a:t> GI applied to each symbol) with two 2x-LTFs and BCC</a:t>
            </a:r>
          </a:p>
          <a:p>
            <a:pPr lvl="1"/>
            <a:r>
              <a:rPr lang="en-US" altLang="zh-CN" sz="1600" dirty="0" smtClean="0"/>
              <a:t>3 dB TX Power Boost is applied since there are only even tones being occupied with non-zero information</a:t>
            </a:r>
            <a:endParaRPr lang="en-US" altLang="zh-CN" sz="1600" b="0" dirty="0" smtClean="0"/>
          </a:p>
          <a:p>
            <a:r>
              <a:rPr lang="en-US" altLang="zh-CN" sz="2000" b="0" dirty="0" smtClean="0"/>
              <a:t>48-data tone RU based </a:t>
            </a:r>
            <a:r>
              <a:rPr lang="en-US" altLang="zh-CN" sz="2000" b="0" dirty="0" err="1" smtClean="0"/>
              <a:t>Interleaver</a:t>
            </a:r>
            <a:r>
              <a:rPr lang="en-US" altLang="zh-CN" sz="2000" b="0" dirty="0" smtClean="0"/>
              <a:t> can be used, but there is no </a:t>
            </a:r>
            <a:r>
              <a:rPr lang="en-US" altLang="zh-CN" sz="2000" b="0" dirty="0" err="1" smtClean="0"/>
              <a:t>interleaver</a:t>
            </a:r>
            <a:r>
              <a:rPr lang="en-US" altLang="zh-CN" sz="2000" b="0" dirty="0" smtClean="0"/>
              <a:t> gain for the 48-data tone size </a:t>
            </a:r>
            <a:r>
              <a:rPr lang="en-US" altLang="zh-CN" sz="2000" b="0" dirty="0" err="1" smtClean="0"/>
              <a:t>Interleaver</a:t>
            </a:r>
            <a:endParaRPr lang="en-US" altLang="zh-CN" sz="2000" b="0" dirty="0" smtClean="0"/>
          </a:p>
          <a:p>
            <a:pPr lvl="1"/>
            <a:r>
              <a:rPr lang="en-US" altLang="zh-CN" sz="1600" dirty="0" smtClean="0"/>
              <a:t>We can allocate those two dummy tones with the information without an </a:t>
            </a:r>
            <a:r>
              <a:rPr lang="en-US" altLang="zh-CN" sz="1600" dirty="0" err="1" smtClean="0"/>
              <a:t>Interleaver</a:t>
            </a:r>
            <a:endParaRPr lang="en-US" altLang="zh-CN" sz="1600" dirty="0" smtClean="0"/>
          </a:p>
          <a:p>
            <a:r>
              <a:rPr lang="en-US" altLang="zh-CN" sz="2000" b="0" dirty="0" smtClean="0"/>
              <a:t>At the RX, after the GI is removed, we append the same copy of the received samples per each symbol to each received symbol before the DFT operation to get the frequency domain signal</a:t>
            </a:r>
          </a:p>
          <a:p>
            <a:r>
              <a:rPr lang="en-US" altLang="zh-CN" sz="2000" b="0" dirty="0" smtClean="0"/>
              <a:t>As for the LTF, we do not have to get the channel parameters for the unoccupied tones after the DFT operation since only the even indexed tones are occupied with the information</a:t>
            </a:r>
          </a:p>
          <a:p>
            <a:pPr lvl="1"/>
            <a:r>
              <a:rPr lang="en-US" altLang="zh-CN" sz="1600" dirty="0" smtClean="0"/>
              <a:t>However, a smoothing algorithm can be applied to the estimated channels to improve the channel estimation accuracy</a:t>
            </a:r>
            <a:endParaRPr lang="en-US" altLang="zh-CN" sz="1600" b="0" dirty="0" smtClean="0"/>
          </a:p>
          <a:p>
            <a:r>
              <a:rPr lang="en-US" altLang="zh-CN" sz="2000" b="0" dirty="0" smtClean="0"/>
              <a:t>PER performance has been compared with the scheme in [1]</a:t>
            </a:r>
            <a:endParaRPr lang="en-US" altLang="zh-CN" sz="2000" b="0" dirty="0"/>
          </a:p>
          <a:p>
            <a:endParaRPr lang="en-US" altLang="zh-CN" sz="2000" b="0" dirty="0" smtClean="0"/>
          </a:p>
          <a:p>
            <a:endParaRPr lang="en-US" altLang="zh-CN" sz="2000" b="0" dirty="0"/>
          </a:p>
          <a:p>
            <a:endParaRPr lang="en-US" altLang="zh-CN" sz="2000" b="0" dirty="0" smtClean="0"/>
          </a:p>
          <a:p>
            <a:endParaRPr lang="en-US" altLang="zh-CN" sz="2000" b="0" dirty="0"/>
          </a:p>
          <a:p>
            <a:pPr marL="0" indent="0">
              <a:buNone/>
            </a:pPr>
            <a:endParaRPr lang="en-US" altLang="zh-CN" sz="2000" b="0" dirty="0"/>
          </a:p>
          <a:p>
            <a:pPr marL="0" indent="0">
              <a:buNone/>
            </a:pPr>
            <a:endParaRPr lang="en-US" altLang="zh-CN" sz="2000" b="0" dirty="0"/>
          </a:p>
        </p:txBody>
      </p:sp>
      <p:sp>
        <p:nvSpPr>
          <p:cNvPr id="3" name="Date Placeholder 2"/>
          <p:cNvSpPr>
            <a:spLocks noGrp="1"/>
          </p:cNvSpPr>
          <p:nvPr>
            <p:ph type="dt" sz="half" idx="10"/>
          </p:nvPr>
        </p:nvSpPr>
        <p:spPr/>
        <p:txBody>
          <a:bodyPr/>
          <a:lstStyle/>
          <a:p>
            <a:pPr>
              <a:defRPr/>
            </a:pPr>
            <a:r>
              <a:rPr lang="en-US" altLang="zh-CN" smtClean="0"/>
              <a:t>Nov 2024</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417431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379413"/>
          </a:xfrm>
        </p:spPr>
        <p:txBody>
          <a:bodyPr/>
          <a:lstStyle/>
          <a:p>
            <a:r>
              <a:rPr lang="en-US" altLang="zh-CN" dirty="0" smtClean="0"/>
              <a:t>How to compute the SNR for the simulation</a:t>
            </a:r>
            <a:endParaRPr lang="zh-CN" altLang="en-US" dirty="0"/>
          </a:p>
        </p:txBody>
      </p:sp>
      <p:sp>
        <p:nvSpPr>
          <p:cNvPr id="4" name="Date Placeholder 3"/>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mc:AlternateContent xmlns:mc="http://schemas.openxmlformats.org/markup-compatibility/2006" xmlns:a14="http://schemas.microsoft.com/office/drawing/2010/main">
        <mc:Choice Requires="a14">
          <p:sp>
            <p:nvSpPr>
              <p:cNvPr id="7" name="TextBox 6"/>
              <p:cNvSpPr txBox="1"/>
              <p:nvPr/>
            </p:nvSpPr>
            <p:spPr>
              <a:xfrm>
                <a:off x="1981200" y="1289016"/>
                <a:ext cx="887101" cy="5195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zh-CN" i="1" smtClean="0">
                              <a:solidFill>
                                <a:srgbClr val="FF0000"/>
                              </a:solidFill>
                              <a:latin typeface="Cambria Math" panose="02040503050406030204" pitchFamily="18" charset="0"/>
                            </a:rPr>
                          </m:ctrlPr>
                        </m:fPr>
                        <m:num>
                          <m:r>
                            <a:rPr lang="en-US" altLang="zh-CN" b="0" i="1" smtClean="0">
                              <a:solidFill>
                                <a:srgbClr val="FF0000"/>
                              </a:solidFill>
                              <a:latin typeface="Cambria Math" panose="02040503050406030204" pitchFamily="18" charset="0"/>
                            </a:rPr>
                            <m:t>1</m:t>
                          </m:r>
                        </m:num>
                        <m:den>
                          <m:r>
                            <a:rPr lang="en-US" altLang="zh-CN" b="0" i="1" smtClean="0">
                              <a:solidFill>
                                <a:srgbClr val="FF0000"/>
                              </a:solidFill>
                              <a:latin typeface="Cambria Math" panose="02040503050406030204" pitchFamily="18" charset="0"/>
                            </a:rPr>
                            <m:t>𝑁</m:t>
                          </m:r>
                        </m:den>
                      </m:f>
                      <m:nary>
                        <m:naryPr>
                          <m:chr m:val="∑"/>
                          <m:ctrlPr>
                            <a:rPr lang="en-US" altLang="zh-CN" i="1" smtClean="0">
                              <a:solidFill>
                                <a:srgbClr val="FF0000"/>
                              </a:solidFill>
                              <a:latin typeface="Cambria Math" panose="02040503050406030204" pitchFamily="18" charset="0"/>
                            </a:rPr>
                          </m:ctrlPr>
                        </m:naryPr>
                        <m:sub>
                          <m:r>
                            <m:rPr>
                              <m:brk m:alnAt="23"/>
                            </m:rPr>
                            <a:rPr lang="en-US" altLang="zh-CN" b="0" i="1" smtClean="0">
                              <a:solidFill>
                                <a:srgbClr val="FF0000"/>
                              </a:solidFill>
                              <a:latin typeface="Cambria Math" panose="02040503050406030204" pitchFamily="18" charset="0"/>
                            </a:rPr>
                            <m:t>𝑘</m:t>
                          </m:r>
                          <m:r>
                            <a:rPr lang="en-US" altLang="zh-CN" b="0" i="1" smtClean="0">
                              <a:solidFill>
                                <a:srgbClr val="FF0000"/>
                              </a:solidFill>
                              <a:latin typeface="Cambria Math" panose="02040503050406030204" pitchFamily="18" charset="0"/>
                            </a:rPr>
                            <m:t>=0</m:t>
                          </m:r>
                        </m:sub>
                        <m:sup>
                          <m:r>
                            <a:rPr lang="en-US" altLang="zh-CN" b="0" i="1" smtClean="0">
                              <a:solidFill>
                                <a:srgbClr val="FF0000"/>
                              </a:solidFill>
                              <a:latin typeface="Cambria Math" panose="02040503050406030204" pitchFamily="18" charset="0"/>
                            </a:rPr>
                            <m:t>𝑁</m:t>
                          </m:r>
                          <m:r>
                            <a:rPr lang="en-US" altLang="zh-CN" b="0" i="1" smtClean="0">
                              <a:solidFill>
                                <a:srgbClr val="FF0000"/>
                              </a:solidFill>
                              <a:latin typeface="Cambria Math" panose="02040503050406030204" pitchFamily="18" charset="0"/>
                            </a:rPr>
                            <m:t>−1</m:t>
                          </m:r>
                        </m:sup>
                        <m:e>
                          <m:sSup>
                            <m:sSupPr>
                              <m:ctrlPr>
                                <a:rPr lang="en-US" altLang="zh-CN" i="1" smtClean="0">
                                  <a:solidFill>
                                    <a:srgbClr val="FF0000"/>
                                  </a:solidFill>
                                  <a:latin typeface="Cambria Math" panose="02040503050406030204" pitchFamily="18" charset="0"/>
                                </a:rPr>
                              </m:ctrlPr>
                            </m:sSupPr>
                            <m:e>
                              <m:d>
                                <m:dPr>
                                  <m:begChr m:val="|"/>
                                  <m:endChr m:val="|"/>
                                  <m:ctrlPr>
                                    <a:rPr lang="en-US" altLang="zh-CN" i="1">
                                      <a:solidFill>
                                        <a:srgbClr val="FF0000"/>
                                      </a:solidFill>
                                      <a:latin typeface="Cambria Math" panose="02040503050406030204" pitchFamily="18" charset="0"/>
                                    </a:rPr>
                                  </m:ctrlPr>
                                </m:dPr>
                                <m:e>
                                  <m:r>
                                    <a:rPr lang="en-US" altLang="zh-CN" i="1">
                                      <a:solidFill>
                                        <a:srgbClr val="FF0000"/>
                                      </a:solidFill>
                                      <a:latin typeface="Cambria Math" panose="02040503050406030204" pitchFamily="18" charset="0"/>
                                    </a:rPr>
                                    <m:t>𝑆</m:t>
                                  </m:r>
                                  <m:r>
                                    <a:rPr lang="en-US" altLang="zh-CN" i="1">
                                      <a:solidFill>
                                        <a:srgbClr val="FF0000"/>
                                      </a:solidFill>
                                      <a:latin typeface="Cambria Math" panose="02040503050406030204" pitchFamily="18" charset="0"/>
                                    </a:rPr>
                                    <m:t>(</m:t>
                                  </m:r>
                                  <m:r>
                                    <a:rPr lang="en-US" altLang="zh-CN" i="1">
                                      <a:solidFill>
                                        <a:srgbClr val="FF0000"/>
                                      </a:solidFill>
                                      <a:latin typeface="Cambria Math" panose="02040503050406030204" pitchFamily="18" charset="0"/>
                                    </a:rPr>
                                    <m:t>𝑘</m:t>
                                  </m:r>
                                  <m:r>
                                    <a:rPr lang="en-US" altLang="zh-CN" i="1">
                                      <a:solidFill>
                                        <a:srgbClr val="FF0000"/>
                                      </a:solidFill>
                                      <a:latin typeface="Cambria Math" panose="02040503050406030204" pitchFamily="18" charset="0"/>
                                    </a:rPr>
                                    <m:t>)</m:t>
                                  </m:r>
                                </m:e>
                              </m:d>
                            </m:e>
                            <m:sup>
                              <m:r>
                                <a:rPr lang="en-US" altLang="zh-CN" b="0" i="1" smtClean="0">
                                  <a:solidFill>
                                    <a:srgbClr val="FF0000"/>
                                  </a:solidFill>
                                  <a:latin typeface="Cambria Math" panose="02040503050406030204" pitchFamily="18" charset="0"/>
                                </a:rPr>
                                <m:t>2</m:t>
                              </m:r>
                            </m:sup>
                          </m:sSup>
                        </m:e>
                      </m:nary>
                    </m:oMath>
                  </m:oMathPara>
                </a14:m>
                <a:endParaRPr lang="zh-CN" alt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1981200" y="1289016"/>
                <a:ext cx="887101" cy="519501"/>
              </a:xfrm>
              <a:prstGeom prst="rect">
                <a:avLst/>
              </a:prstGeom>
              <a:blipFill rotWithShape="0">
                <a:blip r:embed="rId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6024516" y="1263941"/>
                <a:ext cx="709618" cy="5195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ctrlPr>
                            <a:rPr lang="en-US" altLang="zh-CN" i="1" smtClean="0">
                              <a:solidFill>
                                <a:srgbClr val="0000FF"/>
                              </a:solidFill>
                              <a:latin typeface="Cambria Math" panose="02040503050406030204" pitchFamily="18" charset="0"/>
                            </a:rPr>
                          </m:ctrlPr>
                        </m:naryPr>
                        <m:sub>
                          <m:r>
                            <a:rPr lang="en-US" altLang="zh-CN" b="0" i="1" smtClean="0">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=0</m:t>
                          </m:r>
                        </m:sub>
                        <m:sup>
                          <m:r>
                            <a:rPr lang="en-US" altLang="zh-CN" i="1">
                              <a:solidFill>
                                <a:srgbClr val="0000FF"/>
                              </a:solidFill>
                              <a:latin typeface="Cambria Math" panose="02040503050406030204" pitchFamily="18" charset="0"/>
                            </a:rPr>
                            <m:t>𝑁</m:t>
                          </m:r>
                          <m:r>
                            <a:rPr lang="en-US" altLang="zh-CN" i="1">
                              <a:solidFill>
                                <a:srgbClr val="0000FF"/>
                              </a:solidFill>
                              <a:latin typeface="Cambria Math" panose="02040503050406030204" pitchFamily="18" charset="0"/>
                            </a:rPr>
                            <m:t>−1</m:t>
                          </m:r>
                        </m:sup>
                        <m:e>
                          <m:sSup>
                            <m:sSupPr>
                              <m:ctrlPr>
                                <a:rPr lang="en-US" altLang="zh-CN" i="1">
                                  <a:solidFill>
                                    <a:srgbClr val="0000FF"/>
                                  </a:solidFill>
                                  <a:latin typeface="Cambria Math" panose="02040503050406030204" pitchFamily="18" charset="0"/>
                                </a:rPr>
                              </m:ctrlPr>
                            </m:sSupPr>
                            <m:e>
                              <m:d>
                                <m:dPr>
                                  <m:begChr m:val="|"/>
                                  <m:endChr m:val="|"/>
                                  <m:ctrlPr>
                                    <a:rPr lang="en-US" altLang="zh-CN" i="1">
                                      <a:solidFill>
                                        <a:srgbClr val="0000FF"/>
                                      </a:solidFill>
                                      <a:latin typeface="Cambria Math" panose="02040503050406030204" pitchFamily="18" charset="0"/>
                                    </a:rPr>
                                  </m:ctrlPr>
                                </m:dPr>
                                <m:e>
                                  <m:r>
                                    <a:rPr lang="en-US" altLang="zh-CN" b="0" i="1" smtClean="0">
                                      <a:solidFill>
                                        <a:srgbClr val="0000FF"/>
                                      </a:solidFill>
                                      <a:latin typeface="Cambria Math" panose="02040503050406030204" pitchFamily="18" charset="0"/>
                                    </a:rPr>
                                    <m:t>𝑠</m:t>
                                  </m:r>
                                  <m:r>
                                    <a:rPr lang="en-US" altLang="zh-CN" i="1">
                                      <a:solidFill>
                                        <a:srgbClr val="0000FF"/>
                                      </a:solidFill>
                                      <a:latin typeface="Cambria Math" panose="02040503050406030204" pitchFamily="18" charset="0"/>
                                    </a:rPr>
                                    <m:t>(</m:t>
                                  </m:r>
                                  <m:r>
                                    <a:rPr lang="en-US" altLang="zh-CN" b="0" i="1" smtClean="0">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e>
                              </m:d>
                            </m:e>
                            <m:sup>
                              <m:r>
                                <a:rPr lang="en-US" altLang="zh-CN" i="1">
                                  <a:solidFill>
                                    <a:srgbClr val="0000FF"/>
                                  </a:solidFill>
                                  <a:latin typeface="Cambria Math" panose="02040503050406030204" pitchFamily="18" charset="0"/>
                                </a:rPr>
                                <m:t>2</m:t>
                              </m:r>
                            </m:sup>
                          </m:sSup>
                        </m:e>
                      </m:nary>
                    </m:oMath>
                  </m:oMathPara>
                </a14:m>
                <a:endParaRPr lang="zh-CN" alt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6024516" y="1263941"/>
                <a:ext cx="709618" cy="519501"/>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6200" y="1883130"/>
                <a:ext cx="5063053" cy="1384995"/>
              </a:xfrm>
              <a:prstGeom prst="rect">
                <a:avLst/>
              </a:prstGeom>
              <a:noFill/>
            </p:spPr>
            <p:txBody>
              <a:bodyPr wrap="none" rtlCol="0">
                <a:spAutoFit/>
              </a:bodyPr>
              <a:lstStyle/>
              <a:p>
                <a:r>
                  <a:rPr lang="en-US" altLang="zh-CN" dirty="0" smtClean="0"/>
                  <a:t>Average signal energy per symbol is assumed to be 1.</a:t>
                </a:r>
              </a:p>
              <a:p>
                <a14:m>
                  <m:oMath xmlns:m="http://schemas.openxmlformats.org/officeDocument/2006/math">
                    <m:sSup>
                      <m:sSupPr>
                        <m:ctrlPr>
                          <a:rPr lang="en-US" altLang="zh-CN" i="1">
                            <a:latin typeface="Cambria Math" panose="02040503050406030204" pitchFamily="18" charset="0"/>
                          </a:rPr>
                        </m:ctrlPr>
                      </m:sSupPr>
                      <m:e>
                        <m:d>
                          <m:dPr>
                            <m:begChr m:val="|"/>
                            <m:endChr m:val="|"/>
                            <m:ctrlPr>
                              <a:rPr lang="en-US" altLang="zh-CN" i="1">
                                <a:latin typeface="Cambria Math" panose="02040503050406030204" pitchFamily="18" charset="0"/>
                              </a:rPr>
                            </m:ctrlPr>
                          </m:dPr>
                          <m:e>
                            <m:r>
                              <a:rPr lang="en-US" altLang="zh-CN" i="1">
                                <a:latin typeface="Cambria Math" panose="02040503050406030204" pitchFamily="18" charset="0"/>
                              </a:rPr>
                              <m:t>𝑆</m:t>
                            </m:r>
                            <m:r>
                              <a:rPr lang="en-US" altLang="zh-CN" i="1">
                                <a:latin typeface="Cambria Math" panose="02040503050406030204" pitchFamily="18" charset="0"/>
                              </a:rPr>
                              <m:t>(</m:t>
                            </m:r>
                            <m:r>
                              <a:rPr lang="en-US" altLang="zh-CN" i="1">
                                <a:latin typeface="Cambria Math" panose="02040503050406030204" pitchFamily="18" charset="0"/>
                              </a:rPr>
                              <m:t>𝑘</m:t>
                            </m:r>
                            <m:r>
                              <a:rPr lang="en-US" altLang="zh-CN" i="1">
                                <a:latin typeface="Cambria Math" panose="02040503050406030204" pitchFamily="18" charset="0"/>
                              </a:rPr>
                              <m:t>)</m:t>
                            </m:r>
                          </m:e>
                        </m:d>
                      </m:e>
                      <m:sup>
                        <m:r>
                          <a:rPr lang="en-US" altLang="zh-CN" i="1">
                            <a:latin typeface="Cambria Math" panose="02040503050406030204" pitchFamily="18" charset="0"/>
                          </a:rPr>
                          <m:t>2</m:t>
                        </m:r>
                      </m:sup>
                    </m:sSup>
                  </m:oMath>
                </a14:m>
                <a:r>
                  <a:rPr lang="zh-CN" altLang="en-US" dirty="0" smtClean="0"/>
                  <a:t> </a:t>
                </a:r>
                <a:r>
                  <a:rPr lang="en-US" altLang="zh-CN" dirty="0" smtClean="0"/>
                  <a:t>is normalized to 1 and </a:t>
                </a:r>
                <a:r>
                  <a:rPr lang="en-US" altLang="zh-CN" i="1" dirty="0" smtClean="0"/>
                  <a:t>N</a:t>
                </a:r>
                <a:r>
                  <a:rPr lang="en-US" altLang="zh-CN" dirty="0" smtClean="0"/>
                  <a:t> is 256 in 20 MHz PPDU.</a:t>
                </a:r>
              </a:p>
              <a:p>
                <a:r>
                  <a:rPr lang="en-US" altLang="zh-CN" dirty="0" smtClean="0"/>
                  <a:t>DC + Edge tones + center 26-tones + odd tones are 150 tones, </a:t>
                </a:r>
              </a:p>
              <a:p>
                <a:r>
                  <a:rPr lang="en-US" altLang="zh-CN" dirty="0" smtClean="0"/>
                  <a:t>so we need the 3.8 dB TX power boost per tone </a:t>
                </a:r>
              </a:p>
              <a:p>
                <a:r>
                  <a:rPr lang="en-US" altLang="zh-CN" dirty="0" smtClean="0"/>
                  <a:t>to make the average TX energy to be 1, however, [1] may have not </a:t>
                </a:r>
              </a:p>
              <a:p>
                <a:r>
                  <a:rPr lang="en-US" altLang="zh-CN" dirty="0"/>
                  <a:t>a</a:t>
                </a:r>
                <a:r>
                  <a:rPr lang="en-US" altLang="zh-CN" dirty="0" smtClean="0"/>
                  <a:t>pplied the TX power boost for the </a:t>
                </a:r>
                <a:r>
                  <a:rPr lang="en-US" altLang="zh-CN" dirty="0"/>
                  <a:t>DC + Edge tones + center </a:t>
                </a:r>
                <a:r>
                  <a:rPr lang="en-US" altLang="zh-CN" dirty="0" smtClean="0"/>
                  <a:t>26-tones,</a:t>
                </a:r>
              </a:p>
              <a:p>
                <a:r>
                  <a:rPr lang="en-US" altLang="zh-CN" dirty="0" smtClean="0"/>
                  <a:t>So, we only apply the 3dB TX power boost per tone for the even indexed tones</a:t>
                </a:r>
                <a:endParaRPr lang="zh-CN" alt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76200" y="1883130"/>
                <a:ext cx="5063053" cy="1384995"/>
              </a:xfrm>
              <a:prstGeom prst="rect">
                <a:avLst/>
              </a:prstGeom>
              <a:blipFill rotWithShape="0">
                <a:blip r:embed="rId4"/>
                <a:stretch>
                  <a:fillRect l="-120" t="-441" b="-2643"/>
                </a:stretch>
              </a:blipFill>
            </p:spPr>
            <p:txBody>
              <a:bodyPr/>
              <a:lstStyle/>
              <a:p>
                <a:r>
                  <a:rPr lang="zh-CN" altLang="en-US">
                    <a:noFill/>
                  </a:rPr>
                  <a:t> </a:t>
                </a:r>
              </a:p>
            </p:txBody>
          </p:sp>
        </mc:Fallback>
      </mc:AlternateContent>
      <p:cxnSp>
        <p:nvCxnSpPr>
          <p:cNvPr id="11" name="Straight Arrow Connector 10"/>
          <p:cNvCxnSpPr/>
          <p:nvPr/>
        </p:nvCxnSpPr>
        <p:spPr bwMode="auto">
          <a:xfrm>
            <a:off x="3048000" y="1548766"/>
            <a:ext cx="2819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extBox 11"/>
          <p:cNvSpPr txBox="1"/>
          <p:nvPr/>
        </p:nvSpPr>
        <p:spPr>
          <a:xfrm>
            <a:off x="4172003" y="1271767"/>
            <a:ext cx="526106" cy="276999"/>
          </a:xfrm>
          <a:prstGeom prst="rect">
            <a:avLst/>
          </a:prstGeom>
          <a:noFill/>
        </p:spPr>
        <p:txBody>
          <a:bodyPr wrap="none" rtlCol="0">
            <a:spAutoFit/>
          </a:bodyPr>
          <a:lstStyle/>
          <a:p>
            <a:r>
              <a:rPr lang="en-US" altLang="zh-CN" dirty="0" smtClean="0"/>
              <a:t>IDFT</a:t>
            </a:r>
            <a:endParaRPr lang="zh-CN" altLang="en-US" dirty="0"/>
          </a:p>
        </p:txBody>
      </p:sp>
      <p:sp>
        <p:nvSpPr>
          <p:cNvPr id="13" name="TextBox 12"/>
          <p:cNvSpPr txBox="1"/>
          <p:nvPr/>
        </p:nvSpPr>
        <p:spPr>
          <a:xfrm>
            <a:off x="5026622" y="1807088"/>
            <a:ext cx="2324932" cy="646331"/>
          </a:xfrm>
          <a:prstGeom prst="rect">
            <a:avLst/>
          </a:prstGeom>
          <a:noFill/>
        </p:spPr>
        <p:txBody>
          <a:bodyPr wrap="none" rtlCol="0">
            <a:spAutoFit/>
          </a:bodyPr>
          <a:lstStyle/>
          <a:p>
            <a:r>
              <a:rPr lang="en-US" altLang="zh-CN" dirty="0" smtClean="0"/>
              <a:t>Average signal energy per symbol </a:t>
            </a:r>
          </a:p>
          <a:p>
            <a:r>
              <a:rPr lang="en-US" altLang="zh-CN" dirty="0"/>
              <a:t>i</a:t>
            </a:r>
            <a:r>
              <a:rPr lang="en-US" altLang="zh-CN" dirty="0" smtClean="0"/>
              <a:t>n Time Domain is also 1 </a:t>
            </a:r>
          </a:p>
          <a:p>
            <a:r>
              <a:rPr lang="en-US" altLang="zh-CN" dirty="0" smtClean="0"/>
              <a:t>according to </a:t>
            </a:r>
            <a:r>
              <a:rPr lang="en-US" altLang="zh-CN" dirty="0" err="1" smtClean="0"/>
              <a:t>Parseval’s</a:t>
            </a:r>
            <a:r>
              <a:rPr lang="en-US" altLang="zh-CN" dirty="0" smtClean="0"/>
              <a:t> theorem</a:t>
            </a:r>
            <a:endParaRPr lang="zh-CN" altLang="en-US" dirty="0"/>
          </a:p>
        </p:txBody>
      </p:sp>
      <mc:AlternateContent xmlns:mc="http://schemas.openxmlformats.org/markup-compatibility/2006" xmlns:a14="http://schemas.microsoft.com/office/drawing/2010/main">
        <mc:Choice Requires="a14">
          <p:sp>
            <p:nvSpPr>
              <p:cNvPr id="16" name="TextBox 15"/>
              <p:cNvSpPr txBox="1"/>
              <p:nvPr/>
            </p:nvSpPr>
            <p:spPr>
              <a:xfrm>
                <a:off x="7610292" y="1263941"/>
                <a:ext cx="709618" cy="61401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ctrlPr>
                            <a:rPr lang="en-US" altLang="zh-CN" i="1" smtClean="0">
                              <a:solidFill>
                                <a:srgbClr val="CC00FF"/>
                              </a:solidFill>
                              <a:latin typeface="Cambria Math" panose="02040503050406030204" pitchFamily="18" charset="0"/>
                            </a:rPr>
                          </m:ctrlPr>
                        </m:naryPr>
                        <m:sub>
                          <m:r>
                            <a:rPr lang="en-US" altLang="zh-CN" b="0" i="1" smtClean="0">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=0</m:t>
                          </m:r>
                        </m:sub>
                        <m:sup>
                          <m:f>
                            <m:fPr>
                              <m:ctrlPr>
                                <a:rPr lang="en-US" altLang="zh-CN" i="1" smtClean="0">
                                  <a:solidFill>
                                    <a:srgbClr val="CC00FF"/>
                                  </a:solidFill>
                                  <a:latin typeface="Cambria Math" panose="02040503050406030204" pitchFamily="18" charset="0"/>
                                </a:rPr>
                              </m:ctrlPr>
                            </m:fPr>
                            <m:num>
                              <m:r>
                                <a:rPr lang="en-US" altLang="zh-CN" b="0" i="1" smtClean="0">
                                  <a:solidFill>
                                    <a:srgbClr val="CC00FF"/>
                                  </a:solidFill>
                                  <a:latin typeface="Cambria Math" panose="02040503050406030204" pitchFamily="18" charset="0"/>
                                </a:rPr>
                                <m:t>𝑁</m:t>
                              </m:r>
                            </m:num>
                            <m:den>
                              <m:r>
                                <a:rPr lang="en-US" altLang="zh-CN" b="0" i="1" smtClean="0">
                                  <a:solidFill>
                                    <a:srgbClr val="CC00FF"/>
                                  </a:solidFill>
                                  <a:latin typeface="Cambria Math" panose="02040503050406030204" pitchFamily="18" charset="0"/>
                                </a:rPr>
                                <m:t>2</m:t>
                              </m:r>
                            </m:den>
                          </m:f>
                          <m:r>
                            <a:rPr lang="en-US" altLang="zh-CN" i="1">
                              <a:solidFill>
                                <a:srgbClr val="CC00FF"/>
                              </a:solidFill>
                              <a:latin typeface="Cambria Math" panose="02040503050406030204" pitchFamily="18" charset="0"/>
                            </a:rPr>
                            <m:t>−1</m:t>
                          </m:r>
                        </m:sup>
                        <m:e>
                          <m:sSup>
                            <m:sSupPr>
                              <m:ctrlPr>
                                <a:rPr lang="en-US" altLang="zh-CN" i="1">
                                  <a:solidFill>
                                    <a:srgbClr val="CC00FF"/>
                                  </a:solidFill>
                                  <a:latin typeface="Cambria Math" panose="02040503050406030204" pitchFamily="18" charset="0"/>
                                </a:rPr>
                              </m:ctrlPr>
                            </m:sSupPr>
                            <m:e>
                              <m:d>
                                <m:dPr>
                                  <m:begChr m:val="|"/>
                                  <m:endChr m:val="|"/>
                                  <m:ctrlPr>
                                    <a:rPr lang="en-US" altLang="zh-CN" i="1">
                                      <a:solidFill>
                                        <a:srgbClr val="CC00FF"/>
                                      </a:solidFill>
                                      <a:latin typeface="Cambria Math" panose="02040503050406030204" pitchFamily="18" charset="0"/>
                                    </a:rPr>
                                  </m:ctrlPr>
                                </m:dPr>
                                <m:e>
                                  <m:r>
                                    <a:rPr lang="en-US" altLang="zh-CN" b="0" i="1" smtClean="0">
                                      <a:solidFill>
                                        <a:srgbClr val="CC00FF"/>
                                      </a:solidFill>
                                      <a:latin typeface="Cambria Math" panose="02040503050406030204" pitchFamily="18" charset="0"/>
                                    </a:rPr>
                                    <m:t>𝑠</m:t>
                                  </m:r>
                                  <m:r>
                                    <a:rPr lang="en-US" altLang="zh-CN" i="1">
                                      <a:solidFill>
                                        <a:srgbClr val="CC00FF"/>
                                      </a:solidFill>
                                      <a:latin typeface="Cambria Math" panose="02040503050406030204" pitchFamily="18" charset="0"/>
                                    </a:rPr>
                                    <m:t>(</m:t>
                                  </m:r>
                                  <m:r>
                                    <a:rPr lang="en-US" altLang="zh-CN" b="0" i="1" smtClean="0">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m:t>
                                  </m:r>
                                </m:e>
                              </m:d>
                            </m:e>
                            <m:sup>
                              <m:r>
                                <a:rPr lang="en-US" altLang="zh-CN" i="1">
                                  <a:solidFill>
                                    <a:srgbClr val="CC00FF"/>
                                  </a:solidFill>
                                  <a:latin typeface="Cambria Math" panose="02040503050406030204" pitchFamily="18" charset="0"/>
                                </a:rPr>
                                <m:t>2</m:t>
                              </m:r>
                            </m:sup>
                          </m:sSup>
                        </m:e>
                      </m:nary>
                    </m:oMath>
                  </m:oMathPara>
                </a14:m>
                <a:endParaRPr lang="zh-CN" altLang="en-US" dirty="0"/>
              </a:p>
            </p:txBody>
          </p:sp>
        </mc:Choice>
        <mc:Fallback xmlns="">
          <p:sp>
            <p:nvSpPr>
              <p:cNvPr id="16" name="TextBox 15"/>
              <p:cNvSpPr txBox="1">
                <a:spLocks noRot="1" noChangeAspect="1" noMove="1" noResize="1" noEditPoints="1" noAdjustHandles="1" noChangeArrowheads="1" noChangeShapeType="1" noTextEdit="1"/>
              </p:cNvSpPr>
              <p:nvPr/>
            </p:nvSpPr>
            <p:spPr>
              <a:xfrm>
                <a:off x="7610292" y="1263941"/>
                <a:ext cx="709618" cy="614014"/>
              </a:xfrm>
              <a:prstGeom prst="rect">
                <a:avLst/>
              </a:prstGeom>
              <a:blipFill rotWithShape="0">
                <a:blip r:embed="rId5"/>
                <a:stretch>
                  <a:fillRect/>
                </a:stretch>
              </a:blipFill>
            </p:spPr>
            <p:txBody>
              <a:bodyPr/>
              <a:lstStyle/>
              <a:p>
                <a:r>
                  <a:rPr lang="zh-CN" altLang="en-US">
                    <a:noFill/>
                  </a:rPr>
                  <a:t> </a:t>
                </a:r>
              </a:p>
            </p:txBody>
          </p:sp>
        </mc:Fallback>
      </mc:AlternateContent>
      <p:cxnSp>
        <p:nvCxnSpPr>
          <p:cNvPr id="19" name="Straight Arrow Connector 18"/>
          <p:cNvCxnSpPr/>
          <p:nvPr/>
        </p:nvCxnSpPr>
        <p:spPr bwMode="auto">
          <a:xfrm>
            <a:off x="6891250" y="1523691"/>
            <a:ext cx="5989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p:cNvSpPr txBox="1"/>
          <p:nvPr/>
        </p:nvSpPr>
        <p:spPr>
          <a:xfrm>
            <a:off x="6714469" y="1135591"/>
            <a:ext cx="895823" cy="461665"/>
          </a:xfrm>
          <a:prstGeom prst="rect">
            <a:avLst/>
          </a:prstGeom>
          <a:noFill/>
        </p:spPr>
        <p:txBody>
          <a:bodyPr wrap="none" rtlCol="0">
            <a:spAutoFit/>
          </a:bodyPr>
          <a:lstStyle/>
          <a:p>
            <a:pPr algn="ctr"/>
            <a:r>
              <a:rPr lang="en-US" altLang="zh-CN" dirty="0" smtClean="0"/>
              <a:t>Truncation </a:t>
            </a:r>
          </a:p>
          <a:p>
            <a:pPr algn="ctr"/>
            <a:r>
              <a:rPr lang="en-US" altLang="zh-CN" dirty="0" smtClean="0"/>
              <a:t>in half</a:t>
            </a:r>
            <a:endParaRPr lang="zh-CN" altLang="en-US" dirty="0"/>
          </a:p>
        </p:txBody>
      </p:sp>
      <p:sp>
        <p:nvSpPr>
          <p:cNvPr id="21" name="TextBox 20"/>
          <p:cNvSpPr txBox="1"/>
          <p:nvPr/>
        </p:nvSpPr>
        <p:spPr>
          <a:xfrm>
            <a:off x="7319045" y="1854634"/>
            <a:ext cx="1824956" cy="461665"/>
          </a:xfrm>
          <a:prstGeom prst="rect">
            <a:avLst/>
          </a:prstGeom>
          <a:noFill/>
        </p:spPr>
        <p:txBody>
          <a:bodyPr wrap="square" rtlCol="0">
            <a:spAutoFit/>
          </a:bodyPr>
          <a:lstStyle/>
          <a:p>
            <a:r>
              <a:rPr lang="en-US" altLang="zh-CN" dirty="0" smtClean="0"/>
              <a:t>Average signal energy per symbol is reduced to 1 / 2</a:t>
            </a:r>
          </a:p>
        </p:txBody>
      </p:sp>
      <p:cxnSp>
        <p:nvCxnSpPr>
          <p:cNvPr id="23" name="Straight Arrow Connector 22"/>
          <p:cNvCxnSpPr/>
          <p:nvPr/>
        </p:nvCxnSpPr>
        <p:spPr bwMode="auto">
          <a:xfrm>
            <a:off x="7965101" y="1831358"/>
            <a:ext cx="645499" cy="988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24" name="TextBox 23"/>
              <p:cNvSpPr txBox="1"/>
              <p:nvPr/>
            </p:nvSpPr>
            <p:spPr>
              <a:xfrm>
                <a:off x="8543925" y="2842676"/>
                <a:ext cx="192360"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24" name="TextBox 23"/>
              <p:cNvSpPr txBox="1">
                <a:spLocks noRot="1" noChangeAspect="1" noMove="1" noResize="1" noEditPoints="1" noAdjustHandles="1" noChangeArrowheads="1" noChangeShapeType="1" noTextEdit="1"/>
              </p:cNvSpPr>
              <p:nvPr/>
            </p:nvSpPr>
            <p:spPr>
              <a:xfrm>
                <a:off x="8543925" y="2842676"/>
                <a:ext cx="192360" cy="184666"/>
              </a:xfrm>
              <a:prstGeom prst="rect">
                <a:avLst/>
              </a:prstGeom>
              <a:blipFill rotWithShape="0">
                <a:blip r:embed="rId6"/>
                <a:stretch>
                  <a:fillRect l="-25806" r="-25806" b="-22581"/>
                </a:stretch>
              </a:blipFill>
            </p:spPr>
            <p:txBody>
              <a:bodyPr/>
              <a:lstStyle/>
              <a:p>
                <a:r>
                  <a:rPr lang="zh-CN" altLang="en-US">
                    <a:noFill/>
                  </a:rPr>
                  <a:t> </a:t>
                </a:r>
              </a:p>
            </p:txBody>
          </p:sp>
        </mc:Fallback>
      </mc:AlternateContent>
      <p:cxnSp>
        <p:nvCxnSpPr>
          <p:cNvPr id="26" name="Straight Arrow Connector 25"/>
          <p:cNvCxnSpPr>
            <a:endCxn id="24" idx="1"/>
          </p:cNvCxnSpPr>
          <p:nvPr/>
        </p:nvCxnSpPr>
        <p:spPr bwMode="auto">
          <a:xfrm>
            <a:off x="8008045" y="2935009"/>
            <a:ext cx="53588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29" name="TextBox 28"/>
              <p:cNvSpPr txBox="1"/>
              <p:nvPr/>
            </p:nvSpPr>
            <p:spPr>
              <a:xfrm>
                <a:off x="7118010" y="2754673"/>
                <a:ext cx="987001" cy="4292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zh-CN" i="1" smtClean="0">
                              <a:solidFill>
                                <a:srgbClr val="0000FF"/>
                              </a:solidFill>
                              <a:latin typeface="Cambria Math" panose="02040503050406030204" pitchFamily="18" charset="0"/>
                            </a:rPr>
                          </m:ctrlPr>
                        </m:fPr>
                        <m:num>
                          <m:r>
                            <a:rPr lang="en-US" altLang="zh-CN" i="1">
                              <a:solidFill>
                                <a:srgbClr val="0000FF"/>
                              </a:solidFill>
                              <a:latin typeface="Cambria Math" panose="02040503050406030204" pitchFamily="18" charset="0"/>
                            </a:rPr>
                            <m:t>h</m:t>
                          </m:r>
                          <m:r>
                            <a:rPr lang="en-US" altLang="zh-CN" i="1">
                              <a:solidFill>
                                <a:srgbClr val="0000FF"/>
                              </a:solidFill>
                              <a:latin typeface="Cambria Math" panose="02040503050406030204" pitchFamily="18" charset="0"/>
                            </a:rPr>
                            <m:t>(</m:t>
                          </m:r>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num>
                        <m:den>
                          <m:nary>
                            <m:naryPr>
                              <m:chr m:val="∑"/>
                              <m:ctrlPr>
                                <a:rPr lang="en-US" altLang="zh-CN" i="1">
                                  <a:solidFill>
                                    <a:srgbClr val="0000FF"/>
                                  </a:solidFill>
                                  <a:latin typeface="Cambria Math" panose="02040503050406030204" pitchFamily="18" charset="0"/>
                                </a:rPr>
                              </m:ctrlPr>
                            </m:naryPr>
                            <m:sub>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=0</m:t>
                              </m:r>
                            </m:sub>
                            <m:sup>
                              <m:r>
                                <a:rPr lang="en-US" altLang="zh-CN" i="1">
                                  <a:solidFill>
                                    <a:srgbClr val="0000FF"/>
                                  </a:solidFill>
                                  <a:latin typeface="Cambria Math" panose="02040503050406030204" pitchFamily="18" charset="0"/>
                                </a:rPr>
                                <m:t>𝑀</m:t>
                              </m:r>
                              <m:r>
                                <a:rPr lang="en-US" altLang="zh-CN" i="1">
                                  <a:solidFill>
                                    <a:srgbClr val="0000FF"/>
                                  </a:solidFill>
                                  <a:latin typeface="Cambria Math" panose="02040503050406030204" pitchFamily="18" charset="0"/>
                                </a:rPr>
                                <m:t>−1</m:t>
                              </m:r>
                            </m:sup>
                            <m:e>
                              <m:rad>
                                <m:radPr>
                                  <m:degHide m:val="on"/>
                                  <m:ctrlPr>
                                    <a:rPr lang="en-US" altLang="zh-CN" i="1">
                                      <a:solidFill>
                                        <a:srgbClr val="0000FF"/>
                                      </a:solidFill>
                                      <a:latin typeface="Cambria Math" panose="02040503050406030204" pitchFamily="18" charset="0"/>
                                    </a:rPr>
                                  </m:ctrlPr>
                                </m:radPr>
                                <m:deg/>
                                <m:e>
                                  <m:sSup>
                                    <m:sSupPr>
                                      <m:ctrlPr>
                                        <a:rPr lang="en-US" altLang="zh-CN" i="1">
                                          <a:solidFill>
                                            <a:srgbClr val="0000FF"/>
                                          </a:solidFill>
                                          <a:latin typeface="Cambria Math" panose="02040503050406030204" pitchFamily="18" charset="0"/>
                                        </a:rPr>
                                      </m:ctrlPr>
                                    </m:sSupPr>
                                    <m:e>
                                      <m:d>
                                        <m:dPr>
                                          <m:begChr m:val="|"/>
                                          <m:endChr m:val="|"/>
                                          <m:ctrlPr>
                                            <a:rPr lang="en-US" altLang="zh-CN" i="1">
                                              <a:solidFill>
                                                <a:srgbClr val="0000FF"/>
                                              </a:solidFill>
                                              <a:latin typeface="Cambria Math" panose="02040503050406030204" pitchFamily="18" charset="0"/>
                                            </a:rPr>
                                          </m:ctrlPr>
                                        </m:dPr>
                                        <m:e>
                                          <m:r>
                                            <a:rPr lang="en-US" altLang="zh-CN" i="1">
                                              <a:solidFill>
                                                <a:srgbClr val="0000FF"/>
                                              </a:solidFill>
                                              <a:latin typeface="Cambria Math" panose="02040503050406030204" pitchFamily="18" charset="0"/>
                                            </a:rPr>
                                            <m:t>h</m:t>
                                          </m:r>
                                          <m:r>
                                            <a:rPr lang="en-US" altLang="zh-CN" i="1">
                                              <a:solidFill>
                                                <a:srgbClr val="0000FF"/>
                                              </a:solidFill>
                                              <a:latin typeface="Cambria Math" panose="02040503050406030204" pitchFamily="18" charset="0"/>
                                            </a:rPr>
                                            <m:t>(</m:t>
                                          </m:r>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e>
                                      </m:d>
                                    </m:e>
                                    <m:sup>
                                      <m:r>
                                        <a:rPr lang="en-US" altLang="zh-CN" i="1">
                                          <a:solidFill>
                                            <a:srgbClr val="0000FF"/>
                                          </a:solidFill>
                                          <a:latin typeface="Cambria Math" panose="02040503050406030204" pitchFamily="18" charset="0"/>
                                        </a:rPr>
                                        <m:t>2</m:t>
                                      </m:r>
                                    </m:sup>
                                  </m:sSup>
                                </m:e>
                              </m:rad>
                            </m:e>
                          </m:nary>
                        </m:den>
                      </m:f>
                    </m:oMath>
                  </m:oMathPara>
                </a14:m>
                <a:endParaRPr lang="zh-CN" alt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7118010" y="2754673"/>
                <a:ext cx="987001" cy="429220"/>
              </a:xfrm>
              <a:prstGeom prst="rect">
                <a:avLst/>
              </a:prstGeom>
              <a:blipFill rotWithShape="0">
                <a:blip r:embed="rId7"/>
                <a:stretch>
                  <a:fillRect l="-26543" t="-18571" b="-11285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5943600" y="3124200"/>
                <a:ext cx="2680990" cy="461665"/>
              </a:xfrm>
              <a:prstGeom prst="rect">
                <a:avLst/>
              </a:prstGeom>
              <a:noFill/>
            </p:spPr>
            <p:txBody>
              <a:bodyPr wrap="none" rtlCol="0">
                <a:spAutoFit/>
              </a:bodyPr>
              <a:lstStyle/>
              <a:p>
                <a:pPr algn="ctr"/>
                <a:r>
                  <a:rPr lang="en-US" altLang="zh-CN" dirty="0" smtClean="0"/>
                  <a:t>M is the number of channel coefficients,</a:t>
                </a:r>
              </a:p>
              <a:p>
                <a:pPr algn="ctr"/>
                <a:r>
                  <a:rPr lang="en-US" altLang="zh-CN" dirty="0" smtClean="0"/>
                  <a:t>and </a:t>
                </a:r>
                <a14:m>
                  <m:oMath xmlns:m="http://schemas.openxmlformats.org/officeDocument/2006/math">
                    <m:r>
                      <a:rPr lang="en-US" altLang="zh-CN" b="0" i="1" smtClean="0">
                        <a:latin typeface="Cambria Math" panose="02040503050406030204" pitchFamily="18" charset="0"/>
                      </a:rPr>
                      <m:t>h</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𝑡</m:t>
                        </m:r>
                      </m:e>
                    </m:d>
                    <m:r>
                      <a:rPr lang="en-US" altLang="zh-CN" b="0" i="1" smtClean="0">
                        <a:latin typeface="Cambria Math" panose="02040503050406030204" pitchFamily="18" charset="0"/>
                      </a:rPr>
                      <m:t>=</m:t>
                    </m:r>
                    <m:r>
                      <a:rPr lang="en-US" altLang="zh-CN" b="0" i="1" smtClean="0">
                        <a:latin typeface="Cambria Math" panose="02040503050406030204" pitchFamily="18" charset="0"/>
                      </a:rPr>
                      <m:t>𝑖h</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𝑡</m:t>
                        </m:r>
                      </m:e>
                    </m:d>
                    <m:r>
                      <a:rPr lang="en-US" altLang="zh-CN" b="0" i="1" smtClean="0">
                        <a:latin typeface="Cambria Math" panose="02040503050406030204" pitchFamily="18" charset="0"/>
                      </a:rPr>
                      <m:t>+</m:t>
                    </m:r>
                    <m:r>
                      <a:rPr lang="en-US" altLang="zh-CN" b="0" i="1" smtClean="0">
                        <a:latin typeface="Cambria Math" panose="02040503050406030204" pitchFamily="18" charset="0"/>
                      </a:rPr>
                      <m:t>𝑗𝑞h</m:t>
                    </m:r>
                    <m:r>
                      <a:rPr lang="en-US" altLang="zh-CN" b="0" i="1" smtClean="0">
                        <a:latin typeface="Cambria Math" panose="02040503050406030204" pitchFamily="18" charset="0"/>
                      </a:rPr>
                      <m:t>(</m:t>
                    </m:r>
                    <m:r>
                      <a:rPr lang="en-US" altLang="zh-CN" b="0" i="1" smtClean="0">
                        <a:latin typeface="Cambria Math" panose="02040503050406030204" pitchFamily="18" charset="0"/>
                      </a:rPr>
                      <m:t>𝑡</m:t>
                    </m:r>
                    <m:r>
                      <a:rPr lang="en-US" altLang="zh-CN" b="0" i="1" smtClean="0">
                        <a:latin typeface="Cambria Math" panose="02040503050406030204" pitchFamily="18" charset="0"/>
                      </a:rPr>
                      <m:t>)</m:t>
                    </m:r>
                  </m:oMath>
                </a14:m>
                <a:endParaRPr lang="zh-CN" altLang="en-US" dirty="0"/>
              </a:p>
            </p:txBody>
          </p:sp>
        </mc:Choice>
        <mc:Fallback xmlns="">
          <p:sp>
            <p:nvSpPr>
              <p:cNvPr id="31" name="TextBox 30"/>
              <p:cNvSpPr txBox="1">
                <a:spLocks noRot="1" noChangeAspect="1" noMove="1" noResize="1" noEditPoints="1" noAdjustHandles="1" noChangeArrowheads="1" noChangeShapeType="1" noTextEdit="1"/>
              </p:cNvSpPr>
              <p:nvPr/>
            </p:nvSpPr>
            <p:spPr>
              <a:xfrm>
                <a:off x="5943600" y="3124200"/>
                <a:ext cx="2680990" cy="461665"/>
              </a:xfrm>
              <a:prstGeom prst="rect">
                <a:avLst/>
              </a:prstGeom>
              <a:blipFill rotWithShape="0">
                <a:blip r:embed="rId8"/>
                <a:stretch>
                  <a:fillRect t="-1333" b="-9333"/>
                </a:stretch>
              </a:blipFill>
            </p:spPr>
            <p:txBody>
              <a:bodyPr/>
              <a:lstStyle/>
              <a:p>
                <a:r>
                  <a:rPr lang="zh-CN" altLang="en-US">
                    <a:noFill/>
                  </a:rPr>
                  <a:t> </a:t>
                </a:r>
              </a:p>
            </p:txBody>
          </p:sp>
        </mc:Fallback>
      </mc:AlternateContent>
      <p:cxnSp>
        <p:nvCxnSpPr>
          <p:cNvPr id="33" name="Straight Arrow Connector 32"/>
          <p:cNvCxnSpPr>
            <a:stCxn id="24" idx="2"/>
          </p:cNvCxnSpPr>
          <p:nvPr/>
        </p:nvCxnSpPr>
        <p:spPr bwMode="auto">
          <a:xfrm>
            <a:off x="8640105" y="3027342"/>
            <a:ext cx="0" cy="10112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34" name="TextBox 33"/>
              <p:cNvSpPr txBox="1"/>
              <p:nvPr/>
            </p:nvSpPr>
            <p:spPr>
              <a:xfrm>
                <a:off x="8577232" y="4078069"/>
                <a:ext cx="173124"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m:t>
                      </m:r>
                    </m:oMath>
                  </m:oMathPara>
                </a14:m>
                <a:endParaRPr lang="zh-CN" altLang="en-US" dirty="0"/>
              </a:p>
            </p:txBody>
          </p:sp>
        </mc:Choice>
        <mc:Fallback xmlns="">
          <p:sp>
            <p:nvSpPr>
              <p:cNvPr id="34" name="TextBox 33"/>
              <p:cNvSpPr txBox="1">
                <a:spLocks noRot="1" noChangeAspect="1" noMove="1" noResize="1" noEditPoints="1" noAdjustHandles="1" noChangeArrowheads="1" noChangeShapeType="1" noTextEdit="1"/>
              </p:cNvSpPr>
              <p:nvPr/>
            </p:nvSpPr>
            <p:spPr>
              <a:xfrm>
                <a:off x="8577232" y="4078069"/>
                <a:ext cx="173124" cy="184666"/>
              </a:xfrm>
              <a:prstGeom prst="rect">
                <a:avLst/>
              </a:prstGeom>
              <a:blipFill rotWithShape="0">
                <a:blip r:embed="rId9"/>
                <a:stretch>
                  <a:fillRect l="-25000" r="-25000" b="-20000"/>
                </a:stretch>
              </a:blipFill>
            </p:spPr>
            <p:txBody>
              <a:bodyPr/>
              <a:lstStyle/>
              <a:p>
                <a:r>
                  <a:rPr lang="zh-CN" altLang="en-US">
                    <a:noFill/>
                  </a:rPr>
                  <a:t> </a:t>
                </a:r>
              </a:p>
            </p:txBody>
          </p:sp>
        </mc:Fallback>
      </mc:AlternateContent>
      <p:cxnSp>
        <p:nvCxnSpPr>
          <p:cNvPr id="36" name="Straight Arrow Connector 35"/>
          <p:cNvCxnSpPr>
            <a:endCxn id="34" idx="1"/>
          </p:cNvCxnSpPr>
          <p:nvPr/>
        </p:nvCxnSpPr>
        <p:spPr bwMode="auto">
          <a:xfrm>
            <a:off x="8153400" y="4170402"/>
            <a:ext cx="4238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38" name="Rectangle 37"/>
              <p:cNvSpPr/>
              <p:nvPr/>
            </p:nvSpPr>
            <p:spPr>
              <a:xfrm>
                <a:off x="7728444" y="4043601"/>
                <a:ext cx="50366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0000FF"/>
                          </a:solidFill>
                          <a:latin typeface="Cambria Math" panose="02040503050406030204" pitchFamily="18" charset="0"/>
                        </a:rPr>
                        <m:t>𝑛</m:t>
                      </m:r>
                      <m:r>
                        <a:rPr lang="en-US" altLang="zh-CN" i="1">
                          <a:solidFill>
                            <a:srgbClr val="0000FF"/>
                          </a:solidFill>
                          <a:latin typeface="Cambria Math" panose="02040503050406030204" pitchFamily="18" charset="0"/>
                        </a:rPr>
                        <m:t>(</m:t>
                      </m:r>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oMath>
                  </m:oMathPara>
                </a14:m>
                <a:endParaRPr lang="zh-CN" altLang="en-US" dirty="0">
                  <a:solidFill>
                    <a:srgbClr val="0000FF"/>
                  </a:solidFill>
                </a:endParaRPr>
              </a:p>
            </p:txBody>
          </p:sp>
        </mc:Choice>
        <mc:Fallback xmlns="">
          <p:sp>
            <p:nvSpPr>
              <p:cNvPr id="38" name="Rectangle 37"/>
              <p:cNvSpPr>
                <a:spLocks noRot="1" noChangeAspect="1" noMove="1" noResize="1" noEditPoints="1" noAdjustHandles="1" noChangeArrowheads="1" noChangeShapeType="1" noTextEdit="1"/>
              </p:cNvSpPr>
              <p:nvPr/>
            </p:nvSpPr>
            <p:spPr>
              <a:xfrm>
                <a:off x="7728444" y="4043601"/>
                <a:ext cx="503664" cy="276999"/>
              </a:xfrm>
              <a:prstGeom prst="rect">
                <a:avLst/>
              </a:prstGeom>
              <a:blipFill rotWithShape="0">
                <a:blip r:embed="rId10"/>
                <a:stretch>
                  <a:fillRect b="-8696"/>
                </a:stretch>
              </a:blipFill>
            </p:spPr>
            <p:txBody>
              <a:bodyPr/>
              <a:lstStyle/>
              <a:p>
                <a:r>
                  <a:rPr lang="zh-CN" altLang="en-US">
                    <a:noFill/>
                  </a:rPr>
                  <a:t> </a:t>
                </a:r>
              </a:p>
            </p:txBody>
          </p:sp>
        </mc:Fallback>
      </mc:AlternateContent>
      <p:cxnSp>
        <p:nvCxnSpPr>
          <p:cNvPr id="40" name="Straight Arrow Connector 39"/>
          <p:cNvCxnSpPr>
            <a:stCxn id="34" idx="2"/>
          </p:cNvCxnSpPr>
          <p:nvPr/>
        </p:nvCxnSpPr>
        <p:spPr bwMode="auto">
          <a:xfrm>
            <a:off x="8663794" y="4262735"/>
            <a:ext cx="0" cy="15284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42" name="TextBox 41"/>
              <p:cNvSpPr txBox="1"/>
              <p:nvPr/>
            </p:nvSpPr>
            <p:spPr>
              <a:xfrm>
                <a:off x="7610292" y="4256646"/>
                <a:ext cx="726737" cy="61401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ctrlPr>
                            <a:rPr lang="en-US" altLang="zh-CN" i="1" smtClean="0">
                              <a:solidFill>
                                <a:srgbClr val="CC00FF"/>
                              </a:solidFill>
                              <a:latin typeface="Cambria Math" panose="02040503050406030204" pitchFamily="18" charset="0"/>
                            </a:rPr>
                          </m:ctrlPr>
                        </m:naryPr>
                        <m:sub>
                          <m:r>
                            <a:rPr lang="en-US" altLang="zh-CN" b="0" i="1" smtClean="0">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=0</m:t>
                          </m:r>
                        </m:sub>
                        <m:sup>
                          <m:f>
                            <m:fPr>
                              <m:ctrlPr>
                                <a:rPr lang="en-US" altLang="zh-CN" i="1" smtClean="0">
                                  <a:solidFill>
                                    <a:srgbClr val="CC00FF"/>
                                  </a:solidFill>
                                  <a:latin typeface="Cambria Math" panose="02040503050406030204" pitchFamily="18" charset="0"/>
                                </a:rPr>
                              </m:ctrlPr>
                            </m:fPr>
                            <m:num>
                              <m:r>
                                <a:rPr lang="en-US" altLang="zh-CN" b="0" i="1" smtClean="0">
                                  <a:solidFill>
                                    <a:srgbClr val="CC00FF"/>
                                  </a:solidFill>
                                  <a:latin typeface="Cambria Math" panose="02040503050406030204" pitchFamily="18" charset="0"/>
                                </a:rPr>
                                <m:t>𝑁</m:t>
                              </m:r>
                            </m:num>
                            <m:den>
                              <m:r>
                                <a:rPr lang="en-US" altLang="zh-CN" b="0" i="1" smtClean="0">
                                  <a:solidFill>
                                    <a:srgbClr val="CC00FF"/>
                                  </a:solidFill>
                                  <a:latin typeface="Cambria Math" panose="02040503050406030204" pitchFamily="18" charset="0"/>
                                </a:rPr>
                                <m:t>2</m:t>
                              </m:r>
                            </m:den>
                          </m:f>
                          <m:r>
                            <a:rPr lang="en-US" altLang="zh-CN" i="1">
                              <a:solidFill>
                                <a:srgbClr val="CC00FF"/>
                              </a:solidFill>
                              <a:latin typeface="Cambria Math" panose="02040503050406030204" pitchFamily="18" charset="0"/>
                            </a:rPr>
                            <m:t>−1</m:t>
                          </m:r>
                        </m:sup>
                        <m:e>
                          <m:sSup>
                            <m:sSupPr>
                              <m:ctrlPr>
                                <a:rPr lang="en-US" altLang="zh-CN" i="1">
                                  <a:solidFill>
                                    <a:srgbClr val="CC00FF"/>
                                  </a:solidFill>
                                  <a:latin typeface="Cambria Math" panose="02040503050406030204" pitchFamily="18" charset="0"/>
                                </a:rPr>
                              </m:ctrlPr>
                            </m:sSupPr>
                            <m:e>
                              <m:d>
                                <m:dPr>
                                  <m:begChr m:val="|"/>
                                  <m:endChr m:val="|"/>
                                  <m:ctrlPr>
                                    <a:rPr lang="en-US" altLang="zh-CN" i="1">
                                      <a:solidFill>
                                        <a:srgbClr val="CC00FF"/>
                                      </a:solidFill>
                                      <a:latin typeface="Cambria Math" panose="02040503050406030204" pitchFamily="18" charset="0"/>
                                    </a:rPr>
                                  </m:ctrlPr>
                                </m:dPr>
                                <m:e>
                                  <m:r>
                                    <a:rPr lang="en-US" altLang="zh-CN" b="0" i="1" smtClean="0">
                                      <a:solidFill>
                                        <a:srgbClr val="CC00FF"/>
                                      </a:solidFill>
                                      <a:latin typeface="Cambria Math" panose="02040503050406030204" pitchFamily="18" charset="0"/>
                                    </a:rPr>
                                    <m:t>𝑛</m:t>
                                  </m:r>
                                  <m:r>
                                    <a:rPr lang="en-US" altLang="zh-CN" i="1">
                                      <a:solidFill>
                                        <a:srgbClr val="CC00FF"/>
                                      </a:solidFill>
                                      <a:latin typeface="Cambria Math" panose="02040503050406030204" pitchFamily="18" charset="0"/>
                                    </a:rPr>
                                    <m:t>(</m:t>
                                  </m:r>
                                  <m:r>
                                    <a:rPr lang="en-US" altLang="zh-CN" b="0" i="1" smtClean="0">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m:t>
                                  </m:r>
                                </m:e>
                              </m:d>
                            </m:e>
                            <m:sup>
                              <m:r>
                                <a:rPr lang="en-US" altLang="zh-CN" i="1">
                                  <a:solidFill>
                                    <a:srgbClr val="CC00FF"/>
                                  </a:solidFill>
                                  <a:latin typeface="Cambria Math" panose="02040503050406030204" pitchFamily="18" charset="0"/>
                                </a:rPr>
                                <m:t>2</m:t>
                              </m:r>
                            </m:sup>
                          </m:sSup>
                        </m:e>
                      </m:nary>
                    </m:oMath>
                  </m:oMathPara>
                </a14:m>
                <a:endParaRPr lang="zh-CN" altLang="en-US" dirty="0"/>
              </a:p>
            </p:txBody>
          </p:sp>
        </mc:Choice>
        <mc:Fallback xmlns="">
          <p:sp>
            <p:nvSpPr>
              <p:cNvPr id="42" name="TextBox 41"/>
              <p:cNvSpPr txBox="1">
                <a:spLocks noRot="1" noChangeAspect="1" noMove="1" noResize="1" noEditPoints="1" noAdjustHandles="1" noChangeArrowheads="1" noChangeShapeType="1" noTextEdit="1"/>
              </p:cNvSpPr>
              <p:nvPr/>
            </p:nvSpPr>
            <p:spPr>
              <a:xfrm>
                <a:off x="7610292" y="4256646"/>
                <a:ext cx="726737" cy="614014"/>
              </a:xfrm>
              <a:prstGeom prst="rect">
                <a:avLst/>
              </a:prstGeom>
              <a:blipFill rotWithShape="0">
                <a:blip r:embed="rId11"/>
                <a:stretch>
                  <a:fillRect/>
                </a:stretch>
              </a:blipFill>
            </p:spPr>
            <p:txBody>
              <a:bodyPr/>
              <a:lstStyle/>
              <a:p>
                <a:r>
                  <a:rPr lang="zh-CN" altLang="en-US">
                    <a:noFill/>
                  </a:rPr>
                  <a:t> </a:t>
                </a:r>
              </a:p>
            </p:txBody>
          </p:sp>
        </mc:Fallback>
      </mc:AlternateContent>
      <p:sp>
        <p:nvSpPr>
          <p:cNvPr id="43" name="TextBox 42"/>
          <p:cNvSpPr txBox="1"/>
          <p:nvPr/>
        </p:nvSpPr>
        <p:spPr>
          <a:xfrm>
            <a:off x="5334000" y="4457130"/>
            <a:ext cx="2384242" cy="276999"/>
          </a:xfrm>
          <a:prstGeom prst="rect">
            <a:avLst/>
          </a:prstGeom>
          <a:noFill/>
        </p:spPr>
        <p:txBody>
          <a:bodyPr wrap="none" rtlCol="0">
            <a:spAutoFit/>
          </a:bodyPr>
          <a:lstStyle/>
          <a:p>
            <a:r>
              <a:rPr lang="en-US" altLang="zh-CN" dirty="0" smtClean="0"/>
              <a:t>Average noise energy per symbol is</a:t>
            </a:r>
            <a:endParaRPr lang="zh-CN" altLang="en-US" dirty="0"/>
          </a:p>
        </p:txBody>
      </p:sp>
      <mc:AlternateContent xmlns:mc="http://schemas.openxmlformats.org/markup-compatibility/2006" xmlns:a14="http://schemas.microsoft.com/office/drawing/2010/main">
        <mc:Choice Requires="a14">
          <p:sp>
            <p:nvSpPr>
              <p:cNvPr id="44" name="TextBox 43"/>
              <p:cNvSpPr txBox="1"/>
              <p:nvPr/>
            </p:nvSpPr>
            <p:spPr>
              <a:xfrm>
                <a:off x="5558171" y="4774329"/>
                <a:ext cx="2056525" cy="276999"/>
              </a:xfrm>
              <a:prstGeom prst="rect">
                <a:avLst/>
              </a:prstGeom>
              <a:noFill/>
            </p:spPr>
            <p:txBody>
              <a:bodyPr wrap="none" rtlCol="0">
                <a:spAutoFit/>
              </a:bodyPr>
              <a:lstStyle/>
              <a:p>
                <a:r>
                  <a:rPr lang="en-US" altLang="zh-CN" dirty="0" smtClean="0"/>
                  <a:t>,where </a:t>
                </a:r>
                <a14:m>
                  <m:oMath xmlns:m="http://schemas.openxmlformats.org/officeDocument/2006/math">
                    <m:r>
                      <m:rPr>
                        <m:sty m:val="p"/>
                      </m:rPr>
                      <a:rPr lang="en-US" altLang="zh-CN" i="1" smtClean="0">
                        <a:latin typeface="Cambria Math" panose="02040503050406030204" pitchFamily="18" charset="0"/>
                      </a:rPr>
                      <m:t>n</m:t>
                    </m:r>
                    <m:d>
                      <m:dPr>
                        <m:ctrlPr>
                          <a:rPr lang="en-US" altLang="zh-CN" i="1">
                            <a:latin typeface="Cambria Math" panose="02040503050406030204" pitchFamily="18" charset="0"/>
                          </a:rPr>
                        </m:ctrlPr>
                      </m:dPr>
                      <m:e>
                        <m:r>
                          <a:rPr lang="en-US" altLang="zh-CN" i="1">
                            <a:latin typeface="Cambria Math" panose="02040503050406030204" pitchFamily="18" charset="0"/>
                          </a:rPr>
                          <m:t>𝑡</m:t>
                        </m:r>
                      </m:e>
                    </m:d>
                    <m:r>
                      <a:rPr lang="en-US" altLang="zh-CN" i="1">
                        <a:latin typeface="Cambria Math" panose="02040503050406030204" pitchFamily="18" charset="0"/>
                      </a:rPr>
                      <m:t>=</m:t>
                    </m:r>
                    <m:r>
                      <a:rPr lang="en-US" altLang="zh-CN" i="1">
                        <a:latin typeface="Cambria Math" panose="02040503050406030204" pitchFamily="18" charset="0"/>
                      </a:rPr>
                      <m:t>𝑖𝑛</m:t>
                    </m:r>
                    <m:d>
                      <m:dPr>
                        <m:ctrlPr>
                          <a:rPr lang="en-US" altLang="zh-CN" i="1">
                            <a:latin typeface="Cambria Math" panose="02040503050406030204" pitchFamily="18" charset="0"/>
                          </a:rPr>
                        </m:ctrlPr>
                      </m:dPr>
                      <m:e>
                        <m:r>
                          <a:rPr lang="en-US" altLang="zh-CN" i="1">
                            <a:latin typeface="Cambria Math" panose="02040503050406030204" pitchFamily="18" charset="0"/>
                          </a:rPr>
                          <m:t>𝑡</m:t>
                        </m:r>
                      </m:e>
                    </m:d>
                    <m:r>
                      <a:rPr lang="en-US" altLang="zh-CN" i="1">
                        <a:latin typeface="Cambria Math" panose="02040503050406030204" pitchFamily="18" charset="0"/>
                      </a:rPr>
                      <m:t>+</m:t>
                    </m:r>
                    <m:r>
                      <a:rPr lang="en-US" altLang="zh-CN" i="1">
                        <a:latin typeface="Cambria Math" panose="02040503050406030204" pitchFamily="18" charset="0"/>
                      </a:rPr>
                      <m:t>𝑗𝑞𝑛</m:t>
                    </m:r>
                    <m:r>
                      <a:rPr lang="en-US" altLang="zh-CN" i="1">
                        <a:latin typeface="Cambria Math" panose="02040503050406030204" pitchFamily="18" charset="0"/>
                      </a:rPr>
                      <m:t>(</m:t>
                    </m:r>
                    <m:r>
                      <a:rPr lang="en-US" altLang="zh-CN" i="1">
                        <a:latin typeface="Cambria Math" panose="02040503050406030204" pitchFamily="18" charset="0"/>
                      </a:rPr>
                      <m:t>𝑡</m:t>
                    </m:r>
                    <m:r>
                      <a:rPr lang="en-US" altLang="zh-CN" i="1">
                        <a:latin typeface="Cambria Math" panose="02040503050406030204" pitchFamily="18" charset="0"/>
                      </a:rPr>
                      <m:t>)</m:t>
                    </m:r>
                  </m:oMath>
                </a14:m>
                <a:endParaRPr lang="zh-CN" altLang="en-US" dirty="0"/>
              </a:p>
            </p:txBody>
          </p:sp>
        </mc:Choice>
        <mc:Fallback xmlns="">
          <p:sp>
            <p:nvSpPr>
              <p:cNvPr id="44" name="TextBox 43"/>
              <p:cNvSpPr txBox="1">
                <a:spLocks noRot="1" noChangeAspect="1" noMove="1" noResize="1" noEditPoints="1" noAdjustHandles="1" noChangeArrowheads="1" noChangeShapeType="1" noTextEdit="1"/>
              </p:cNvSpPr>
              <p:nvPr/>
            </p:nvSpPr>
            <p:spPr>
              <a:xfrm>
                <a:off x="5558171" y="4774329"/>
                <a:ext cx="2056525" cy="276999"/>
              </a:xfrm>
              <a:prstGeom prst="rect">
                <a:avLst/>
              </a:prstGeom>
              <a:blipFill rotWithShape="0">
                <a:blip r:embed="rId12"/>
                <a:stretch>
                  <a:fillRect l="-297" b="-1521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5" name="Rectangle 44"/>
              <p:cNvSpPr/>
              <p:nvPr/>
            </p:nvSpPr>
            <p:spPr>
              <a:xfrm>
                <a:off x="8411962" y="5791200"/>
                <a:ext cx="50366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0000FF"/>
                          </a:solidFill>
                          <a:latin typeface="Cambria Math" panose="02040503050406030204" pitchFamily="18" charset="0"/>
                        </a:rPr>
                        <m:t>𝑟</m:t>
                      </m:r>
                      <m:r>
                        <a:rPr lang="en-US" altLang="zh-CN" i="1">
                          <a:solidFill>
                            <a:srgbClr val="0000FF"/>
                          </a:solidFill>
                          <a:latin typeface="Cambria Math" panose="02040503050406030204" pitchFamily="18" charset="0"/>
                        </a:rPr>
                        <m:t>(</m:t>
                      </m:r>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oMath>
                  </m:oMathPara>
                </a14:m>
                <a:endParaRPr lang="zh-CN" altLang="en-US" dirty="0">
                  <a:solidFill>
                    <a:srgbClr val="0000FF"/>
                  </a:solidFill>
                </a:endParaRPr>
              </a:p>
            </p:txBody>
          </p:sp>
        </mc:Choice>
        <mc:Fallback xmlns="">
          <p:sp>
            <p:nvSpPr>
              <p:cNvPr id="45" name="Rectangle 44"/>
              <p:cNvSpPr>
                <a:spLocks noRot="1" noChangeAspect="1" noMove="1" noResize="1" noEditPoints="1" noAdjustHandles="1" noChangeArrowheads="1" noChangeShapeType="1" noTextEdit="1"/>
              </p:cNvSpPr>
              <p:nvPr/>
            </p:nvSpPr>
            <p:spPr>
              <a:xfrm>
                <a:off x="8411962" y="5791200"/>
                <a:ext cx="503664" cy="276999"/>
              </a:xfrm>
              <a:prstGeom prst="rect">
                <a:avLst/>
              </a:prstGeom>
              <a:blipFill rotWithShape="0">
                <a:blip r:embed="rId13"/>
                <a:stretch>
                  <a:fillRect b="-11111"/>
                </a:stretch>
              </a:blipFill>
            </p:spPr>
            <p:txBody>
              <a:bodyPr/>
              <a:lstStyle/>
              <a:p>
                <a:r>
                  <a:rPr lang="zh-CN" altLang="en-US">
                    <a:noFill/>
                  </a:rPr>
                  <a:t> </a:t>
                </a:r>
              </a:p>
            </p:txBody>
          </p:sp>
        </mc:Fallback>
      </mc:AlternateContent>
      <p:cxnSp>
        <p:nvCxnSpPr>
          <p:cNvPr id="47" name="Straight Arrow Connector 46"/>
          <p:cNvCxnSpPr>
            <a:stCxn id="45" idx="1"/>
            <a:endCxn id="53" idx="3"/>
          </p:cNvCxnSpPr>
          <p:nvPr/>
        </p:nvCxnSpPr>
        <p:spPr bwMode="auto">
          <a:xfrm flipH="1" flipV="1">
            <a:off x="3023186" y="5929699"/>
            <a:ext cx="5388776"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50" name="Rectangle 49"/>
              <p:cNvSpPr/>
              <p:nvPr/>
            </p:nvSpPr>
            <p:spPr>
              <a:xfrm>
                <a:off x="5438424" y="5603425"/>
                <a:ext cx="3095976"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i="1" smtClean="0">
                          <a:solidFill>
                            <a:srgbClr val="0000FF"/>
                          </a:solidFill>
                          <a:latin typeface="Cambria Math" panose="02040503050406030204" pitchFamily="18" charset="0"/>
                        </a:rPr>
                        <m:t>𝑟</m:t>
                      </m:r>
                      <m:d>
                        <m:dPr>
                          <m:ctrlPr>
                            <a:rPr lang="en-US" altLang="zh-CN" i="1">
                              <a:solidFill>
                                <a:srgbClr val="0000FF"/>
                              </a:solidFill>
                              <a:latin typeface="Cambria Math" panose="02040503050406030204" pitchFamily="18" charset="0"/>
                            </a:rPr>
                          </m:ctrlPr>
                        </m:dPr>
                        <m:e>
                          <m:r>
                            <a:rPr lang="en-US" altLang="zh-CN" i="1">
                              <a:solidFill>
                                <a:srgbClr val="0000FF"/>
                              </a:solidFill>
                              <a:latin typeface="Cambria Math" panose="02040503050406030204" pitchFamily="18" charset="0"/>
                            </a:rPr>
                            <m:t>𝑡</m:t>
                          </m:r>
                        </m:e>
                      </m:d>
                      <m:r>
                        <a:rPr lang="en-US" altLang="zh-CN" b="0" i="1"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is</m:t>
                      </m:r>
                      <m:r>
                        <a:rPr lang="en-US" altLang="zh-CN" b="0" i="0"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repeated</m:t>
                      </m:r>
                      <m:r>
                        <a:rPr lang="en-US" altLang="zh-CN" b="0" i="0"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twice</m:t>
                      </m:r>
                      <m:r>
                        <a:rPr lang="en-US" altLang="zh-CN" b="0" i="0"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before</m:t>
                      </m:r>
                      <m:r>
                        <a:rPr lang="en-US" altLang="zh-CN" b="0" i="0"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DFT</m:t>
                      </m:r>
                      <m:r>
                        <a:rPr lang="en-US" altLang="zh-CN" b="0" i="0" smtClean="0">
                          <a:solidFill>
                            <a:srgbClr val="0000FF"/>
                          </a:solidFill>
                          <a:latin typeface="Cambria Math" panose="02040503050406030204" pitchFamily="18" charset="0"/>
                        </a:rPr>
                        <m:t> </m:t>
                      </m:r>
                      <m:r>
                        <m:rPr>
                          <m:sty m:val="p"/>
                        </m:rPr>
                        <a:rPr lang="en-US" altLang="zh-CN" b="0" i="0" smtClean="0">
                          <a:solidFill>
                            <a:srgbClr val="0000FF"/>
                          </a:solidFill>
                          <a:latin typeface="Cambria Math" panose="02040503050406030204" pitchFamily="18" charset="0"/>
                        </a:rPr>
                        <m:t>operation</m:t>
                      </m:r>
                    </m:oMath>
                  </m:oMathPara>
                </a14:m>
                <a:endParaRPr lang="zh-CN" altLang="en-US" dirty="0">
                  <a:solidFill>
                    <a:srgbClr val="0000FF"/>
                  </a:solidFill>
                </a:endParaRPr>
              </a:p>
            </p:txBody>
          </p:sp>
        </mc:Choice>
        <mc:Fallback xmlns="">
          <p:sp>
            <p:nvSpPr>
              <p:cNvPr id="50" name="Rectangle 49"/>
              <p:cNvSpPr>
                <a:spLocks noRot="1" noChangeAspect="1" noMove="1" noResize="1" noEditPoints="1" noAdjustHandles="1" noChangeArrowheads="1" noChangeShapeType="1" noTextEdit="1"/>
              </p:cNvSpPr>
              <p:nvPr/>
            </p:nvSpPr>
            <p:spPr>
              <a:xfrm>
                <a:off x="5438424" y="5603425"/>
                <a:ext cx="3095976" cy="276999"/>
              </a:xfrm>
              <a:prstGeom prst="rect">
                <a:avLst/>
              </a:prstGeom>
              <a:blipFill rotWithShape="0">
                <a:blip r:embed="rId14"/>
                <a:stretch>
                  <a:fillRect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302463" y="5383986"/>
                <a:ext cx="726737" cy="5195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ctrlPr>
                            <a:rPr lang="en-US" altLang="zh-CN" i="1" smtClean="0">
                              <a:solidFill>
                                <a:srgbClr val="FF0000"/>
                              </a:solidFill>
                              <a:latin typeface="Cambria Math" panose="02040503050406030204" pitchFamily="18" charset="0"/>
                            </a:rPr>
                          </m:ctrlPr>
                        </m:naryPr>
                        <m:sub>
                          <m:r>
                            <a:rPr lang="en-US" altLang="zh-CN" b="0" i="1" smtClean="0">
                              <a:solidFill>
                                <a:srgbClr val="FF0000"/>
                              </a:solidFill>
                              <a:latin typeface="Cambria Math" panose="02040503050406030204" pitchFamily="18" charset="0"/>
                            </a:rPr>
                            <m:t>𝑡</m:t>
                          </m:r>
                          <m:r>
                            <a:rPr lang="en-US" altLang="zh-CN" i="1">
                              <a:solidFill>
                                <a:srgbClr val="FF0000"/>
                              </a:solidFill>
                              <a:latin typeface="Cambria Math" panose="02040503050406030204" pitchFamily="18" charset="0"/>
                            </a:rPr>
                            <m:t>=0</m:t>
                          </m:r>
                        </m:sub>
                        <m:sup>
                          <m:r>
                            <a:rPr lang="en-US" altLang="zh-CN" i="1">
                              <a:solidFill>
                                <a:srgbClr val="FF0000"/>
                              </a:solidFill>
                              <a:latin typeface="Cambria Math" panose="02040503050406030204" pitchFamily="18" charset="0"/>
                            </a:rPr>
                            <m:t>𝑁</m:t>
                          </m:r>
                          <m:r>
                            <a:rPr lang="en-US" altLang="zh-CN" i="1">
                              <a:solidFill>
                                <a:srgbClr val="FF0000"/>
                              </a:solidFill>
                              <a:latin typeface="Cambria Math" panose="02040503050406030204" pitchFamily="18" charset="0"/>
                            </a:rPr>
                            <m:t>−1</m:t>
                          </m:r>
                        </m:sup>
                        <m:e>
                          <m:sSup>
                            <m:sSupPr>
                              <m:ctrlPr>
                                <a:rPr lang="en-US" altLang="zh-CN" i="1">
                                  <a:solidFill>
                                    <a:srgbClr val="FF0000"/>
                                  </a:solidFill>
                                  <a:latin typeface="Cambria Math" panose="02040503050406030204" pitchFamily="18" charset="0"/>
                                </a:rPr>
                              </m:ctrlPr>
                            </m:sSupPr>
                            <m:e>
                              <m:d>
                                <m:dPr>
                                  <m:begChr m:val="|"/>
                                  <m:endChr m:val="|"/>
                                  <m:ctrlPr>
                                    <a:rPr lang="en-US" altLang="zh-CN" i="1">
                                      <a:solidFill>
                                        <a:srgbClr val="FF0000"/>
                                      </a:solidFill>
                                      <a:latin typeface="Cambria Math" panose="02040503050406030204" pitchFamily="18" charset="0"/>
                                    </a:rPr>
                                  </m:ctrlPr>
                                </m:dPr>
                                <m:e>
                                  <m:r>
                                    <a:rPr lang="en-US" altLang="zh-CN" b="0" i="1" smtClean="0">
                                      <a:solidFill>
                                        <a:srgbClr val="FF0000"/>
                                      </a:solidFill>
                                      <a:latin typeface="Cambria Math" panose="02040503050406030204" pitchFamily="18" charset="0"/>
                                    </a:rPr>
                                    <m:t>𝑛</m:t>
                                  </m:r>
                                  <m:r>
                                    <a:rPr lang="en-US" altLang="zh-CN" i="1">
                                      <a:solidFill>
                                        <a:srgbClr val="FF0000"/>
                                      </a:solidFill>
                                      <a:latin typeface="Cambria Math" panose="02040503050406030204" pitchFamily="18" charset="0"/>
                                    </a:rPr>
                                    <m:t>(</m:t>
                                  </m:r>
                                  <m:r>
                                    <a:rPr lang="en-US" altLang="zh-CN" b="0" i="1" smtClean="0">
                                      <a:solidFill>
                                        <a:srgbClr val="FF0000"/>
                                      </a:solidFill>
                                      <a:latin typeface="Cambria Math" panose="02040503050406030204" pitchFamily="18" charset="0"/>
                                    </a:rPr>
                                    <m:t>𝑡</m:t>
                                  </m:r>
                                  <m:r>
                                    <a:rPr lang="en-US" altLang="zh-CN" i="1">
                                      <a:solidFill>
                                        <a:srgbClr val="FF0000"/>
                                      </a:solidFill>
                                      <a:latin typeface="Cambria Math" panose="02040503050406030204" pitchFamily="18" charset="0"/>
                                    </a:rPr>
                                    <m:t>)</m:t>
                                  </m:r>
                                </m:e>
                              </m:d>
                            </m:e>
                            <m:sup>
                              <m:r>
                                <a:rPr lang="en-US" altLang="zh-CN" i="1">
                                  <a:solidFill>
                                    <a:srgbClr val="FF0000"/>
                                  </a:solidFill>
                                  <a:latin typeface="Cambria Math" panose="02040503050406030204" pitchFamily="18" charset="0"/>
                                </a:rPr>
                                <m:t>2</m:t>
                              </m:r>
                            </m:sup>
                          </m:sSup>
                        </m:e>
                      </m:nary>
                    </m:oMath>
                  </m:oMathPara>
                </a14:m>
                <a:endParaRPr lang="zh-CN" altLang="en-US" dirty="0"/>
              </a:p>
            </p:txBody>
          </p:sp>
        </mc:Choice>
        <mc:Fallback xmlns="">
          <p:sp>
            <p:nvSpPr>
              <p:cNvPr id="52" name="TextBox 51"/>
              <p:cNvSpPr txBox="1">
                <a:spLocks noRot="1" noChangeAspect="1" noMove="1" noResize="1" noEditPoints="1" noAdjustHandles="1" noChangeArrowheads="1" noChangeShapeType="1" noTextEdit="1"/>
              </p:cNvSpPr>
              <p:nvPr/>
            </p:nvSpPr>
            <p:spPr>
              <a:xfrm>
                <a:off x="4302463" y="5383986"/>
                <a:ext cx="726737" cy="519501"/>
              </a:xfrm>
              <a:prstGeom prst="rect">
                <a:avLst/>
              </a:prstGeom>
              <a:blipFill rotWithShape="0">
                <a:blip r:embed="rId1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3" name="Rectangle 52"/>
              <p:cNvSpPr/>
              <p:nvPr/>
            </p:nvSpPr>
            <p:spPr>
              <a:xfrm>
                <a:off x="2504903" y="5791199"/>
                <a:ext cx="518283"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0000FF"/>
                          </a:solidFill>
                          <a:latin typeface="Cambria Math" panose="02040503050406030204" pitchFamily="18" charset="0"/>
                        </a:rPr>
                        <m:t>𝐷𝐹𝑇</m:t>
                      </m:r>
                    </m:oMath>
                  </m:oMathPara>
                </a14:m>
                <a:endParaRPr lang="zh-CN" altLang="en-US" dirty="0">
                  <a:solidFill>
                    <a:srgbClr val="0000FF"/>
                  </a:solidFill>
                </a:endParaRPr>
              </a:p>
            </p:txBody>
          </p:sp>
        </mc:Choice>
        <mc:Fallback xmlns="">
          <p:sp>
            <p:nvSpPr>
              <p:cNvPr id="53" name="Rectangle 52"/>
              <p:cNvSpPr>
                <a:spLocks noRot="1" noChangeAspect="1" noMove="1" noResize="1" noEditPoints="1" noAdjustHandles="1" noChangeArrowheads="1" noChangeShapeType="1" noTextEdit="1"/>
              </p:cNvSpPr>
              <p:nvPr/>
            </p:nvSpPr>
            <p:spPr>
              <a:xfrm>
                <a:off x="2504903" y="5791199"/>
                <a:ext cx="518283" cy="276999"/>
              </a:xfrm>
              <a:prstGeom prst="rect">
                <a:avLst/>
              </a:prstGeom>
              <a:blipFill rotWithShape="0">
                <a:blip r:embed="rId1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6" name="Rectangle 55"/>
              <p:cNvSpPr/>
              <p:nvPr/>
            </p:nvSpPr>
            <p:spPr>
              <a:xfrm>
                <a:off x="1534212" y="5792874"/>
                <a:ext cx="543097"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0000FF"/>
                          </a:solidFill>
                          <a:latin typeface="Cambria Math" panose="02040503050406030204" pitchFamily="18" charset="0"/>
                        </a:rPr>
                        <m:t>𝑅</m:t>
                      </m:r>
                      <m:r>
                        <a:rPr lang="en-US" altLang="zh-CN" i="1">
                          <a:solidFill>
                            <a:srgbClr val="0000FF"/>
                          </a:solidFill>
                          <a:latin typeface="Cambria Math" panose="02040503050406030204" pitchFamily="18" charset="0"/>
                        </a:rPr>
                        <m:t>(</m:t>
                      </m:r>
                      <m:r>
                        <a:rPr lang="en-US" altLang="zh-CN" b="0" i="1" smtClean="0">
                          <a:solidFill>
                            <a:srgbClr val="0000FF"/>
                          </a:solidFill>
                          <a:latin typeface="Cambria Math" panose="02040503050406030204" pitchFamily="18" charset="0"/>
                        </a:rPr>
                        <m:t>𝑘</m:t>
                      </m:r>
                      <m:r>
                        <a:rPr lang="en-US" altLang="zh-CN" i="1">
                          <a:solidFill>
                            <a:srgbClr val="0000FF"/>
                          </a:solidFill>
                          <a:latin typeface="Cambria Math" panose="02040503050406030204" pitchFamily="18" charset="0"/>
                        </a:rPr>
                        <m:t>)</m:t>
                      </m:r>
                    </m:oMath>
                  </m:oMathPara>
                </a14:m>
                <a:endParaRPr lang="zh-CN" altLang="en-US" dirty="0">
                  <a:solidFill>
                    <a:srgbClr val="0000FF"/>
                  </a:solidFill>
                </a:endParaRPr>
              </a:p>
            </p:txBody>
          </p:sp>
        </mc:Choice>
        <mc:Fallback xmlns="">
          <p:sp>
            <p:nvSpPr>
              <p:cNvPr id="56" name="Rectangle 55"/>
              <p:cNvSpPr>
                <a:spLocks noRot="1" noChangeAspect="1" noMove="1" noResize="1" noEditPoints="1" noAdjustHandles="1" noChangeArrowheads="1" noChangeShapeType="1" noTextEdit="1"/>
              </p:cNvSpPr>
              <p:nvPr/>
            </p:nvSpPr>
            <p:spPr>
              <a:xfrm>
                <a:off x="1534212" y="5792874"/>
                <a:ext cx="543097" cy="276999"/>
              </a:xfrm>
              <a:prstGeom prst="rect">
                <a:avLst/>
              </a:prstGeom>
              <a:blipFill rotWithShape="0">
                <a:blip r:embed="rId17"/>
                <a:stretch>
                  <a:fillRect b="-8696"/>
                </a:stretch>
              </a:blipFill>
            </p:spPr>
            <p:txBody>
              <a:bodyPr/>
              <a:lstStyle/>
              <a:p>
                <a:r>
                  <a:rPr lang="zh-CN" altLang="en-US">
                    <a:noFill/>
                  </a:rPr>
                  <a:t> </a:t>
                </a:r>
              </a:p>
            </p:txBody>
          </p:sp>
        </mc:Fallback>
      </mc:AlternateContent>
      <p:cxnSp>
        <p:nvCxnSpPr>
          <p:cNvPr id="58" name="Straight Arrow Connector 57"/>
          <p:cNvCxnSpPr>
            <a:stCxn id="53" idx="1"/>
            <a:endCxn id="56" idx="3"/>
          </p:cNvCxnSpPr>
          <p:nvPr/>
        </p:nvCxnSpPr>
        <p:spPr bwMode="auto">
          <a:xfrm flipH="1">
            <a:off x="2077309" y="5929699"/>
            <a:ext cx="427594" cy="167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0" name="Straight Arrow Connector 59"/>
          <p:cNvCxnSpPr/>
          <p:nvPr/>
        </p:nvCxnSpPr>
        <p:spPr bwMode="auto">
          <a:xfrm flipH="1">
            <a:off x="5029200" y="5741925"/>
            <a:ext cx="482841" cy="0"/>
          </a:xfrm>
          <a:prstGeom prst="straightConnector1">
            <a:avLst/>
          </a:prstGeom>
          <a:solidFill>
            <a:schemeClr val="accent1"/>
          </a:solidFill>
          <a:ln w="12700" cap="flat" cmpd="sng" algn="ctr">
            <a:solidFill>
              <a:srgbClr val="0000FF"/>
            </a:solidFill>
            <a:prstDash val="solid"/>
            <a:round/>
            <a:headEnd type="none" w="sm" len="sm"/>
            <a:tailEnd type="triangle"/>
          </a:ln>
          <a:effectLst/>
        </p:spPr>
      </p:cxnSp>
      <mc:AlternateContent xmlns:mc="http://schemas.openxmlformats.org/markup-compatibility/2006" xmlns:a14="http://schemas.microsoft.com/office/drawing/2010/main">
        <mc:Choice Requires="a14">
          <p:sp>
            <p:nvSpPr>
              <p:cNvPr id="62" name="TextBox 61"/>
              <p:cNvSpPr txBox="1"/>
              <p:nvPr/>
            </p:nvSpPr>
            <p:spPr>
              <a:xfrm>
                <a:off x="3172746" y="5472778"/>
                <a:ext cx="1139543" cy="318421"/>
              </a:xfrm>
              <a:prstGeom prst="rect">
                <a:avLst/>
              </a:prstGeom>
              <a:noFill/>
            </p:spPr>
            <p:txBody>
              <a:bodyPr wrap="none" lIns="0" tIns="0" rIns="0" bIns="0" rtlCol="0">
                <a:spAutoFit/>
              </a:bodyPr>
              <a:lstStyle/>
              <a:p>
                <a:r>
                  <a:rPr lang="en-US" altLang="zh-CN" dirty="0" smtClean="0"/>
                  <a:t>2</a:t>
                </a:r>
                <a14:m>
                  <m:oMath xmlns:m="http://schemas.openxmlformats.org/officeDocument/2006/math">
                    <m:d>
                      <m:dPr>
                        <m:ctrlPr>
                          <a:rPr lang="en-US" altLang="zh-CN" i="1" smtClean="0">
                            <a:latin typeface="Cambria Math" panose="02040503050406030204" pitchFamily="18" charset="0"/>
                          </a:rPr>
                        </m:ctrlPr>
                      </m:dPr>
                      <m:e>
                        <m:nary>
                          <m:naryPr>
                            <m:chr m:val="∑"/>
                            <m:ctrlPr>
                              <a:rPr lang="en-US" altLang="zh-CN" i="1">
                                <a:solidFill>
                                  <a:srgbClr val="0000FF"/>
                                </a:solidFill>
                                <a:latin typeface="Cambria Math" panose="02040503050406030204" pitchFamily="18" charset="0"/>
                              </a:rPr>
                            </m:ctrlPr>
                          </m:naryPr>
                          <m:sub>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=0</m:t>
                            </m:r>
                          </m:sub>
                          <m:sup>
                            <m:f>
                              <m:fPr>
                                <m:ctrlPr>
                                  <a:rPr lang="en-US" altLang="zh-CN" i="1">
                                    <a:solidFill>
                                      <a:srgbClr val="0000FF"/>
                                    </a:solidFill>
                                    <a:latin typeface="Cambria Math" panose="02040503050406030204" pitchFamily="18" charset="0"/>
                                  </a:rPr>
                                </m:ctrlPr>
                              </m:fPr>
                              <m:num>
                                <m:r>
                                  <a:rPr lang="en-US" altLang="zh-CN" i="1">
                                    <a:solidFill>
                                      <a:srgbClr val="0000FF"/>
                                    </a:solidFill>
                                    <a:latin typeface="Cambria Math" panose="02040503050406030204" pitchFamily="18" charset="0"/>
                                  </a:rPr>
                                  <m:t>𝑁</m:t>
                                </m:r>
                              </m:num>
                              <m:den>
                                <m:r>
                                  <a:rPr lang="en-US" altLang="zh-CN" i="1">
                                    <a:solidFill>
                                      <a:srgbClr val="0000FF"/>
                                    </a:solidFill>
                                    <a:latin typeface="Cambria Math" panose="02040503050406030204" pitchFamily="18" charset="0"/>
                                  </a:rPr>
                                  <m:t>2</m:t>
                                </m:r>
                              </m:den>
                            </m:f>
                            <m:r>
                              <a:rPr lang="en-US" altLang="zh-CN" i="1">
                                <a:solidFill>
                                  <a:srgbClr val="0000FF"/>
                                </a:solidFill>
                                <a:latin typeface="Cambria Math" panose="02040503050406030204" pitchFamily="18" charset="0"/>
                              </a:rPr>
                              <m:t>−1</m:t>
                            </m:r>
                          </m:sup>
                          <m:e>
                            <m:sSup>
                              <m:sSupPr>
                                <m:ctrlPr>
                                  <a:rPr lang="en-US" altLang="zh-CN" i="1">
                                    <a:solidFill>
                                      <a:srgbClr val="0000FF"/>
                                    </a:solidFill>
                                    <a:latin typeface="Cambria Math" panose="02040503050406030204" pitchFamily="18" charset="0"/>
                                  </a:rPr>
                                </m:ctrlPr>
                              </m:sSupPr>
                              <m:e>
                                <m:d>
                                  <m:dPr>
                                    <m:begChr m:val="|"/>
                                    <m:endChr m:val="|"/>
                                    <m:ctrlPr>
                                      <a:rPr lang="en-US" altLang="zh-CN" i="1">
                                        <a:solidFill>
                                          <a:srgbClr val="0000FF"/>
                                        </a:solidFill>
                                        <a:latin typeface="Cambria Math" panose="02040503050406030204" pitchFamily="18" charset="0"/>
                                      </a:rPr>
                                    </m:ctrlPr>
                                  </m:dPr>
                                  <m:e>
                                    <m:r>
                                      <a:rPr lang="en-US" altLang="zh-CN" i="1">
                                        <a:solidFill>
                                          <a:srgbClr val="0000FF"/>
                                        </a:solidFill>
                                        <a:latin typeface="Cambria Math" panose="02040503050406030204" pitchFamily="18" charset="0"/>
                                      </a:rPr>
                                      <m:t>𝑛</m:t>
                                    </m:r>
                                    <m:r>
                                      <a:rPr lang="en-US" altLang="zh-CN" i="1">
                                        <a:solidFill>
                                          <a:srgbClr val="0000FF"/>
                                        </a:solidFill>
                                        <a:latin typeface="Cambria Math" panose="02040503050406030204" pitchFamily="18" charset="0"/>
                                      </a:rPr>
                                      <m:t>(</m:t>
                                    </m:r>
                                    <m:r>
                                      <a:rPr lang="en-US" altLang="zh-CN" i="1">
                                        <a:solidFill>
                                          <a:srgbClr val="0000FF"/>
                                        </a:solidFill>
                                        <a:latin typeface="Cambria Math" panose="02040503050406030204" pitchFamily="18" charset="0"/>
                                      </a:rPr>
                                      <m:t>𝑡</m:t>
                                    </m:r>
                                    <m:r>
                                      <a:rPr lang="en-US" altLang="zh-CN" i="1">
                                        <a:solidFill>
                                          <a:srgbClr val="0000FF"/>
                                        </a:solidFill>
                                        <a:latin typeface="Cambria Math" panose="02040503050406030204" pitchFamily="18" charset="0"/>
                                      </a:rPr>
                                      <m:t>)</m:t>
                                    </m:r>
                                  </m:e>
                                </m:d>
                              </m:e>
                              <m:sup>
                                <m:r>
                                  <a:rPr lang="en-US" altLang="zh-CN" i="1">
                                    <a:solidFill>
                                      <a:srgbClr val="0000FF"/>
                                    </a:solidFill>
                                    <a:latin typeface="Cambria Math" panose="02040503050406030204" pitchFamily="18" charset="0"/>
                                  </a:rPr>
                                  <m:t>2</m:t>
                                </m:r>
                              </m:sup>
                            </m:sSup>
                          </m:e>
                        </m:nary>
                      </m:e>
                    </m:d>
                  </m:oMath>
                </a14:m>
                <a:r>
                  <a:rPr lang="zh-CN" altLang="en-US" dirty="0" smtClean="0"/>
                  <a:t> </a:t>
                </a:r>
                <a:r>
                  <a:rPr lang="en-US" altLang="zh-CN" dirty="0" smtClean="0"/>
                  <a:t>=</a:t>
                </a:r>
                <a:endParaRPr lang="zh-CN" altLang="en-US" dirty="0"/>
              </a:p>
            </p:txBody>
          </p:sp>
        </mc:Choice>
        <mc:Fallback xmlns="">
          <p:sp>
            <p:nvSpPr>
              <p:cNvPr id="62" name="TextBox 61"/>
              <p:cNvSpPr txBox="1">
                <a:spLocks noRot="1" noChangeAspect="1" noMove="1" noResize="1" noEditPoints="1" noAdjustHandles="1" noChangeArrowheads="1" noChangeShapeType="1" noTextEdit="1"/>
              </p:cNvSpPr>
              <p:nvPr/>
            </p:nvSpPr>
            <p:spPr>
              <a:xfrm>
                <a:off x="3172746" y="5472778"/>
                <a:ext cx="1139543" cy="318421"/>
              </a:xfrm>
              <a:prstGeom prst="rect">
                <a:avLst/>
              </a:prstGeom>
              <a:blipFill rotWithShape="0">
                <a:blip r:embed="rId18"/>
                <a:stretch>
                  <a:fillRect l="-11765" t="-63462" r="-7487" b="-148077"/>
                </a:stretch>
              </a:blipFill>
            </p:spPr>
            <p:txBody>
              <a:bodyPr/>
              <a:lstStyle/>
              <a:p>
                <a:r>
                  <a:rPr lang="zh-CN" altLang="en-US">
                    <a:noFill/>
                  </a:rPr>
                  <a:t> </a:t>
                </a:r>
              </a:p>
            </p:txBody>
          </p:sp>
        </mc:Fallback>
      </mc:AlternateContent>
      <p:cxnSp>
        <p:nvCxnSpPr>
          <p:cNvPr id="64" name="Straight Connector 63"/>
          <p:cNvCxnSpPr>
            <a:stCxn id="7" idx="2"/>
          </p:cNvCxnSpPr>
          <p:nvPr/>
        </p:nvCxnSpPr>
        <p:spPr bwMode="auto">
          <a:xfrm>
            <a:off x="2424751" y="1808517"/>
            <a:ext cx="2032949" cy="3525483"/>
          </a:xfrm>
          <a:prstGeom prst="line">
            <a:avLst/>
          </a:prstGeom>
          <a:solidFill>
            <a:schemeClr val="accent1"/>
          </a:solidFill>
          <a:ln w="12700" cap="flat" cmpd="sng" algn="ctr">
            <a:solidFill>
              <a:srgbClr val="FF0000"/>
            </a:solidFill>
            <a:prstDash val="solid"/>
            <a:round/>
            <a:headEnd type="triangle" w="sm" len="sm"/>
            <a:tailEnd type="triangle" w="sm" len="sm"/>
          </a:ln>
          <a:effectLst/>
        </p:spPr>
      </p:cxnSp>
      <p:cxnSp>
        <p:nvCxnSpPr>
          <p:cNvPr id="66" name="Straight Connector 65"/>
          <p:cNvCxnSpPr/>
          <p:nvPr/>
        </p:nvCxnSpPr>
        <p:spPr bwMode="auto">
          <a:xfrm flipH="1">
            <a:off x="7639029" y="1877955"/>
            <a:ext cx="89415" cy="2292447"/>
          </a:xfrm>
          <a:prstGeom prst="line">
            <a:avLst/>
          </a:prstGeom>
          <a:solidFill>
            <a:schemeClr val="accent1"/>
          </a:solidFill>
          <a:ln w="12700" cap="flat" cmpd="sng" algn="ctr">
            <a:solidFill>
              <a:srgbClr val="CC00FF"/>
            </a:solidFill>
            <a:prstDash val="solid"/>
            <a:round/>
            <a:headEnd type="triangle" w="med" len="med"/>
            <a:tailEnd type="stealth" w="sm" len="sm"/>
          </a:ln>
          <a:effectLst/>
        </p:spPr>
      </p:cxnSp>
      <p:sp>
        <p:nvSpPr>
          <p:cNvPr id="67" name="TextBox 66"/>
          <p:cNvSpPr txBox="1"/>
          <p:nvPr/>
        </p:nvSpPr>
        <p:spPr>
          <a:xfrm>
            <a:off x="3296540" y="3281068"/>
            <a:ext cx="559769" cy="276999"/>
          </a:xfrm>
          <a:prstGeom prst="rect">
            <a:avLst/>
          </a:prstGeom>
          <a:noFill/>
        </p:spPr>
        <p:txBody>
          <a:bodyPr wrap="none" rtlCol="0">
            <a:spAutoFit/>
          </a:bodyPr>
          <a:lstStyle/>
          <a:p>
            <a:r>
              <a:rPr lang="en-US" altLang="zh-CN" dirty="0" smtClean="0">
                <a:solidFill>
                  <a:srgbClr val="FF0000"/>
                </a:solidFill>
              </a:rPr>
              <a:t>SNR1</a:t>
            </a:r>
            <a:endParaRPr lang="zh-CN" altLang="en-US" dirty="0">
              <a:solidFill>
                <a:srgbClr val="FF0000"/>
              </a:solidFill>
            </a:endParaRPr>
          </a:p>
        </p:txBody>
      </p:sp>
      <p:sp>
        <p:nvSpPr>
          <p:cNvPr id="68" name="TextBox 67"/>
          <p:cNvSpPr txBox="1"/>
          <p:nvPr/>
        </p:nvSpPr>
        <p:spPr>
          <a:xfrm>
            <a:off x="7584201" y="2342426"/>
            <a:ext cx="559769" cy="276999"/>
          </a:xfrm>
          <a:prstGeom prst="rect">
            <a:avLst/>
          </a:prstGeom>
          <a:noFill/>
        </p:spPr>
        <p:txBody>
          <a:bodyPr wrap="none" rtlCol="0">
            <a:spAutoFit/>
          </a:bodyPr>
          <a:lstStyle/>
          <a:p>
            <a:r>
              <a:rPr lang="en-US" altLang="zh-CN" dirty="0" smtClean="0">
                <a:solidFill>
                  <a:srgbClr val="CC00FF"/>
                </a:solidFill>
              </a:rPr>
              <a:t>SNR2</a:t>
            </a:r>
            <a:endParaRPr lang="zh-CN" altLang="en-US" dirty="0">
              <a:solidFill>
                <a:srgbClr val="CC00FF"/>
              </a:solidFill>
            </a:endParaRPr>
          </a:p>
        </p:txBody>
      </p:sp>
      <mc:AlternateContent xmlns:mc="http://schemas.openxmlformats.org/markup-compatibility/2006" xmlns:a14="http://schemas.microsoft.com/office/drawing/2010/main">
        <mc:Choice Requires="a14">
          <p:sp>
            <p:nvSpPr>
              <p:cNvPr id="69" name="TextBox 68"/>
              <p:cNvSpPr txBox="1"/>
              <p:nvPr/>
            </p:nvSpPr>
            <p:spPr>
              <a:xfrm>
                <a:off x="381000" y="4078069"/>
                <a:ext cx="2797945" cy="639662"/>
              </a:xfrm>
              <a:prstGeom prst="rect">
                <a:avLst/>
              </a:prstGeom>
              <a:noFill/>
            </p:spPr>
            <p:txBody>
              <a:bodyPr wrap="none" rtlCol="0">
                <a:spAutoFit/>
              </a:bodyPr>
              <a:lstStyle/>
              <a:p>
                <a:r>
                  <a:rPr lang="en-US" altLang="zh-CN" dirty="0" smtClean="0">
                    <a:solidFill>
                      <a:srgbClr val="FF0000"/>
                    </a:solidFill>
                  </a:rPr>
                  <a:t>SNR1</a:t>
                </a:r>
                <a:r>
                  <a:rPr lang="en-US" altLang="zh-CN" dirty="0" smtClean="0"/>
                  <a:t> = </a:t>
                </a:r>
                <a14:m>
                  <m:oMath xmlns:m="http://schemas.openxmlformats.org/officeDocument/2006/math">
                    <m:f>
                      <m:fPr>
                        <m:ctrlPr>
                          <a:rPr lang="en-US" altLang="zh-CN" i="1" smtClean="0">
                            <a:latin typeface="Cambria Math" panose="02040503050406030204" pitchFamily="18" charset="0"/>
                          </a:rPr>
                        </m:ctrlPr>
                      </m:fPr>
                      <m:num>
                        <m:f>
                          <m:fPr>
                            <m:ctrlPr>
                              <a:rPr lang="en-US" altLang="zh-CN" i="1">
                                <a:solidFill>
                                  <a:srgbClr val="FF0000"/>
                                </a:solidFill>
                                <a:latin typeface="Cambria Math" panose="02040503050406030204" pitchFamily="18" charset="0"/>
                              </a:rPr>
                            </m:ctrlPr>
                          </m:fPr>
                          <m:num>
                            <m:r>
                              <a:rPr lang="en-US" altLang="zh-CN" i="1">
                                <a:solidFill>
                                  <a:srgbClr val="FF0000"/>
                                </a:solidFill>
                                <a:latin typeface="Cambria Math" panose="02040503050406030204" pitchFamily="18" charset="0"/>
                              </a:rPr>
                              <m:t>1</m:t>
                            </m:r>
                          </m:num>
                          <m:den>
                            <m:r>
                              <a:rPr lang="en-US" altLang="zh-CN" i="1">
                                <a:solidFill>
                                  <a:srgbClr val="FF0000"/>
                                </a:solidFill>
                                <a:latin typeface="Cambria Math" panose="02040503050406030204" pitchFamily="18" charset="0"/>
                              </a:rPr>
                              <m:t>𝑁</m:t>
                            </m:r>
                          </m:den>
                        </m:f>
                        <m:nary>
                          <m:naryPr>
                            <m:chr m:val="∑"/>
                            <m:ctrlPr>
                              <a:rPr lang="en-US" altLang="zh-CN" i="1">
                                <a:solidFill>
                                  <a:srgbClr val="FF0000"/>
                                </a:solidFill>
                                <a:latin typeface="Cambria Math" panose="02040503050406030204" pitchFamily="18" charset="0"/>
                              </a:rPr>
                            </m:ctrlPr>
                          </m:naryPr>
                          <m:sub>
                            <m:r>
                              <m:rPr>
                                <m:brk m:alnAt="23"/>
                              </m:rPr>
                              <a:rPr lang="en-US" altLang="zh-CN" i="1">
                                <a:solidFill>
                                  <a:srgbClr val="FF0000"/>
                                </a:solidFill>
                                <a:latin typeface="Cambria Math" panose="02040503050406030204" pitchFamily="18" charset="0"/>
                              </a:rPr>
                              <m:t>𝑘</m:t>
                            </m:r>
                            <m:r>
                              <a:rPr lang="en-US" altLang="zh-CN" i="1">
                                <a:solidFill>
                                  <a:srgbClr val="FF0000"/>
                                </a:solidFill>
                                <a:latin typeface="Cambria Math" panose="02040503050406030204" pitchFamily="18" charset="0"/>
                              </a:rPr>
                              <m:t>=0</m:t>
                            </m:r>
                          </m:sub>
                          <m:sup>
                            <m:r>
                              <a:rPr lang="en-US" altLang="zh-CN" i="1">
                                <a:solidFill>
                                  <a:srgbClr val="FF0000"/>
                                </a:solidFill>
                                <a:latin typeface="Cambria Math" panose="02040503050406030204" pitchFamily="18" charset="0"/>
                              </a:rPr>
                              <m:t>𝑁</m:t>
                            </m:r>
                            <m:r>
                              <a:rPr lang="en-US" altLang="zh-CN" i="1">
                                <a:solidFill>
                                  <a:srgbClr val="FF0000"/>
                                </a:solidFill>
                                <a:latin typeface="Cambria Math" panose="02040503050406030204" pitchFamily="18" charset="0"/>
                              </a:rPr>
                              <m:t>−1</m:t>
                            </m:r>
                          </m:sup>
                          <m:e>
                            <m:sSup>
                              <m:sSupPr>
                                <m:ctrlPr>
                                  <a:rPr lang="en-US" altLang="zh-CN" i="1">
                                    <a:solidFill>
                                      <a:srgbClr val="FF0000"/>
                                    </a:solidFill>
                                    <a:latin typeface="Cambria Math" panose="02040503050406030204" pitchFamily="18" charset="0"/>
                                  </a:rPr>
                                </m:ctrlPr>
                              </m:sSupPr>
                              <m:e>
                                <m:d>
                                  <m:dPr>
                                    <m:begChr m:val="|"/>
                                    <m:endChr m:val="|"/>
                                    <m:ctrlPr>
                                      <a:rPr lang="en-US" altLang="zh-CN" i="1">
                                        <a:solidFill>
                                          <a:srgbClr val="FF0000"/>
                                        </a:solidFill>
                                        <a:latin typeface="Cambria Math" panose="02040503050406030204" pitchFamily="18" charset="0"/>
                                      </a:rPr>
                                    </m:ctrlPr>
                                  </m:dPr>
                                  <m:e>
                                    <m:r>
                                      <a:rPr lang="en-US" altLang="zh-CN" i="1">
                                        <a:solidFill>
                                          <a:srgbClr val="FF0000"/>
                                        </a:solidFill>
                                        <a:latin typeface="Cambria Math" panose="02040503050406030204" pitchFamily="18" charset="0"/>
                                      </a:rPr>
                                      <m:t>𝑆</m:t>
                                    </m:r>
                                    <m:r>
                                      <a:rPr lang="en-US" altLang="zh-CN" i="1">
                                        <a:solidFill>
                                          <a:srgbClr val="FF0000"/>
                                        </a:solidFill>
                                        <a:latin typeface="Cambria Math" panose="02040503050406030204" pitchFamily="18" charset="0"/>
                                      </a:rPr>
                                      <m:t>(</m:t>
                                    </m:r>
                                    <m:r>
                                      <a:rPr lang="en-US" altLang="zh-CN" i="1">
                                        <a:solidFill>
                                          <a:srgbClr val="FF0000"/>
                                        </a:solidFill>
                                        <a:latin typeface="Cambria Math" panose="02040503050406030204" pitchFamily="18" charset="0"/>
                                      </a:rPr>
                                      <m:t>𝑘</m:t>
                                    </m:r>
                                    <m:r>
                                      <a:rPr lang="en-US" altLang="zh-CN" i="1">
                                        <a:solidFill>
                                          <a:srgbClr val="FF0000"/>
                                        </a:solidFill>
                                        <a:latin typeface="Cambria Math" panose="02040503050406030204" pitchFamily="18" charset="0"/>
                                      </a:rPr>
                                      <m:t>)</m:t>
                                    </m:r>
                                  </m:e>
                                </m:d>
                              </m:e>
                              <m:sup>
                                <m:r>
                                  <a:rPr lang="en-US" altLang="zh-CN" i="1">
                                    <a:solidFill>
                                      <a:srgbClr val="FF0000"/>
                                    </a:solidFill>
                                    <a:latin typeface="Cambria Math" panose="02040503050406030204" pitchFamily="18" charset="0"/>
                                  </a:rPr>
                                  <m:t>2</m:t>
                                </m:r>
                              </m:sup>
                            </m:sSup>
                          </m:e>
                        </m:nary>
                      </m:num>
                      <m:den>
                        <m:nary>
                          <m:naryPr>
                            <m:chr m:val="∑"/>
                            <m:ctrlPr>
                              <a:rPr lang="en-US" altLang="zh-CN" i="1">
                                <a:solidFill>
                                  <a:srgbClr val="FF0000"/>
                                </a:solidFill>
                                <a:latin typeface="Cambria Math" panose="02040503050406030204" pitchFamily="18" charset="0"/>
                              </a:rPr>
                            </m:ctrlPr>
                          </m:naryPr>
                          <m:sub>
                            <m:r>
                              <a:rPr lang="en-US" altLang="zh-CN" i="1">
                                <a:solidFill>
                                  <a:srgbClr val="FF0000"/>
                                </a:solidFill>
                                <a:latin typeface="Cambria Math" panose="02040503050406030204" pitchFamily="18" charset="0"/>
                              </a:rPr>
                              <m:t>𝑡</m:t>
                            </m:r>
                            <m:r>
                              <a:rPr lang="en-US" altLang="zh-CN" i="1">
                                <a:solidFill>
                                  <a:srgbClr val="FF0000"/>
                                </a:solidFill>
                                <a:latin typeface="Cambria Math" panose="02040503050406030204" pitchFamily="18" charset="0"/>
                              </a:rPr>
                              <m:t>=0</m:t>
                            </m:r>
                          </m:sub>
                          <m:sup>
                            <m:r>
                              <a:rPr lang="en-US" altLang="zh-CN" i="1">
                                <a:solidFill>
                                  <a:srgbClr val="FF0000"/>
                                </a:solidFill>
                                <a:latin typeface="Cambria Math" panose="02040503050406030204" pitchFamily="18" charset="0"/>
                              </a:rPr>
                              <m:t>𝑁</m:t>
                            </m:r>
                            <m:r>
                              <a:rPr lang="en-US" altLang="zh-CN" i="1">
                                <a:solidFill>
                                  <a:srgbClr val="FF0000"/>
                                </a:solidFill>
                                <a:latin typeface="Cambria Math" panose="02040503050406030204" pitchFamily="18" charset="0"/>
                              </a:rPr>
                              <m:t>−1</m:t>
                            </m:r>
                          </m:sup>
                          <m:e>
                            <m:sSup>
                              <m:sSupPr>
                                <m:ctrlPr>
                                  <a:rPr lang="en-US" altLang="zh-CN" i="1">
                                    <a:solidFill>
                                      <a:srgbClr val="FF0000"/>
                                    </a:solidFill>
                                    <a:latin typeface="Cambria Math" panose="02040503050406030204" pitchFamily="18" charset="0"/>
                                  </a:rPr>
                                </m:ctrlPr>
                              </m:sSupPr>
                              <m:e>
                                <m:d>
                                  <m:dPr>
                                    <m:begChr m:val="|"/>
                                    <m:endChr m:val="|"/>
                                    <m:ctrlPr>
                                      <a:rPr lang="en-US" altLang="zh-CN" i="1">
                                        <a:solidFill>
                                          <a:srgbClr val="FF0000"/>
                                        </a:solidFill>
                                        <a:latin typeface="Cambria Math" panose="02040503050406030204" pitchFamily="18" charset="0"/>
                                      </a:rPr>
                                    </m:ctrlPr>
                                  </m:dPr>
                                  <m:e>
                                    <m:r>
                                      <a:rPr lang="en-US" altLang="zh-CN" i="1">
                                        <a:solidFill>
                                          <a:srgbClr val="FF0000"/>
                                        </a:solidFill>
                                        <a:latin typeface="Cambria Math" panose="02040503050406030204" pitchFamily="18" charset="0"/>
                                      </a:rPr>
                                      <m:t>𝑛</m:t>
                                    </m:r>
                                    <m:r>
                                      <a:rPr lang="en-US" altLang="zh-CN" i="1">
                                        <a:solidFill>
                                          <a:srgbClr val="FF0000"/>
                                        </a:solidFill>
                                        <a:latin typeface="Cambria Math" panose="02040503050406030204" pitchFamily="18" charset="0"/>
                                      </a:rPr>
                                      <m:t>(</m:t>
                                    </m:r>
                                    <m:r>
                                      <a:rPr lang="en-US" altLang="zh-CN" i="1">
                                        <a:solidFill>
                                          <a:srgbClr val="FF0000"/>
                                        </a:solidFill>
                                        <a:latin typeface="Cambria Math" panose="02040503050406030204" pitchFamily="18" charset="0"/>
                                      </a:rPr>
                                      <m:t>𝑡</m:t>
                                    </m:r>
                                    <m:r>
                                      <a:rPr lang="en-US" altLang="zh-CN" i="1">
                                        <a:solidFill>
                                          <a:srgbClr val="FF0000"/>
                                        </a:solidFill>
                                        <a:latin typeface="Cambria Math" panose="02040503050406030204" pitchFamily="18" charset="0"/>
                                      </a:rPr>
                                      <m:t>)</m:t>
                                    </m:r>
                                  </m:e>
                                </m:d>
                              </m:e>
                              <m:sup>
                                <m:r>
                                  <a:rPr lang="en-US" altLang="zh-CN" i="1">
                                    <a:solidFill>
                                      <a:srgbClr val="FF0000"/>
                                    </a:solidFill>
                                    <a:latin typeface="Cambria Math" panose="02040503050406030204" pitchFamily="18" charset="0"/>
                                  </a:rPr>
                                  <m:t>2</m:t>
                                </m:r>
                              </m:sup>
                            </m:sSup>
                          </m:e>
                        </m:nary>
                      </m:den>
                    </m:f>
                  </m:oMath>
                </a14:m>
                <a:r>
                  <a:rPr lang="en-US" altLang="zh-CN" dirty="0" smtClean="0"/>
                  <a:t> = </a:t>
                </a:r>
                <a:r>
                  <a:rPr lang="en-US" altLang="zh-CN" dirty="0" smtClean="0">
                    <a:solidFill>
                      <a:srgbClr val="CC00FF"/>
                    </a:solidFill>
                  </a:rPr>
                  <a:t>SNR2</a:t>
                </a:r>
                <a:r>
                  <a:rPr lang="en-US" altLang="zh-CN" dirty="0" smtClean="0"/>
                  <a:t> = </a:t>
                </a:r>
                <a14:m>
                  <m:oMath xmlns:m="http://schemas.openxmlformats.org/officeDocument/2006/math">
                    <m:f>
                      <m:fPr>
                        <m:ctrlPr>
                          <a:rPr lang="en-US" altLang="zh-CN" i="1" smtClean="0">
                            <a:latin typeface="Cambria Math" panose="02040503050406030204" pitchFamily="18" charset="0"/>
                          </a:rPr>
                        </m:ctrlPr>
                      </m:fPr>
                      <m:num>
                        <m:nary>
                          <m:naryPr>
                            <m:chr m:val="∑"/>
                            <m:ctrlPr>
                              <a:rPr lang="en-US" altLang="zh-CN" i="1">
                                <a:solidFill>
                                  <a:srgbClr val="CC00FF"/>
                                </a:solidFill>
                                <a:latin typeface="Cambria Math" panose="02040503050406030204" pitchFamily="18" charset="0"/>
                              </a:rPr>
                            </m:ctrlPr>
                          </m:naryPr>
                          <m:sub>
                            <m:r>
                              <a:rPr lang="en-US" altLang="zh-CN" i="1">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=0</m:t>
                            </m:r>
                          </m:sub>
                          <m:sup>
                            <m:f>
                              <m:fPr>
                                <m:ctrlPr>
                                  <a:rPr lang="en-US" altLang="zh-CN" i="1">
                                    <a:solidFill>
                                      <a:srgbClr val="CC00FF"/>
                                    </a:solidFill>
                                    <a:latin typeface="Cambria Math" panose="02040503050406030204" pitchFamily="18" charset="0"/>
                                  </a:rPr>
                                </m:ctrlPr>
                              </m:fPr>
                              <m:num>
                                <m:r>
                                  <a:rPr lang="en-US" altLang="zh-CN" i="1">
                                    <a:solidFill>
                                      <a:srgbClr val="CC00FF"/>
                                    </a:solidFill>
                                    <a:latin typeface="Cambria Math" panose="02040503050406030204" pitchFamily="18" charset="0"/>
                                  </a:rPr>
                                  <m:t>𝑁</m:t>
                                </m:r>
                              </m:num>
                              <m:den>
                                <m:r>
                                  <a:rPr lang="en-US" altLang="zh-CN" i="1">
                                    <a:solidFill>
                                      <a:srgbClr val="CC00FF"/>
                                    </a:solidFill>
                                    <a:latin typeface="Cambria Math" panose="02040503050406030204" pitchFamily="18" charset="0"/>
                                  </a:rPr>
                                  <m:t>2</m:t>
                                </m:r>
                              </m:den>
                            </m:f>
                            <m:r>
                              <a:rPr lang="en-US" altLang="zh-CN" i="1">
                                <a:solidFill>
                                  <a:srgbClr val="CC00FF"/>
                                </a:solidFill>
                                <a:latin typeface="Cambria Math" panose="02040503050406030204" pitchFamily="18" charset="0"/>
                              </a:rPr>
                              <m:t>−1</m:t>
                            </m:r>
                          </m:sup>
                          <m:e>
                            <m:sSup>
                              <m:sSupPr>
                                <m:ctrlPr>
                                  <a:rPr lang="en-US" altLang="zh-CN" i="1">
                                    <a:solidFill>
                                      <a:srgbClr val="CC00FF"/>
                                    </a:solidFill>
                                    <a:latin typeface="Cambria Math" panose="02040503050406030204" pitchFamily="18" charset="0"/>
                                  </a:rPr>
                                </m:ctrlPr>
                              </m:sSupPr>
                              <m:e>
                                <m:d>
                                  <m:dPr>
                                    <m:begChr m:val="|"/>
                                    <m:endChr m:val="|"/>
                                    <m:ctrlPr>
                                      <a:rPr lang="en-US" altLang="zh-CN" i="1">
                                        <a:solidFill>
                                          <a:srgbClr val="CC00FF"/>
                                        </a:solidFill>
                                        <a:latin typeface="Cambria Math" panose="02040503050406030204" pitchFamily="18" charset="0"/>
                                      </a:rPr>
                                    </m:ctrlPr>
                                  </m:dPr>
                                  <m:e>
                                    <m:r>
                                      <a:rPr lang="en-US" altLang="zh-CN" i="1">
                                        <a:solidFill>
                                          <a:srgbClr val="CC00FF"/>
                                        </a:solidFill>
                                        <a:latin typeface="Cambria Math" panose="02040503050406030204" pitchFamily="18" charset="0"/>
                                      </a:rPr>
                                      <m:t>𝑠</m:t>
                                    </m:r>
                                    <m:r>
                                      <a:rPr lang="en-US" altLang="zh-CN" i="1">
                                        <a:solidFill>
                                          <a:srgbClr val="CC00FF"/>
                                        </a:solidFill>
                                        <a:latin typeface="Cambria Math" panose="02040503050406030204" pitchFamily="18" charset="0"/>
                                      </a:rPr>
                                      <m:t>(</m:t>
                                    </m:r>
                                    <m:r>
                                      <a:rPr lang="en-US" altLang="zh-CN" i="1">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m:t>
                                    </m:r>
                                  </m:e>
                                </m:d>
                              </m:e>
                              <m:sup>
                                <m:r>
                                  <a:rPr lang="en-US" altLang="zh-CN" i="1">
                                    <a:solidFill>
                                      <a:srgbClr val="CC00FF"/>
                                    </a:solidFill>
                                    <a:latin typeface="Cambria Math" panose="02040503050406030204" pitchFamily="18" charset="0"/>
                                  </a:rPr>
                                  <m:t>2</m:t>
                                </m:r>
                              </m:sup>
                            </m:sSup>
                          </m:e>
                        </m:nary>
                      </m:num>
                      <m:den>
                        <m:nary>
                          <m:naryPr>
                            <m:chr m:val="∑"/>
                            <m:ctrlPr>
                              <a:rPr lang="en-US" altLang="zh-CN" i="1">
                                <a:solidFill>
                                  <a:srgbClr val="CC00FF"/>
                                </a:solidFill>
                                <a:latin typeface="Cambria Math" panose="02040503050406030204" pitchFamily="18" charset="0"/>
                              </a:rPr>
                            </m:ctrlPr>
                          </m:naryPr>
                          <m:sub>
                            <m:r>
                              <a:rPr lang="en-US" altLang="zh-CN" i="1">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=0</m:t>
                            </m:r>
                          </m:sub>
                          <m:sup>
                            <m:f>
                              <m:fPr>
                                <m:ctrlPr>
                                  <a:rPr lang="en-US" altLang="zh-CN" i="1">
                                    <a:solidFill>
                                      <a:srgbClr val="CC00FF"/>
                                    </a:solidFill>
                                    <a:latin typeface="Cambria Math" panose="02040503050406030204" pitchFamily="18" charset="0"/>
                                  </a:rPr>
                                </m:ctrlPr>
                              </m:fPr>
                              <m:num>
                                <m:r>
                                  <a:rPr lang="en-US" altLang="zh-CN" i="1">
                                    <a:solidFill>
                                      <a:srgbClr val="CC00FF"/>
                                    </a:solidFill>
                                    <a:latin typeface="Cambria Math" panose="02040503050406030204" pitchFamily="18" charset="0"/>
                                  </a:rPr>
                                  <m:t>𝑁</m:t>
                                </m:r>
                              </m:num>
                              <m:den>
                                <m:r>
                                  <a:rPr lang="en-US" altLang="zh-CN" i="1">
                                    <a:solidFill>
                                      <a:srgbClr val="CC00FF"/>
                                    </a:solidFill>
                                    <a:latin typeface="Cambria Math" panose="02040503050406030204" pitchFamily="18" charset="0"/>
                                  </a:rPr>
                                  <m:t>2</m:t>
                                </m:r>
                              </m:den>
                            </m:f>
                            <m:r>
                              <a:rPr lang="en-US" altLang="zh-CN" i="1">
                                <a:solidFill>
                                  <a:srgbClr val="CC00FF"/>
                                </a:solidFill>
                                <a:latin typeface="Cambria Math" panose="02040503050406030204" pitchFamily="18" charset="0"/>
                              </a:rPr>
                              <m:t>−1</m:t>
                            </m:r>
                          </m:sup>
                          <m:e>
                            <m:sSup>
                              <m:sSupPr>
                                <m:ctrlPr>
                                  <a:rPr lang="en-US" altLang="zh-CN" i="1">
                                    <a:solidFill>
                                      <a:srgbClr val="CC00FF"/>
                                    </a:solidFill>
                                    <a:latin typeface="Cambria Math" panose="02040503050406030204" pitchFamily="18" charset="0"/>
                                  </a:rPr>
                                </m:ctrlPr>
                              </m:sSupPr>
                              <m:e>
                                <m:d>
                                  <m:dPr>
                                    <m:begChr m:val="|"/>
                                    <m:endChr m:val="|"/>
                                    <m:ctrlPr>
                                      <a:rPr lang="en-US" altLang="zh-CN" i="1">
                                        <a:solidFill>
                                          <a:srgbClr val="CC00FF"/>
                                        </a:solidFill>
                                        <a:latin typeface="Cambria Math" panose="02040503050406030204" pitchFamily="18" charset="0"/>
                                      </a:rPr>
                                    </m:ctrlPr>
                                  </m:dPr>
                                  <m:e>
                                    <m:r>
                                      <a:rPr lang="en-US" altLang="zh-CN" i="1">
                                        <a:solidFill>
                                          <a:srgbClr val="CC00FF"/>
                                        </a:solidFill>
                                        <a:latin typeface="Cambria Math" panose="02040503050406030204" pitchFamily="18" charset="0"/>
                                      </a:rPr>
                                      <m:t>𝑛</m:t>
                                    </m:r>
                                    <m:r>
                                      <a:rPr lang="en-US" altLang="zh-CN" i="1">
                                        <a:solidFill>
                                          <a:srgbClr val="CC00FF"/>
                                        </a:solidFill>
                                        <a:latin typeface="Cambria Math" panose="02040503050406030204" pitchFamily="18" charset="0"/>
                                      </a:rPr>
                                      <m:t>(</m:t>
                                    </m:r>
                                    <m:r>
                                      <a:rPr lang="en-US" altLang="zh-CN" i="1">
                                        <a:solidFill>
                                          <a:srgbClr val="CC00FF"/>
                                        </a:solidFill>
                                        <a:latin typeface="Cambria Math" panose="02040503050406030204" pitchFamily="18" charset="0"/>
                                      </a:rPr>
                                      <m:t>𝑡</m:t>
                                    </m:r>
                                    <m:r>
                                      <a:rPr lang="en-US" altLang="zh-CN" i="1">
                                        <a:solidFill>
                                          <a:srgbClr val="CC00FF"/>
                                        </a:solidFill>
                                        <a:latin typeface="Cambria Math" panose="02040503050406030204" pitchFamily="18" charset="0"/>
                                      </a:rPr>
                                      <m:t>)</m:t>
                                    </m:r>
                                  </m:e>
                                </m:d>
                              </m:e>
                              <m:sup>
                                <m:r>
                                  <a:rPr lang="en-US" altLang="zh-CN" i="1">
                                    <a:solidFill>
                                      <a:srgbClr val="CC00FF"/>
                                    </a:solidFill>
                                    <a:latin typeface="Cambria Math" panose="02040503050406030204" pitchFamily="18" charset="0"/>
                                  </a:rPr>
                                  <m:t>2</m:t>
                                </m:r>
                              </m:sup>
                            </m:sSup>
                          </m:e>
                        </m:nary>
                      </m:den>
                    </m:f>
                  </m:oMath>
                </a14:m>
                <a:endParaRPr lang="zh-CN" altLang="en-US" dirty="0"/>
              </a:p>
            </p:txBody>
          </p:sp>
        </mc:Choice>
        <mc:Fallback xmlns="">
          <p:sp>
            <p:nvSpPr>
              <p:cNvPr id="69" name="TextBox 68"/>
              <p:cNvSpPr txBox="1">
                <a:spLocks noRot="1" noChangeAspect="1" noMove="1" noResize="1" noEditPoints="1" noAdjustHandles="1" noChangeArrowheads="1" noChangeShapeType="1" noTextEdit="1"/>
              </p:cNvSpPr>
              <p:nvPr/>
            </p:nvSpPr>
            <p:spPr>
              <a:xfrm>
                <a:off x="381000" y="4078069"/>
                <a:ext cx="2797945" cy="639662"/>
              </a:xfrm>
              <a:prstGeom prst="rect">
                <a:avLst/>
              </a:prstGeom>
              <a:blipFill rotWithShape="0">
                <a:blip r:embed="rId19"/>
                <a:stretch>
                  <a:fillRect l="-218"/>
                </a:stretch>
              </a:blipFill>
            </p:spPr>
            <p:txBody>
              <a:bodyPr/>
              <a:lstStyle/>
              <a:p>
                <a:r>
                  <a:rPr lang="zh-CN" altLang="en-US">
                    <a:noFill/>
                  </a:rPr>
                  <a:t> </a:t>
                </a:r>
              </a:p>
            </p:txBody>
          </p:sp>
        </mc:Fallback>
      </mc:AlternateContent>
      <p:sp>
        <p:nvSpPr>
          <p:cNvPr id="70" name="TextBox 69"/>
          <p:cNvSpPr txBox="1"/>
          <p:nvPr/>
        </p:nvSpPr>
        <p:spPr>
          <a:xfrm>
            <a:off x="354068" y="4712662"/>
            <a:ext cx="3222357" cy="646331"/>
          </a:xfrm>
          <a:prstGeom prst="rect">
            <a:avLst/>
          </a:prstGeom>
          <a:noFill/>
        </p:spPr>
        <p:txBody>
          <a:bodyPr wrap="none" rtlCol="0">
            <a:spAutoFit/>
          </a:bodyPr>
          <a:lstStyle/>
          <a:p>
            <a:r>
              <a:rPr lang="en-US" altLang="zh-CN" dirty="0" smtClean="0"/>
              <a:t>Hence, either </a:t>
            </a:r>
            <a:r>
              <a:rPr lang="en-US" altLang="zh-CN" dirty="0" smtClean="0">
                <a:solidFill>
                  <a:srgbClr val="FF0000"/>
                </a:solidFill>
              </a:rPr>
              <a:t>SNR1</a:t>
            </a:r>
            <a:r>
              <a:rPr lang="en-US" altLang="zh-CN" dirty="0" smtClean="0"/>
              <a:t> or </a:t>
            </a:r>
            <a:r>
              <a:rPr lang="en-US" altLang="zh-CN" dirty="0" smtClean="0">
                <a:solidFill>
                  <a:srgbClr val="CC00FF"/>
                </a:solidFill>
              </a:rPr>
              <a:t>SNR2</a:t>
            </a:r>
            <a:r>
              <a:rPr lang="en-US" altLang="zh-CN" dirty="0" smtClean="0"/>
              <a:t> can be averaged </a:t>
            </a:r>
          </a:p>
          <a:p>
            <a:r>
              <a:rPr lang="en-US" altLang="zh-CN" dirty="0" smtClean="0"/>
              <a:t>over the entire number of data symbols and used </a:t>
            </a:r>
            <a:endParaRPr lang="en-US" altLang="zh-CN" dirty="0"/>
          </a:p>
          <a:p>
            <a:r>
              <a:rPr lang="en-US" altLang="zh-CN" dirty="0" smtClean="0"/>
              <a:t>for the SNR in the simulation</a:t>
            </a:r>
            <a:endParaRPr lang="zh-CN" altLang="en-US" dirty="0"/>
          </a:p>
        </p:txBody>
      </p:sp>
      <p:sp>
        <p:nvSpPr>
          <p:cNvPr id="71" name="Oval 70"/>
          <p:cNvSpPr/>
          <p:nvPr/>
        </p:nvSpPr>
        <p:spPr bwMode="auto">
          <a:xfrm>
            <a:off x="778087" y="4177320"/>
            <a:ext cx="1143000" cy="21804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3" name="Straight Arrow Connector 72"/>
          <p:cNvCxnSpPr/>
          <p:nvPr/>
        </p:nvCxnSpPr>
        <p:spPr bwMode="auto">
          <a:xfrm flipV="1">
            <a:off x="1153288" y="3886200"/>
            <a:ext cx="196299" cy="291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TextBox 73"/>
          <p:cNvSpPr txBox="1"/>
          <p:nvPr/>
        </p:nvSpPr>
        <p:spPr>
          <a:xfrm>
            <a:off x="1273610" y="3667729"/>
            <a:ext cx="261610" cy="276999"/>
          </a:xfrm>
          <a:prstGeom prst="rect">
            <a:avLst/>
          </a:prstGeom>
          <a:noFill/>
        </p:spPr>
        <p:txBody>
          <a:bodyPr wrap="none" rtlCol="0">
            <a:spAutoFit/>
          </a:bodyPr>
          <a:lstStyle/>
          <a:p>
            <a:r>
              <a:rPr lang="en-US" altLang="zh-CN" dirty="0" smtClean="0"/>
              <a:t>1</a:t>
            </a:r>
            <a:endParaRPr lang="zh-CN" altLang="en-US" dirty="0"/>
          </a:p>
        </p:txBody>
      </p:sp>
      <p:sp>
        <p:nvSpPr>
          <p:cNvPr id="75" name="Oval 74"/>
          <p:cNvSpPr/>
          <p:nvPr/>
        </p:nvSpPr>
        <p:spPr bwMode="auto">
          <a:xfrm>
            <a:off x="2321323" y="4114800"/>
            <a:ext cx="885442" cy="21804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7" name="Straight Arrow Connector 76"/>
          <p:cNvCxnSpPr>
            <a:stCxn id="75" idx="0"/>
          </p:cNvCxnSpPr>
          <p:nvPr/>
        </p:nvCxnSpPr>
        <p:spPr bwMode="auto">
          <a:xfrm flipV="1">
            <a:off x="2764044" y="3944728"/>
            <a:ext cx="283956" cy="1700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TextBox 77"/>
          <p:cNvSpPr txBox="1"/>
          <p:nvPr/>
        </p:nvSpPr>
        <p:spPr>
          <a:xfrm>
            <a:off x="2960510" y="3764218"/>
            <a:ext cx="381836" cy="276999"/>
          </a:xfrm>
          <a:prstGeom prst="rect">
            <a:avLst/>
          </a:prstGeom>
          <a:noFill/>
        </p:spPr>
        <p:txBody>
          <a:bodyPr wrap="none" rtlCol="0">
            <a:spAutoFit/>
          </a:bodyPr>
          <a:lstStyle/>
          <a:p>
            <a:r>
              <a:rPr lang="en-US" altLang="zh-CN" dirty="0" smtClean="0"/>
              <a:t>1/2</a:t>
            </a:r>
            <a:endParaRPr lang="zh-CN" altLang="en-US" dirty="0"/>
          </a:p>
        </p:txBody>
      </p:sp>
    </p:spTree>
    <p:extLst>
      <p:ext uri="{BB962C8B-B14F-4D97-AF65-F5344CB8AC3E}">
        <p14:creationId xmlns:p14="http://schemas.microsoft.com/office/powerpoint/2010/main" val="407969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8" name="Title 1"/>
          <p:cNvSpPr>
            <a:spLocks noGrp="1"/>
          </p:cNvSpPr>
          <p:nvPr>
            <p:ph type="title"/>
          </p:nvPr>
        </p:nvSpPr>
        <p:spPr>
          <a:xfrm>
            <a:off x="76200" y="609600"/>
            <a:ext cx="8991600" cy="914400"/>
          </a:xfrm>
        </p:spPr>
        <p:txBody>
          <a:bodyPr/>
          <a:lstStyle/>
          <a:p>
            <a:r>
              <a:rPr lang="en-US" altLang="zh-CN" sz="2000" dirty="0" smtClean="0"/>
              <a:t>PER with MCS0/1 SISO 2LTFs over </a:t>
            </a:r>
            <a:r>
              <a:rPr lang="en-US" altLang="zh-CN" sz="2000" dirty="0" err="1" smtClean="0"/>
              <a:t>ChanD</a:t>
            </a:r>
            <a:r>
              <a:rPr lang="en-US" altLang="zh-CN" sz="2000" dirty="0" smtClean="0"/>
              <a:t>, and 48 data tones repeated twice per symbol (w/ 3dB TX Power Boost) or 48 data tones repeated four times per symbol in 20 MHz</a:t>
            </a:r>
            <a:endParaRPr lang="zh-CN" altLang="en-US" sz="2000" dirty="0"/>
          </a:p>
        </p:txBody>
      </p:sp>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200" y="1524000"/>
            <a:ext cx="8991600" cy="4876800"/>
          </a:xfrm>
        </p:spPr>
      </p:pic>
    </p:spTree>
    <p:extLst>
      <p:ext uri="{BB962C8B-B14F-4D97-AF65-F5344CB8AC3E}">
        <p14:creationId xmlns:p14="http://schemas.microsoft.com/office/powerpoint/2010/main" val="2601917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684214"/>
            <a:ext cx="7772400" cy="685800"/>
          </a:xfrm>
        </p:spPr>
        <p:txBody>
          <a:bodyPr/>
          <a:lstStyle/>
          <a:p>
            <a:r>
              <a:rPr lang="en-US" altLang="zh-CN" dirty="0" smtClean="0"/>
              <a:t>ELR MCS for Mid-Range Support</a:t>
            </a:r>
            <a:br>
              <a:rPr lang="en-US" altLang="zh-CN" dirty="0" smtClean="0"/>
            </a:br>
            <a:r>
              <a:rPr lang="en-US" altLang="zh-CN" sz="2000" dirty="0" err="1" smtClean="0"/>
              <a:t>Interleaver</a:t>
            </a:r>
            <a:r>
              <a:rPr lang="en-US" altLang="zh-CN" sz="2000" dirty="0" smtClean="0"/>
              <a:t>/No-</a:t>
            </a:r>
            <a:r>
              <a:rPr lang="en-US" altLang="zh-CN" sz="2000" dirty="0" err="1" smtClean="0"/>
              <a:t>Interleaver</a:t>
            </a:r>
            <a:r>
              <a:rPr lang="en-US" altLang="zh-CN" sz="2000" dirty="0" smtClean="0"/>
              <a:t> Indication</a:t>
            </a:r>
            <a:endParaRPr lang="zh-CN" altLang="en-US" sz="2000" dirty="0"/>
          </a:p>
        </p:txBody>
      </p:sp>
      <p:sp>
        <p:nvSpPr>
          <p:cNvPr id="3" name="Content Placeholder 2"/>
          <p:cNvSpPr>
            <a:spLocks noGrp="1"/>
          </p:cNvSpPr>
          <p:nvPr>
            <p:ph idx="1"/>
          </p:nvPr>
        </p:nvSpPr>
        <p:spPr>
          <a:xfrm>
            <a:off x="152400" y="1800999"/>
            <a:ext cx="8915400" cy="4142601"/>
          </a:xfrm>
        </p:spPr>
        <p:txBody>
          <a:bodyPr/>
          <a:lstStyle/>
          <a:p>
            <a:r>
              <a:rPr lang="en-US" altLang="zh-CN" sz="2000" b="0" dirty="0" smtClean="0"/>
              <a:t>As seen from slide 7, the MCS1 of 2x-Symbol transmission is 2 dB worse than the 5 dB range extension in [1], that is, </a:t>
            </a:r>
            <a:r>
              <a:rPr lang="en-US" altLang="zh-CN" sz="2000" b="0" dirty="0" smtClean="0">
                <a:solidFill>
                  <a:srgbClr val="0000FF"/>
                </a:solidFill>
              </a:rPr>
              <a:t>our proposed MCS1 of 2x-Symbol transmission may achieve the 3dB range extension with the 6 Mbps rate still kept</a:t>
            </a:r>
          </a:p>
          <a:p>
            <a:r>
              <a:rPr lang="en-US" altLang="zh-CN" sz="2000" b="0" dirty="0" smtClean="0"/>
              <a:t>We propose to have an additional ELR-MCS support for the 3 dB extended range in addition to those two rates proposed in [1]</a:t>
            </a:r>
          </a:p>
          <a:p>
            <a:r>
              <a:rPr lang="en-US" altLang="zh-CN" sz="2000" b="0" dirty="0" smtClean="0"/>
              <a:t>We propose to have </a:t>
            </a:r>
            <a:r>
              <a:rPr lang="en-US" altLang="zh-CN" sz="2000" b="0" dirty="0" smtClean="0">
                <a:solidFill>
                  <a:srgbClr val="FF0000"/>
                </a:solidFill>
              </a:rPr>
              <a:t>two bits for the ELR-MCS </a:t>
            </a:r>
            <a:r>
              <a:rPr lang="en-US" altLang="zh-CN" sz="2000" b="0" dirty="0" smtClean="0"/>
              <a:t>in the ELR SIG field proposed in [2]</a:t>
            </a:r>
          </a:p>
          <a:p>
            <a:r>
              <a:rPr lang="en-US" altLang="zh-CN" sz="2000" b="0" dirty="0" smtClean="0"/>
              <a:t>Since there is little </a:t>
            </a:r>
            <a:r>
              <a:rPr lang="en-US" altLang="zh-CN" sz="2000" b="0" dirty="0" err="1" smtClean="0"/>
              <a:t>Interleaver</a:t>
            </a:r>
            <a:r>
              <a:rPr lang="en-US" altLang="zh-CN" sz="2000" b="0" dirty="0" smtClean="0"/>
              <a:t> gain for the 52-tone RU size, we propose </a:t>
            </a:r>
            <a:r>
              <a:rPr lang="en-US" altLang="zh-CN" sz="2000" b="0" smtClean="0"/>
              <a:t>to remove the Interleaver function block in </a:t>
            </a:r>
            <a:r>
              <a:rPr lang="en-US" altLang="zh-CN" sz="2000" b="0" dirty="0" smtClean="0"/>
              <a:t>ELR PPDU to reduce the processing complexity </a:t>
            </a:r>
          </a:p>
          <a:p>
            <a:pPr lvl="1"/>
            <a:r>
              <a:rPr lang="en-US" altLang="zh-CN" sz="1600" smtClean="0"/>
              <a:t>In the RX procedure, an channel equalization can be combined with the decoding process and improve the RX performance</a:t>
            </a:r>
            <a:endParaRPr lang="en-US" altLang="zh-CN" sz="1600" b="0" dirty="0" smtClean="0"/>
          </a:p>
          <a:p>
            <a:endParaRPr lang="zh-CN" altLang="en-US" sz="2000" b="0" dirty="0"/>
          </a:p>
        </p:txBody>
      </p:sp>
      <p:sp>
        <p:nvSpPr>
          <p:cNvPr id="4" name="Date Placeholder 3"/>
          <p:cNvSpPr>
            <a:spLocks noGrp="1"/>
          </p:cNvSpPr>
          <p:nvPr>
            <p:ph type="dt" sz="half" idx="10"/>
          </p:nvPr>
        </p:nvSpPr>
        <p:spPr/>
        <p:txBody>
          <a:bodyPr/>
          <a:lstStyle/>
          <a:p>
            <a:pPr>
              <a:defRPr/>
            </a:pPr>
            <a:r>
              <a:rPr lang="en-US" altLang="zh-CN" smtClean="0"/>
              <a:t>Nov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722834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61" y="685800"/>
            <a:ext cx="7772400" cy="4572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76200" y="1676400"/>
            <a:ext cx="8991600" cy="3810000"/>
          </a:xfrm>
        </p:spPr>
        <p:txBody>
          <a:bodyPr/>
          <a:lstStyle/>
          <a:p>
            <a:r>
              <a:rPr lang="en-US" altLang="zh-CN" b="0" dirty="0"/>
              <a:t>We propose to </a:t>
            </a:r>
            <a:r>
              <a:rPr lang="en-US" altLang="zh-CN" b="0" dirty="0" smtClean="0"/>
              <a:t>transmit 2x-symbol (for both LTF and data symbols) for the ELR-PPDU transmission as one option to support a mid-range extension </a:t>
            </a:r>
          </a:p>
          <a:p>
            <a:pPr lvl="1"/>
            <a:r>
              <a:rPr lang="en-US" altLang="zh-CN" dirty="0" smtClean="0"/>
              <a:t>We can continue to achieve 6 Mbps (1.6 </a:t>
            </a:r>
            <a:r>
              <a:rPr lang="en-US" altLang="zh-CN" dirty="0" err="1" smtClean="0"/>
              <a:t>usec</a:t>
            </a:r>
            <a:r>
              <a:rPr lang="en-US" altLang="zh-CN" dirty="0" smtClean="0"/>
              <a:t> GI is assumed) to reach 3 dB extended range</a:t>
            </a:r>
          </a:p>
          <a:p>
            <a:pPr lvl="1"/>
            <a:endParaRPr lang="en-US" altLang="zh-CN" sz="1200" dirty="0"/>
          </a:p>
          <a:p>
            <a:r>
              <a:rPr lang="en-US" altLang="zh-CN" b="0" dirty="0" smtClean="0"/>
              <a:t>We propose to indicate 3 </a:t>
            </a:r>
            <a:r>
              <a:rPr lang="en-US" altLang="zh-CN" b="0" smtClean="0"/>
              <a:t>ELR-MCSs in </a:t>
            </a:r>
            <a:r>
              <a:rPr lang="en-US" altLang="zh-CN" b="0" dirty="0" smtClean="0"/>
              <a:t>the </a:t>
            </a:r>
            <a:r>
              <a:rPr lang="en-US" altLang="zh-CN" b="0" smtClean="0"/>
              <a:t>ELR-SIG field</a:t>
            </a:r>
          </a:p>
          <a:p>
            <a:r>
              <a:rPr lang="en-US" altLang="zh-CN" b="0" smtClean="0"/>
              <a:t>We propose to remove the Interleaver/Deinterleaver function block in the ELR PPDU</a:t>
            </a:r>
            <a:endParaRPr lang="en-US" altLang="zh-CN" b="0" dirty="0"/>
          </a:p>
          <a:p>
            <a:endParaRPr lang="en-US" altLang="zh-CN"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
        <p:nvSpPr>
          <p:cNvPr id="5" name="Date Placeholder 4"/>
          <p:cNvSpPr>
            <a:spLocks noGrp="1"/>
          </p:cNvSpPr>
          <p:nvPr>
            <p:ph type="dt" sz="half" idx="10"/>
          </p:nvPr>
        </p:nvSpPr>
        <p:spPr/>
        <p:txBody>
          <a:bodyPr/>
          <a:lstStyle/>
          <a:p>
            <a:pPr>
              <a:defRPr/>
            </a:pPr>
            <a:r>
              <a:rPr lang="en-US" altLang="zh-CN" smtClean="0"/>
              <a:t>Nov 2024</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261103</TotalTime>
  <Words>1079</Words>
  <Application>Microsoft Office PowerPoint</Application>
  <PresentationFormat>On-screen Show (4:3)</PresentationFormat>
  <Paragraphs>196</Paragraphs>
  <Slides>10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 Unicode MS</vt:lpstr>
      <vt:lpstr>Gulim</vt:lpstr>
      <vt:lpstr>Gulim</vt:lpstr>
      <vt:lpstr>맑은 고딕</vt:lpstr>
      <vt:lpstr>MS Gothic</vt:lpstr>
      <vt:lpstr>Arial</vt:lpstr>
      <vt:lpstr>Calibri</vt:lpstr>
      <vt:lpstr>Cambria Math</vt:lpstr>
      <vt:lpstr>Times New Roman</vt:lpstr>
      <vt:lpstr>802-11-Submission</vt:lpstr>
      <vt:lpstr>Mid-Range Support for ELR PPDU</vt:lpstr>
      <vt:lpstr>Background</vt:lpstr>
      <vt:lpstr>PowerPoint Presentation</vt:lpstr>
      <vt:lpstr>Proposed scheme</vt:lpstr>
      <vt:lpstr>Simulation</vt:lpstr>
      <vt:lpstr>How to compute the SNR for the simulation</vt:lpstr>
      <vt:lpstr>PER with MCS0/1 SISO 2LTFs over ChanD, and 48 data tones repeated twice per symbol (w/ 3dB TX Power Boost) or 48 data tones repeated four times per symbol in 20 MHz</vt:lpstr>
      <vt:lpstr>ELR MCS for Mid-Range Support Interleaver/No-Interleaver Indication</vt:lpstr>
      <vt:lpstr>Summary</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4517</cp:revision>
  <cp:lastPrinted>2016-07-18T07:45:05Z</cp:lastPrinted>
  <dcterms:created xsi:type="dcterms:W3CDTF">2007-05-21T21:00:37Z</dcterms:created>
  <dcterms:modified xsi:type="dcterms:W3CDTF">2024-11-09T00:55:14Z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