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3" r:id="rId3"/>
    <p:sldId id="309" r:id="rId4"/>
    <p:sldId id="323" r:id="rId5"/>
    <p:sldId id="324" r:id="rId6"/>
    <p:sldId id="315" r:id="rId7"/>
    <p:sldId id="316" r:id="rId8"/>
    <p:sldId id="295" r:id="rId9"/>
    <p:sldId id="317" r:id="rId10"/>
    <p:sldId id="325" r:id="rId11"/>
    <p:sldId id="264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FFF0"/>
    <a:srgbClr val="00B8FF"/>
    <a:srgbClr val="292929"/>
    <a:srgbClr val="FFC000"/>
    <a:srgbClr val="0A0A0A"/>
    <a:srgbClr val="00CC99"/>
    <a:srgbClr val="FFFFFF"/>
    <a:srgbClr val="FFF9E5"/>
    <a:srgbClr val="00B050"/>
    <a:srgbClr val="0D0D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0060" autoAdjust="0"/>
    <p:restoredTop sz="94211" autoAdjust="0"/>
  </p:normalViewPr>
  <p:slideViewPr>
    <p:cSldViewPr>
      <p:cViewPr varScale="1">
        <p:scale>
          <a:sx n="74" d="100"/>
          <a:sy n="74" d="100"/>
        </p:scale>
        <p:origin x="15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550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62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30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504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2DC56CE-816C-B2A7-DE51-33232EF87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7E72F2F-8CCC-724B-D136-505D0267CE1B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16BB04A-D3D3-B641-2406-AB41515E5D3D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6168575-0F34-670E-50AE-487847682E9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CF36BEF-D90D-005C-A440-F8553D46AC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46562474-D1A9-944F-B084-FE84BFB9851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AEA18E4F-3A29-559A-8DCE-C6B570C96BE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314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3F8887B-CDB3-86B5-6BE1-0150E8528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55F2B950-646F-F463-72F4-3783E77E5D2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32B0BAB-3F2A-AE0C-EC5B-D2F1F3A03D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40B913-45C5-C3F4-2435-4F2874622B5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5FD5F101-2585-5EA0-3097-085E4AF909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>
            <a:extLst>
              <a:ext uri="{FF2B5EF4-FFF2-40B4-BE49-F238E27FC236}">
                <a16:creationId xmlns:a16="http://schemas.microsoft.com/office/drawing/2014/main" id="{38801658-500B-BEA3-3BD9-2A44B8F0341D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78494332-59C6-209B-9DD7-F931F44FF2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2166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2333BE-BC07-77B6-94F2-C8DF93C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ko-KR" sz="3200" dirty="0"/>
              <a:t>Management of the Established Multi-AP Coordination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829048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1699998"/>
              </p:ext>
            </p:extLst>
          </p:nvPr>
        </p:nvGraphicFramePr>
        <p:xfrm>
          <a:off x="884238" y="2710855"/>
          <a:ext cx="10631487" cy="2446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13000" progId="Word.Document.8">
                  <p:embed/>
                </p:oleObj>
              </mc:Choice>
              <mc:Fallback>
                <p:oleObj name="Document" r:id="rId3" imgW="104394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2710855"/>
                        <a:ext cx="10631487" cy="24463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1454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AAC2B-A7CA-E2AD-CB30-83609673A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33167012-BBF2-12CB-9809-6616C65276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Poll 2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7D22D0-AFD7-5A8A-0533-3EB1AF8B494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Do you agree to define a mechanism for an AP to report its unavailability to coordinated Aps, allowing them to suspend the use of enabled M-AP feature(s)?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sz="2000" dirty="0">
              <a:latin typeface="Times New Roman"/>
              <a:ea typeface="MS Gothic"/>
            </a:endParaRP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E01D7E-DABE-886C-19EC-7368F0529B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F811B-4A1E-C4EE-660F-CFA78DE9E5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75D493-8DBA-CDE4-8F84-4351090C7A7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7530827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[1]	11-24/0209	Specification Framework for </a:t>
            </a:r>
            <a:r>
              <a:rPr lang="en-US" altLang="ko-KR" sz="1600" dirty="0" err="1">
                <a:latin typeface="Times New Roman"/>
                <a:ea typeface="MS Gothic"/>
              </a:rPr>
              <a:t>TGbn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[2] 11-23/1871	M-AP Coordinated Transmission framework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[3] 11-24/0084	Considerations on Multi-AP Operation – Follow Up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</a:t>
            </a:r>
            <a:r>
              <a:rPr lang="en-US" altLang="ko-KR" sz="1600" dirty="0">
                <a:latin typeface="Times New Roman"/>
                <a:ea typeface="MS Gothic"/>
              </a:rPr>
              <a:t> 11-24/0453	Multi-AP Coordination and Roaming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[5] 11-24/0511	Requirements and Functionalities for Multi-AP Framework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[6] 11-24/1075	MAP coordination follow up</a:t>
            </a:r>
          </a:p>
          <a:p>
            <a:pPr marL="0" indent="0" defTabSz="282993" latinLnBrk="0">
              <a:spcBef>
                <a:spcPts val="378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 11-24/1217	Multi-AP Coordination Setup Scheme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[8] 11-24/1220	A Framework for Coordinated Access Points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[9] 11-24/1467	Framework of Multi-AP</a:t>
            </a:r>
          </a:p>
          <a:p>
            <a:pPr marL="0" marR="0" lvl="0" indent="0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tabLst/>
              <a:defRPr/>
            </a:pP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976A69-A09B-6210-58D4-F64A12F1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F2B514D-5FB2-84CA-3286-77D03DE93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7C3221-BB75-0C74-B6B4-6FA5D8744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2BD553-6B28-CC37-C5D6-91FBAC4E1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84A83-AD56-E0A6-1B36-A310F98B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558" y="1981603"/>
            <a:ext cx="10550367" cy="4328119"/>
          </a:xfrm>
        </p:spPr>
        <p:txBody>
          <a:bodyPr/>
          <a:lstStyle/>
          <a:p>
            <a:r>
              <a:rPr lang="en-US" altLang="ko-KR" sz="1800" dirty="0"/>
              <a:t>11bn agreed to define a common framework of a M-AP Coordination [1]</a:t>
            </a:r>
          </a:p>
          <a:p>
            <a:r>
              <a:rPr lang="en-US" altLang="ko-KR" sz="1800" dirty="0"/>
              <a:t>Many contributions have discussed both the </a:t>
            </a:r>
            <a:r>
              <a:rPr lang="en-US" altLang="ko-KR" sz="1800" b="1" dirty="0">
                <a:solidFill>
                  <a:schemeClr val="tx1"/>
                </a:solidFill>
              </a:rPr>
              <a:t>initial coordination</a:t>
            </a:r>
            <a:r>
              <a:rPr lang="en-US" altLang="ko-KR" sz="1800" dirty="0"/>
              <a:t> phase and the operation phase of M-AP coordination [2-9]</a:t>
            </a:r>
          </a:p>
          <a:p>
            <a:pPr lvl="1"/>
            <a:r>
              <a:rPr lang="en-US" altLang="ko-KR" sz="1600" dirty="0"/>
              <a:t>The initial coordination phase includes: </a:t>
            </a:r>
          </a:p>
          <a:p>
            <a:pPr lvl="2"/>
            <a:r>
              <a:rPr lang="en-US" altLang="ko-KR" sz="1400" dirty="0"/>
              <a:t>M-AP Discovery/Advertisement</a:t>
            </a:r>
          </a:p>
          <a:p>
            <a:pPr lvl="2"/>
            <a:r>
              <a:rPr lang="en-US" altLang="ko-KR" sz="1400" dirty="0"/>
              <a:t>Feature-specific negotiation</a:t>
            </a:r>
          </a:p>
          <a:p>
            <a:pPr lvl="1"/>
            <a:r>
              <a:rPr lang="en-US" altLang="ko-KR" sz="1600" dirty="0"/>
              <a:t>The operation phase includes: </a:t>
            </a:r>
          </a:p>
          <a:p>
            <a:pPr lvl="2"/>
            <a:r>
              <a:rPr lang="en-US" altLang="ko-KR" sz="1400" dirty="0"/>
              <a:t>Feature-specific operations</a:t>
            </a:r>
          </a:p>
          <a:p>
            <a:pPr lvl="2"/>
            <a:r>
              <a:rPr lang="en-US" altLang="ko-KR" sz="1400" dirty="0"/>
              <a:t>Management of the enabled M-AP feature(s) (Enabling/Disabling/Adding)</a:t>
            </a:r>
          </a:p>
          <a:p>
            <a:r>
              <a:rPr lang="en-US" altLang="ko-KR" sz="1800" dirty="0"/>
              <a:t>In this contribution, we discuss the following points:</a:t>
            </a:r>
          </a:p>
          <a:p>
            <a:pPr lvl="1"/>
            <a:r>
              <a:rPr lang="en-US" altLang="ko-KR" sz="1600" dirty="0"/>
              <a:t>Suspension of enabled M-AP features</a:t>
            </a:r>
          </a:p>
          <a:p>
            <a:pPr lvl="1"/>
            <a:r>
              <a:rPr lang="en-US" altLang="ko-KR" sz="1600" dirty="0"/>
              <a:t>Termination of M-AP coordination</a:t>
            </a:r>
            <a:endParaRPr lang="en-US" altLang="ko-KR" sz="1400" dirty="0"/>
          </a:p>
          <a:p>
            <a:pPr lvl="2"/>
            <a:r>
              <a:rPr lang="en-US" altLang="ko-KR" sz="1400" dirty="0"/>
              <a:t>Explicit request/announcement-based</a:t>
            </a:r>
          </a:p>
          <a:p>
            <a:pPr lvl="2"/>
            <a:r>
              <a:rPr lang="en-US" altLang="ko-KR" sz="1400" dirty="0"/>
              <a:t>Automatic (timer-based)</a:t>
            </a:r>
          </a:p>
          <a:p>
            <a:pPr marL="457200" lvl="1" indent="0">
              <a:buNone/>
            </a:pPr>
            <a:endParaRPr lang="en-US" altLang="ko-KR" sz="1600" dirty="0"/>
          </a:p>
          <a:p>
            <a:pPr lvl="1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53017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B155B2-C34A-227A-706B-73034071B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62DA2-0531-7AEC-14A7-4022DF819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M-AP Coordination Framework 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94421C4-BE99-B8F0-9487-F2E884DC4D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5206ED-A970-2EBD-9E72-E538D87259B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745EC89-0EA3-12AB-F42A-5EFE92A0E78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FE4E0A49-F822-3656-9FAD-0F5341A1C70E}"/>
              </a:ext>
            </a:extLst>
          </p:cNvPr>
          <p:cNvSpPr/>
          <p:nvPr/>
        </p:nvSpPr>
        <p:spPr bwMode="auto">
          <a:xfrm>
            <a:off x="2495601" y="1628800"/>
            <a:ext cx="7488832" cy="1296144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ko-KR" sz="1500" b="1" dirty="0">
                <a:solidFill>
                  <a:schemeClr val="bg1">
                    <a:lumMod val="50000"/>
                  </a:schemeClr>
                </a:solidFill>
              </a:rPr>
              <a:t>M-AP Discovery</a:t>
            </a:r>
            <a:r>
              <a:rPr lang="en-US" altLang="ko-KR" sz="1500" b="1">
                <a:solidFill>
                  <a:schemeClr val="bg1">
                    <a:lumMod val="50000"/>
                  </a:schemeClr>
                </a:solidFill>
              </a:rPr>
              <a:t>/Advertisement</a:t>
            </a:r>
            <a:endParaRPr lang="en-US" altLang="ko-KR" sz="15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Each AP advertise its capabilities/ parameters for M-AP features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1500" b="1" dirty="0">
                <a:solidFill>
                  <a:schemeClr val="bg1">
                    <a:lumMod val="50000"/>
                  </a:schemeClr>
                </a:solidFill>
              </a:rPr>
              <a:t>Feature-specific negotiation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Two APs negotiate parameters required to enable M-AP feature(s)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The APs may renegotiate/update the parameters of an enabled M-AP feature or disable it as needed</a:t>
            </a: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DC09D917-FF34-1116-D8FC-D5F69B4B1063}"/>
              </a:ext>
            </a:extLst>
          </p:cNvPr>
          <p:cNvSpPr/>
          <p:nvPr/>
        </p:nvSpPr>
        <p:spPr bwMode="auto">
          <a:xfrm>
            <a:off x="2495600" y="5277895"/>
            <a:ext cx="7488832" cy="1080566"/>
          </a:xfrm>
          <a:prstGeom prst="round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ko-KR" sz="1500" b="1" dirty="0">
                <a:solidFill>
                  <a:schemeClr val="tx1"/>
                </a:solidFill>
              </a:rPr>
              <a:t>Termination of the M-AP coordination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</a:rPr>
              <a:t>The two APs terminate their M-AP coordination, making it impossible to continue utilizing the M-AP feature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</a:rPr>
              <a:t>Each AP may erase all parameters related to an established M-AP coordination when it determines that the coordination has been terminated</a:t>
            </a:r>
          </a:p>
        </p:txBody>
      </p:sp>
      <p:sp>
        <p:nvSpPr>
          <p:cNvPr id="22" name="사각형: 둥근 모서리 21">
            <a:extLst>
              <a:ext uri="{FF2B5EF4-FFF2-40B4-BE49-F238E27FC236}">
                <a16:creationId xmlns:a16="http://schemas.microsoft.com/office/drawing/2014/main" id="{E2AA2D9C-3BCF-A39C-D441-C3D014375238}"/>
              </a:ext>
            </a:extLst>
          </p:cNvPr>
          <p:cNvSpPr/>
          <p:nvPr/>
        </p:nvSpPr>
        <p:spPr bwMode="auto">
          <a:xfrm>
            <a:off x="2495600" y="3336895"/>
            <a:ext cx="7488832" cy="1570401"/>
          </a:xfrm>
          <a:prstGeom prst="round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lnSpcReduction="10000"/>
          </a:bodyPr>
          <a:lstStyle/>
          <a:p>
            <a:r>
              <a:rPr lang="en-US" altLang="ko-KR" sz="1500" b="1" dirty="0">
                <a:solidFill>
                  <a:schemeClr val="bg1">
                    <a:lumMod val="50000"/>
                  </a:schemeClr>
                </a:solidFill>
              </a:rPr>
              <a:t>Feature-specific operations</a:t>
            </a:r>
            <a:endParaRPr lang="en-US" altLang="ko-KR" sz="1500" dirty="0">
              <a:solidFill>
                <a:schemeClr val="bg1">
                  <a:lumMod val="50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The two APs selectively utilize the enabled M-AP feature(s)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bg1">
                    <a:lumMod val="50000"/>
                  </a:schemeClr>
                </a:solidFill>
              </a:rPr>
              <a:t>Each feature may involve a specific/unique frame exchange sequence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ko-KR" sz="1500" b="1" dirty="0">
                <a:solidFill>
                  <a:schemeClr val="tx1"/>
                </a:solidFill>
              </a:rPr>
              <a:t>Suspension of M-AP features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ko-KR" sz="1300" dirty="0">
                <a:solidFill>
                  <a:schemeClr val="tx1"/>
                </a:solidFill>
              </a:rPr>
              <a:t>The enabled M-AP features between the two APs are suspended when one of them becomes temporarily unavailable</a:t>
            </a:r>
            <a:endParaRPr lang="en-US" altLang="ko-KR" sz="13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AD6D7A-3962-CCC1-3F35-1162FB441318}"/>
              </a:ext>
            </a:extLst>
          </p:cNvPr>
          <p:cNvSpPr txBox="1"/>
          <p:nvPr/>
        </p:nvSpPr>
        <p:spPr>
          <a:xfrm>
            <a:off x="941182" y="1844824"/>
            <a:ext cx="163665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</a:rPr>
              <a:t>Initial Coordination </a:t>
            </a:r>
          </a:p>
          <a:p>
            <a:r>
              <a:rPr lang="en-US" altLang="ko-KR" sz="1800" b="1" dirty="0">
                <a:solidFill>
                  <a:schemeClr val="tx1"/>
                </a:solidFill>
              </a:rPr>
              <a:t>Phase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6947107-BEBF-2C86-7BCB-F101F9B090D1}"/>
              </a:ext>
            </a:extLst>
          </p:cNvPr>
          <p:cNvSpPr txBox="1"/>
          <p:nvPr/>
        </p:nvSpPr>
        <p:spPr>
          <a:xfrm>
            <a:off x="914402" y="3717032"/>
            <a:ext cx="1823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</a:rPr>
              <a:t>Operation</a:t>
            </a:r>
          </a:p>
          <a:p>
            <a:r>
              <a:rPr lang="en-US" altLang="ko-KR" sz="1800" b="1" dirty="0">
                <a:solidFill>
                  <a:schemeClr val="tx1"/>
                </a:solidFill>
              </a:rPr>
              <a:t>Phase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F8AEAE4-31A0-4321-23EF-894DC6E4A4F2}"/>
              </a:ext>
            </a:extLst>
          </p:cNvPr>
          <p:cNvSpPr txBox="1"/>
          <p:nvPr/>
        </p:nvSpPr>
        <p:spPr>
          <a:xfrm>
            <a:off x="929218" y="5518973"/>
            <a:ext cx="180840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800" b="1" dirty="0">
                <a:solidFill>
                  <a:schemeClr val="tx1"/>
                </a:solidFill>
              </a:rPr>
              <a:t>Termination Phase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155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64BABF-20A4-3161-5C12-DD11CC47BF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A09A0C-9139-6F9C-C71E-3694F4DDC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Suspension of M-AP features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8DA97CF1-51AA-7ABF-3039-9ED39318DE3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4FDC019-F574-06B9-EB1D-A716D5477A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78C832A-5AC8-D389-D304-DD8D3A0D66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13157D1-DB7A-D080-F034-3BD08799E6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>
            <a:normAutofit fontScale="92500"/>
          </a:bodyPr>
          <a:lstStyle/>
          <a:p>
            <a:r>
              <a:rPr lang="en-US" altLang="ko-KR" sz="2000" dirty="0"/>
              <a:t>Temporal unavailability of the AP:</a:t>
            </a:r>
          </a:p>
          <a:p>
            <a:pPr lvl="1"/>
            <a:r>
              <a:rPr lang="en-US" altLang="ko-KR" sz="1800" dirty="0"/>
              <a:t>An AP may experience periodic unavailability,</a:t>
            </a:r>
          </a:p>
          <a:p>
            <a:pPr lvl="2"/>
            <a:r>
              <a:rPr lang="en-US" altLang="ko-KR" sz="1600" dirty="0"/>
              <a:t>when it enables SP-based power saving (PS) or when the link it operates on is periodically disabled </a:t>
            </a:r>
          </a:p>
          <a:p>
            <a:pPr lvl="1"/>
            <a:r>
              <a:rPr lang="en-US" altLang="ko-KR" sz="1800" dirty="0"/>
              <a:t>An AP may also experience aperiodic unavailability,</a:t>
            </a:r>
          </a:p>
          <a:p>
            <a:pPr lvl="2"/>
            <a:r>
              <a:rPr lang="en-US" altLang="ko-KR" sz="1600" dirty="0"/>
              <a:t>when it enables dynamic PS mode or when the link it operates on is disabled dynamically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Even if one of the two APs becomes temporarily unavailable, the established M-AP coordination between them should be maintained if both APs agree to do so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If an AP cannot participate in frame exchange sequences initiated by the other APs during its unavailability, it should inform the other APs in advance to prevent interoperability issues</a:t>
            </a:r>
          </a:p>
          <a:p>
            <a:pPr lvl="2"/>
            <a:endParaRPr lang="en-US" altLang="ko-KR" sz="1400" dirty="0"/>
          </a:p>
          <a:p>
            <a:r>
              <a:rPr lang="en-US" altLang="ko-KR" sz="2000" dirty="0"/>
              <a:t>Each AP should avoid attempting to use the M-AP feature with a coordinated AP during periods of that AP’s unavailability</a:t>
            </a:r>
          </a:p>
          <a:p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1363610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466914-1040-7354-1EB9-EFDF32C69B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D4049-4632-DEDE-AB51-B4CE6FE3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Suspension of M-AP features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A66861B-EEE2-5A37-A647-BF43F7E970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A6E484D-0B78-8273-01FB-C008735F82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18DF38-A9F8-87AE-DD6E-276E58C2D93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E666E2A-4D1A-EDF1-7593-D9B956E96D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8"/>
            <a:ext cx="10361084" cy="4400127"/>
          </a:xfrm>
        </p:spPr>
        <p:txBody>
          <a:bodyPr/>
          <a:lstStyle/>
          <a:p>
            <a:r>
              <a:rPr lang="en-US" altLang="ko-KR" sz="2000" dirty="0"/>
              <a:t>Periodic unavailability of an AP can potentially be managed using mechanisms currently  being discussed for addressing periodic IDC-related problems of non-AP STAs</a:t>
            </a:r>
          </a:p>
          <a:p>
            <a:pPr lvl="1"/>
            <a:r>
              <a:rPr lang="en-US" altLang="ko-KR" sz="1600" dirty="0"/>
              <a:t>e.g., An AP may indicate its unavailability information in a management frame(e.g., M-AP beacon)</a:t>
            </a:r>
          </a:p>
          <a:p>
            <a:pPr lvl="2"/>
            <a:endParaRPr lang="en-US" altLang="ko-KR" dirty="0"/>
          </a:p>
          <a:p>
            <a:r>
              <a:rPr lang="en-US" altLang="ko-KR" sz="2000" dirty="0"/>
              <a:t>However, tracking aperiodic unavailability of all coordinated APs in real-time seems to be challenging</a:t>
            </a:r>
          </a:p>
          <a:p>
            <a:pPr lvl="1"/>
            <a:r>
              <a:rPr lang="en-US" altLang="ko-KR" sz="1600" dirty="0"/>
              <a:t>Mechanisms for signaling aperiodic IDC (e.g., M-BA), are not effective for an AP that is part of a multi-AP multiple APs</a:t>
            </a:r>
          </a:p>
          <a:p>
            <a:pPr lvl="2"/>
            <a:endParaRPr lang="en-US" altLang="ko-KR" dirty="0"/>
          </a:p>
          <a:p>
            <a:r>
              <a:rPr lang="en-US" altLang="ko-KR" sz="2000" dirty="0"/>
              <a:t>Instead of exchanging aperiodic unavailability information in real time between the APs, a mechanism could be considered where:</a:t>
            </a:r>
          </a:p>
          <a:p>
            <a:pPr lvl="1"/>
            <a:r>
              <a:rPr lang="en-US" altLang="ko-KR" sz="1600" dirty="0"/>
              <a:t>An AP expected to be temporally unavailable in the future informs the other APs of it (w/o specified timing info.)</a:t>
            </a:r>
          </a:p>
          <a:p>
            <a:pPr lvl="1"/>
            <a:r>
              <a:rPr lang="en-US" altLang="ko-KR" sz="1600" dirty="0"/>
              <a:t>The other APs cease further M-AP operations with the coordinated AP that has inform its unavailability upon encountering a single failure</a:t>
            </a:r>
          </a:p>
          <a:p>
            <a:pPr lvl="2"/>
            <a:r>
              <a:rPr lang="en-US" altLang="ko-KR" sz="1400" dirty="0"/>
              <a:t>The other APs would then resume trials of M-AP operations after confirming that the coordinated AP has become available</a:t>
            </a:r>
          </a:p>
        </p:txBody>
      </p:sp>
    </p:spTree>
    <p:extLst>
      <p:ext uri="{BB962C8B-B14F-4D97-AF65-F5344CB8AC3E}">
        <p14:creationId xmlns:p14="http://schemas.microsoft.com/office/powerpoint/2010/main" val="1654369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89337-0906-1FD5-B2B5-6EE16214B2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EC38FF-3479-F429-9827-A0F980B8D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Termination of M-AP Coordination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76522DE-576A-6E0F-09E4-BC6143E6D2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063EE7C-213D-5364-B4CD-0BD25DDC01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EBA2C04-30FB-6C32-B6A2-CCBAFC849E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C12F360C-2C0F-D276-A1B3-D992406FF4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pPr latinLnBrk="0"/>
            <a:r>
              <a:rPr lang="en-US" altLang="ko-KR" sz="2000" dirty="0"/>
              <a:t>Explicit Request/Announcement-based Termination</a:t>
            </a:r>
          </a:p>
          <a:p>
            <a:pPr lvl="1" latinLnBrk="0"/>
            <a:r>
              <a:rPr lang="en-US" altLang="ko-KR" sz="1800" dirty="0"/>
              <a:t>In</a:t>
            </a:r>
            <a:r>
              <a:rPr lang="ko-KR" altLang="en-US" sz="1800" kern="0" dirty="0"/>
              <a:t> </a:t>
            </a:r>
            <a:r>
              <a:rPr lang="en-US" altLang="ko-KR" sz="1800" kern="0" dirty="0"/>
              <a:t>some cases, an AP may decide to terminate M-AP coordination with another AP</a:t>
            </a:r>
          </a:p>
          <a:p>
            <a:pPr lvl="2" latinLnBrk="0"/>
            <a:r>
              <a:rPr lang="en-US" altLang="ko-KR" sz="1600" kern="0" dirty="0"/>
              <a:t>When this occur, the AP should announce its decision explicitly</a:t>
            </a:r>
          </a:p>
          <a:p>
            <a:pPr lvl="2" latinLnBrk="0"/>
            <a:r>
              <a:rPr lang="en-US" altLang="ko-KR" sz="1600" kern="0" dirty="0"/>
              <a:t>Upon receiving a frame indicating the termination of M-AP coordination, the receiving AP can consider its coordination with the transmitting AP to be terminated</a:t>
            </a:r>
          </a:p>
          <a:p>
            <a:pPr lvl="2" latinLnBrk="0"/>
            <a:endParaRPr lang="en-US" altLang="ko-KR" sz="1600" kern="0" dirty="0"/>
          </a:p>
          <a:p>
            <a:pPr latinLnBrk="0"/>
            <a:r>
              <a:rPr lang="en-US" altLang="ko-KR" sz="2000" kern="0" dirty="0"/>
              <a:t>Automatic Termination</a:t>
            </a:r>
          </a:p>
          <a:p>
            <a:pPr lvl="1" latinLnBrk="0"/>
            <a:r>
              <a:rPr lang="en-US" altLang="ko-KR" sz="1800" kern="0" dirty="0"/>
              <a:t>Situations may arise where a coordinated AP becomes unreachable or disappears without an explicit termination announcement,</a:t>
            </a:r>
          </a:p>
          <a:p>
            <a:pPr lvl="2" latinLnBrk="0"/>
            <a:r>
              <a:rPr lang="en-US" altLang="ko-KR" sz="1600" kern="0" dirty="0"/>
              <a:t>such as due to a power outage or an unexpected change in its operating channel</a:t>
            </a:r>
          </a:p>
          <a:p>
            <a:pPr lvl="1" latinLnBrk="0"/>
            <a:r>
              <a:rPr lang="en-US" altLang="ko-KR" sz="1800" kern="0" dirty="0"/>
              <a:t>To account for this, each AP should monitor the reachability of its coordinated APs</a:t>
            </a:r>
          </a:p>
          <a:p>
            <a:pPr lvl="2" latinLnBrk="0"/>
            <a:r>
              <a:rPr lang="en-US" altLang="ko-KR" sz="1600" kern="0" dirty="0"/>
              <a:t>If an AP does not receive any frames from a coordinated AP for a certain period, it may assume that the coordinated AP is unavailable for M-AP coordination</a:t>
            </a:r>
          </a:p>
          <a:p>
            <a:pPr lvl="1" latinLnBrk="0"/>
            <a:endParaRPr lang="en-US" altLang="ko-KR" sz="1800" kern="0" dirty="0"/>
          </a:p>
        </p:txBody>
      </p:sp>
    </p:spTree>
    <p:extLst>
      <p:ext uri="{BB962C8B-B14F-4D97-AF65-F5344CB8AC3E}">
        <p14:creationId xmlns:p14="http://schemas.microsoft.com/office/powerpoint/2010/main" val="1665333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CC9C2-5063-B7C7-E4FC-C6479BEC01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114F87-8319-E8EF-FF93-0ECCBF01B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Termination of M-AP Coordination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466EF5A-1581-3640-57EF-5B5111D865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1DF448B-5C0D-8945-CA92-7515FA1E703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DCDBFB3-1A26-52CA-79A1-B62F14B17B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C52CABF-F1C2-2BAB-DB59-F8E794F788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869160"/>
          </a:xfrm>
        </p:spPr>
        <p:txBody>
          <a:bodyPr/>
          <a:lstStyle/>
          <a:p>
            <a:pPr latinLnBrk="0"/>
            <a:r>
              <a:rPr lang="en-US" altLang="ko-KR" sz="2000" kern="0" dirty="0"/>
              <a:t>Automatic Termination (cont’d)</a:t>
            </a:r>
          </a:p>
          <a:p>
            <a:pPr lvl="1" latinLnBrk="0"/>
            <a:r>
              <a:rPr lang="en-US" altLang="ko-KR" sz="1800" kern="0" dirty="0"/>
              <a:t>To maintain established coordination with other AP(s), each AP should transmit at least one frame on the primary 20 MHz subchannel(s) of its coordinated AP(s)</a:t>
            </a:r>
            <a:endParaRPr lang="en-US" altLang="ko-KR" sz="1600" kern="0" dirty="0"/>
          </a:p>
          <a:p>
            <a:pPr lvl="2" latinLnBrk="0"/>
            <a:r>
              <a:rPr lang="en-US" altLang="ko-KR" sz="1600" kern="0" dirty="0"/>
              <a:t>If each AP </a:t>
            </a:r>
            <a:r>
              <a:rPr lang="en-US" altLang="ko-KR" sz="1600" dirty="0"/>
              <a:t>periodically </a:t>
            </a:r>
            <a:r>
              <a:rPr lang="en-US" altLang="ko-KR" sz="1600" kern="0" dirty="0"/>
              <a:t>transmits frames for M-AP discovery/advertisement, these frames can serve as keepalive frames for the ongoing M-AP coordination</a:t>
            </a:r>
          </a:p>
          <a:p>
            <a:pPr lvl="3" latinLnBrk="0"/>
            <a:endParaRPr lang="en-US" altLang="ko-KR" sz="1400" dirty="0"/>
          </a:p>
          <a:p>
            <a:pPr lvl="1" latinLnBrk="0"/>
            <a:r>
              <a:rPr lang="en-US" altLang="ko-KR" sz="1800" dirty="0"/>
              <a:t>An AP will use a specific timeout value (M-AP Max Idle Period) to make termination decision</a:t>
            </a:r>
          </a:p>
          <a:p>
            <a:pPr lvl="2" latinLnBrk="0"/>
            <a:r>
              <a:rPr lang="en-US" altLang="ko-KR" dirty="0"/>
              <a:t>Option 1: </a:t>
            </a:r>
            <a:r>
              <a:rPr lang="en-US" altLang="ko-KR" kern="0" dirty="0"/>
              <a:t>AP-specific value</a:t>
            </a:r>
          </a:p>
          <a:p>
            <a:pPr lvl="3" latinLnBrk="0"/>
            <a:r>
              <a:rPr lang="en-US" altLang="ko-KR" dirty="0"/>
              <a:t>An AP indicates its </a:t>
            </a:r>
            <a:r>
              <a:rPr lang="en-US" altLang="ko-KR" kern="0" dirty="0"/>
              <a:t>M-AP Max Idle Period to the other APs</a:t>
            </a:r>
            <a:r>
              <a:rPr lang="en-US" altLang="ko-KR" dirty="0"/>
              <a:t>, and the other APs respect the value for maintaining established coordination</a:t>
            </a:r>
          </a:p>
          <a:p>
            <a:pPr lvl="2" latinLnBrk="0"/>
            <a:r>
              <a:rPr lang="en-US" altLang="ko-KR" kern="0" dirty="0"/>
              <a:t>Option 2: Pre-defined value (Preferred)</a:t>
            </a:r>
          </a:p>
          <a:p>
            <a:pPr lvl="3" latinLnBrk="0"/>
            <a:r>
              <a:rPr lang="en-US" altLang="ko-KR" dirty="0"/>
              <a:t>E</a:t>
            </a:r>
            <a:r>
              <a:rPr lang="en-US" altLang="ko-KR" kern="0" dirty="0"/>
              <a:t>ach AP should consider a predefined M-AP Max Idle Period when determining the interval for transmitting M-AP discovery/advertisement frames</a:t>
            </a:r>
            <a:endParaRPr lang="en-US" altLang="ko-KR" sz="1400" kern="0" dirty="0"/>
          </a:p>
        </p:txBody>
      </p:sp>
    </p:spTree>
    <p:extLst>
      <p:ext uri="{BB962C8B-B14F-4D97-AF65-F5344CB8AC3E}">
        <p14:creationId xmlns:p14="http://schemas.microsoft.com/office/powerpoint/2010/main" val="317015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F7FD11-5B96-E80D-8722-11428FBF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Summary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6E29E6D-881A-762F-8F47-D62A28B77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5C89395-4548-1E78-16A2-3920171F13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856326-68A2-A8CC-ED82-F8ADA1201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3721CE-F72B-EFA2-C2FE-8DA69577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The following elements of the common framework for M-AP coordination were discussed:</a:t>
            </a:r>
          </a:p>
          <a:p>
            <a:endParaRPr lang="en-US" altLang="ko-KR" dirty="0">
              <a:latin typeface="Times New Roman"/>
              <a:ea typeface="MS Gothic"/>
            </a:endParaRPr>
          </a:p>
          <a:p>
            <a:pPr lvl="1"/>
            <a:r>
              <a:rPr lang="en-US" altLang="ko-KR" sz="2000" dirty="0"/>
              <a:t>Suspension of M-AP operation</a:t>
            </a:r>
          </a:p>
          <a:p>
            <a:pPr lvl="2"/>
            <a:r>
              <a:rPr lang="en-US" altLang="ko-KR" dirty="0"/>
              <a:t>To handle temporal unavailability of the coordinated AP</a:t>
            </a:r>
          </a:p>
          <a:p>
            <a:endParaRPr lang="en-US" altLang="ko-KR" dirty="0">
              <a:latin typeface="Times New Roman"/>
              <a:ea typeface="MS Gothic"/>
            </a:endParaRPr>
          </a:p>
          <a:p>
            <a:pPr lvl="1"/>
            <a:r>
              <a:rPr lang="en-US" altLang="ko-KR" dirty="0"/>
              <a:t>The Termination Stage</a:t>
            </a:r>
            <a:endParaRPr lang="en-US" altLang="ko-KR" sz="1800" dirty="0"/>
          </a:p>
          <a:p>
            <a:pPr lvl="2"/>
            <a:r>
              <a:rPr lang="en-US" altLang="ko-KR" dirty="0"/>
              <a:t>Explicit request/Announcement-based termination</a:t>
            </a:r>
          </a:p>
          <a:p>
            <a:pPr lvl="2"/>
            <a:r>
              <a:rPr lang="en-US" altLang="ko-KR" dirty="0"/>
              <a:t>Automatic termination</a:t>
            </a:r>
          </a:p>
          <a:p>
            <a:pPr lvl="2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sz="1400" dirty="0"/>
          </a:p>
        </p:txBody>
      </p:sp>
    </p:spTree>
    <p:extLst>
      <p:ext uri="{BB962C8B-B14F-4D97-AF65-F5344CB8AC3E}">
        <p14:creationId xmlns:p14="http://schemas.microsoft.com/office/powerpoint/2010/main" val="2085143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99BB9-948C-40E6-CC96-63D48BA85B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4B08FEAC-5F82-7F0E-6BC3-CB320D11BF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Straw </a:t>
            </a:r>
            <a:r>
              <a:rPr lang="en-US" dirty="0"/>
              <a:t>Poll 1</a:t>
            </a:r>
            <a:endParaRPr lang="en-GB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18EAD0-CEFF-1CB5-8AE4-A2C653E5B12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113213"/>
          </a:xfrm>
        </p:spPr>
        <p:txBody>
          <a:bodyPr/>
          <a:lstStyle/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altLang="ko-KR" sz="2000" dirty="0">
                <a:latin typeface="Times New Roman"/>
                <a:ea typeface="MS Gothic"/>
              </a:rPr>
              <a:t>Do you agree that an established coordination between two APs can be terminated by an explicit request performed by one of the two APs or when TBD conditions are not met?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The TBD conditions are used to verify availability of the coordinated AP</a:t>
            </a:r>
          </a:p>
          <a:p>
            <a:pPr marL="616045" lvl="1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endParaRPr lang="en-US" altLang="ko-KR" dirty="0">
              <a:latin typeface="Times New Roman"/>
              <a:ea typeface="MS Gothic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148B32-7224-1771-734B-BD0B8D2076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D48FEB-6DCB-9FE2-F2BF-BCF3DE202C9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0B9F1A-85A6-F9C5-6656-9A21E48865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  <p:extLst>
      <p:ext uri="{BB962C8B-B14F-4D97-AF65-F5344CB8AC3E}">
        <p14:creationId xmlns:p14="http://schemas.microsoft.com/office/powerpoint/2010/main" val="1789569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20403</TotalTime>
  <Words>1308</Words>
  <Application>Microsoft Office PowerPoint</Application>
  <PresentationFormat>와이드스크린</PresentationFormat>
  <Paragraphs>173</Paragraphs>
  <Slides>11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Arial Unicode MS</vt:lpstr>
      <vt:lpstr>Arial</vt:lpstr>
      <vt:lpstr>Times New Roman</vt:lpstr>
      <vt:lpstr>Office 테마</vt:lpstr>
      <vt:lpstr>Document</vt:lpstr>
      <vt:lpstr>Management of the Established Multi-AP Coordination</vt:lpstr>
      <vt:lpstr>Introduction</vt:lpstr>
      <vt:lpstr>M-AP Coordination Framework </vt:lpstr>
      <vt:lpstr>Suspension of M-AP features</vt:lpstr>
      <vt:lpstr>Suspension of M-AP features (cont’d)</vt:lpstr>
      <vt:lpstr>Termination of M-AP Coordination</vt:lpstr>
      <vt:lpstr>Termination of M-AP Coordination (cont’d)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Shawn</cp:lastModifiedBy>
  <cp:revision>152</cp:revision>
  <cp:lastPrinted>1601-01-01T00:00:00Z</cp:lastPrinted>
  <dcterms:created xsi:type="dcterms:W3CDTF">2024-04-26T06:15:57Z</dcterms:created>
  <dcterms:modified xsi:type="dcterms:W3CDTF">2024-11-13T23:23:34Z</dcterms:modified>
  <cp:category>Name, Affiliation</cp:category>
</cp:coreProperties>
</file>