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93" r:id="rId3"/>
    <p:sldId id="304" r:id="rId4"/>
    <p:sldId id="309" r:id="rId5"/>
    <p:sldId id="310" r:id="rId6"/>
    <p:sldId id="311" r:id="rId7"/>
    <p:sldId id="312" r:id="rId8"/>
    <p:sldId id="313" r:id="rId9"/>
    <p:sldId id="295" r:id="rId10"/>
    <p:sldId id="314" r:id="rId11"/>
    <p:sldId id="315" r:id="rId12"/>
    <p:sldId id="264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B8FF"/>
    <a:srgbClr val="FFC000"/>
    <a:srgbClr val="000000"/>
    <a:srgbClr val="FFF9E5"/>
    <a:srgbClr val="00CC99"/>
    <a:srgbClr val="0D0D0D"/>
    <a:srgbClr val="7FE5CC"/>
    <a:srgbClr val="9F9F9F"/>
    <a:srgbClr val="E5F6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92" autoAdjust="0"/>
    <p:restoredTop sz="93429" autoAdjust="0"/>
  </p:normalViewPr>
  <p:slideViewPr>
    <p:cSldViewPr>
      <p:cViewPr varScale="1">
        <p:scale>
          <a:sx n="117" d="100"/>
          <a:sy n="117" d="100"/>
        </p:scale>
        <p:origin x="76" y="2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2328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574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CCA</a:t>
            </a:r>
            <a:r>
              <a:rPr lang="ko-KR" altLang="en-US" dirty="0"/>
              <a:t> 말고 보다 정확하게 표현할 방법 고민 </a:t>
            </a:r>
            <a:r>
              <a:rPr lang="en-US" altLang="ko-KR" dirty="0"/>
              <a:t>(</a:t>
            </a:r>
            <a:r>
              <a:rPr lang="en-US" altLang="ko-KR" dirty="0" err="1"/>
              <a:t>CCA+Rx</a:t>
            </a:r>
            <a:r>
              <a:rPr lang="en-US" altLang="ko-KR" dirty="0"/>
              <a:t> </a:t>
            </a:r>
            <a:r>
              <a:rPr lang="ko-KR" altLang="en-US" dirty="0"/>
              <a:t>안되는 경우</a:t>
            </a:r>
            <a:r>
              <a:rPr lang="en-US" altLang="ko-KR" dirty="0"/>
              <a:t>? _NAV</a:t>
            </a:r>
            <a:r>
              <a:rPr lang="ko-KR" altLang="en-US" dirty="0"/>
              <a:t>를 </a:t>
            </a:r>
            <a:r>
              <a:rPr lang="ko-KR" altLang="en-US" dirty="0" err="1"/>
              <a:t>설정못하게</a:t>
            </a:r>
            <a:r>
              <a:rPr lang="ko-KR" altLang="en-US" dirty="0"/>
              <a:t> 된 경우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417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20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456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086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K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761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/>
              <a:t>클릭하여 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A2333BE-BC07-77B6-94F2-C8DF93C8B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Times New Roman" panose="02020603050405020304" pitchFamily="18" charset="0"/>
              <a:buChar char="–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Times New Roman" panose="02020603050405020304" pitchFamily="18" charset="0"/>
              <a:buChar char="–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ko-KR" altLang="en-US" dirty="0"/>
              <a:t>마스터 텍스트 스타일을 편집하려면 클릭</a:t>
            </a:r>
          </a:p>
          <a:p>
            <a:pPr lvl="1"/>
            <a:r>
              <a:rPr lang="ko-KR" altLang="en-US" dirty="0"/>
              <a:t>두 번째 수준</a:t>
            </a:r>
          </a:p>
          <a:p>
            <a:pPr lvl="2"/>
            <a:r>
              <a:rPr lang="ko-KR" altLang="en-US" dirty="0"/>
              <a:t>세 번째 수준</a:t>
            </a:r>
          </a:p>
          <a:p>
            <a:pPr lvl="3"/>
            <a:r>
              <a:rPr lang="ko-KR" altLang="en-US" dirty="0"/>
              <a:t>네 번째 수준</a:t>
            </a:r>
          </a:p>
          <a:p>
            <a:pPr lvl="4"/>
            <a:r>
              <a:rPr lang="ko-KR" altLang="en-US" dirty="0"/>
              <a:t>다섯 번째 수준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Apr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802.11-24/1848r1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20688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Frame Exchange Sequences for</a:t>
            </a:r>
            <a:br>
              <a:rPr lang="en-GB" dirty="0"/>
            </a:br>
            <a:r>
              <a:rPr lang="en-GB" dirty="0"/>
              <a:t> In-Device Coexistence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16066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76120" y="6476207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1531549"/>
              </p:ext>
            </p:extLst>
          </p:nvPr>
        </p:nvGraphicFramePr>
        <p:xfrm>
          <a:off x="884238" y="3222625"/>
          <a:ext cx="10672762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413000" progId="Word.Document.8">
                  <p:embed/>
                </p:oleObj>
              </mc:Choice>
              <mc:Fallback>
                <p:oleObj name="Document" r:id="rId3" imgW="104394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3222625"/>
                        <a:ext cx="10672762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56192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8D2DB5-AD16-F5A4-BF68-570A595EB5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975C71-6D5B-6B11-95AB-A10441BDD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Straw Poll 1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C3D5A8E-6B51-EF8D-FB4F-6D1A212965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FFF6B2E-A2B1-C76D-3BF1-C1BC3E97890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C36F156-3ECD-8D5A-CF03-4DA9882D3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F798D0F-0D8B-C7F1-2956-D34E0EAD6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latin typeface="Times New Roman"/>
                <a:ea typeface="MS Gothic"/>
              </a:rPr>
              <a:t>Do you agree to add the following to the </a:t>
            </a:r>
            <a:r>
              <a:rPr lang="en-US" altLang="ko-KR" dirty="0" err="1">
                <a:latin typeface="Times New Roman"/>
                <a:ea typeface="MS Gothic"/>
              </a:rPr>
              <a:t>TGbn</a:t>
            </a:r>
            <a:r>
              <a:rPr lang="en-US" altLang="ko-KR" dirty="0">
                <a:latin typeface="Times New Roman"/>
                <a:ea typeface="MS Gothic"/>
              </a:rPr>
              <a:t> SFD?</a:t>
            </a:r>
          </a:p>
          <a:p>
            <a:pPr lvl="1"/>
            <a:r>
              <a:rPr lang="en-US" altLang="ko-KR" dirty="0">
                <a:latin typeface="Times New Roman"/>
                <a:ea typeface="MS Gothic"/>
              </a:rPr>
              <a:t>A STA that has lost medium synchronization during its unavailable period shall recover medium synchronization before accessing the medium.</a:t>
            </a:r>
          </a:p>
          <a:p>
            <a:pPr lvl="2"/>
            <a:r>
              <a:rPr lang="en-US" altLang="ko-KR" sz="1800" b="0" dirty="0"/>
              <a:t>Reuse/update existing mechanisms</a:t>
            </a:r>
            <a:r>
              <a:rPr lang="en-US" altLang="ko-KR" dirty="0">
                <a:latin typeface="Times New Roman"/>
                <a:ea typeface="MS Gothic"/>
              </a:rPr>
              <a:t> in 35.3.16.8 for the STAs operating in the DUO/PUO mode.</a:t>
            </a:r>
          </a:p>
        </p:txBody>
      </p:sp>
    </p:spTree>
    <p:extLst>
      <p:ext uri="{BB962C8B-B14F-4D97-AF65-F5344CB8AC3E}">
        <p14:creationId xmlns:p14="http://schemas.microsoft.com/office/powerpoint/2010/main" val="16463272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2EE3CF-EA7E-B383-235D-9E650C31B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2F4838-C2F3-334D-2761-326578418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Straw Poll 2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C4D61B45-C517-7D2F-4734-D18F11B2EA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D3BAA3E3-EF89-1AA1-63BC-82427105C8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37B604A-DADC-2979-F550-C33ED38505B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7B77410-E532-BA39-3293-79B0AA50A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latin typeface="Times New Roman"/>
                <a:ea typeface="MS Gothic"/>
              </a:rPr>
              <a:t>Do you agree to add the following to the </a:t>
            </a:r>
            <a:r>
              <a:rPr lang="en-US" altLang="ko-KR" dirty="0" err="1">
                <a:latin typeface="Times New Roman"/>
                <a:ea typeface="MS Gothic"/>
              </a:rPr>
              <a:t>TGbn</a:t>
            </a:r>
            <a:r>
              <a:rPr lang="en-US" altLang="ko-KR" dirty="0">
                <a:latin typeface="Times New Roman"/>
                <a:ea typeface="MS Gothic"/>
              </a:rPr>
              <a:t> SFD?</a:t>
            </a:r>
          </a:p>
          <a:p>
            <a:pPr lvl="1"/>
            <a:r>
              <a:rPr lang="en-US" altLang="ko-KR" dirty="0"/>
              <a:t>A non-AP STA supporting DUO mode indicates to the DUO supporting AP its capability to acquire unavailability information in advance.</a:t>
            </a:r>
          </a:p>
          <a:p>
            <a:pPr lvl="2"/>
            <a:r>
              <a:rPr lang="en-US" altLang="ko-KR" dirty="0"/>
              <a:t>The DUO supporting AP should manage frame exchange sequences within its TXOP to ensure that a non-AP STA operating in DUO mode can report its acquired unavailability information before becoming unavailable.</a:t>
            </a:r>
            <a:endParaRPr lang="en-US" altLang="ko-KR" dirty="0">
              <a:latin typeface="Times New Roman"/>
              <a:ea typeface="MS Gothic"/>
            </a:endParaRPr>
          </a:p>
        </p:txBody>
      </p:sp>
    </p:spTree>
    <p:extLst>
      <p:ext uri="{BB962C8B-B14F-4D97-AF65-F5344CB8AC3E}">
        <p14:creationId xmlns:p14="http://schemas.microsoft.com/office/powerpoint/2010/main" val="36595172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914401" y="1692051"/>
            <a:ext cx="10361084" cy="4480148"/>
          </a:xfrm>
        </p:spPr>
        <p:txBody>
          <a:bodyPr/>
          <a:lstStyle/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[1]	11-24/0209	Specification Framework for </a:t>
            </a:r>
            <a:r>
              <a:rPr lang="en-US" altLang="ko-KR" sz="1600" dirty="0" err="1">
                <a:latin typeface="Times New Roman"/>
                <a:ea typeface="MS Gothic"/>
              </a:rPr>
              <a:t>TGbn</a:t>
            </a:r>
            <a:endParaRPr lang="en-US" altLang="ko-KR" sz="1600" dirty="0">
              <a:latin typeface="Times New Roman"/>
              <a:ea typeface="MS Gothic"/>
            </a:endParaRP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[2]	11-23/1964	Coexistence Protocols for UHR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[3]</a:t>
            </a:r>
            <a:r>
              <a:rPr lang="en-US" altLang="ko-KR" sz="1600" dirty="0">
                <a:latin typeface="Times New Roman"/>
                <a:ea typeface="MS Gothic"/>
              </a:rPr>
              <a:t>	11-23/2002	In-device coexistence and interference follow-up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[4]</a:t>
            </a:r>
            <a:r>
              <a:rPr lang="en-US" altLang="ko-KR" sz="1600" dirty="0">
                <a:latin typeface="Times New Roman"/>
                <a:ea typeface="MS Gothic"/>
              </a:rPr>
              <a:t>	11-24/0420	Enabling Flexible Coexistence Operation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[5]</a:t>
            </a:r>
            <a:r>
              <a:rPr lang="en-US" altLang="ko-KR" sz="1600" dirty="0">
                <a:latin typeface="Times New Roman"/>
                <a:ea typeface="MS Gothic"/>
              </a:rPr>
              <a:t>	11-24/0494	in-device coexistence follow up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[6]</a:t>
            </a:r>
            <a:r>
              <a:rPr lang="en-US" altLang="ko-KR" sz="1600" dirty="0">
                <a:latin typeface="Times New Roman"/>
                <a:ea typeface="MS Gothic"/>
              </a:rPr>
              <a:t>	11-24/0543	Coexistence Protocols for UHR – follow up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[7]	11-24/0834	Some Details on In-Device Coexistence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[8]	11-24/0856	Further Discussions on In-Device Coexistence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[9]</a:t>
            </a:r>
            <a:r>
              <a:rPr lang="en-US" altLang="ko-KR" sz="1600" dirty="0">
                <a:latin typeface="Times New Roman"/>
                <a:ea typeface="MS Gothic"/>
              </a:rPr>
              <a:t>	11-24/1109	More consideration for in-device-coexistence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[10]	11-24/1170	Further Considerations on In-Device Coexistence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[11]	11-24/1247	ICF ICR Design For </a:t>
            </a:r>
            <a:r>
              <a:rPr lang="en-US" altLang="ko-KR" sz="1600" dirty="0" err="1">
                <a:latin typeface="Times New Roman"/>
                <a:ea typeface="MS Gothic"/>
              </a:rPr>
              <a:t>Coex</a:t>
            </a:r>
            <a:endParaRPr lang="en-US" altLang="ko-KR" sz="1600" dirty="0">
              <a:latin typeface="Times New Roman"/>
              <a:ea typeface="MS Gothic"/>
            </a:endParaRP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[12]	11-24/1504	</a:t>
            </a:r>
            <a:r>
              <a:rPr kumimoji="0" lang="en-US" altLang="ko-KR" sz="16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Conside</a:t>
            </a:r>
            <a:r>
              <a:rPr lang="en-US" altLang="ko-KR" sz="1600" dirty="0">
                <a:latin typeface="Times New Roman"/>
                <a:ea typeface="MS Gothic"/>
              </a:rPr>
              <a:t>rations on Aperiodic In-device Coexistence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[13]	11-24/1558	In Device Coexistence-Follow Up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lang="en-US" altLang="ko-KR" sz="1600" dirty="0">
                <a:latin typeface="Times New Roman"/>
                <a:ea typeface="MS Gothic"/>
              </a:rPr>
              <a:t>[14]	11-24/1559	In-device-coexistence next steps</a:t>
            </a:r>
          </a:p>
          <a:p>
            <a:pPr marL="215995" indent="-215995" defTabSz="282993" latinLnBrk="0">
              <a:spcBef>
                <a:spcPts val="378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altLang="ko-KR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[15]	</a:t>
            </a:r>
            <a:r>
              <a:rPr lang="en-US" altLang="ko-KR" sz="1600" dirty="0">
                <a:latin typeface="Times New Roman"/>
                <a:ea typeface="MS Gothic"/>
              </a:rPr>
              <a:t>11-24/1562	in-device coexistence follow up</a:t>
            </a:r>
            <a:endParaRPr kumimoji="0" lang="en-US" altLang="ko-KR" sz="16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  <a:p>
            <a:pPr marL="215995" marR="0" lvl="0" indent="-215995" algn="l" defTabSz="282993" rtl="0" eaLnBrk="1" fontAlgn="base" latinLnBrk="0" hangingPunct="1">
              <a:lnSpc>
                <a:spcPct val="100000"/>
              </a:lnSpc>
              <a:spcBef>
                <a:spcPts val="378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US" altLang="ko-KR" sz="1600" dirty="0">
              <a:latin typeface="Times New Roman"/>
              <a:ea typeface="MS Gothic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D976A69-A09B-6210-58D4-F64A12F1B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ko-KR" dirty="0"/>
              <a:t>Introduction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7F2B514D-5FB2-84CA-3286-77D03DE93C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7C3221-BB75-0C74-B6B4-6FA5D87442F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92BD553-6B28-CC37-C5D6-91FBAC4E1A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CE84A83-AD56-E0A6-1B36-A310F98B8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r>
              <a:rPr lang="en-US" altLang="ko-KR" sz="2000" dirty="0" err="1"/>
              <a:t>TGbn</a:t>
            </a:r>
            <a:r>
              <a:rPr lang="en-US" altLang="ko-KR" sz="2000" dirty="0"/>
              <a:t> has agreed to define a mechanism for reporting unavailability as follows: [1]</a:t>
            </a:r>
          </a:p>
          <a:p>
            <a:pPr lvl="1"/>
            <a:r>
              <a:rPr lang="en-US" altLang="ko-KR" sz="1800" b="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11bn defines a mechanism for a non-AP STA to report unavailability at TXOP level and define or reuse/update existing mechanism for a non-AP STA to report long term (periodic) unavailability</a:t>
            </a:r>
          </a:p>
          <a:p>
            <a:pPr lvl="1"/>
            <a:endParaRPr lang="en-US" altLang="ko-KR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ko-KR" sz="2000" dirty="0"/>
              <a:t>Signaling details have been defined in </a:t>
            </a:r>
            <a:r>
              <a:rPr lang="en-US" altLang="ko-KR" sz="2000" dirty="0" err="1"/>
              <a:t>TGbn</a:t>
            </a:r>
            <a:r>
              <a:rPr lang="en-US" altLang="ko-KR" sz="2000" dirty="0"/>
              <a:t> D0.1 (37.11):</a:t>
            </a:r>
          </a:p>
          <a:p>
            <a:pPr lvl="1"/>
            <a:r>
              <a:rPr lang="en-US" altLang="ko-KR" sz="1800" dirty="0"/>
              <a:t>For periodic unavailability operation (PUO) mode</a:t>
            </a:r>
          </a:p>
          <a:p>
            <a:pPr lvl="2"/>
            <a:r>
              <a:rPr lang="en-US" altLang="ko-KR" sz="1600" dirty="0"/>
              <a:t>Reusing P2P TWT signaling </a:t>
            </a:r>
          </a:p>
          <a:p>
            <a:pPr lvl="1"/>
            <a:r>
              <a:rPr lang="en-US" altLang="ko-KR" sz="1800" dirty="0"/>
              <a:t>For dynamic unavailability operation (DUO) mode</a:t>
            </a:r>
          </a:p>
          <a:p>
            <a:pPr lvl="2"/>
            <a:r>
              <a:rPr lang="en-US" altLang="ko-KR" sz="1600" dirty="0"/>
              <a:t>Unavailability start time/duration are reported via ICF, ICR and CRF </a:t>
            </a:r>
          </a:p>
          <a:p>
            <a:pPr lvl="3"/>
            <a:r>
              <a:rPr lang="en-US" altLang="ko-KR" sz="1400" dirty="0"/>
              <a:t>i.e., via BSRP TF and Multi-STA BlockAck</a:t>
            </a:r>
          </a:p>
          <a:p>
            <a:r>
              <a:rPr lang="en-US" altLang="ko-KR" sz="2000" dirty="0"/>
              <a:t>In this contribution, we discuss:</a:t>
            </a:r>
          </a:p>
          <a:p>
            <a:pPr lvl="1"/>
            <a:r>
              <a:rPr lang="en-US" altLang="ko-KR" sz="1800" dirty="0"/>
              <a:t>Medium synchronization recovery procedure after the end of the unavailable period</a:t>
            </a:r>
          </a:p>
          <a:p>
            <a:pPr lvl="1"/>
            <a:r>
              <a:rPr lang="en-US" altLang="ko-KR" sz="1800" dirty="0"/>
              <a:t>Management of the frame exchange sequences to provide opportunities for unavailability reporting</a:t>
            </a:r>
          </a:p>
          <a:p>
            <a:pPr lvl="2"/>
            <a:endParaRPr lang="en-US" altLang="ko-KR" sz="1600" dirty="0"/>
          </a:p>
          <a:p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530177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D6B30E6-27C2-9E49-6D23-4FB5D8E85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Problem 1: Medium access recovery after unavailable period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4E220F3-9E1C-2CF3-D1DA-E719B6DD9E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3D52037-D4C4-AE24-55F0-482C346F44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5B0F32D-17AA-773D-4D34-F13AB19EAF8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A1915743-265F-EA7C-3DAF-68E68A25E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r>
              <a:rPr lang="en-US" altLang="ko-KR" sz="2000" dirty="0">
                <a:latin typeface="Times New Roman"/>
                <a:ea typeface="MS Gothic"/>
              </a:rPr>
              <a:t>If a DUO/PUO non-AP STA is unable to perform CCA on the primary 20 MHz subchannel during its unavailable period, the non-AP STA loses medium synchronization</a:t>
            </a:r>
          </a:p>
          <a:p>
            <a:pPr lvl="1"/>
            <a:r>
              <a:rPr lang="en-US" altLang="ko-KR" sz="1600" dirty="0"/>
              <a:t>Similar to a STA operating on an NSTR/EMLSR link pair</a:t>
            </a:r>
            <a:endParaRPr lang="en-US" altLang="ko-KR" sz="1800" dirty="0">
              <a:latin typeface="Times New Roman"/>
              <a:ea typeface="MS Gothic"/>
            </a:endParaRPr>
          </a:p>
          <a:p>
            <a:pPr lvl="1"/>
            <a:endParaRPr lang="en-US" altLang="ko-KR" sz="1800" dirty="0">
              <a:latin typeface="Times New Roman"/>
              <a:ea typeface="MS Gothic"/>
            </a:endParaRPr>
          </a:p>
          <a:p>
            <a:r>
              <a:rPr lang="en-US" altLang="ko-KR" sz="2000" dirty="0">
                <a:latin typeface="Times New Roman"/>
                <a:ea typeface="MS Gothic"/>
              </a:rPr>
              <a:t>A DUO/PUO non-AP STA that has lost medium synchronization needs to recover its medium synchronization before accessing the medium</a:t>
            </a:r>
          </a:p>
          <a:p>
            <a:pPr lvl="1"/>
            <a:r>
              <a:rPr lang="en-US" altLang="ko-KR" sz="1800" dirty="0">
                <a:latin typeface="Times New Roman"/>
                <a:ea typeface="MS Gothic"/>
              </a:rPr>
              <a:t>The medium access recovery procedures in 11be (35.3.16.8) could be applied to the DUO/PUO non-AP STAs</a:t>
            </a:r>
          </a:p>
          <a:p>
            <a:pPr lvl="2"/>
            <a:r>
              <a:rPr lang="en-US" altLang="ko-KR" sz="1600" dirty="0">
                <a:latin typeface="Times New Roman"/>
                <a:ea typeface="MS Gothic"/>
              </a:rPr>
              <a:t>There are two type of medium sync recovery procedures: ED-based recovery &amp; AP assisted recovery</a:t>
            </a:r>
          </a:p>
        </p:txBody>
      </p: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B19B3185-1A69-7C2C-27D2-B8EE0A9C6C18}"/>
              </a:ext>
            </a:extLst>
          </p:cNvPr>
          <p:cNvCxnSpPr>
            <a:cxnSpLocks/>
          </p:cNvCxnSpPr>
          <p:nvPr/>
        </p:nvCxnSpPr>
        <p:spPr bwMode="auto">
          <a:xfrm>
            <a:off x="2890902" y="5778130"/>
            <a:ext cx="612068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98D056B7-0F01-C417-F8A7-5A32A5B75257}"/>
              </a:ext>
            </a:extLst>
          </p:cNvPr>
          <p:cNvSpPr/>
          <p:nvPr/>
        </p:nvSpPr>
        <p:spPr bwMode="auto">
          <a:xfrm flipH="1">
            <a:off x="3827002" y="5274076"/>
            <a:ext cx="2736307" cy="50405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IDC service period (unavailable)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(Periodic or Aperi</a:t>
            </a:r>
            <a:r>
              <a:rPr lang="en-US" altLang="ko-KR" sz="1400" dirty="0">
                <a:solidFill>
                  <a:schemeClr val="tx1"/>
                </a:solidFill>
              </a:rPr>
              <a:t>odic)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90D967-0497-60F5-8EC8-9AE0DA75639F}"/>
              </a:ext>
            </a:extLst>
          </p:cNvPr>
          <p:cNvSpPr txBox="1"/>
          <p:nvPr/>
        </p:nvSpPr>
        <p:spPr>
          <a:xfrm>
            <a:off x="1530814" y="5608853"/>
            <a:ext cx="1437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dirty="0">
                <a:solidFill>
                  <a:schemeClr val="tx1"/>
                </a:solidFill>
              </a:rPr>
              <a:t>Non-AP STA</a:t>
            </a:r>
            <a:endParaRPr lang="ko-KR" altLang="en-US" sz="1600" dirty="0">
              <a:solidFill>
                <a:schemeClr val="tx1"/>
              </a:solidFill>
            </a:endParaRPr>
          </a:p>
        </p:txBody>
      </p:sp>
      <p:sp>
        <p:nvSpPr>
          <p:cNvPr id="25" name="평행 사변형 24">
            <a:extLst>
              <a:ext uri="{FF2B5EF4-FFF2-40B4-BE49-F238E27FC236}">
                <a16:creationId xmlns:a16="http://schemas.microsoft.com/office/drawing/2014/main" id="{A4E27E46-4B15-0DB9-5318-C750A3F0CDF8}"/>
              </a:ext>
            </a:extLst>
          </p:cNvPr>
          <p:cNvSpPr/>
          <p:nvPr/>
        </p:nvSpPr>
        <p:spPr bwMode="auto">
          <a:xfrm>
            <a:off x="3682990" y="5490100"/>
            <a:ext cx="144016" cy="288025"/>
          </a:xfrm>
          <a:prstGeom prst="parallelogram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평행 사변형 25">
            <a:extLst>
              <a:ext uri="{FF2B5EF4-FFF2-40B4-BE49-F238E27FC236}">
                <a16:creationId xmlns:a16="http://schemas.microsoft.com/office/drawing/2014/main" id="{2D4C2069-9BEB-2BB1-6955-A9BD93946183}"/>
              </a:ext>
            </a:extLst>
          </p:cNvPr>
          <p:cNvSpPr/>
          <p:nvPr/>
        </p:nvSpPr>
        <p:spPr bwMode="auto">
          <a:xfrm>
            <a:off x="3573176" y="5490100"/>
            <a:ext cx="144016" cy="288025"/>
          </a:xfrm>
          <a:prstGeom prst="parallelogram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평행 사변형 26">
            <a:extLst>
              <a:ext uri="{FF2B5EF4-FFF2-40B4-BE49-F238E27FC236}">
                <a16:creationId xmlns:a16="http://schemas.microsoft.com/office/drawing/2014/main" id="{D67491BE-6864-A33F-6DAC-F8AB85281673}"/>
              </a:ext>
            </a:extLst>
          </p:cNvPr>
          <p:cNvSpPr/>
          <p:nvPr/>
        </p:nvSpPr>
        <p:spPr bwMode="auto">
          <a:xfrm>
            <a:off x="3466966" y="5490095"/>
            <a:ext cx="144016" cy="288025"/>
          </a:xfrm>
          <a:prstGeom prst="parallelogram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평행 사변형 27">
            <a:extLst>
              <a:ext uri="{FF2B5EF4-FFF2-40B4-BE49-F238E27FC236}">
                <a16:creationId xmlns:a16="http://schemas.microsoft.com/office/drawing/2014/main" id="{59ED97A8-DD9C-4BB5-CBA2-7B5FB4109C64}"/>
              </a:ext>
            </a:extLst>
          </p:cNvPr>
          <p:cNvSpPr/>
          <p:nvPr/>
        </p:nvSpPr>
        <p:spPr bwMode="auto">
          <a:xfrm>
            <a:off x="3357152" y="5490095"/>
            <a:ext cx="144016" cy="288025"/>
          </a:xfrm>
          <a:prstGeom prst="parallelogram">
            <a:avLst/>
          </a:prstGeom>
          <a:noFill/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152B0ECC-1302-4FEC-6DBF-70B42936C9EF}"/>
              </a:ext>
            </a:extLst>
          </p:cNvPr>
          <p:cNvSpPr/>
          <p:nvPr/>
        </p:nvSpPr>
        <p:spPr bwMode="auto">
          <a:xfrm flipH="1">
            <a:off x="6567124" y="5797181"/>
            <a:ext cx="1868394" cy="2758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b="1" dirty="0">
                <a:solidFill>
                  <a:srgbClr val="FF0000"/>
                </a:solidFill>
              </a:rPr>
              <a:t>MediumSyncDelay timer &gt; 0</a:t>
            </a:r>
            <a:endParaRPr kumimoji="0" lang="ko-KR" altLang="en-US" sz="105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직선 화살표 연결선 30">
            <a:extLst>
              <a:ext uri="{FF2B5EF4-FFF2-40B4-BE49-F238E27FC236}">
                <a16:creationId xmlns:a16="http://schemas.microsoft.com/office/drawing/2014/main" id="{F2B9CBF3-E77F-A775-BBEE-7E48927991DC}"/>
              </a:ext>
            </a:extLst>
          </p:cNvPr>
          <p:cNvCxnSpPr>
            <a:cxnSpLocks/>
          </p:cNvCxnSpPr>
          <p:nvPr/>
        </p:nvCxnSpPr>
        <p:spPr bwMode="auto">
          <a:xfrm flipV="1">
            <a:off x="6563309" y="5768458"/>
            <a:ext cx="0" cy="40843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F47E3A18-A90B-74F5-6238-52A625A33938}"/>
              </a:ext>
            </a:extLst>
          </p:cNvPr>
          <p:cNvSpPr txBox="1"/>
          <p:nvPr/>
        </p:nvSpPr>
        <p:spPr>
          <a:xfrm>
            <a:off x="5501562" y="6189650"/>
            <a:ext cx="212349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050" dirty="0">
                <a:solidFill>
                  <a:schemeClr val="tx1"/>
                </a:solidFill>
              </a:rPr>
              <a:t>Initiates MediumSyncDelay timer</a:t>
            </a:r>
            <a:endParaRPr lang="ko-KR" altLang="en-US" sz="10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172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A9FE57-F692-ED6D-C946-7B2C8DCC84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C295124-37D4-B9C7-F77F-2B8CF8E9BA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 assisted medium synchronization recovery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EDAB13FA-B5C6-A090-68F0-8B475AE4B1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4F65964-8B84-4F25-C4B5-645DC0C36E0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78054E8-22D5-BFFE-3A8F-CC13DB4506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9DA393A-B6B9-81BF-A6E8-67E66E9D15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r>
              <a:rPr lang="en-US" altLang="ko-KR" sz="2000" dirty="0">
                <a:latin typeface="Times New Roman"/>
                <a:ea typeface="MS Gothic"/>
              </a:rPr>
              <a:t>Recap: (35.3.16.8.3) AP assisted medium synchronization recovery procedure</a:t>
            </a:r>
          </a:p>
          <a:p>
            <a:pPr lvl="1"/>
            <a:r>
              <a:rPr lang="en-US" altLang="ko-KR" sz="1800" dirty="0">
                <a:latin typeface="Times New Roman"/>
                <a:ea typeface="MS Gothic"/>
              </a:rPr>
              <a:t>A non-AP MLD can transmit AAR Control subfield through one link to request trigger frame on the other link</a:t>
            </a:r>
          </a:p>
          <a:p>
            <a:pPr lvl="1"/>
            <a:r>
              <a:rPr lang="en-US" altLang="ko-KR" sz="1800" dirty="0">
                <a:latin typeface="Times New Roman"/>
                <a:ea typeface="MS Gothic"/>
              </a:rPr>
              <a:t>The AP MLD should schedule a trigger frame to the requested link by the AAR Control subfield</a:t>
            </a: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9B66A0E2-E062-FD90-B865-59C074022E2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455" y="3602136"/>
            <a:ext cx="6984937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591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6AC6B-A3FC-9B29-AB34-08E3BC8DE8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BDE9AB3-9BC6-DE7E-73F8-88D5B96BC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Enhancements to the AP assisted medium synchronization recovery for the DUO non-AP STA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2E25038B-9961-8A70-4C22-2E17DDCE5C3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B747A42-F02A-0D2B-634E-7F0B5454022F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82922"/>
            <a:ext cx="4246027" cy="180975"/>
          </a:xfrm>
        </p:spPr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73509F42-C4CB-8491-5261-7D23B815ABD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3E57B7A-5F28-F582-5FC2-ECDD6F893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r>
              <a:rPr lang="en-US" altLang="ko-KR" sz="1800" dirty="0">
                <a:latin typeface="Times New Roman"/>
                <a:ea typeface="MS Gothic"/>
              </a:rPr>
              <a:t>To enable AP assisted medium sync recovery procedure for DUO non-AP STAs, the request for a trigger frame should be made on the link where the DUO non-AP STA is operating</a:t>
            </a:r>
          </a:p>
          <a:p>
            <a:pPr lvl="1"/>
            <a:r>
              <a:rPr lang="en-US" altLang="ko-KR" sz="1600" dirty="0">
                <a:latin typeface="Times New Roman"/>
                <a:ea typeface="MS Gothic"/>
              </a:rPr>
              <a:t>Since the defined AP assisted medium sync recovery procedure is MLD(cross-link) operation, a DUO non-AP STA that lacks any other non-AP STA affiliated with the same MLD is unable to utilize the AP assisted recovery procedure</a:t>
            </a:r>
            <a:endParaRPr lang="en-US" altLang="ko-KR" sz="1200" dirty="0">
              <a:latin typeface="Times New Roman"/>
              <a:ea typeface="MS Gothic"/>
            </a:endParaRPr>
          </a:p>
          <a:p>
            <a:r>
              <a:rPr lang="en-US" altLang="ko-KR" sz="1800" dirty="0">
                <a:latin typeface="Times New Roman"/>
                <a:ea typeface="MS Gothic"/>
              </a:rPr>
              <a:t>Therefore, ICR/CRF transmitted by a DUO non-AP STA needs to include indication for requesting a trigger frame for that DUO non-AP STA</a:t>
            </a:r>
          </a:p>
          <a:p>
            <a:pPr lvl="1"/>
            <a:r>
              <a:rPr lang="en-US" altLang="ko-KR" sz="1600" dirty="0">
                <a:latin typeface="Times New Roman"/>
                <a:ea typeface="MS Gothic"/>
              </a:rPr>
              <a:t>A DUO non-AP STA requests a trigger frame using ICR/CRF carrying unavailability info (e.g., start time &amp; duration)</a:t>
            </a:r>
          </a:p>
          <a:p>
            <a:pPr lvl="1"/>
            <a:r>
              <a:rPr lang="en-US" altLang="ko-KR" sz="1600" dirty="0">
                <a:latin typeface="Times New Roman"/>
                <a:ea typeface="MS Gothic"/>
              </a:rPr>
              <a:t>The AP may then schedule a trigger frame for the DUO non-AP STA after the reported unavailable period ends</a:t>
            </a:r>
            <a:endParaRPr lang="en-US" altLang="ko-KR" sz="1100" dirty="0">
              <a:latin typeface="Times New Roman"/>
              <a:ea typeface="MS Gothic"/>
            </a:endParaRP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5149F268-6E93-F898-EC9B-C85D8FE7BB44}"/>
              </a:ext>
            </a:extLst>
          </p:cNvPr>
          <p:cNvCxnSpPr>
            <a:cxnSpLocks/>
          </p:cNvCxnSpPr>
          <p:nvPr/>
        </p:nvCxnSpPr>
        <p:spPr bwMode="auto">
          <a:xfrm>
            <a:off x="2925728" y="5875349"/>
            <a:ext cx="655464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5C6E8D0-066E-4D59-FAF9-56CB12D758D2}"/>
              </a:ext>
            </a:extLst>
          </p:cNvPr>
          <p:cNvSpPr txBox="1"/>
          <p:nvPr/>
        </p:nvSpPr>
        <p:spPr>
          <a:xfrm>
            <a:off x="1778497" y="5629128"/>
            <a:ext cx="14371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AP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DF81A35-32CC-E1EC-CF4B-BFC200778AA5}"/>
              </a:ext>
            </a:extLst>
          </p:cNvPr>
          <p:cNvSpPr txBox="1"/>
          <p:nvPr/>
        </p:nvSpPr>
        <p:spPr>
          <a:xfrm>
            <a:off x="1778497" y="5947357"/>
            <a:ext cx="143718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Non-AP STA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E5A36555-28AA-D733-737D-72DC1636FA92}"/>
              </a:ext>
            </a:extLst>
          </p:cNvPr>
          <p:cNvSpPr/>
          <p:nvPr/>
        </p:nvSpPr>
        <p:spPr bwMode="auto">
          <a:xfrm flipH="1">
            <a:off x="3215680" y="5650858"/>
            <a:ext cx="504056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ICF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직사각형 22">
            <a:extLst>
              <a:ext uri="{FF2B5EF4-FFF2-40B4-BE49-F238E27FC236}">
                <a16:creationId xmlns:a16="http://schemas.microsoft.com/office/drawing/2014/main" id="{52DCE9CB-E3F9-E329-5B61-906553A05DB3}"/>
              </a:ext>
            </a:extLst>
          </p:cNvPr>
          <p:cNvSpPr/>
          <p:nvPr/>
        </p:nvSpPr>
        <p:spPr bwMode="auto">
          <a:xfrm flipH="1">
            <a:off x="3899756" y="5874481"/>
            <a:ext cx="504056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ICR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6D887A6A-86F9-C071-9C53-D3EEE722EAE8}"/>
              </a:ext>
            </a:extLst>
          </p:cNvPr>
          <p:cNvSpPr/>
          <p:nvPr/>
        </p:nvSpPr>
        <p:spPr bwMode="auto">
          <a:xfrm flipH="1">
            <a:off x="4583832" y="5645813"/>
            <a:ext cx="864096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PPDU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2AA9B8D5-8C42-44CF-40AD-8404E641737A}"/>
              </a:ext>
            </a:extLst>
          </p:cNvPr>
          <p:cNvSpPr/>
          <p:nvPr/>
        </p:nvSpPr>
        <p:spPr bwMode="auto">
          <a:xfrm flipH="1">
            <a:off x="5591944" y="5877868"/>
            <a:ext cx="538140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CRF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AE1DB326-97B2-6F71-573B-0E26C9B84377}"/>
              </a:ext>
            </a:extLst>
          </p:cNvPr>
          <p:cNvSpPr/>
          <p:nvPr/>
        </p:nvSpPr>
        <p:spPr bwMode="auto">
          <a:xfrm flipH="1">
            <a:off x="6255838" y="5873246"/>
            <a:ext cx="1280321" cy="243482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Unavailable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2ADDB0BA-4A93-126B-0436-90FA08138727}"/>
              </a:ext>
            </a:extLst>
          </p:cNvPr>
          <p:cNvSpPr/>
          <p:nvPr/>
        </p:nvSpPr>
        <p:spPr bwMode="auto">
          <a:xfrm flipH="1">
            <a:off x="7541466" y="6170739"/>
            <a:ext cx="1794893" cy="27587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</a:rPr>
              <a:t>MediumSyncDelay timer &gt; 0</a:t>
            </a:r>
            <a:endParaRPr kumimoji="0" lang="ko-KR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32A1EFFB-41D3-E10A-8C18-D03DCA92AC87}"/>
              </a:ext>
            </a:extLst>
          </p:cNvPr>
          <p:cNvSpPr/>
          <p:nvPr/>
        </p:nvSpPr>
        <p:spPr bwMode="auto">
          <a:xfrm flipH="1">
            <a:off x="8018841" y="5649208"/>
            <a:ext cx="504056" cy="22362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TF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D3D835C0-7981-79F8-4C08-CE5FA7C1F8E7}"/>
              </a:ext>
            </a:extLst>
          </p:cNvPr>
          <p:cNvSpPr/>
          <p:nvPr/>
        </p:nvSpPr>
        <p:spPr bwMode="auto">
          <a:xfrm flipH="1">
            <a:off x="8635632" y="5880664"/>
            <a:ext cx="772735" cy="223623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Data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1" name="직선 연결선 30">
            <a:extLst>
              <a:ext uri="{FF2B5EF4-FFF2-40B4-BE49-F238E27FC236}">
                <a16:creationId xmlns:a16="http://schemas.microsoft.com/office/drawing/2014/main" id="{15299314-4E35-1007-9F34-EE75CF620F3E}"/>
              </a:ext>
            </a:extLst>
          </p:cNvPr>
          <p:cNvCxnSpPr/>
          <p:nvPr/>
        </p:nvCxnSpPr>
        <p:spPr bwMode="auto">
          <a:xfrm flipV="1">
            <a:off x="6255838" y="5485112"/>
            <a:ext cx="0" cy="864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FE0F9FDD-9E65-B180-FC1A-440B41359A92}"/>
              </a:ext>
            </a:extLst>
          </p:cNvPr>
          <p:cNvCxnSpPr/>
          <p:nvPr/>
        </p:nvCxnSpPr>
        <p:spPr bwMode="auto">
          <a:xfrm flipV="1">
            <a:off x="7536159" y="5485112"/>
            <a:ext cx="0" cy="8640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연결선: 꺾임 33">
            <a:extLst>
              <a:ext uri="{FF2B5EF4-FFF2-40B4-BE49-F238E27FC236}">
                <a16:creationId xmlns:a16="http://schemas.microsoft.com/office/drawing/2014/main" id="{D86ED59C-154A-8A5D-5A5F-35A37E879838}"/>
              </a:ext>
            </a:extLst>
          </p:cNvPr>
          <p:cNvCxnSpPr>
            <a:stCxn id="23" idx="0"/>
          </p:cNvCxnSpPr>
          <p:nvPr/>
        </p:nvCxnSpPr>
        <p:spPr bwMode="auto">
          <a:xfrm rot="5400000" flipH="1" flipV="1">
            <a:off x="5045131" y="4663774"/>
            <a:ext cx="317361" cy="2104054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FD62890B-517C-39B2-0767-880FA13F687B}"/>
              </a:ext>
            </a:extLst>
          </p:cNvPr>
          <p:cNvSpPr txBox="1"/>
          <p:nvPr/>
        </p:nvSpPr>
        <p:spPr>
          <a:xfrm>
            <a:off x="4332384" y="5171955"/>
            <a:ext cx="1638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Report IDC-related info.</a:t>
            </a:r>
          </a:p>
          <a:p>
            <a:pPr algn="ctr"/>
            <a:r>
              <a:rPr lang="en-US" altLang="ko-KR" sz="1000" b="1" dirty="0">
                <a:solidFill>
                  <a:srgbClr val="FF0000"/>
                </a:solidFill>
              </a:rPr>
              <a:t>+ TF request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cxnSp>
        <p:nvCxnSpPr>
          <p:cNvPr id="36" name="연결선: 꺾임 35">
            <a:extLst>
              <a:ext uri="{FF2B5EF4-FFF2-40B4-BE49-F238E27FC236}">
                <a16:creationId xmlns:a16="http://schemas.microsoft.com/office/drawing/2014/main" id="{FD455D5C-868B-2F68-E069-D2DE2901F84F}"/>
              </a:ext>
            </a:extLst>
          </p:cNvPr>
          <p:cNvCxnSpPr>
            <a:cxnSpLocks/>
            <a:stCxn id="25" idx="0"/>
          </p:cNvCxnSpPr>
          <p:nvPr/>
        </p:nvCxnSpPr>
        <p:spPr bwMode="auto">
          <a:xfrm rot="5400000" flipH="1" flipV="1">
            <a:off x="5941530" y="5563558"/>
            <a:ext cx="233795" cy="394826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1" name="TextBox 40">
            <a:extLst>
              <a:ext uri="{FF2B5EF4-FFF2-40B4-BE49-F238E27FC236}">
                <a16:creationId xmlns:a16="http://schemas.microsoft.com/office/drawing/2014/main" id="{A3EF666D-5E1A-3A3E-DD4E-6D74E96025EC}"/>
              </a:ext>
            </a:extLst>
          </p:cNvPr>
          <p:cNvSpPr txBox="1"/>
          <p:nvPr/>
        </p:nvSpPr>
        <p:spPr>
          <a:xfrm>
            <a:off x="7494448" y="5238014"/>
            <a:ext cx="16385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Scheduled TF by the received request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853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5D19B0-D123-A9DD-4338-9EF6716222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9B5CB10-7623-229D-E6CF-54CB3DB3A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altLang="ko-KR" dirty="0"/>
              <a:t>Problem 2: Unreportable unavailability information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2DEB2C83-2530-3982-541E-822AD2578846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7F94DD5-33DD-B0D2-8BF5-35801EDE69A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altLang="ko-KR"/>
              <a:t>Sanghyun Kim (WILUS), et al.</a:t>
            </a:r>
            <a:endParaRPr lang="en-GB" altLang="ko-KR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D418AB5-4EA7-35C4-5ADC-40221443AB0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ko-KR" dirty="0"/>
              <a:t>Nov 2024</a:t>
            </a:r>
            <a:endParaRPr lang="en-GB" altLang="ko-KR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F69599A-AEC3-3C7F-7BAA-3A8FE84A0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10361613" cy="4494213"/>
          </a:xfrm>
        </p:spPr>
        <p:txBody>
          <a:bodyPr>
            <a:normAutofit lnSpcReduction="10000"/>
          </a:bodyPr>
          <a:lstStyle/>
          <a:p>
            <a:r>
              <a:rPr lang="en-US" altLang="ko-KR" sz="2000" dirty="0"/>
              <a:t>There might be a case where a DUO non-AP STA has prior knowledge of an upcoming aperiodic unavailable period but does not have opportunities to report it until it begins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pPr marL="0" indent="0">
              <a:buNone/>
            </a:pPr>
            <a:endParaRPr lang="en-US" altLang="ko-KR" sz="2000" dirty="0"/>
          </a:p>
          <a:p>
            <a:r>
              <a:rPr lang="en-US" altLang="ko-KR" sz="2000" dirty="0"/>
              <a:t>To prevent the issue described above, the AP should properly manage its frame exchange sequences</a:t>
            </a:r>
          </a:p>
          <a:p>
            <a:pPr lvl="1"/>
            <a:r>
              <a:rPr lang="en-US" altLang="ko-KR" sz="1800" dirty="0"/>
              <a:t>i.e., the AP should manage length of the DL PPDUs to ensure that the DUO non-AP STA can respond at least one ICR/CRF before the unavailable period begins</a:t>
            </a:r>
          </a:p>
          <a:p>
            <a:pPr lvl="2"/>
            <a:r>
              <a:rPr lang="en-US" altLang="ko-KR" sz="1600" dirty="0"/>
              <a:t>If the AP simply shortening length of its PPDU for this purpose, network efficiency would degrade</a:t>
            </a:r>
          </a:p>
          <a:p>
            <a:pPr lvl="2"/>
            <a:r>
              <a:rPr lang="en-US" altLang="ko-KR" sz="1600" dirty="0"/>
              <a:t>Therefore, the AP should manage length of its PPDU based on the capabilities of the recipient non-AP STA(s)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43F7AB8-7696-920E-5449-CE6BBAC3E42C}"/>
              </a:ext>
            </a:extLst>
          </p:cNvPr>
          <p:cNvSpPr txBox="1"/>
          <p:nvPr/>
        </p:nvSpPr>
        <p:spPr>
          <a:xfrm>
            <a:off x="1485159" y="3156349"/>
            <a:ext cx="1437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AP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7129251F-E395-2280-DBF3-BC718699D877}"/>
              </a:ext>
            </a:extLst>
          </p:cNvPr>
          <p:cNvSpPr/>
          <p:nvPr/>
        </p:nvSpPr>
        <p:spPr bwMode="auto">
          <a:xfrm flipH="1">
            <a:off x="2922342" y="3068960"/>
            <a:ext cx="504056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ICF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A78F6AC9-844A-1BF4-1885-4658174C08F2}"/>
              </a:ext>
            </a:extLst>
          </p:cNvPr>
          <p:cNvSpPr/>
          <p:nvPr/>
        </p:nvSpPr>
        <p:spPr bwMode="auto">
          <a:xfrm flipH="1">
            <a:off x="4290494" y="3070266"/>
            <a:ext cx="2957634" cy="2177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Long PPDU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9" name="직선 연결선 18">
            <a:extLst>
              <a:ext uri="{FF2B5EF4-FFF2-40B4-BE49-F238E27FC236}">
                <a16:creationId xmlns:a16="http://schemas.microsoft.com/office/drawing/2014/main" id="{ED4AA010-EB4A-5E18-1E38-15CF1F7C213B}"/>
              </a:ext>
            </a:extLst>
          </p:cNvPr>
          <p:cNvCxnSpPr>
            <a:cxnSpLocks/>
          </p:cNvCxnSpPr>
          <p:nvPr/>
        </p:nvCxnSpPr>
        <p:spPr bwMode="auto">
          <a:xfrm>
            <a:off x="2625617" y="3293451"/>
            <a:ext cx="828814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2D2C8E1E-3DF6-0CAA-45C6-AD3EF194B3E5}"/>
              </a:ext>
            </a:extLst>
          </p:cNvPr>
          <p:cNvCxnSpPr>
            <a:cxnSpLocks/>
          </p:cNvCxnSpPr>
          <p:nvPr/>
        </p:nvCxnSpPr>
        <p:spPr bwMode="auto">
          <a:xfrm>
            <a:off x="2632390" y="3850225"/>
            <a:ext cx="8288146" cy="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8FC78374-CD85-56D8-3EEA-9D71528115E6}"/>
              </a:ext>
            </a:extLst>
          </p:cNvPr>
          <p:cNvSpPr txBox="1"/>
          <p:nvPr/>
        </p:nvSpPr>
        <p:spPr>
          <a:xfrm>
            <a:off x="1485159" y="3718850"/>
            <a:ext cx="1437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Non-AP STA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036D8068-98FF-AE13-9491-F9BDC7B8B5A0}"/>
              </a:ext>
            </a:extLst>
          </p:cNvPr>
          <p:cNvSpPr/>
          <p:nvPr/>
        </p:nvSpPr>
        <p:spPr bwMode="auto">
          <a:xfrm flipH="1">
            <a:off x="3606418" y="3622550"/>
            <a:ext cx="504056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ICR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BD0C368-8587-45AD-A58B-710C3727AE70}"/>
              </a:ext>
            </a:extLst>
          </p:cNvPr>
          <p:cNvSpPr txBox="1"/>
          <p:nvPr/>
        </p:nvSpPr>
        <p:spPr>
          <a:xfrm>
            <a:off x="3039157" y="3846676"/>
            <a:ext cx="1638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No IDC-related info.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cxnSp>
        <p:nvCxnSpPr>
          <p:cNvPr id="17" name="직선 화살표 연결선 16">
            <a:extLst>
              <a:ext uri="{FF2B5EF4-FFF2-40B4-BE49-F238E27FC236}">
                <a16:creationId xmlns:a16="http://schemas.microsoft.com/office/drawing/2014/main" id="{02D4AFC0-5644-398A-00E5-4E40D13CA755}"/>
              </a:ext>
            </a:extLst>
          </p:cNvPr>
          <p:cNvCxnSpPr>
            <a:cxnSpLocks/>
          </p:cNvCxnSpPr>
          <p:nvPr/>
        </p:nvCxnSpPr>
        <p:spPr bwMode="auto">
          <a:xfrm flipV="1">
            <a:off x="5015880" y="3839476"/>
            <a:ext cx="0" cy="238195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C8991397-A760-7FF7-80CF-B325280FDF73}"/>
              </a:ext>
            </a:extLst>
          </p:cNvPr>
          <p:cNvSpPr txBox="1"/>
          <p:nvPr/>
        </p:nvSpPr>
        <p:spPr>
          <a:xfrm>
            <a:off x="3924022" y="4092453"/>
            <a:ext cx="2187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IDC info is obtained internally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(will be unavailable from </a:t>
            </a:r>
            <a:r>
              <a:rPr lang="en-US" altLang="ko-KR" sz="1000" b="1" dirty="0">
                <a:solidFill>
                  <a:schemeClr val="tx1"/>
                </a:solidFill>
              </a:rPr>
              <a:t>t</a:t>
            </a:r>
            <a:r>
              <a:rPr lang="en-US" altLang="ko-KR" sz="1000" dirty="0">
                <a:solidFill>
                  <a:schemeClr val="tx1"/>
                </a:solidFill>
              </a:rPr>
              <a:t>)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cxnSp>
        <p:nvCxnSpPr>
          <p:cNvPr id="37" name="직선 연결선 36">
            <a:extLst>
              <a:ext uri="{FF2B5EF4-FFF2-40B4-BE49-F238E27FC236}">
                <a16:creationId xmlns:a16="http://schemas.microsoft.com/office/drawing/2014/main" id="{9E450150-F559-2DB4-52D4-CE39F5AD0FBE}"/>
              </a:ext>
            </a:extLst>
          </p:cNvPr>
          <p:cNvCxnSpPr/>
          <p:nvPr/>
        </p:nvCxnSpPr>
        <p:spPr bwMode="auto">
          <a:xfrm>
            <a:off x="6960096" y="3604004"/>
            <a:ext cx="0" cy="4736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8C9FA91F-7FAD-619F-6833-CFBECF4A4F34}"/>
              </a:ext>
            </a:extLst>
          </p:cNvPr>
          <p:cNvSpPr txBox="1"/>
          <p:nvPr/>
        </p:nvSpPr>
        <p:spPr>
          <a:xfrm>
            <a:off x="6210724" y="3940074"/>
            <a:ext cx="1638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t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DC7C9CF7-90E6-EC4E-D322-A7ACE5A3B0FD}"/>
              </a:ext>
            </a:extLst>
          </p:cNvPr>
          <p:cNvSpPr/>
          <p:nvPr/>
        </p:nvSpPr>
        <p:spPr bwMode="auto">
          <a:xfrm flipH="1">
            <a:off x="6971530" y="3620618"/>
            <a:ext cx="3735309" cy="240356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Unavailable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38679B54-90AE-5102-70F1-277283691EA8}"/>
              </a:ext>
            </a:extLst>
          </p:cNvPr>
          <p:cNvSpPr/>
          <p:nvPr/>
        </p:nvSpPr>
        <p:spPr bwMode="auto">
          <a:xfrm flipH="1">
            <a:off x="7556502" y="3070266"/>
            <a:ext cx="2957634" cy="2177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(re-Tx) Long PPDU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3055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024A3-A105-79AA-C99F-6D0A1F7A6D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204359-C0D9-07FE-6470-F5A058FE3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Providing opportunities for unavailability reporting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26D4B136-E6D4-7FBC-8A55-044E31E940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345718F-2198-0853-CC9F-7E55CBD9EE9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FA13564-D34B-C645-5027-0FBB6ECCF2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2" name="내용 개체 틀 5">
            <a:extLst>
              <a:ext uri="{FF2B5EF4-FFF2-40B4-BE49-F238E27FC236}">
                <a16:creationId xmlns:a16="http://schemas.microsoft.com/office/drawing/2014/main" id="{EEEF3AB2-D5D7-4FC0-CCF6-E798E3E94E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93169"/>
            <a:ext cx="10361084" cy="4400127"/>
          </a:xfrm>
        </p:spPr>
        <p:txBody>
          <a:bodyPr/>
          <a:lstStyle/>
          <a:p>
            <a:r>
              <a:rPr lang="en-US" altLang="ko-KR" sz="1800" dirty="0">
                <a:latin typeface="Times New Roman"/>
                <a:ea typeface="MS Gothic"/>
              </a:rPr>
              <a:t>Each STA may have different capabilities in acquiring its unavailability information in advance</a:t>
            </a:r>
          </a:p>
          <a:p>
            <a:pPr lvl="1"/>
            <a:r>
              <a:rPr lang="en-US" altLang="ko-KR" sz="1600" dirty="0">
                <a:latin typeface="Times New Roman"/>
                <a:ea typeface="MS Gothic"/>
              </a:rPr>
              <a:t>The timing of acquiring unavailability information may vary depending on the implementation and the source of IDC interference</a:t>
            </a:r>
          </a:p>
          <a:p>
            <a:pPr lvl="1"/>
            <a:r>
              <a:rPr lang="en-US" altLang="ko-KR" sz="1600" dirty="0">
                <a:latin typeface="Times New Roman"/>
                <a:ea typeface="MS Gothic"/>
              </a:rPr>
              <a:t>Therefore, a DUO non-AP STA should indicate its capability to acquire unavailability information in advance</a:t>
            </a: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r>
              <a:rPr lang="en-US" altLang="ko-KR" sz="1800" dirty="0">
                <a:latin typeface="Times New Roman"/>
                <a:ea typeface="MS Gothic"/>
              </a:rPr>
              <a:t>An AP adjust the length of DL PPDUs based on the indicated capability as follows:</a:t>
            </a:r>
          </a:p>
          <a:p>
            <a:pPr lvl="1"/>
            <a:r>
              <a:rPr lang="en-US" altLang="ko-KR" sz="1600" dirty="0">
                <a:latin typeface="Times New Roman"/>
                <a:ea typeface="MS Gothic"/>
              </a:rPr>
              <a:t>If a recipient STA has indicated that it can acquire unavailability information at least x </a:t>
            </a:r>
            <a:r>
              <a:rPr lang="en-US" altLang="ko-KR" sz="1600" dirty="0" err="1">
                <a:latin typeface="Times New Roman"/>
                <a:ea typeface="MS Gothic"/>
              </a:rPr>
              <a:t>ms</a:t>
            </a:r>
            <a:r>
              <a:rPr lang="en-US" altLang="ko-KR" sz="1600" dirty="0">
                <a:latin typeface="Times New Roman"/>
                <a:ea typeface="MS Gothic"/>
              </a:rPr>
              <a:t> before the unavailable period begins, the AP should manage its DL PPDU length to ensure that at least one CRF (M-BA) is solicited within x </a:t>
            </a:r>
            <a:r>
              <a:rPr lang="en-US" altLang="ko-KR" sz="1600" dirty="0" err="1">
                <a:latin typeface="Times New Roman"/>
                <a:ea typeface="MS Gothic"/>
              </a:rPr>
              <a:t>ms</a:t>
            </a:r>
            <a:endParaRPr lang="en-US" altLang="ko-KR" sz="1800" dirty="0">
              <a:latin typeface="Times New Roman"/>
              <a:ea typeface="MS Gothic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ECB50ADF-E7BF-468A-E3DF-41D25B0DDF08}"/>
              </a:ext>
            </a:extLst>
          </p:cNvPr>
          <p:cNvSpPr txBox="1"/>
          <p:nvPr/>
        </p:nvSpPr>
        <p:spPr>
          <a:xfrm>
            <a:off x="623392" y="4922749"/>
            <a:ext cx="1437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AP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66" name="직사각형 65">
            <a:extLst>
              <a:ext uri="{FF2B5EF4-FFF2-40B4-BE49-F238E27FC236}">
                <a16:creationId xmlns:a16="http://schemas.microsoft.com/office/drawing/2014/main" id="{9657262A-D374-1E69-D605-1B9159F124F0}"/>
              </a:ext>
            </a:extLst>
          </p:cNvPr>
          <p:cNvSpPr/>
          <p:nvPr/>
        </p:nvSpPr>
        <p:spPr bwMode="auto">
          <a:xfrm flipH="1">
            <a:off x="3503712" y="4835360"/>
            <a:ext cx="504056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ICF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7" name="직사각형 66">
            <a:extLst>
              <a:ext uri="{FF2B5EF4-FFF2-40B4-BE49-F238E27FC236}">
                <a16:creationId xmlns:a16="http://schemas.microsoft.com/office/drawing/2014/main" id="{E344C95D-FCD9-B19D-FD5E-CDDC321447BB}"/>
              </a:ext>
            </a:extLst>
          </p:cNvPr>
          <p:cNvSpPr/>
          <p:nvPr/>
        </p:nvSpPr>
        <p:spPr bwMode="auto">
          <a:xfrm flipH="1">
            <a:off x="4871864" y="4836666"/>
            <a:ext cx="1440160" cy="2177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DL PPDU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A10587EA-745E-E039-9BFC-8779B42760D5}"/>
              </a:ext>
            </a:extLst>
          </p:cNvPr>
          <p:cNvGrpSpPr/>
          <p:nvPr/>
        </p:nvGrpSpPr>
        <p:grpSpPr>
          <a:xfrm>
            <a:off x="2060575" y="5059851"/>
            <a:ext cx="8931966" cy="593893"/>
            <a:chOff x="3206988" y="5243864"/>
            <a:chExt cx="6554988" cy="593893"/>
          </a:xfrm>
        </p:grpSpPr>
        <p:cxnSp>
          <p:nvCxnSpPr>
            <p:cNvPr id="68" name="직선 연결선 67">
              <a:extLst>
                <a:ext uri="{FF2B5EF4-FFF2-40B4-BE49-F238E27FC236}">
                  <a16:creationId xmlns:a16="http://schemas.microsoft.com/office/drawing/2014/main" id="{646FF99D-267A-23E2-584C-A184EA375644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06988" y="5243864"/>
              <a:ext cx="6549636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9" name="직선 연결선 68">
              <a:extLst>
                <a:ext uri="{FF2B5EF4-FFF2-40B4-BE49-F238E27FC236}">
                  <a16:creationId xmlns:a16="http://schemas.microsoft.com/office/drawing/2014/main" id="{EC69EA32-2707-D9FE-BBB5-761AE771EFA5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3212340" y="5837757"/>
              <a:ext cx="6549636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A71A2C6B-80F2-99BD-696E-12FEF5D15F4D}"/>
              </a:ext>
            </a:extLst>
          </p:cNvPr>
          <p:cNvSpPr txBox="1"/>
          <p:nvPr/>
        </p:nvSpPr>
        <p:spPr>
          <a:xfrm>
            <a:off x="623392" y="5522369"/>
            <a:ext cx="1437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Non-AP STA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71" name="직사각형 70">
            <a:extLst>
              <a:ext uri="{FF2B5EF4-FFF2-40B4-BE49-F238E27FC236}">
                <a16:creationId xmlns:a16="http://schemas.microsoft.com/office/drawing/2014/main" id="{52E58BC6-79CA-73DA-6D4C-CF663E8599CC}"/>
              </a:ext>
            </a:extLst>
          </p:cNvPr>
          <p:cNvSpPr/>
          <p:nvPr/>
        </p:nvSpPr>
        <p:spPr bwMode="auto">
          <a:xfrm flipH="1">
            <a:off x="4187788" y="5426069"/>
            <a:ext cx="504056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ICR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645182F-6D49-4E78-7176-31C3DDC9F0D7}"/>
              </a:ext>
            </a:extLst>
          </p:cNvPr>
          <p:cNvSpPr txBox="1"/>
          <p:nvPr/>
        </p:nvSpPr>
        <p:spPr>
          <a:xfrm>
            <a:off x="3620527" y="5189203"/>
            <a:ext cx="1638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No IDC-related info.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cxnSp>
        <p:nvCxnSpPr>
          <p:cNvPr id="73" name="직선 화살표 연결선 72">
            <a:extLst>
              <a:ext uri="{FF2B5EF4-FFF2-40B4-BE49-F238E27FC236}">
                <a16:creationId xmlns:a16="http://schemas.microsoft.com/office/drawing/2014/main" id="{E047D0B5-876D-E70F-9317-94D6155196ED}"/>
              </a:ext>
            </a:extLst>
          </p:cNvPr>
          <p:cNvCxnSpPr>
            <a:cxnSpLocks/>
            <a:stCxn id="74" idx="0"/>
          </p:cNvCxnSpPr>
          <p:nvPr/>
        </p:nvCxnSpPr>
        <p:spPr bwMode="auto">
          <a:xfrm flipV="1">
            <a:off x="5026762" y="5652700"/>
            <a:ext cx="0" cy="400526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FBAF212E-8D3B-2B27-8A82-F5CD63119DD7}"/>
              </a:ext>
            </a:extLst>
          </p:cNvPr>
          <p:cNvSpPr txBox="1"/>
          <p:nvPr/>
        </p:nvSpPr>
        <p:spPr>
          <a:xfrm>
            <a:off x="3933041" y="6053226"/>
            <a:ext cx="21874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IDC info is obtained internally</a:t>
            </a:r>
          </a:p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(will be unavailable from </a:t>
            </a:r>
            <a:r>
              <a:rPr lang="en-US" altLang="ko-KR" sz="1000" b="1" dirty="0">
                <a:solidFill>
                  <a:schemeClr val="tx1"/>
                </a:solidFill>
              </a:rPr>
              <a:t>t</a:t>
            </a:r>
            <a:r>
              <a:rPr lang="en-US" altLang="ko-KR" sz="1000" dirty="0">
                <a:solidFill>
                  <a:schemeClr val="tx1"/>
                </a:solidFill>
              </a:rPr>
              <a:t>)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77" name="직사각형 76">
            <a:extLst>
              <a:ext uri="{FF2B5EF4-FFF2-40B4-BE49-F238E27FC236}">
                <a16:creationId xmlns:a16="http://schemas.microsoft.com/office/drawing/2014/main" id="{E8E5C755-2A61-9228-5529-0868CE145396}"/>
              </a:ext>
            </a:extLst>
          </p:cNvPr>
          <p:cNvSpPr/>
          <p:nvPr/>
        </p:nvSpPr>
        <p:spPr bwMode="auto">
          <a:xfrm flipH="1">
            <a:off x="9203780" y="5426348"/>
            <a:ext cx="1788764" cy="22537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Unavailable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5C7FE04F-31B6-1656-F58F-AA2DB6CF5D29}"/>
              </a:ext>
            </a:extLst>
          </p:cNvPr>
          <p:cNvSpPr txBox="1"/>
          <p:nvPr/>
        </p:nvSpPr>
        <p:spPr>
          <a:xfrm>
            <a:off x="5722083" y="5880079"/>
            <a:ext cx="21874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i="1" dirty="0">
                <a:solidFill>
                  <a:srgbClr val="FF0000"/>
                </a:solidFill>
              </a:rPr>
              <a:t>x</a:t>
            </a:r>
            <a:r>
              <a:rPr lang="en-US" altLang="ko-KR" sz="1000" b="1" dirty="0">
                <a:solidFill>
                  <a:srgbClr val="FF0000"/>
                </a:solidFill>
              </a:rPr>
              <a:t> </a:t>
            </a:r>
            <a:r>
              <a:rPr lang="en-US" altLang="ko-KR" sz="1000" b="1" dirty="0" err="1">
                <a:solidFill>
                  <a:srgbClr val="FF0000"/>
                </a:solidFill>
              </a:rPr>
              <a:t>ms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cxnSp>
        <p:nvCxnSpPr>
          <p:cNvPr id="79" name="직선 화살표 연결선 78">
            <a:extLst>
              <a:ext uri="{FF2B5EF4-FFF2-40B4-BE49-F238E27FC236}">
                <a16:creationId xmlns:a16="http://schemas.microsoft.com/office/drawing/2014/main" id="{6E30B2B2-A792-E029-53C0-02234AAA4EAE}"/>
              </a:ext>
            </a:extLst>
          </p:cNvPr>
          <p:cNvCxnSpPr>
            <a:cxnSpLocks/>
          </p:cNvCxnSpPr>
          <p:nvPr/>
        </p:nvCxnSpPr>
        <p:spPr bwMode="auto">
          <a:xfrm>
            <a:off x="4031856" y="5794898"/>
            <a:ext cx="300024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C8512F28-36A3-D54A-C4B5-78B981483ACE}"/>
              </a:ext>
            </a:extLst>
          </p:cNvPr>
          <p:cNvSpPr/>
          <p:nvPr/>
        </p:nvSpPr>
        <p:spPr bwMode="auto">
          <a:xfrm flipH="1">
            <a:off x="6494417" y="5419876"/>
            <a:ext cx="537687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CRF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81" name="직선 연결선 80">
            <a:extLst>
              <a:ext uri="{FF2B5EF4-FFF2-40B4-BE49-F238E27FC236}">
                <a16:creationId xmlns:a16="http://schemas.microsoft.com/office/drawing/2014/main" id="{972AD7A2-2110-0896-BB96-C60538CFC151}"/>
              </a:ext>
            </a:extLst>
          </p:cNvPr>
          <p:cNvCxnSpPr>
            <a:cxnSpLocks/>
          </p:cNvCxnSpPr>
          <p:nvPr/>
        </p:nvCxnSpPr>
        <p:spPr bwMode="auto">
          <a:xfrm>
            <a:off x="8709453" y="5591054"/>
            <a:ext cx="0" cy="3987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83" name="연결선: 꺾임 82">
            <a:extLst>
              <a:ext uri="{FF2B5EF4-FFF2-40B4-BE49-F238E27FC236}">
                <a16:creationId xmlns:a16="http://schemas.microsoft.com/office/drawing/2014/main" id="{05E247F5-0543-B56C-A350-8F43F9E765D8}"/>
              </a:ext>
            </a:extLst>
          </p:cNvPr>
          <p:cNvCxnSpPr>
            <a:cxnSpLocks/>
            <a:stCxn id="80" idx="0"/>
          </p:cNvCxnSpPr>
          <p:nvPr/>
        </p:nvCxnSpPr>
        <p:spPr bwMode="auto">
          <a:xfrm rot="5400000" flipH="1" flipV="1">
            <a:off x="7947629" y="4163723"/>
            <a:ext cx="71785" cy="2440522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ECDBD2B3-A205-1500-41A9-BC043A3B3D54}"/>
              </a:ext>
            </a:extLst>
          </p:cNvPr>
          <p:cNvSpPr txBox="1"/>
          <p:nvPr/>
        </p:nvSpPr>
        <p:spPr>
          <a:xfrm>
            <a:off x="6130283" y="5101868"/>
            <a:ext cx="1638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highlight>
                  <a:srgbClr val="FFFFFF"/>
                </a:highlight>
              </a:rPr>
              <a:t>Report IDC-related info.</a:t>
            </a:r>
          </a:p>
        </p:txBody>
      </p:sp>
      <p:sp>
        <p:nvSpPr>
          <p:cNvPr id="85" name="직사각형 84">
            <a:extLst>
              <a:ext uri="{FF2B5EF4-FFF2-40B4-BE49-F238E27FC236}">
                <a16:creationId xmlns:a16="http://schemas.microsoft.com/office/drawing/2014/main" id="{3206F68B-CFC5-465F-948C-F59DECAA9D16}"/>
              </a:ext>
            </a:extLst>
          </p:cNvPr>
          <p:cNvSpPr/>
          <p:nvPr/>
        </p:nvSpPr>
        <p:spPr bwMode="auto">
          <a:xfrm flipH="1">
            <a:off x="7478040" y="4841746"/>
            <a:ext cx="771768" cy="2177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CF-End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A429D6C-1289-9A44-3E49-9FC408DE7DC7}"/>
              </a:ext>
            </a:extLst>
          </p:cNvPr>
          <p:cNvSpPr txBox="1"/>
          <p:nvPr/>
        </p:nvSpPr>
        <p:spPr>
          <a:xfrm>
            <a:off x="4930966" y="4581128"/>
            <a:ext cx="1319808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100" dirty="0">
                <a:solidFill>
                  <a:schemeClr val="tx1"/>
                </a:solidFill>
              </a:rPr>
              <a:t>(Managed length)</a:t>
            </a:r>
            <a:endParaRPr kumimoji="0" lang="ko-KR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962ACACE-2706-1D60-50F0-671616B45C6C}"/>
              </a:ext>
            </a:extLst>
          </p:cNvPr>
          <p:cNvSpPr/>
          <p:nvPr/>
        </p:nvSpPr>
        <p:spPr bwMode="auto">
          <a:xfrm flipH="1">
            <a:off x="2279576" y="5351203"/>
            <a:ext cx="864095" cy="30358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Capa</a:t>
            </a:r>
            <a:r>
              <a:rPr kumimoji="0" lang="en-US" altLang="ko-KR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. </a:t>
            </a:r>
            <a:r>
              <a:rPr lang="en-US" altLang="ko-KR" sz="1050" dirty="0">
                <a:solidFill>
                  <a:schemeClr val="tx1"/>
                </a:solidFill>
              </a:rPr>
              <a:t>Info.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ko-KR" sz="1050" b="1" i="1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x</a:t>
            </a:r>
            <a:r>
              <a:rPr kumimoji="0" lang="en-US" altLang="ko-KR" sz="105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altLang="ko-KR" sz="1050" b="1" i="0" u="none" strike="noStrike" cap="none" normalizeH="0" baseline="0" dirty="0" err="1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ms</a:t>
            </a:r>
            <a:r>
              <a:rPr kumimoji="0" lang="en-US" altLang="ko-KR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ko-KR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직선 화살표 연결선 11">
            <a:extLst>
              <a:ext uri="{FF2B5EF4-FFF2-40B4-BE49-F238E27FC236}">
                <a16:creationId xmlns:a16="http://schemas.microsoft.com/office/drawing/2014/main" id="{165F81AF-7220-AB09-C709-EDA402DA19CD}"/>
              </a:ext>
            </a:extLst>
          </p:cNvPr>
          <p:cNvCxnSpPr>
            <a:cxnSpLocks/>
            <a:stCxn id="11" idx="0"/>
          </p:cNvCxnSpPr>
          <p:nvPr/>
        </p:nvCxnSpPr>
        <p:spPr bwMode="auto">
          <a:xfrm flipV="1">
            <a:off x="2711623" y="5086998"/>
            <a:ext cx="0" cy="264205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F7215175-4CD8-A3F8-64D7-34D029FE5759}"/>
              </a:ext>
            </a:extLst>
          </p:cNvPr>
          <p:cNvCxnSpPr>
            <a:cxnSpLocks/>
          </p:cNvCxnSpPr>
          <p:nvPr/>
        </p:nvCxnSpPr>
        <p:spPr bwMode="auto">
          <a:xfrm>
            <a:off x="4007768" y="4711933"/>
            <a:ext cx="0" cy="122698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6454DC17-81E3-3FD3-BEDF-23A20A01A64D}"/>
              </a:ext>
            </a:extLst>
          </p:cNvPr>
          <p:cNvCxnSpPr>
            <a:cxnSpLocks/>
          </p:cNvCxnSpPr>
          <p:nvPr/>
        </p:nvCxnSpPr>
        <p:spPr bwMode="auto">
          <a:xfrm>
            <a:off x="5036798" y="5936553"/>
            <a:ext cx="367869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788117A9-D847-F071-EFCA-8E86C7E5801B}"/>
              </a:ext>
            </a:extLst>
          </p:cNvPr>
          <p:cNvSpPr txBox="1"/>
          <p:nvPr/>
        </p:nvSpPr>
        <p:spPr>
          <a:xfrm>
            <a:off x="4340607" y="5591054"/>
            <a:ext cx="21874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i="1" dirty="0">
                <a:solidFill>
                  <a:srgbClr val="FF0000"/>
                </a:solidFill>
              </a:rPr>
              <a:t>&lt; x</a:t>
            </a:r>
            <a:r>
              <a:rPr lang="en-US" altLang="ko-KR" sz="1000" b="1" dirty="0">
                <a:solidFill>
                  <a:srgbClr val="FF0000"/>
                </a:solidFill>
              </a:rPr>
              <a:t> </a:t>
            </a:r>
            <a:r>
              <a:rPr lang="en-US" altLang="ko-KR" sz="1000" b="1" dirty="0" err="1">
                <a:solidFill>
                  <a:srgbClr val="FF0000"/>
                </a:solidFill>
              </a:rPr>
              <a:t>ms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cxnSp>
        <p:nvCxnSpPr>
          <p:cNvPr id="22" name="직선 연결선 21">
            <a:extLst>
              <a:ext uri="{FF2B5EF4-FFF2-40B4-BE49-F238E27FC236}">
                <a16:creationId xmlns:a16="http://schemas.microsoft.com/office/drawing/2014/main" id="{F8FEB755-2CD8-002B-77B1-442EF6A391C8}"/>
              </a:ext>
            </a:extLst>
          </p:cNvPr>
          <p:cNvCxnSpPr>
            <a:cxnSpLocks/>
          </p:cNvCxnSpPr>
          <p:nvPr/>
        </p:nvCxnSpPr>
        <p:spPr bwMode="auto">
          <a:xfrm>
            <a:off x="7032104" y="4739452"/>
            <a:ext cx="0" cy="105991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9" name="직선 연결선 38">
            <a:extLst>
              <a:ext uri="{FF2B5EF4-FFF2-40B4-BE49-F238E27FC236}">
                <a16:creationId xmlns:a16="http://schemas.microsoft.com/office/drawing/2014/main" id="{35357E07-9CCC-9891-D975-264C9481123C}"/>
              </a:ext>
            </a:extLst>
          </p:cNvPr>
          <p:cNvCxnSpPr>
            <a:cxnSpLocks/>
          </p:cNvCxnSpPr>
          <p:nvPr/>
        </p:nvCxnSpPr>
        <p:spPr bwMode="auto">
          <a:xfrm>
            <a:off x="9203780" y="5236044"/>
            <a:ext cx="0" cy="3987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9762587-44F8-B7CF-2C73-F811E45DF2B8}"/>
              </a:ext>
            </a:extLst>
          </p:cNvPr>
          <p:cNvSpPr txBox="1"/>
          <p:nvPr/>
        </p:nvSpPr>
        <p:spPr>
          <a:xfrm>
            <a:off x="8458841" y="5652479"/>
            <a:ext cx="1638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chemeClr val="tx1"/>
                </a:solidFill>
              </a:rPr>
              <a:t>t</a:t>
            </a:r>
            <a:endParaRPr lang="ko-KR" altLang="en-US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118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B783EE-B1E1-F960-62AF-1874E575AC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FFB81A-CC01-1E69-2650-F52CE02C6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Providing opportunities for unavailability reporting (cont’d)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B7CD0EF1-605F-6502-DC86-9055ABF329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63DB3F5-761C-8997-C852-467953F2C3D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 dirty="0"/>
              <a:t>Sanghyun Kim (WILUS), et al.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15B4FF4-F040-17C3-4A6A-33DA45685F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14" name="내용 개체 틀 5">
            <a:extLst>
              <a:ext uri="{FF2B5EF4-FFF2-40B4-BE49-F238E27FC236}">
                <a16:creationId xmlns:a16="http://schemas.microsoft.com/office/drawing/2014/main" id="{FDB5357B-F891-5115-0BCA-ECE0ED0841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8840"/>
            <a:ext cx="10361084" cy="4400127"/>
          </a:xfrm>
        </p:spPr>
        <p:txBody>
          <a:bodyPr/>
          <a:lstStyle/>
          <a:p>
            <a:r>
              <a:rPr lang="en-US" altLang="ko-KR" sz="2000" dirty="0">
                <a:latin typeface="Times New Roman"/>
                <a:ea typeface="MS Gothic"/>
              </a:rPr>
              <a:t>If a DUO non-AP STA with a pre-acquisition capability of x </a:t>
            </a:r>
            <a:r>
              <a:rPr lang="en-US" altLang="ko-KR" sz="2000" dirty="0" err="1">
                <a:latin typeface="Times New Roman"/>
                <a:ea typeface="MS Gothic"/>
              </a:rPr>
              <a:t>ms</a:t>
            </a:r>
            <a:r>
              <a:rPr lang="en-US" altLang="ko-KR" sz="2000" dirty="0">
                <a:latin typeface="Times New Roman"/>
                <a:ea typeface="MS Gothic"/>
              </a:rPr>
              <a:t> responds with "No-IDC", its AP can confirm that the DUO non-AP STA will be available for the next x </a:t>
            </a:r>
            <a:r>
              <a:rPr lang="en-US" altLang="ko-KR" sz="2000" dirty="0" err="1">
                <a:latin typeface="Times New Roman"/>
                <a:ea typeface="MS Gothic"/>
              </a:rPr>
              <a:t>ms</a:t>
            </a:r>
            <a:r>
              <a:rPr lang="en-US" altLang="ko-KR" sz="2000" dirty="0">
                <a:latin typeface="Times New Roman"/>
                <a:ea typeface="MS Gothic"/>
              </a:rPr>
              <a:t> </a:t>
            </a:r>
          </a:p>
          <a:p>
            <a:pPr lvl="1"/>
            <a:r>
              <a:rPr lang="en-US" altLang="ko-KR" sz="1800" dirty="0">
                <a:latin typeface="Times New Roman"/>
                <a:ea typeface="MS Gothic"/>
              </a:rPr>
              <a:t>In other words, when the DUO non-AP STA indicates "No-IDC", the AP obtains information about that DUO non-AP STA's available duration, which is useful for managing the frame exchange sequence</a:t>
            </a:r>
          </a:p>
          <a:p>
            <a:pPr lvl="2"/>
            <a:r>
              <a:rPr lang="en-US" altLang="ko-KR" sz="1600" dirty="0">
                <a:latin typeface="Times New Roman"/>
                <a:ea typeface="MS Gothic"/>
              </a:rPr>
              <a:t>e.g., an AP may skip the ICF/ICR exchange sequence (for acquiring unavailability info.) if the TXOP responder of the new TXOP is expected to be available until the end of the TXOP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2B01029-D257-77C5-7627-1E4C8EF54764}"/>
              </a:ext>
            </a:extLst>
          </p:cNvPr>
          <p:cNvSpPr txBox="1"/>
          <p:nvPr/>
        </p:nvSpPr>
        <p:spPr>
          <a:xfrm>
            <a:off x="983432" y="4967897"/>
            <a:ext cx="1437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AP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18" name="직사각형 17">
            <a:extLst>
              <a:ext uri="{FF2B5EF4-FFF2-40B4-BE49-F238E27FC236}">
                <a16:creationId xmlns:a16="http://schemas.microsoft.com/office/drawing/2014/main" id="{0B0D319A-88C9-3537-0136-772F95760519}"/>
              </a:ext>
            </a:extLst>
          </p:cNvPr>
          <p:cNvSpPr/>
          <p:nvPr/>
        </p:nvSpPr>
        <p:spPr bwMode="auto">
          <a:xfrm flipH="1">
            <a:off x="5236582" y="4659182"/>
            <a:ext cx="1844911" cy="4403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200" dirty="0">
                <a:solidFill>
                  <a:schemeClr val="tx1"/>
                </a:solidFill>
              </a:rPr>
              <a:t>Frame exchanges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(</a:t>
            </a:r>
            <a:r>
              <a:rPr kumimoji="0" lang="en-US" altLang="ko-KR" sz="1200" b="1" i="0" u="none" strike="noStrike" cap="none" normalizeH="0" baseline="0" dirty="0">
                <a:ln>
                  <a:noFill/>
                </a:ln>
                <a:solidFill>
                  <a:srgbClr val="00B8FF"/>
                </a:solidFill>
                <a:effectLst/>
                <a:latin typeface="Times New Roman" pitchFamily="16" charset="0"/>
                <a:ea typeface="MS Gothic" charset="-128"/>
              </a:rPr>
              <a:t>w/o ICF/ICR for IDC</a:t>
            </a:r>
            <a:r>
              <a:rPr kumimoji="0" lang="en-US" altLang="ko-K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)</a:t>
            </a:r>
            <a:endParaRPr kumimoji="0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4BBDFD51-2747-64F7-38D8-231EC5C54147}"/>
              </a:ext>
            </a:extLst>
          </p:cNvPr>
          <p:cNvGrpSpPr/>
          <p:nvPr/>
        </p:nvGrpSpPr>
        <p:grpSpPr>
          <a:xfrm>
            <a:off x="2359640" y="5104999"/>
            <a:ext cx="8200856" cy="672098"/>
            <a:chOff x="2843970" y="4672951"/>
            <a:chExt cx="7716525" cy="672098"/>
          </a:xfrm>
        </p:grpSpPr>
        <p:cxnSp>
          <p:nvCxnSpPr>
            <p:cNvPr id="19" name="직선 연결선 18">
              <a:extLst>
                <a:ext uri="{FF2B5EF4-FFF2-40B4-BE49-F238E27FC236}">
                  <a16:creationId xmlns:a16="http://schemas.microsoft.com/office/drawing/2014/main" id="{505A1928-4009-D66E-9755-6CB9A3A55C8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43970" y="4672951"/>
              <a:ext cx="7710225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직선 연결선 19">
              <a:extLst>
                <a:ext uri="{FF2B5EF4-FFF2-40B4-BE49-F238E27FC236}">
                  <a16:creationId xmlns:a16="http://schemas.microsoft.com/office/drawing/2014/main" id="{F0C9DF6B-8931-ACE3-3127-34DA2E7FE6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850270" y="5345049"/>
              <a:ext cx="7710225" cy="0"/>
            </a:xfrm>
            <a:prstGeom prst="line">
              <a:avLst/>
            </a:prstGeom>
            <a:solidFill>
              <a:srgbClr val="00B8FF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2718E059-9E38-DD92-952B-D69573DA044B}"/>
              </a:ext>
            </a:extLst>
          </p:cNvPr>
          <p:cNvSpPr txBox="1"/>
          <p:nvPr/>
        </p:nvSpPr>
        <p:spPr>
          <a:xfrm>
            <a:off x="983432" y="5645722"/>
            <a:ext cx="14371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/>
                </a:solidFill>
              </a:rPr>
              <a:t>Non-AP STA</a:t>
            </a:r>
            <a:endParaRPr lang="ko-KR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4679D6E-7321-ADE0-5340-FCB14A4F5AB0}"/>
              </a:ext>
            </a:extLst>
          </p:cNvPr>
          <p:cNvSpPr txBox="1"/>
          <p:nvPr/>
        </p:nvSpPr>
        <p:spPr>
          <a:xfrm>
            <a:off x="4987986" y="5259695"/>
            <a:ext cx="21874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highlight>
                  <a:srgbClr val="FFFF00"/>
                </a:highlight>
              </a:rPr>
              <a:t>‘No IDC’ report is valid</a:t>
            </a:r>
            <a:endParaRPr lang="ko-KR" altLang="en-US" sz="1000" dirty="0">
              <a:solidFill>
                <a:schemeClr val="tx1"/>
              </a:solidFill>
              <a:highlight>
                <a:srgbClr val="FFFF00"/>
              </a:highlight>
            </a:endParaRPr>
          </a:p>
        </p:txBody>
      </p:sp>
      <p:sp>
        <p:nvSpPr>
          <p:cNvPr id="41" name="직사각형 40">
            <a:extLst>
              <a:ext uri="{FF2B5EF4-FFF2-40B4-BE49-F238E27FC236}">
                <a16:creationId xmlns:a16="http://schemas.microsoft.com/office/drawing/2014/main" id="{D7E66D1B-8ED8-8E31-B333-AE79AC9CA4FA}"/>
              </a:ext>
            </a:extLst>
          </p:cNvPr>
          <p:cNvSpPr/>
          <p:nvPr/>
        </p:nvSpPr>
        <p:spPr bwMode="auto">
          <a:xfrm flipH="1">
            <a:off x="4111800" y="5543229"/>
            <a:ext cx="537687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CRF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356AA0ED-989F-7811-7AF0-75C5651C8B7D}"/>
              </a:ext>
            </a:extLst>
          </p:cNvPr>
          <p:cNvSpPr txBox="1"/>
          <p:nvPr/>
        </p:nvSpPr>
        <p:spPr>
          <a:xfrm>
            <a:off x="3549270" y="5280248"/>
            <a:ext cx="1638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dirty="0">
                <a:solidFill>
                  <a:srgbClr val="FF0000"/>
                </a:solidFill>
              </a:rPr>
              <a:t>No IDC</a:t>
            </a:r>
          </a:p>
        </p:txBody>
      </p:sp>
      <p:sp>
        <p:nvSpPr>
          <p:cNvPr id="51" name="평행 사변형 50">
            <a:extLst>
              <a:ext uri="{FF2B5EF4-FFF2-40B4-BE49-F238E27FC236}">
                <a16:creationId xmlns:a16="http://schemas.microsoft.com/office/drawing/2014/main" id="{671512F3-0D7B-1EDB-1666-6FA46591F312}"/>
              </a:ext>
            </a:extLst>
          </p:cNvPr>
          <p:cNvSpPr/>
          <p:nvPr/>
        </p:nvSpPr>
        <p:spPr bwMode="auto">
          <a:xfrm>
            <a:off x="4968571" y="4998196"/>
            <a:ext cx="104884" cy="104437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6" name="평행 사변형 55">
            <a:extLst>
              <a:ext uri="{FF2B5EF4-FFF2-40B4-BE49-F238E27FC236}">
                <a16:creationId xmlns:a16="http://schemas.microsoft.com/office/drawing/2014/main" id="{859B5F5C-6A03-4726-3CF7-416BBAA3D0B8}"/>
              </a:ext>
            </a:extLst>
          </p:cNvPr>
          <p:cNvSpPr/>
          <p:nvPr/>
        </p:nvSpPr>
        <p:spPr bwMode="auto">
          <a:xfrm>
            <a:off x="5052206" y="4998196"/>
            <a:ext cx="104884" cy="104437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7" name="평행 사변형 56">
            <a:extLst>
              <a:ext uri="{FF2B5EF4-FFF2-40B4-BE49-F238E27FC236}">
                <a16:creationId xmlns:a16="http://schemas.microsoft.com/office/drawing/2014/main" id="{21F70131-100F-B53A-0797-8921B2C9F753}"/>
              </a:ext>
            </a:extLst>
          </p:cNvPr>
          <p:cNvSpPr/>
          <p:nvPr/>
        </p:nvSpPr>
        <p:spPr bwMode="auto">
          <a:xfrm>
            <a:off x="5138065" y="4998196"/>
            <a:ext cx="104884" cy="104437"/>
          </a:xfrm>
          <a:prstGeom prst="parallelogram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8" name="직사각형 57">
            <a:extLst>
              <a:ext uri="{FF2B5EF4-FFF2-40B4-BE49-F238E27FC236}">
                <a16:creationId xmlns:a16="http://schemas.microsoft.com/office/drawing/2014/main" id="{ADB32218-A926-E426-3B7F-8175054340F2}"/>
              </a:ext>
            </a:extLst>
          </p:cNvPr>
          <p:cNvSpPr/>
          <p:nvPr/>
        </p:nvSpPr>
        <p:spPr bwMode="auto">
          <a:xfrm flipH="1">
            <a:off x="2640187" y="4664262"/>
            <a:ext cx="1318403" cy="4403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50" dirty="0">
                <a:solidFill>
                  <a:schemeClr val="tx1"/>
                </a:solidFill>
              </a:rPr>
              <a:t>Last PPDU of the previous TXOP</a:t>
            </a:r>
            <a:endParaRPr kumimoji="0" lang="ko-KR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직사각형 59">
            <a:extLst>
              <a:ext uri="{FF2B5EF4-FFF2-40B4-BE49-F238E27FC236}">
                <a16:creationId xmlns:a16="http://schemas.microsoft.com/office/drawing/2014/main" id="{4D3638C4-57DC-3920-E2BB-C6E9C19E830F}"/>
              </a:ext>
            </a:extLst>
          </p:cNvPr>
          <p:cNvSpPr/>
          <p:nvPr/>
        </p:nvSpPr>
        <p:spPr bwMode="auto">
          <a:xfrm flipH="1">
            <a:off x="7246136" y="5548351"/>
            <a:ext cx="537687" cy="22362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CRF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2" name="연결선: 꺾임 61">
            <a:extLst>
              <a:ext uri="{FF2B5EF4-FFF2-40B4-BE49-F238E27FC236}">
                <a16:creationId xmlns:a16="http://schemas.microsoft.com/office/drawing/2014/main" id="{149DE19B-55AC-7D6C-EB52-4BED6E652CF6}"/>
              </a:ext>
            </a:extLst>
          </p:cNvPr>
          <p:cNvCxnSpPr>
            <a:cxnSpLocks/>
            <a:stCxn id="60" idx="0"/>
          </p:cNvCxnSpPr>
          <p:nvPr/>
        </p:nvCxnSpPr>
        <p:spPr bwMode="auto">
          <a:xfrm rot="5400000" flipH="1" flipV="1">
            <a:off x="7934005" y="5010093"/>
            <a:ext cx="119232" cy="957285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6" name="직선 연결선 65">
            <a:extLst>
              <a:ext uri="{FF2B5EF4-FFF2-40B4-BE49-F238E27FC236}">
                <a16:creationId xmlns:a16="http://schemas.microsoft.com/office/drawing/2014/main" id="{7D77ADBA-D557-7467-0634-20D854009F11}"/>
              </a:ext>
            </a:extLst>
          </p:cNvPr>
          <p:cNvCxnSpPr>
            <a:cxnSpLocks/>
          </p:cNvCxnSpPr>
          <p:nvPr/>
        </p:nvCxnSpPr>
        <p:spPr bwMode="auto">
          <a:xfrm>
            <a:off x="8495282" y="5393198"/>
            <a:ext cx="0" cy="73319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직사각형 67">
            <a:extLst>
              <a:ext uri="{FF2B5EF4-FFF2-40B4-BE49-F238E27FC236}">
                <a16:creationId xmlns:a16="http://schemas.microsoft.com/office/drawing/2014/main" id="{C31396ED-2E8C-D9F5-0C1F-D8FD61FBE1ED}"/>
              </a:ext>
            </a:extLst>
          </p:cNvPr>
          <p:cNvSpPr/>
          <p:nvPr/>
        </p:nvSpPr>
        <p:spPr bwMode="auto">
          <a:xfrm flipH="1">
            <a:off x="8495282" y="5545737"/>
            <a:ext cx="1788764" cy="22537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400" dirty="0">
                <a:solidFill>
                  <a:schemeClr val="tx1"/>
                </a:solidFill>
              </a:rPr>
              <a:t>Unavailable</a:t>
            </a:r>
            <a:endParaRPr kumimoji="0" lang="ko-KR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0" name="직선 화살표 연결선 69">
            <a:extLst>
              <a:ext uri="{FF2B5EF4-FFF2-40B4-BE49-F238E27FC236}">
                <a16:creationId xmlns:a16="http://schemas.microsoft.com/office/drawing/2014/main" id="{F5D59FA7-E8B6-88E2-95DF-B51B7CF79837}"/>
              </a:ext>
            </a:extLst>
          </p:cNvPr>
          <p:cNvCxnSpPr>
            <a:cxnSpLocks/>
          </p:cNvCxnSpPr>
          <p:nvPr/>
        </p:nvCxnSpPr>
        <p:spPr bwMode="auto">
          <a:xfrm>
            <a:off x="5242949" y="4579882"/>
            <a:ext cx="254087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72" name="직선 화살표 연결선 71">
            <a:extLst>
              <a:ext uri="{FF2B5EF4-FFF2-40B4-BE49-F238E27FC236}">
                <a16:creationId xmlns:a16="http://schemas.microsoft.com/office/drawing/2014/main" id="{4219334F-4745-B822-CC6B-2E4AE8A9E4ED}"/>
              </a:ext>
            </a:extLst>
          </p:cNvPr>
          <p:cNvCxnSpPr>
            <a:cxnSpLocks/>
          </p:cNvCxnSpPr>
          <p:nvPr/>
        </p:nvCxnSpPr>
        <p:spPr bwMode="auto">
          <a:xfrm>
            <a:off x="4649487" y="5488735"/>
            <a:ext cx="3312368" cy="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med" len="med"/>
            <a:tailEnd type="triangle"/>
          </a:ln>
          <a:effectLst/>
        </p:spPr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78A4CEBB-F7A8-E382-4A60-DAD1FA20772F}"/>
              </a:ext>
            </a:extLst>
          </p:cNvPr>
          <p:cNvSpPr txBox="1"/>
          <p:nvPr/>
        </p:nvSpPr>
        <p:spPr>
          <a:xfrm>
            <a:off x="5751575" y="4293096"/>
            <a:ext cx="1638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New TXOP</a:t>
            </a:r>
          </a:p>
        </p:txBody>
      </p:sp>
      <p:grpSp>
        <p:nvGrpSpPr>
          <p:cNvPr id="83" name="그룹 82">
            <a:extLst>
              <a:ext uri="{FF2B5EF4-FFF2-40B4-BE49-F238E27FC236}">
                <a16:creationId xmlns:a16="http://schemas.microsoft.com/office/drawing/2014/main" id="{B90E1D48-4811-74C7-647D-930B6B3C39CE}"/>
              </a:ext>
            </a:extLst>
          </p:cNvPr>
          <p:cNvGrpSpPr/>
          <p:nvPr/>
        </p:nvGrpSpPr>
        <p:grpSpPr>
          <a:xfrm>
            <a:off x="5391552" y="4479323"/>
            <a:ext cx="2640612" cy="1556108"/>
            <a:chOff x="5535567" y="3544464"/>
            <a:chExt cx="2640612" cy="1774526"/>
          </a:xfrm>
        </p:grpSpPr>
        <p:cxnSp>
          <p:nvCxnSpPr>
            <p:cNvPr id="79" name="직선 연결선 78">
              <a:extLst>
                <a:ext uri="{FF2B5EF4-FFF2-40B4-BE49-F238E27FC236}">
                  <a16:creationId xmlns:a16="http://schemas.microsoft.com/office/drawing/2014/main" id="{373BDD91-93B8-07CD-F8F6-9DF4C98DB97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8176179" y="3544464"/>
              <a:ext cx="0" cy="177452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직선 연결선 81">
              <a:extLst>
                <a:ext uri="{FF2B5EF4-FFF2-40B4-BE49-F238E27FC236}">
                  <a16:creationId xmlns:a16="http://schemas.microsoft.com/office/drawing/2014/main" id="{C2A8BDE4-7EA9-C2E0-B8E6-BF82F524CA2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535567" y="3575231"/>
              <a:ext cx="8052" cy="164409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8EDBAF12-379D-3AA4-8A4B-AAF8319AB4BE}"/>
              </a:ext>
            </a:extLst>
          </p:cNvPr>
          <p:cNvCxnSpPr>
            <a:cxnSpLocks/>
          </p:cNvCxnSpPr>
          <p:nvPr/>
        </p:nvCxnSpPr>
        <p:spPr bwMode="auto">
          <a:xfrm>
            <a:off x="7791929" y="4460583"/>
            <a:ext cx="0" cy="138422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E5D27E38-AD04-DBE4-99DD-BE329ADC733A}"/>
              </a:ext>
            </a:extLst>
          </p:cNvPr>
          <p:cNvCxnSpPr>
            <a:cxnSpLocks/>
          </p:cNvCxnSpPr>
          <p:nvPr/>
        </p:nvCxnSpPr>
        <p:spPr bwMode="auto">
          <a:xfrm>
            <a:off x="3958590" y="4550112"/>
            <a:ext cx="0" cy="161394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093DAD38-8DA4-CADF-CBA4-2CBBB4B85FB1}"/>
              </a:ext>
            </a:extLst>
          </p:cNvPr>
          <p:cNvSpPr txBox="1"/>
          <p:nvPr/>
        </p:nvSpPr>
        <p:spPr>
          <a:xfrm>
            <a:off x="4916671" y="5890527"/>
            <a:ext cx="218744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b="1" i="1" dirty="0">
                <a:solidFill>
                  <a:srgbClr val="FF0000"/>
                </a:solidFill>
              </a:rPr>
              <a:t>x</a:t>
            </a:r>
            <a:r>
              <a:rPr lang="en-US" altLang="ko-KR" sz="1000" b="1" dirty="0">
                <a:solidFill>
                  <a:srgbClr val="FF0000"/>
                </a:solidFill>
              </a:rPr>
              <a:t> </a:t>
            </a:r>
            <a:r>
              <a:rPr lang="en-US" altLang="ko-KR" sz="1000" b="1" dirty="0" err="1">
                <a:solidFill>
                  <a:srgbClr val="FF0000"/>
                </a:solidFill>
              </a:rPr>
              <a:t>ms</a:t>
            </a:r>
            <a:endParaRPr lang="ko-KR" altLang="en-US" sz="1000" b="1" dirty="0">
              <a:solidFill>
                <a:srgbClr val="FF0000"/>
              </a:solidFill>
            </a:endParaRPr>
          </a:p>
        </p:txBody>
      </p:sp>
      <p:cxnSp>
        <p:nvCxnSpPr>
          <p:cNvPr id="23" name="직선 화살표 연결선 22">
            <a:extLst>
              <a:ext uri="{FF2B5EF4-FFF2-40B4-BE49-F238E27FC236}">
                <a16:creationId xmlns:a16="http://schemas.microsoft.com/office/drawing/2014/main" id="{93354FD2-22CA-DB23-0C56-2C4F8CE3C23F}"/>
              </a:ext>
            </a:extLst>
          </p:cNvPr>
          <p:cNvCxnSpPr>
            <a:cxnSpLocks/>
          </p:cNvCxnSpPr>
          <p:nvPr/>
        </p:nvCxnSpPr>
        <p:spPr bwMode="auto">
          <a:xfrm>
            <a:off x="3971000" y="5936136"/>
            <a:ext cx="406921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03B4C49D-8CEC-2835-F258-18396716B71E}"/>
              </a:ext>
            </a:extLst>
          </p:cNvPr>
          <p:cNvSpPr txBox="1"/>
          <p:nvPr/>
        </p:nvSpPr>
        <p:spPr>
          <a:xfrm>
            <a:off x="6964534" y="5152488"/>
            <a:ext cx="16385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  <a:highlight>
                  <a:srgbClr val="FFFFFF"/>
                </a:highlight>
              </a:rPr>
              <a:t>Report IDC-related info.</a:t>
            </a:r>
          </a:p>
        </p:txBody>
      </p:sp>
    </p:spTree>
    <p:extLst>
      <p:ext uri="{BB962C8B-B14F-4D97-AF65-F5344CB8AC3E}">
        <p14:creationId xmlns:p14="http://schemas.microsoft.com/office/powerpoint/2010/main" val="32985843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3F7FD11-5B96-E80D-8722-11428FBFB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200" dirty="0"/>
              <a:t>Summary</a:t>
            </a:r>
            <a:endParaRPr lang="ko-KR" altLang="en-US" dirty="0"/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B6E29E6D-881A-762F-8F47-D62A28B777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35C89395-4548-1E78-16A2-3920171F136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pPr eaLnBrk="0" latinLnBrk="0" hangingPunct="0"/>
            <a:r>
              <a:rPr lang="en-GB" altLang="ko-KR" b="0" kern="0"/>
              <a:t>Sanghyun Kim (WILUS), et al.</a:t>
            </a:r>
            <a:endParaRPr lang="en-GB" altLang="ko-KR" b="0" kern="0" dirty="0"/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5856326-68A2-A8CC-ED82-F8ADA12011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 algn="l" eaLnBrk="0" latinLnBrk="0" hangingPunct="0"/>
            <a:r>
              <a:rPr lang="en-US" altLang="ko-KR" kern="0" dirty="0"/>
              <a:t>Nov 2024</a:t>
            </a:r>
            <a:endParaRPr lang="en-GB" altLang="ko-KR" kern="0" dirty="0"/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E3721CE-F72B-EFA2-C2FE-8DA695771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>
                <a:latin typeface="Times New Roman"/>
                <a:ea typeface="MS Gothic"/>
              </a:rPr>
              <a:t>Medium synchronization recovery</a:t>
            </a:r>
          </a:p>
          <a:p>
            <a:pPr lvl="1"/>
            <a:r>
              <a:rPr lang="en-US" altLang="ko-KR" dirty="0">
                <a:latin typeface="Times New Roman"/>
                <a:ea typeface="MS Gothic"/>
              </a:rPr>
              <a:t>A non-AP STA that has lost medium synchronization during its unavailable period needs to recover medium synchronization</a:t>
            </a:r>
          </a:p>
          <a:p>
            <a:pPr lvl="1"/>
            <a:r>
              <a:rPr lang="en-US" altLang="ko-KR" dirty="0">
                <a:latin typeface="Times New Roman"/>
                <a:ea typeface="MS Gothic"/>
              </a:rPr>
              <a:t>Reusing the AP assisted medium sync recovery procedure defined in 11be for the DUO non-AP STAs could be considered</a:t>
            </a:r>
          </a:p>
          <a:p>
            <a:pPr lvl="1"/>
            <a:endParaRPr lang="en-US" altLang="ko-KR" sz="1600" dirty="0">
              <a:latin typeface="Times New Roman"/>
              <a:ea typeface="MS Gothic"/>
            </a:endParaRPr>
          </a:p>
          <a:p>
            <a:r>
              <a:rPr lang="en-US" altLang="ko-KR" dirty="0">
                <a:latin typeface="Times New Roman"/>
                <a:ea typeface="MS Gothic"/>
              </a:rPr>
              <a:t>Unreportable unavailability information</a:t>
            </a:r>
          </a:p>
          <a:p>
            <a:pPr lvl="1"/>
            <a:r>
              <a:rPr lang="en-US" altLang="ko-KR" dirty="0">
                <a:latin typeface="Times New Roman"/>
                <a:ea typeface="MS Gothic"/>
              </a:rPr>
              <a:t>The AP should ensure that the DUO non-AP STA can respond at least one ICF/CRF before the unavailable period begins</a:t>
            </a:r>
          </a:p>
          <a:p>
            <a:pPr lvl="1"/>
            <a:r>
              <a:rPr lang="en-US" altLang="ko-KR" dirty="0"/>
              <a:t>To achieve this, a DUO non-AP STA should inform the AP of how early it can acquire unavailability information</a:t>
            </a:r>
            <a:endParaRPr lang="en-US" altLang="ko-KR" sz="1600" dirty="0">
              <a:latin typeface="Times New Roman"/>
              <a:ea typeface="MS Gothic"/>
            </a:endParaRPr>
          </a:p>
          <a:p>
            <a:pPr lvl="1"/>
            <a:endParaRPr lang="en-US" altLang="ko-KR" sz="1600" dirty="0"/>
          </a:p>
        </p:txBody>
      </p:sp>
    </p:spTree>
    <p:extLst>
      <p:ext uri="{BB962C8B-B14F-4D97-AF65-F5344CB8AC3E}">
        <p14:creationId xmlns:p14="http://schemas.microsoft.com/office/powerpoint/2010/main" val="2085143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31067</TotalTime>
  <Words>1629</Words>
  <Application>Microsoft Office PowerPoint</Application>
  <PresentationFormat>와이드스크린</PresentationFormat>
  <Paragraphs>223</Paragraphs>
  <Slides>12</Slides>
  <Notes>8</Notes>
  <HiddenSlides>0</HiddenSlides>
  <MMClips>0</MMClips>
  <ScaleCrop>false</ScaleCrop>
  <HeadingPairs>
    <vt:vector size="8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Arial Unicode MS</vt:lpstr>
      <vt:lpstr>Arial</vt:lpstr>
      <vt:lpstr>Times New Roman</vt:lpstr>
      <vt:lpstr>Office 테마</vt:lpstr>
      <vt:lpstr>Microsoft Word 97 - 2003 문서</vt:lpstr>
      <vt:lpstr>Frame Exchange Sequences for  In-Device Coexistence</vt:lpstr>
      <vt:lpstr>Introduction</vt:lpstr>
      <vt:lpstr>Problem 1: Medium access recovery after unavailable period</vt:lpstr>
      <vt:lpstr>AP assisted medium synchronization recovery</vt:lpstr>
      <vt:lpstr>Enhancements to the AP assisted medium synchronization recovery for the DUO non-AP STA</vt:lpstr>
      <vt:lpstr>Problem 2: Unreportable unavailability information</vt:lpstr>
      <vt:lpstr>Providing opportunities for unavailability reporting</vt:lpstr>
      <vt:lpstr>Providing opportunities for unavailability reporting (cont’d)</vt:lpstr>
      <vt:lpstr>Summary</vt:lpstr>
      <vt:lpstr>Straw Poll 1</vt:lpstr>
      <vt:lpstr>Straw Poll 2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 view problems of NPCA</dc:title>
  <dc:creator>Shawn</dc:creator>
  <cp:keywords/>
  <cp:lastModifiedBy>kim sanghyun</cp:lastModifiedBy>
  <cp:revision>153</cp:revision>
  <cp:lastPrinted>1601-01-01T00:00:00Z</cp:lastPrinted>
  <dcterms:created xsi:type="dcterms:W3CDTF">2024-04-26T06:15:57Z</dcterms:created>
  <dcterms:modified xsi:type="dcterms:W3CDTF">2025-02-20T11:09:20Z</dcterms:modified>
  <cp:category>Name, Affiliation</cp:category>
</cp:coreProperties>
</file>