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83" r:id="rId5"/>
    <p:sldId id="284" r:id="rId6"/>
    <p:sldId id="287" r:id="rId7"/>
    <p:sldId id="290" r:id="rId8"/>
    <p:sldId id="289" r:id="rId9"/>
    <p:sldId id="262" r:id="rId10"/>
    <p:sldId id="264" r:id="rId11"/>
    <p:sldId id="266" r:id="rId12"/>
    <p:sldId id="29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A20681-D02C-6B58-28DD-76657892BE03}" name="Hank Sung" initials="HS" userId="Hank Sung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6698"/>
    <a:srgbClr val="C67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4" autoAdjust="0"/>
    <p:restoredTop sz="98231"/>
  </p:normalViewPr>
  <p:slideViewPr>
    <p:cSldViewPr>
      <p:cViewPr varScale="1">
        <p:scale>
          <a:sx n="270" d="100"/>
          <a:sy n="270" d="100"/>
        </p:scale>
        <p:origin x="1376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00FEDA-CEC9-922E-4F02-76D84AC24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0F99968-F738-4038-5B6E-D33365E774C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CF1B9CD-74AA-075C-E5A8-AF48DFE0B51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6EDDAA-03E2-CC07-BE77-5E3E2C31F8D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FAF14B2-B820-5AFC-DF93-77682410E3C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1DA64B9-6361-655C-9734-D5A1907E9F9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0CE738A-72AC-C75B-601E-794AAFB2347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18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A734B9-351F-9A06-B300-E20586B89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09AF6F2-9193-BCD0-BF69-B31E2FC793B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D062EC-EB7F-6081-BA2E-0BFF06B4CA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EEE7AA-A56B-C2AA-79DC-BFB9710E902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7C6453B-FD7C-1CDC-4EB9-41AB4D58E1E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456C4ED-6D67-2BB5-8EF9-B9027AFCB8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E8425C7-A4C1-AF83-E1AB-3336C2A1257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51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1E36D3-AC57-128B-1B72-7A7754E4A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9131703-2421-81C4-948B-9B50E472C15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BC34C7-B61D-60F1-15B9-16710F6077D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C6F0E5-035B-2589-B6E6-8AFC33407B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8D8FE87-6E0E-A9C8-01B9-E5256F4904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B1D12ED-1772-A983-0A41-004534C39C3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C008986-85BF-248E-2EF0-9823A39DE63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28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497972-4F7E-4D4D-E710-0E5A02E10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AC4CD69-3D6F-9ADC-BF84-EC427F8097A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E8103F-D8CD-CE94-1FA9-883857B3FA6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E5C905-268C-3DAF-53FA-71E20B7A1A7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181F98-7CAE-ACA4-168A-75BF50880B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F0C586EE-19C9-58C1-559A-B574ACAB182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4B32AC4-D3FE-FB35-4167-56C4C3AF8F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98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C0D66C-6527-7118-3DEE-CD3A0B8B7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0FB7F7E-E904-74A6-636F-EB685290562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5799A2-B2BF-E290-07B0-046C6393213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14FCBE-14C5-37EA-F335-4B681A4EF93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C4C8837-D44D-6C02-7455-0DB5D347D55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A3EC7F8A-746E-9C2F-20A8-2935405A5FB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24341B9-2901-588F-22FC-C36BA9B5C64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24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20B6B3-BEB2-C3CE-2D13-7C56265B9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3E61338-8A62-D0D3-103B-062C8F54865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682EB20-9371-3477-273B-3238D0765A7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2FAB75-88A7-AD87-9779-7A4BEEF56B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CBCC4A8-0B8D-2B60-5528-9925F4CFEED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868D18D-D86B-6859-7E88-8CFF10060A0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DAC2B807-9229-760B-5547-537B7519867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41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28D1CA-8830-18BE-A672-B87C49C14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BC11DC-CC27-DFAB-9DAC-48E3ED1BF1D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1DEEAEC-D40C-C50B-6183-4DBB3E7CC4B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3BE1AA-377F-F74B-6DD9-BF2AE261A53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BD39FE7-5C24-E6A0-0665-308B9BC5373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D74F0CF1-4412-B5C8-74FC-32CD552A087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C830F6B7-1777-AFC2-4CDA-0E0D24BE1D2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50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Nov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Hank </a:t>
            </a:r>
            <a:r>
              <a:rPr lang="en-GB" dirty="0" err="1"/>
              <a:t>Hyeonjun</a:t>
            </a:r>
            <a:r>
              <a:rPr lang="en-GB" dirty="0"/>
              <a:t> Sung,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Nov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December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Sung, WILUS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475384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ICF/ICR frame exchange on Dynamic Sub-band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2024-12-10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984551"/>
              </p:ext>
            </p:extLst>
          </p:nvPr>
        </p:nvGraphicFramePr>
        <p:xfrm>
          <a:off x="995363" y="2417763"/>
          <a:ext cx="11017250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3802" progId="Word.Document.8">
                  <p:embed/>
                </p:oleObj>
              </mc:Choice>
              <mc:Fallback>
                <p:oleObj name="Document" r:id="rId3" imgW="10439485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1017250" cy="2673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3707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124744"/>
            <a:ext cx="10361084" cy="5350670"/>
          </a:xfrm>
        </p:spPr>
        <p:txBody>
          <a:bodyPr/>
          <a:lstStyle/>
          <a:p>
            <a:r>
              <a:rPr lang="en-GB" sz="1200" dirty="0"/>
              <a:t>[1]    Draft P802.11be_D7.0</a:t>
            </a:r>
          </a:p>
          <a:p>
            <a:r>
              <a:rPr lang="en-GB" altLang="ko-KR" sz="1200" dirty="0"/>
              <a:t>[2] 	 11-22/2204 		Dynamic </a:t>
            </a:r>
            <a:r>
              <a:rPr lang="en-GB" altLang="ko-KR" sz="1200" dirty="0" err="1"/>
              <a:t>Subband</a:t>
            </a:r>
            <a:r>
              <a:rPr lang="en-GB" altLang="ko-KR" sz="1200" dirty="0"/>
              <a:t> Operation											Sindhu Verma</a:t>
            </a:r>
          </a:p>
          <a:p>
            <a:r>
              <a:rPr lang="en-GB" altLang="ko-KR" sz="1200" dirty="0"/>
              <a:t>[3] 	 11-23/0843		Considerations on Dynamic </a:t>
            </a:r>
            <a:r>
              <a:rPr lang="en-GB" altLang="ko-KR" sz="1200" dirty="0" err="1"/>
              <a:t>Subband</a:t>
            </a:r>
            <a:r>
              <a:rPr lang="en-GB" altLang="ko-KR" sz="1200" dirty="0"/>
              <a:t> Operation									</a:t>
            </a:r>
            <a:r>
              <a:rPr lang="en-GB" altLang="ko-KR" sz="1200" dirty="0" err="1"/>
              <a:t>Liuming</a:t>
            </a:r>
            <a:r>
              <a:rPr lang="en-GB" altLang="ko-KR" sz="1200" dirty="0"/>
              <a:t> Lu</a:t>
            </a:r>
          </a:p>
          <a:p>
            <a:r>
              <a:rPr lang="en-GB" altLang="ko-KR" sz="1200" dirty="0"/>
              <a:t>[4]	 11-23/1496		EMLSR Dynamic </a:t>
            </a:r>
            <a:r>
              <a:rPr lang="en-GB" altLang="ko-KR" sz="1200" dirty="0" err="1"/>
              <a:t>Subband</a:t>
            </a:r>
            <a:r>
              <a:rPr lang="en-GB" altLang="ko-KR" sz="1200" dirty="0"/>
              <a:t> Operation										</a:t>
            </a:r>
            <a:r>
              <a:rPr lang="en-GB" altLang="ko-KR" sz="1200" dirty="0" err="1"/>
              <a:t>Yongho</a:t>
            </a:r>
            <a:r>
              <a:rPr lang="en-GB" altLang="ko-KR" sz="1200" dirty="0"/>
              <a:t> Seok</a:t>
            </a:r>
          </a:p>
          <a:p>
            <a:r>
              <a:rPr lang="en-GB" altLang="ko-KR" sz="1200" dirty="0"/>
              <a:t>[5] 	 11-23/1892		Thoughts on Dynamic Subchannel Operation									Gaurang Naik</a:t>
            </a:r>
          </a:p>
          <a:p>
            <a:r>
              <a:rPr lang="en-GB" altLang="ko-KR" sz="1200" dirty="0"/>
              <a:t>[6] 	 11-23/2027		Considerations for DSO sub-band Switch Delay									Vishnu V. Ratman</a:t>
            </a:r>
          </a:p>
          <a:p>
            <a:r>
              <a:rPr lang="en-GB" altLang="ko-KR" sz="1200" dirty="0"/>
              <a:t>[7] 	 11-23/2141		Further discussion on Dynamic </a:t>
            </a:r>
            <a:r>
              <a:rPr lang="en-GB" altLang="ko-KR" sz="1200" dirty="0" err="1"/>
              <a:t>Subband</a:t>
            </a:r>
            <a:r>
              <a:rPr lang="en-GB" altLang="ko-KR" sz="1200" dirty="0"/>
              <a:t> Operation								Sindhu Verma</a:t>
            </a:r>
          </a:p>
          <a:p>
            <a:r>
              <a:rPr lang="en-GB" altLang="ko-KR" sz="1200" dirty="0"/>
              <a:t>[8] 	 11-24/0299		Initial Control Frame for Bandwidth Switching mode								Vishnu V. Ratman</a:t>
            </a:r>
          </a:p>
          <a:p>
            <a:r>
              <a:rPr lang="en-GB" altLang="ko-KR" sz="1200" dirty="0"/>
              <a:t>[9] 	 11-24/0449		Considerations on Dynamic Subchannel Operation follow up							</a:t>
            </a:r>
            <a:r>
              <a:rPr lang="en-GB" altLang="ko-KR" sz="1200" dirty="0" err="1"/>
              <a:t>Liuming</a:t>
            </a:r>
            <a:r>
              <a:rPr lang="en-GB" altLang="ko-KR" sz="1200" dirty="0"/>
              <a:t> Lu</a:t>
            </a:r>
          </a:p>
          <a:p>
            <a:r>
              <a:rPr lang="en-GB" altLang="ko-KR" sz="1200" dirty="0"/>
              <a:t>[10] 	 11-24/0493		Dynamic Channel Switch Operation										</a:t>
            </a:r>
            <a:r>
              <a:rPr lang="en-GB" altLang="ko-KR" sz="1200" dirty="0" err="1"/>
              <a:t>Liwen</a:t>
            </a:r>
            <a:r>
              <a:rPr lang="en-GB" altLang="ko-KR" sz="1200" dirty="0"/>
              <a:t> Chu</a:t>
            </a:r>
          </a:p>
          <a:p>
            <a:r>
              <a:rPr lang="en-GB" altLang="ko-KR" sz="1200" dirty="0"/>
              <a:t>[11] 	 11-24/0517		</a:t>
            </a:r>
            <a:r>
              <a:rPr lang="en-GB" altLang="ko-KR" sz="1200" dirty="0" err="1"/>
              <a:t>Preallocation</a:t>
            </a:r>
            <a:r>
              <a:rPr lang="en-GB" altLang="ko-KR" sz="1200" dirty="0"/>
              <a:t> of </a:t>
            </a:r>
            <a:r>
              <a:rPr lang="en-GB" altLang="ko-KR" sz="1200" dirty="0" err="1"/>
              <a:t>Subband</a:t>
            </a:r>
            <a:r>
              <a:rPr lang="en-GB" altLang="ko-KR" sz="1200" dirty="0"/>
              <a:t> for DSO follow up									Vishnu V. Ratman</a:t>
            </a:r>
          </a:p>
          <a:p>
            <a:r>
              <a:rPr lang="en-GB" altLang="ko-KR" sz="1200" dirty="0"/>
              <a:t>[12]	 11-24/0591		EMLSR Secondary Channel Operation										Zhou Lan</a:t>
            </a:r>
          </a:p>
          <a:p>
            <a:r>
              <a:rPr lang="en-GB" sz="1200" dirty="0"/>
              <a:t>[13]  11-24/1474		Some thoughts on Dynamic Sub-band Operation								Li Quan</a:t>
            </a:r>
          </a:p>
          <a:p>
            <a:r>
              <a:rPr lang="en-GB" sz="1200" dirty="0"/>
              <a:t>[14]  11-24/1553		DSO follow up													Gaurang Naik</a:t>
            </a:r>
          </a:p>
          <a:p>
            <a:r>
              <a:rPr lang="en-GB" sz="1200" dirty="0"/>
              <a:t>[15] 	 11-24/1564		DSO follow up													</a:t>
            </a:r>
            <a:r>
              <a:rPr lang="en-GB" sz="1200" dirty="0" err="1"/>
              <a:t>Liwen</a:t>
            </a:r>
            <a:r>
              <a:rPr lang="en-GB" sz="1200" dirty="0"/>
              <a:t> Chu</a:t>
            </a:r>
          </a:p>
          <a:p>
            <a:r>
              <a:rPr lang="en-GB" sz="1200" dirty="0"/>
              <a:t>[16]  11-24/1587		Discussion on DSO operation											</a:t>
            </a:r>
            <a:r>
              <a:rPr lang="en-GB" sz="1200" dirty="0" err="1"/>
              <a:t>Kaiying</a:t>
            </a:r>
            <a:r>
              <a:rPr lang="en-GB" sz="1200" dirty="0"/>
              <a:t> Lu</a:t>
            </a:r>
          </a:p>
          <a:p>
            <a:r>
              <a:rPr lang="en-GB" sz="1200" dirty="0"/>
              <a:t>[17]  11-24/1588		DSO configuration													</a:t>
            </a:r>
            <a:r>
              <a:rPr lang="en-GB" sz="1200" dirty="0" err="1"/>
              <a:t>Shubhodeep</a:t>
            </a:r>
            <a:r>
              <a:rPr lang="en-GB" sz="1200" dirty="0"/>
              <a:t> Adhikari</a:t>
            </a:r>
          </a:p>
          <a:p>
            <a:r>
              <a:rPr lang="en-GB" sz="1200" dirty="0"/>
              <a:t>[18]  11-24/1589		Dynamic </a:t>
            </a:r>
            <a:r>
              <a:rPr lang="en-GB" sz="1200" dirty="0" err="1"/>
              <a:t>Subband</a:t>
            </a:r>
            <a:r>
              <a:rPr lang="en-GB" sz="1200" dirty="0"/>
              <a:t> Operation, follow up										Morteza </a:t>
            </a:r>
            <a:r>
              <a:rPr lang="en-GB" sz="1200" dirty="0" err="1"/>
              <a:t>Mehrnoush</a:t>
            </a:r>
            <a:endParaRPr lang="en-GB" sz="1200" dirty="0"/>
          </a:p>
          <a:p>
            <a:r>
              <a:rPr lang="en-GB" sz="1200" dirty="0"/>
              <a:t>[19]  11-24/1542		Sounding schemes for coordinated beamforming								Sameer </a:t>
            </a:r>
            <a:r>
              <a:rPr lang="en-GB" sz="1200" dirty="0" err="1"/>
              <a:t>Vermani</a:t>
            </a:r>
            <a:r>
              <a:rPr lang="en-GB" sz="1200" dirty="0"/>
              <a:t> </a:t>
            </a:r>
          </a:p>
          <a:p>
            <a:r>
              <a:rPr lang="en-GB" sz="1200" dirty="0"/>
              <a:t>[20]  11-24/1573		</a:t>
            </a:r>
            <a:r>
              <a:rPr lang="en-GB" altLang="ko-KR" sz="1200" dirty="0"/>
              <a:t>An ELR PPDU Follow Up												</a:t>
            </a:r>
            <a:r>
              <a:rPr lang="en-GB" altLang="ko-KR" sz="1200" dirty="0" err="1"/>
              <a:t>Wookbong</a:t>
            </a:r>
            <a:r>
              <a:rPr lang="en-GB" altLang="ko-KR" sz="1200" dirty="0"/>
              <a:t> Lee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7D0DC-12D6-9CC3-D27D-238D17DE6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C3851-1002-CB7B-A4D0-1463BB68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50EEFAD-D821-8760-FE26-58B9A3117F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dirty="0"/>
              <a:t>Do you agree to </a:t>
            </a:r>
            <a:r>
              <a:rPr lang="en-US" dirty="0"/>
              <a:t>add the following text to the 11bn SFD?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dirty="0"/>
              <a:t>The MCS(s) values for the the ICR transmitted by the DSO non-AP STA are limited to TBD values.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78969-3EE6-4B6F-635F-CAEADD37E5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2A6DF-9B77-49E2-0E85-6BA922C06F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9D5E7-88A5-ABD7-552B-70AE9B927B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6665229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7D037-0588-E617-004D-A278BCCB5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881B7-029A-A1EF-FC1F-B833FCC74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CC8BA78-97CD-6BEF-51CD-66B5C10F86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dirty="0"/>
              <a:t>Do you agree to </a:t>
            </a:r>
            <a:r>
              <a:rPr lang="en-US" dirty="0"/>
              <a:t>add the following text to the 11bn SFD?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dirty="0"/>
              <a:t>After transmitting an ICR for DSO, if the AP correctly decodes the UHR PHY preamble on a 20MHz channel, the AP may consider the non-AP STA, which was scheduled to transmit the ICR including that 20MHz channel as having successfully switched its operating bandwidth to the DSO sub-band.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1AF56-0B57-6A11-F8E3-035B33DA61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29BC0-670E-AFF5-B21C-5AF91E34BD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92BC7-76D3-B45D-70B8-598B784C39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878786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884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Many contributions about DSO have been discussed in </a:t>
            </a:r>
            <a:r>
              <a:rPr lang="en-GB" sz="2000" dirty="0" err="1"/>
              <a:t>TGbn</a:t>
            </a:r>
            <a:r>
              <a:rPr lang="en-GB" sz="2000" dirty="0"/>
              <a:t> [2-18]</a:t>
            </a:r>
            <a:endParaRPr lang="en-US" altLang="ko-KR" sz="20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DSO allows an AP to allocate RUs outside of a non-AP STA’s operating bandwidth [2]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dirty="0"/>
              <a:t>Some contributions discussed the difficulty of switching channel outside of a non-AP STA’s operating bandwidth during the DSO ICF/ICR frame exchange [8][11][13][17]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Switching delay [11]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Calibration for new operating channel [8] [13] [17]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Residual CFO error [8]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contribution, we discuss an issue on CFO requirement during the DSO ICF/ICR frame exchange and propose methods for an AP to decode </a:t>
            </a:r>
            <a:r>
              <a:rPr lang="en-US" sz="2000" dirty="0"/>
              <a:t>the</a:t>
            </a:r>
            <a:r>
              <a:rPr lang="ko-KR" altLang="en-US" sz="2000" dirty="0"/>
              <a:t> </a:t>
            </a:r>
            <a:r>
              <a:rPr lang="en-US" altLang="ko-KR" sz="2000" dirty="0"/>
              <a:t>ICR</a:t>
            </a:r>
            <a:r>
              <a:rPr lang="ko-KR" altLang="en-US" sz="2000" dirty="0"/>
              <a:t> </a:t>
            </a:r>
            <a:r>
              <a:rPr lang="en-GB" altLang="ko-KR" sz="2000" dirty="0"/>
              <a:t>or to determine</a:t>
            </a:r>
            <a:r>
              <a:rPr lang="en-GB" sz="2000" dirty="0"/>
              <a:t> that the ICR on the DSO sub-band has been successfully received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</a:t>
            </a:r>
            <a:r>
              <a:rPr lang="en-US" altLang="ko-KR" dirty="0"/>
              <a:t>Pre-correction accuracy requirement in 11be [1]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078144" cy="4113213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 STA compensates for CFO error and symbol clock error with respect to the </a:t>
            </a:r>
            <a:br>
              <a:rPr lang="en-US" sz="2000" dirty="0"/>
            </a:br>
            <a:r>
              <a:rPr lang="en-US" sz="2000" dirty="0"/>
              <a:t>corresponding triggering PPDU when transmitting the following types of PPDUs:</a:t>
            </a:r>
          </a:p>
          <a:p>
            <a:pPr lvl="2" indent="-28575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(HE/EHT/UHR) TB PPDU</a:t>
            </a:r>
            <a:endParaRPr lang="en-US" altLang="ko-KR" sz="1600" b="1" dirty="0"/>
          </a:p>
          <a:p>
            <a:pPr lvl="2" indent="-28575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 n</a:t>
            </a:r>
            <a:r>
              <a:rPr lang="en-US" sz="1600" dirty="0"/>
              <a:t>on-HT (dup) PPDU with the TXVECTOR parameter TRIGGER_RESPONDING set to true</a:t>
            </a:r>
          </a:p>
          <a:p>
            <a:pPr lvl="2" indent="-28575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After compensation, the absolute value of residual CFO error with respect to the  corresponding triggering PPDU shall not exceed the following levels when measured at </a:t>
            </a:r>
            <a:br>
              <a:rPr lang="en-US" altLang="ko-KR" sz="2000" dirty="0"/>
            </a:br>
            <a:r>
              <a:rPr lang="en-US" altLang="ko-KR" sz="2000" dirty="0"/>
              <a:t>the 10% point of the CCDF of CFO errors in AWGN at a received power of -60 </a:t>
            </a:r>
            <a:r>
              <a:rPr lang="en-US" sz="2000" dirty="0"/>
              <a:t>dBm in </a:t>
            </a:r>
            <a:br>
              <a:rPr lang="en-US" sz="2000" dirty="0"/>
            </a:br>
            <a:r>
              <a:rPr lang="en-US" sz="2000" dirty="0"/>
              <a:t>the P20 channel</a:t>
            </a:r>
          </a:p>
          <a:p>
            <a:pPr lvl="2" indent="-28575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350 Hz for the data subcarriers of a TB PPDU (Triggering frame/TB PPDU response)</a:t>
            </a:r>
          </a:p>
          <a:p>
            <a:pPr lvl="2" indent="-28575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2000 Hz for a non-HT (dup) PPDU (MU-RTS/CTS</a:t>
            </a:r>
            <a:r>
              <a:rPr lang="ko-KR" altLang="en-US" sz="1600" dirty="0"/>
              <a:t> </a:t>
            </a:r>
            <a:r>
              <a:rPr lang="en-US" altLang="ko-KR" sz="1600" dirty="0"/>
              <a:t>frame</a:t>
            </a:r>
            <a:r>
              <a:rPr lang="ko-KR" altLang="en-US" sz="1600" dirty="0"/>
              <a:t> </a:t>
            </a:r>
            <a:r>
              <a:rPr lang="en-US" altLang="ko-KR" sz="1600" dirty="0"/>
              <a:t>exchange)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0222B-B9D2-F9CD-F4FA-D813CC5E7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5FEDFEC-C78F-06E1-DC30-74A05C6D0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Experiment about CFO versus. channel switch </a:t>
            </a:r>
            <a:r>
              <a:rPr lang="en-US" altLang="ko-KR" dirty="0"/>
              <a:t>[8]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Rectangle 2">
                <a:extLst>
                  <a:ext uri="{FF2B5EF4-FFF2-40B4-BE49-F238E27FC236}">
                    <a16:creationId xmlns:a16="http://schemas.microsoft.com/office/drawing/2014/main" id="{7F6B92C8-7FEA-CCD6-899F-40F5D78191BD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1981201"/>
                <a:ext cx="10078144" cy="4113213"/>
              </a:xfrm>
              <a:ln/>
            </p:spPr>
            <p:txBody>
              <a:bodyPr/>
              <a:lstStyle/>
              <a:p>
                <a:pPr marL="400050" latinLnBrk="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2000" dirty="0"/>
                  <a:t>The experiments in [8] demonstrated an estimation of the change in CFO when the operating channel switches (20/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2000" dirty="0"/>
                  <a:t>80/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2000" dirty="0"/>
                  <a:t>160) MHz within the 5GHz band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sz="1600" dirty="0"/>
              </a:p>
              <a:p>
                <a:pPr marL="400050" latinLnBrk="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2000" dirty="0"/>
                  <a:t>As a result, when the channel switch involves 80MHz or more, the change in CFO can exceed 350 Hz requirement of 11be:</a:t>
                </a:r>
                <a:endParaRPr lang="en-US" altLang="ko-KR" sz="2000" dirty="0"/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600" dirty="0"/>
                  <a:t>80 MHz channel switch incurs ~500 Hz CFO error</a:t>
                </a:r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600" dirty="0"/>
                  <a:t>160 MHz channel switch incurs ~1000 Hz CFO error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sz="1200" dirty="0"/>
              </a:p>
              <a:p>
                <a:pPr marL="4000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2000" dirty="0"/>
                  <a:t>The changes in CFO cannot be reliably predicted or calibrated out:</a:t>
                </a:r>
                <a:endParaRPr lang="en-US" altLang="ko-KR" sz="2000" dirty="0"/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1600" dirty="0"/>
                  <a:t>The CFO changes may vary over time, making calibration challenging or impractical in some implementations.</a:t>
                </a:r>
                <a:endParaRPr lang="en-US" sz="1200" dirty="0"/>
              </a:p>
            </p:txBody>
          </p:sp>
        </mc:Choice>
        <mc:Fallback>
          <p:sp>
            <p:nvSpPr>
              <p:cNvPr id="5122" name="Rectangle 2">
                <a:extLst>
                  <a:ext uri="{FF2B5EF4-FFF2-40B4-BE49-F238E27FC236}">
                    <a16:creationId xmlns:a16="http://schemas.microsoft.com/office/drawing/2014/main" id="{7F6B92C8-7FEA-CCD6-899F-40F5D78191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078144" cy="4113213"/>
              </a:xfrm>
              <a:blipFill>
                <a:blip r:embed="rId3"/>
                <a:stretch>
                  <a:fillRect t="-923"/>
                </a:stretch>
              </a:blipFill>
              <a:ln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4CFFA-C8C9-0B3A-C676-D95F6ABDE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A0E59-EFC1-627F-9A17-D874404E44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A8786-D2CE-BD42-B287-49ED0A1999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2472549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E0AF7-F6ED-8988-EE11-922705343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4051426-4C40-D601-2419-C5470D234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CFO issue </a:t>
            </a:r>
            <a:r>
              <a:rPr lang="en-US" dirty="0"/>
              <a:t>on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DSO ICF/ICR</a:t>
            </a:r>
            <a:r>
              <a:rPr lang="ko-KR" altLang="en-US" dirty="0"/>
              <a:t> </a:t>
            </a:r>
            <a:r>
              <a:rPr lang="en-US" altLang="ko-KR" dirty="0"/>
              <a:t>frame</a:t>
            </a:r>
            <a:r>
              <a:rPr lang="ko-KR" altLang="en-US" dirty="0"/>
              <a:t> </a:t>
            </a:r>
            <a:r>
              <a:rPr lang="en-US" altLang="ko-KR" dirty="0"/>
              <a:t>exchange</a:t>
            </a:r>
            <a:r>
              <a:rPr lang="ko-KR" altLang="en-US" dirty="0"/>
              <a:t> 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6731D63-720F-8486-F6C7-050855AEB5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724399"/>
          </a:xfrm>
          <a:ln/>
        </p:spPr>
        <p:txBody>
          <a:bodyPr>
            <a:noAutofit/>
          </a:bodyPr>
          <a:lstStyle/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The DSO non-AP STA is required to respond with a TB PPDU including the ICR on the DSO sub-band. However:</a:t>
            </a:r>
            <a:endParaRPr lang="en-US" altLang="ko-KR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 DSO non-AP STA has not obtained information about the extent of the CFO with the AP after switching to the DSO sub-band (difficult to compensate the residual CFO error)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When</a:t>
            </a:r>
            <a:r>
              <a:rPr lang="ko-KR" altLang="en-US" sz="1600" dirty="0"/>
              <a:t> </a:t>
            </a:r>
            <a:r>
              <a:rPr lang="en-US" altLang="ko-KR" sz="1600" dirty="0"/>
              <a:t>the DSO non-AP STA transmits a TB PPDU with the ICR on the DSO sub-band, the residual CFO error of the TB PPDU may exceed the acceptable threshold at the AP side not meeting </a:t>
            </a:r>
            <a:r>
              <a:rPr lang="en-US" sz="1600" dirty="0"/>
              <a:t>the baseline requirements.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33AE9-8476-8382-5575-418965A27B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3D391-82C0-E96D-96C4-6A77C707896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8656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D046E-8920-1409-4B89-F685B1558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284BF31A-1F8A-0020-FC07-D41F9EEE7B1E}"/>
              </a:ext>
            </a:extLst>
          </p:cNvPr>
          <p:cNvGrpSpPr/>
          <p:nvPr/>
        </p:nvGrpSpPr>
        <p:grpSpPr>
          <a:xfrm>
            <a:off x="2376483" y="3789040"/>
            <a:ext cx="7391925" cy="2322563"/>
            <a:chOff x="2532878" y="4077077"/>
            <a:chExt cx="7391925" cy="2322563"/>
          </a:xfrm>
        </p:grpSpPr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39A3C5E0-0106-FCC5-246D-88AF43E1B641}"/>
                </a:ext>
              </a:extLst>
            </p:cNvPr>
            <p:cNvGrpSpPr/>
            <p:nvPr/>
          </p:nvGrpSpPr>
          <p:grpSpPr>
            <a:xfrm>
              <a:off x="2532878" y="4293096"/>
              <a:ext cx="3562065" cy="2088235"/>
              <a:chOff x="4132804" y="3635104"/>
              <a:chExt cx="3562065" cy="2088235"/>
            </a:xfrm>
          </p:grpSpPr>
          <p:grpSp>
            <p:nvGrpSpPr>
              <p:cNvPr id="5154" name="그룹 5153">
                <a:extLst>
                  <a:ext uri="{FF2B5EF4-FFF2-40B4-BE49-F238E27FC236}">
                    <a16:creationId xmlns:a16="http://schemas.microsoft.com/office/drawing/2014/main" id="{7E501628-5E6C-4ABC-996F-D279327B5173}"/>
                  </a:ext>
                </a:extLst>
              </p:cNvPr>
              <p:cNvGrpSpPr/>
              <p:nvPr/>
            </p:nvGrpSpPr>
            <p:grpSpPr>
              <a:xfrm>
                <a:off x="4132804" y="3635104"/>
                <a:ext cx="3562065" cy="2088235"/>
                <a:chOff x="4109977" y="3176970"/>
                <a:chExt cx="3562065" cy="2088235"/>
              </a:xfrm>
            </p:grpSpPr>
            <p:cxnSp>
              <p:nvCxnSpPr>
                <p:cNvPr id="24" name="직선 연결선 23">
                  <a:extLst>
                    <a:ext uri="{FF2B5EF4-FFF2-40B4-BE49-F238E27FC236}">
                      <a16:creationId xmlns:a16="http://schemas.microsoft.com/office/drawing/2014/main" id="{E2CFDCCB-112D-38C5-E452-15812AF03B54}"/>
                    </a:ext>
                  </a:extLst>
                </p:cNvPr>
                <p:cNvCxnSpPr/>
                <p:nvPr/>
              </p:nvCxnSpPr>
              <p:spPr bwMode="auto">
                <a:xfrm>
                  <a:off x="4392037" y="5265205"/>
                  <a:ext cx="328000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0" name="직선 연결선 49">
                  <a:extLst>
                    <a:ext uri="{FF2B5EF4-FFF2-40B4-BE49-F238E27FC236}">
                      <a16:creationId xmlns:a16="http://schemas.microsoft.com/office/drawing/2014/main" id="{984237A9-3E0E-F0EA-B70A-8B187A31827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392037" y="4221089"/>
                  <a:ext cx="328000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Dot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2" name="직사각형 1">
                  <a:extLst>
                    <a:ext uri="{FF2B5EF4-FFF2-40B4-BE49-F238E27FC236}">
                      <a16:creationId xmlns:a16="http://schemas.microsoft.com/office/drawing/2014/main" id="{2B6998D6-35C9-E56C-4ABF-3170FC5FB629}"/>
                    </a:ext>
                  </a:extLst>
                </p:cNvPr>
                <p:cNvSpPr/>
                <p:nvPr/>
              </p:nvSpPr>
              <p:spPr bwMode="auto">
                <a:xfrm>
                  <a:off x="4779763" y="3176973"/>
                  <a:ext cx="792088" cy="2088232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8EBB3F26-92D2-9CF9-F9A7-10526EBB23AD}"/>
                    </a:ext>
                  </a:extLst>
                </p:cNvPr>
                <p:cNvSpPr txBox="1"/>
                <p:nvPr/>
              </p:nvSpPr>
              <p:spPr>
                <a:xfrm>
                  <a:off x="4804552" y="3959479"/>
                  <a:ext cx="742511" cy="738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schemeClr val="tx1"/>
                      </a:solidFill>
                    </a:rPr>
                    <a:t>DSO</a:t>
                  </a:r>
                  <a:br>
                    <a:rPr lang="en-US" altLang="ko-KR" sz="1400" dirty="0">
                      <a:solidFill>
                        <a:schemeClr val="tx1"/>
                      </a:solidFill>
                    </a:rPr>
                  </a:br>
                  <a:r>
                    <a:rPr lang="en-US" altLang="ko-KR" sz="1400" dirty="0">
                      <a:solidFill>
                        <a:schemeClr val="tx1"/>
                      </a:solidFill>
                    </a:rPr>
                    <a:t>ICF</a:t>
                  </a:r>
                </a:p>
                <a:p>
                  <a:pPr algn="ctr"/>
                  <a:r>
                    <a:rPr lang="en-US" altLang="ko-KR" sz="1400" dirty="0">
                      <a:solidFill>
                        <a:schemeClr val="tx1"/>
                      </a:solidFill>
                    </a:rPr>
                    <a:t>(BSRP)</a:t>
                  </a:r>
                  <a:endParaRPr lang="ko-KR" altLang="en-US" sz="14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3" name="직선 연결선 52">
                  <a:extLst>
                    <a:ext uri="{FF2B5EF4-FFF2-40B4-BE49-F238E27FC236}">
                      <a16:creationId xmlns:a16="http://schemas.microsoft.com/office/drawing/2014/main" id="{23F4BFE5-7ADD-C4F5-6D24-E6E13EC1E8A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392037" y="3176973"/>
                  <a:ext cx="3280005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Dot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54" name="직사각형 53">
                  <a:extLst>
                    <a:ext uri="{FF2B5EF4-FFF2-40B4-BE49-F238E27FC236}">
                      <a16:creationId xmlns:a16="http://schemas.microsoft.com/office/drawing/2014/main" id="{E6F12959-288E-62D6-72FD-85573C4985F2}"/>
                    </a:ext>
                  </a:extLst>
                </p:cNvPr>
                <p:cNvSpPr/>
                <p:nvPr/>
              </p:nvSpPr>
              <p:spPr bwMode="auto">
                <a:xfrm>
                  <a:off x="5571850" y="3176970"/>
                  <a:ext cx="332355" cy="2088232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34605C1A-9F17-FBE8-AFE9-A9E0BB42F8C3}"/>
                    </a:ext>
                  </a:extLst>
                </p:cNvPr>
                <p:cNvSpPr txBox="1"/>
                <p:nvPr/>
              </p:nvSpPr>
              <p:spPr>
                <a:xfrm rot="16200000">
                  <a:off x="5334317" y="4067197"/>
                  <a:ext cx="772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400" dirty="0">
                      <a:solidFill>
                        <a:schemeClr val="tx1"/>
                      </a:solidFill>
                    </a:rPr>
                    <a:t>Padding</a:t>
                  </a:r>
                  <a:endParaRPr lang="ko-KR" alt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직사각형 55">
                  <a:extLst>
                    <a:ext uri="{FF2B5EF4-FFF2-40B4-BE49-F238E27FC236}">
                      <a16:creationId xmlns:a16="http://schemas.microsoft.com/office/drawing/2014/main" id="{FA8A313D-B65F-E11B-18EC-FEBF9C8EA046}"/>
                    </a:ext>
                  </a:extLst>
                </p:cNvPr>
                <p:cNvSpPr/>
                <p:nvPr/>
              </p:nvSpPr>
              <p:spPr bwMode="auto">
                <a:xfrm>
                  <a:off x="6325408" y="4221088"/>
                  <a:ext cx="792088" cy="104411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7" name="직사각형 56">
                  <a:extLst>
                    <a:ext uri="{FF2B5EF4-FFF2-40B4-BE49-F238E27FC236}">
                      <a16:creationId xmlns:a16="http://schemas.microsoft.com/office/drawing/2014/main" id="{D713321B-827D-95A1-D2A9-6C6D0CB54CFE}"/>
                    </a:ext>
                  </a:extLst>
                </p:cNvPr>
                <p:cNvSpPr/>
                <p:nvPr/>
              </p:nvSpPr>
              <p:spPr bwMode="auto">
                <a:xfrm>
                  <a:off x="6325408" y="3897050"/>
                  <a:ext cx="792088" cy="277477"/>
                </a:xfrm>
                <a:prstGeom prst="rect">
                  <a:avLst/>
                </a:prstGeom>
                <a:solidFill>
                  <a:srgbClr val="BA6698">
                    <a:alpha val="73725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8" name="직사각형 57">
                  <a:extLst>
                    <a:ext uri="{FF2B5EF4-FFF2-40B4-BE49-F238E27FC236}">
                      <a16:creationId xmlns:a16="http://schemas.microsoft.com/office/drawing/2014/main" id="{0BB39B5F-3FB2-BCF0-D0AA-9C2DC815B1DE}"/>
                    </a:ext>
                  </a:extLst>
                </p:cNvPr>
                <p:cNvSpPr/>
                <p:nvPr/>
              </p:nvSpPr>
              <p:spPr bwMode="auto">
                <a:xfrm>
                  <a:off x="6325408" y="3207505"/>
                  <a:ext cx="792088" cy="522055"/>
                </a:xfrm>
                <a:prstGeom prst="rect">
                  <a:avLst/>
                </a:prstGeom>
                <a:solidFill>
                  <a:srgbClr val="00B0F0">
                    <a:alpha val="50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127" name="TextBox 5126">
                  <a:extLst>
                    <a:ext uri="{FF2B5EF4-FFF2-40B4-BE49-F238E27FC236}">
                      <a16:creationId xmlns:a16="http://schemas.microsoft.com/office/drawing/2014/main" id="{6D0AB98A-A557-338C-2E09-109E75213216}"/>
                    </a:ext>
                  </a:extLst>
                </p:cNvPr>
                <p:cNvSpPr txBox="1"/>
                <p:nvPr/>
              </p:nvSpPr>
              <p:spPr>
                <a:xfrm>
                  <a:off x="6367231" y="4445692"/>
                  <a:ext cx="700833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100" dirty="0">
                      <a:solidFill>
                        <a:schemeClr val="tx1"/>
                      </a:solidFill>
                    </a:rPr>
                    <a:t>ICR</a:t>
                  </a:r>
                  <a:br>
                    <a:rPr lang="en-US" altLang="ko-KR" sz="1100" dirty="0">
                      <a:solidFill>
                        <a:schemeClr val="tx1"/>
                      </a:solidFill>
                    </a:rPr>
                  </a:b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from</a:t>
                  </a:r>
                  <a:br>
                    <a:rPr lang="en-US" altLang="ko-KR" sz="1100" dirty="0">
                      <a:solidFill>
                        <a:schemeClr val="tx1"/>
                      </a:solidFill>
                    </a:rPr>
                  </a:b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Primary</a:t>
                  </a:r>
                  <a:br>
                    <a:rPr lang="en-US" altLang="ko-KR" sz="1100" dirty="0">
                      <a:solidFill>
                        <a:schemeClr val="tx1"/>
                      </a:solidFill>
                    </a:rPr>
                  </a:b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sub-band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139" name="연결선: 구부러짐 5138">
                  <a:extLst>
                    <a:ext uri="{FF2B5EF4-FFF2-40B4-BE49-F238E27FC236}">
                      <a16:creationId xmlns:a16="http://schemas.microsoft.com/office/drawing/2014/main" id="{3DD372C9-5DFD-575B-D801-95231F75866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rot="5400000" flipH="1" flipV="1">
                  <a:off x="5494824" y="4432414"/>
                  <a:ext cx="1231869" cy="413108"/>
                </a:xfrm>
                <a:prstGeom prst="curvedConnector3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40" name="TextBox 5139">
                  <a:extLst>
                    <a:ext uri="{FF2B5EF4-FFF2-40B4-BE49-F238E27FC236}">
                      <a16:creationId xmlns:a16="http://schemas.microsoft.com/office/drawing/2014/main" id="{CA67D7BF-7910-CAC5-FAFE-4C0C98CE4526}"/>
                    </a:ext>
                  </a:extLst>
                </p:cNvPr>
                <p:cNvSpPr txBox="1"/>
                <p:nvPr/>
              </p:nvSpPr>
              <p:spPr>
                <a:xfrm>
                  <a:off x="4109977" y="4612340"/>
                  <a:ext cx="700833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100" dirty="0">
                      <a:solidFill>
                        <a:schemeClr val="tx1"/>
                      </a:solidFill>
                    </a:rPr>
                    <a:t>Primary</a:t>
                  </a:r>
                  <a:br>
                    <a:rPr lang="en-US" altLang="ko-KR" sz="1100" dirty="0">
                      <a:solidFill>
                        <a:schemeClr val="tx1"/>
                      </a:solidFill>
                    </a:rPr>
                  </a:b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sub-band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41" name="TextBox 5140">
                  <a:extLst>
                    <a:ext uri="{FF2B5EF4-FFF2-40B4-BE49-F238E27FC236}">
                      <a16:creationId xmlns:a16="http://schemas.microsoft.com/office/drawing/2014/main" id="{E1CE9C64-DF79-39D9-0806-940308D518E9}"/>
                    </a:ext>
                  </a:extLst>
                </p:cNvPr>
                <p:cNvSpPr txBox="1"/>
                <p:nvPr/>
              </p:nvSpPr>
              <p:spPr>
                <a:xfrm>
                  <a:off x="4129521" y="3563075"/>
                  <a:ext cx="700833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100" dirty="0">
                      <a:solidFill>
                        <a:schemeClr val="tx1"/>
                      </a:solidFill>
                    </a:rPr>
                    <a:t>DSO</a:t>
                  </a:r>
                  <a:br>
                    <a:rPr lang="en-US" altLang="ko-KR" sz="1100" dirty="0">
                      <a:solidFill>
                        <a:schemeClr val="tx1"/>
                      </a:solidFill>
                    </a:rPr>
                  </a:b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sub-band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직사각형 51">
                  <a:extLst>
                    <a:ext uri="{FF2B5EF4-FFF2-40B4-BE49-F238E27FC236}">
                      <a16:creationId xmlns:a16="http://schemas.microsoft.com/office/drawing/2014/main" id="{1B9146F0-F3B3-9EB0-46E4-77F405DEDA38}"/>
                    </a:ext>
                  </a:extLst>
                </p:cNvPr>
                <p:cNvSpPr/>
                <p:nvPr/>
              </p:nvSpPr>
              <p:spPr bwMode="auto">
                <a:xfrm>
                  <a:off x="6325408" y="3959479"/>
                  <a:ext cx="792088" cy="25537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0" name="직사각형 59">
                  <a:extLst>
                    <a:ext uri="{FF2B5EF4-FFF2-40B4-BE49-F238E27FC236}">
                      <a16:creationId xmlns:a16="http://schemas.microsoft.com/office/drawing/2014/main" id="{3485F70D-ED61-3E9B-4668-C9D7808568E9}"/>
                    </a:ext>
                  </a:extLst>
                </p:cNvPr>
                <p:cNvSpPr/>
                <p:nvPr/>
              </p:nvSpPr>
              <p:spPr bwMode="auto">
                <a:xfrm>
                  <a:off x="6325408" y="3177767"/>
                  <a:ext cx="792088" cy="52205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F45EC8-4F85-7FD4-BAC3-F9B654EB6847}"/>
                  </a:ext>
                </a:extLst>
              </p:cNvPr>
              <p:cNvSpPr txBox="1"/>
              <p:nvPr/>
            </p:nvSpPr>
            <p:spPr>
              <a:xfrm>
                <a:off x="6313008" y="4393243"/>
                <a:ext cx="87716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DSO STA 1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5B68B22-F685-B4CE-445E-B74145C39A14}"/>
                  </a:ext>
                </a:extLst>
              </p:cNvPr>
              <p:cNvSpPr txBox="1"/>
              <p:nvPr/>
            </p:nvSpPr>
            <p:spPr>
              <a:xfrm>
                <a:off x="6301892" y="3790576"/>
                <a:ext cx="87716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DSO STA 2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85918C30-89C9-D738-09A7-95DD2BD62E40}"/>
                </a:ext>
              </a:extLst>
            </p:cNvPr>
            <p:cNvSpPr/>
            <p:nvPr/>
          </p:nvSpPr>
          <p:spPr bwMode="auto">
            <a:xfrm>
              <a:off x="4628910" y="4139874"/>
              <a:ext cx="1034072" cy="85451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D35D3396-D842-8EC8-E04E-E9E12843F3C1}"/>
                </a:ext>
              </a:extLst>
            </p:cNvPr>
            <p:cNvSpPr/>
            <p:nvPr/>
          </p:nvSpPr>
          <p:spPr bwMode="auto">
            <a:xfrm>
              <a:off x="6814870" y="4077077"/>
              <a:ext cx="2322563" cy="232256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6368E02A-F0DC-F868-68B3-65D47581B9A6}"/>
                </a:ext>
              </a:extLst>
            </p:cNvPr>
            <p:cNvCxnSpPr>
              <a:stCxn id="7" idx="0"/>
              <a:endCxn id="8" idx="0"/>
            </p:cNvCxnSpPr>
            <p:nvPr/>
          </p:nvCxnSpPr>
          <p:spPr bwMode="auto">
            <a:xfrm flipV="1">
              <a:off x="5145946" y="4077077"/>
              <a:ext cx="2830206" cy="6279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B8E424CD-639C-FB7D-30B4-44A7E9BB6F27}"/>
                </a:ext>
              </a:extLst>
            </p:cNvPr>
            <p:cNvCxnSpPr>
              <a:cxnSpLocks/>
              <a:stCxn id="7" idx="4"/>
              <a:endCxn id="8" idx="3"/>
            </p:cNvCxnSpPr>
            <p:nvPr/>
          </p:nvCxnSpPr>
          <p:spPr bwMode="auto">
            <a:xfrm>
              <a:off x="5145946" y="4994391"/>
              <a:ext cx="2009055" cy="106511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BA4B102-7E2D-9ABD-9802-E24D9AE81CB2}"/>
                </a:ext>
              </a:extLst>
            </p:cNvPr>
            <p:cNvSpPr/>
            <p:nvPr/>
          </p:nvSpPr>
          <p:spPr bwMode="auto">
            <a:xfrm>
              <a:off x="7530711" y="4725837"/>
              <a:ext cx="877163" cy="135669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AB7F19A0-3F7F-EDA3-4644-FF4872655C85}"/>
                </a:ext>
              </a:extLst>
            </p:cNvPr>
            <p:cNvSpPr/>
            <p:nvPr/>
          </p:nvSpPr>
          <p:spPr bwMode="auto">
            <a:xfrm>
              <a:off x="7530711" y="4443894"/>
              <a:ext cx="877163" cy="135669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오른쪽 중괄호 15">
              <a:extLst>
                <a:ext uri="{FF2B5EF4-FFF2-40B4-BE49-F238E27FC236}">
                  <a16:creationId xmlns:a16="http://schemas.microsoft.com/office/drawing/2014/main" id="{B004C27A-F018-B51B-5F79-D9E6DC022FFA}"/>
                </a:ext>
              </a:extLst>
            </p:cNvPr>
            <p:cNvSpPr/>
            <p:nvPr/>
          </p:nvSpPr>
          <p:spPr bwMode="auto">
            <a:xfrm>
              <a:off x="8439749" y="4436459"/>
              <a:ext cx="92358" cy="135669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C1C65C-03DB-1C04-FCAD-0F47927A408C}"/>
                </a:ext>
              </a:extLst>
            </p:cNvPr>
            <p:cNvSpPr txBox="1"/>
            <p:nvPr/>
          </p:nvSpPr>
          <p:spPr>
            <a:xfrm>
              <a:off x="7523401" y="5206484"/>
              <a:ext cx="8771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DSO STA 2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오른쪽 중괄호 18">
              <a:extLst>
                <a:ext uri="{FF2B5EF4-FFF2-40B4-BE49-F238E27FC236}">
                  <a16:creationId xmlns:a16="http://schemas.microsoft.com/office/drawing/2014/main" id="{0E00E01B-B3E1-4313-45C3-ACDA14AEC4EA}"/>
                </a:ext>
              </a:extLst>
            </p:cNvPr>
            <p:cNvSpPr/>
            <p:nvPr/>
          </p:nvSpPr>
          <p:spPr bwMode="auto">
            <a:xfrm flipH="1">
              <a:off x="7381746" y="4725836"/>
              <a:ext cx="123255" cy="135669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4C088CC8-90B8-41AC-673C-5B692B16DB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5001" y="4440960"/>
              <a:ext cx="164230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C4DA84A3-0A77-630F-38C7-A3A66E2F011B}"/>
                </a:ext>
              </a:extLst>
            </p:cNvPr>
            <p:cNvGrpSpPr/>
            <p:nvPr/>
          </p:nvGrpSpPr>
          <p:grpSpPr>
            <a:xfrm>
              <a:off x="6120653" y="5167938"/>
              <a:ext cx="1316386" cy="430887"/>
              <a:chOff x="6002919" y="4840319"/>
              <a:chExt cx="1316386" cy="430887"/>
            </a:xfrm>
          </p:grpSpPr>
          <p:sp>
            <p:nvSpPr>
              <p:cNvPr id="25" name="직사각형 24">
                <a:extLst>
                  <a:ext uri="{FF2B5EF4-FFF2-40B4-BE49-F238E27FC236}">
                    <a16:creationId xmlns:a16="http://schemas.microsoft.com/office/drawing/2014/main" id="{14B9749B-D0CF-AD44-BB25-5528D2C9892C}"/>
                  </a:ext>
                </a:extLst>
              </p:cNvPr>
              <p:cNvSpPr/>
              <p:nvPr/>
            </p:nvSpPr>
            <p:spPr bwMode="auto">
              <a:xfrm>
                <a:off x="6401996" y="4850514"/>
                <a:ext cx="508990" cy="40164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E4A332C-3021-7E32-1F9A-EC6D4833CFFC}"/>
                  </a:ext>
                </a:extLst>
              </p:cNvPr>
              <p:cNvSpPr txBox="1"/>
              <p:nvPr/>
            </p:nvSpPr>
            <p:spPr>
              <a:xfrm>
                <a:off x="6002919" y="4840319"/>
                <a:ext cx="131638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The PPDU actually </a:t>
                </a:r>
                <a:br>
                  <a:rPr lang="en-US" altLang="ko-KR" sz="1100" dirty="0">
                    <a:solidFill>
                      <a:schemeClr val="tx1"/>
                    </a:solidFill>
                  </a:rPr>
                </a:br>
                <a:r>
                  <a:rPr lang="en-US" altLang="ko-KR" sz="1100" dirty="0">
                    <a:solidFill>
                      <a:schemeClr val="tx1"/>
                    </a:solidFill>
                  </a:rPr>
                  <a:t>sent by DSO STA 2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8C2FD9F0-2ED9-6B84-5400-A677CB9A2546}"/>
                </a:ext>
              </a:extLst>
            </p:cNvPr>
            <p:cNvGrpSpPr/>
            <p:nvPr/>
          </p:nvGrpSpPr>
          <p:grpSpPr>
            <a:xfrm>
              <a:off x="8552311" y="4923896"/>
              <a:ext cx="1372492" cy="508473"/>
              <a:chOff x="9735935" y="4567132"/>
              <a:chExt cx="1372492" cy="508473"/>
            </a:xfrm>
          </p:grpSpPr>
          <p:sp>
            <p:nvSpPr>
              <p:cNvPr id="27" name="직사각형 26">
                <a:extLst>
                  <a:ext uri="{FF2B5EF4-FFF2-40B4-BE49-F238E27FC236}">
                    <a16:creationId xmlns:a16="http://schemas.microsoft.com/office/drawing/2014/main" id="{7D0FA447-149A-E2C1-3402-82B9F6DF369B}"/>
                  </a:ext>
                </a:extLst>
              </p:cNvPr>
              <p:cNvSpPr/>
              <p:nvPr/>
            </p:nvSpPr>
            <p:spPr bwMode="auto">
              <a:xfrm>
                <a:off x="10198060" y="4589666"/>
                <a:ext cx="434444" cy="4859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2745E2-D943-5469-AECA-1D6EAB1495F4}"/>
                  </a:ext>
                </a:extLst>
              </p:cNvPr>
              <p:cNvSpPr txBox="1"/>
              <p:nvPr/>
            </p:nvSpPr>
            <p:spPr>
              <a:xfrm>
                <a:off x="9735935" y="4567132"/>
                <a:ext cx="137249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The expected PPDU </a:t>
                </a:r>
                <a:br>
                  <a:rPr lang="en-US" altLang="ko-KR" sz="1100" dirty="0">
                    <a:solidFill>
                      <a:schemeClr val="tx1"/>
                    </a:solidFill>
                  </a:rPr>
                </a:br>
                <a:r>
                  <a:rPr lang="en-US" altLang="ko-KR" sz="1100" dirty="0">
                    <a:solidFill>
                      <a:schemeClr val="tx1"/>
                    </a:solidFill>
                  </a:rPr>
                  <a:t>reception by AP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57322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734F3-03E2-D6FA-E9DA-5721EF8786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34FC86F-2F6E-661C-408F-C910F61A2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CFO issue </a:t>
            </a:r>
            <a:r>
              <a:rPr lang="en-US" dirty="0"/>
              <a:t>on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DSO ICF/ICR</a:t>
            </a:r>
            <a:r>
              <a:rPr lang="ko-KR" altLang="en-US" dirty="0"/>
              <a:t> </a:t>
            </a:r>
            <a:r>
              <a:rPr lang="en-US" altLang="ko-KR" dirty="0"/>
              <a:t>frame</a:t>
            </a:r>
            <a:r>
              <a:rPr lang="ko-KR" altLang="en-US" dirty="0"/>
              <a:t> </a:t>
            </a:r>
            <a:r>
              <a:rPr lang="en-US" altLang="ko-KR" dirty="0"/>
              <a:t>exchange</a:t>
            </a:r>
            <a:r>
              <a:rPr lang="ko-KR" altLang="en-US" dirty="0"/>
              <a:t> 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BB281E2-98AC-B5F4-29F8-1DC5683333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Challenges:</a:t>
            </a:r>
          </a:p>
          <a:p>
            <a:pPr marL="85725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Due to CFO, the TB PPDU including the ICR transmitted by the DSO non-AP STA may not be properly decoded by the AP leading to high Packet Error Rate (PER).</a:t>
            </a:r>
          </a:p>
          <a:p>
            <a:pPr marL="85725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If the AP cannot decode the ICR, it may infer that the DSO non-AP STA is not ready to operate on the DSO sub-band, leading to the exclusion of the STA from subsequent frame exchange sequences.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Proposals:</a:t>
            </a:r>
          </a:p>
          <a:p>
            <a:pPr marL="857250" lvl="1" indent="-3429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1" dirty="0"/>
              <a:t>Limited MCS for the DSO ICR to decode successfully:</a:t>
            </a:r>
            <a:endParaRPr lang="en-US" altLang="ko-KR" sz="1600" dirty="0"/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 mechanism for the AP to reduce the decoding errors, improving ICR decoding reliability.</a:t>
            </a:r>
          </a:p>
          <a:p>
            <a:pPr marL="857250" lvl="1" indent="-342900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1" dirty="0"/>
              <a:t>Criteria for the AP to determine the reception of the ICR on the DSO sub-band</a:t>
            </a:r>
            <a:endParaRPr lang="en-US" altLang="ko-KR" b="1" dirty="0"/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 method for the AP to determine whether the DSO non-AP STA has transmitted the ICR at the allocated RU on the DSO sub-band, irrespective of CFO issues.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A32B1-FE1B-73D7-BB1A-F8554FBC8B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34CEC-B7CC-AE32-413C-2BB7B96FF2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29458" y="6482814"/>
            <a:ext cx="4246027" cy="180975"/>
          </a:xfrm>
        </p:spPr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29505-F4BB-8594-615C-6648394327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830405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8988F-7BF5-BB5F-55A3-12A064F4F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3B5DED52-87A9-0A30-8D7C-4F51B6D30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1. Limited MCS for the DSO ICR</a:t>
            </a:r>
            <a:endParaRPr lang="en-US" altLang="ko-KR" sz="2400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8590D28-9AFF-4001-058C-1FA72688BC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72816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Transmitting at a high MCS PPDU without prior knowledge of the DSO sub-band information can lead to an increased PER at the AP.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The DSO non-AP STA cannot accurately assess the extent of its CFO on the DSO sub-band, contributing to high PER of the ICR at the AP.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Proposal: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To reduce the PER for ICR, a limited and robust MCS should be used for transmission.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Choose an MCS capable of ensuring the AP can decode the TB PPDU from the DSO sub-band, even if the CFO requirement is not met.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Similar to using a low MCS (e.g., MCS 0 [20]) for transmitting CTS frames in RTS/CTS frame exchanges, a low MCS can be applied for transmitting the TB PPDU containing the ICR on the DSO sub-band.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C9283-A767-5992-5476-33E99B57FB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8C62D-9EC8-AFB7-E394-C3AEE45FDDB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29458" y="6482814"/>
            <a:ext cx="4246027" cy="180975"/>
          </a:xfrm>
        </p:spPr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87F51-3777-2123-24AF-8E48C011AD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863311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79EC0-93DC-6F72-D554-563E40A7D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7850A7D1-6AA4-7B2D-7478-21908A7F4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6319" y="685800"/>
            <a:ext cx="11397774" cy="1065213"/>
          </a:xfrm>
          <a:ln/>
        </p:spPr>
        <p:txBody>
          <a:bodyPr/>
          <a:lstStyle/>
          <a:p>
            <a:r>
              <a:rPr lang="en-US" dirty="0"/>
              <a:t>2. </a:t>
            </a:r>
            <a:r>
              <a:rPr lang="en-US" altLang="ko-KR" dirty="0"/>
              <a:t>Criteria for AP to determine the reception of the DSO ICR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22B009D-B547-88BA-8128-9CA7022FD9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14046"/>
            <a:ext cx="10361613" cy="1293356"/>
          </a:xfrm>
          <a:ln/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The AP determines that the DSO non-AP STA has successfully switched to the DSO sub-band if the AP detects the PHY preamble of the TB PPDU, regardless of whether the MAC frame was successfully decoded.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If the PHY preamble of the TB PPDU is detected on the allocated RU, the AP considers the corresponding DSO non-AP STA is eligible to participate in the next frame exchange sequence.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5E5BE-6FD6-41E1-B274-99A01FFEE81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68EC2-0C65-AE8F-1DA8-93F2466BE16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E510B-F4C8-8E87-8901-466BDD561C5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  <p:cxnSp>
        <p:nvCxnSpPr>
          <p:cNvPr id="5194" name="직선 연결선 5193">
            <a:extLst>
              <a:ext uri="{FF2B5EF4-FFF2-40B4-BE49-F238E27FC236}">
                <a16:creationId xmlns:a16="http://schemas.microsoft.com/office/drawing/2014/main" id="{0CC36A91-9F1E-8F2A-D207-BDA155CF92DF}"/>
              </a:ext>
            </a:extLst>
          </p:cNvPr>
          <p:cNvCxnSpPr/>
          <p:nvPr/>
        </p:nvCxnSpPr>
        <p:spPr bwMode="auto">
          <a:xfrm>
            <a:off x="5500398" y="4369708"/>
            <a:ext cx="0" cy="1456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126" name="그룹 5125">
            <a:extLst>
              <a:ext uri="{FF2B5EF4-FFF2-40B4-BE49-F238E27FC236}">
                <a16:creationId xmlns:a16="http://schemas.microsoft.com/office/drawing/2014/main" id="{6A12BFA9-B93E-809E-4A79-D2D214BA865C}"/>
              </a:ext>
            </a:extLst>
          </p:cNvPr>
          <p:cNvGrpSpPr/>
          <p:nvPr/>
        </p:nvGrpSpPr>
        <p:grpSpPr>
          <a:xfrm>
            <a:off x="938498" y="3822465"/>
            <a:ext cx="9709639" cy="2630871"/>
            <a:chOff x="6932570" y="3848100"/>
            <a:chExt cx="4665710" cy="2490450"/>
          </a:xfrm>
        </p:grpSpPr>
        <p:cxnSp>
          <p:nvCxnSpPr>
            <p:cNvPr id="5127" name="직선 연결선 5126">
              <a:extLst>
                <a:ext uri="{FF2B5EF4-FFF2-40B4-BE49-F238E27FC236}">
                  <a16:creationId xmlns:a16="http://schemas.microsoft.com/office/drawing/2014/main" id="{BB1308AB-018D-31B9-B261-8FA9C469D94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5760" y="6338550"/>
              <a:ext cx="40525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28" name="직선 연결선 5127">
              <a:extLst>
                <a:ext uri="{FF2B5EF4-FFF2-40B4-BE49-F238E27FC236}">
                  <a16:creationId xmlns:a16="http://schemas.microsoft.com/office/drawing/2014/main" id="{EDEA319F-E7D7-CB78-216C-99952922BF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5760" y="3848100"/>
              <a:ext cx="40525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29" name="TextBox 5128">
              <a:extLst>
                <a:ext uri="{FF2B5EF4-FFF2-40B4-BE49-F238E27FC236}">
                  <a16:creationId xmlns:a16="http://schemas.microsoft.com/office/drawing/2014/main" id="{8CD75BFE-E46E-708A-9031-649DB5418D26}"/>
                </a:ext>
              </a:extLst>
            </p:cNvPr>
            <p:cNvSpPr txBox="1"/>
            <p:nvPr/>
          </p:nvSpPr>
          <p:spPr>
            <a:xfrm>
              <a:off x="6969142" y="5551126"/>
              <a:ext cx="439236" cy="270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2"/>
                  </a:solidFill>
                </a:rPr>
                <a:t>Primary</a:t>
              </a:r>
              <a:br>
                <a:rPr lang="en-US" altLang="ko-KR" sz="1200" dirty="0">
                  <a:solidFill>
                    <a:schemeClr val="tx2"/>
                  </a:solidFill>
                </a:rPr>
              </a:br>
              <a:r>
                <a:rPr lang="en-US" altLang="ko-KR" sz="1200" dirty="0">
                  <a:solidFill>
                    <a:schemeClr val="tx2"/>
                  </a:solidFill>
                </a:rPr>
                <a:t>sub-band</a:t>
              </a:r>
              <a:endParaRPr lang="ko-KR" alt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5130" name="TextBox 5129">
              <a:extLst>
                <a:ext uri="{FF2B5EF4-FFF2-40B4-BE49-F238E27FC236}">
                  <a16:creationId xmlns:a16="http://schemas.microsoft.com/office/drawing/2014/main" id="{5BEFDC35-09C0-F345-A950-47DBFE361FEB}"/>
                </a:ext>
              </a:extLst>
            </p:cNvPr>
            <p:cNvSpPr txBox="1"/>
            <p:nvPr/>
          </p:nvSpPr>
          <p:spPr>
            <a:xfrm>
              <a:off x="6932570" y="4326398"/>
              <a:ext cx="439236" cy="2707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2"/>
                  </a:solidFill>
                </a:rPr>
                <a:t>DSO</a:t>
              </a:r>
              <a:br>
                <a:rPr lang="en-US" altLang="ko-KR" sz="1200" dirty="0">
                  <a:solidFill>
                    <a:schemeClr val="tx2"/>
                  </a:solidFill>
                </a:rPr>
              </a:br>
              <a:r>
                <a:rPr lang="en-US" altLang="ko-KR" sz="1200" dirty="0">
                  <a:solidFill>
                    <a:schemeClr val="tx2"/>
                  </a:solidFill>
                </a:rPr>
                <a:t>sub-band</a:t>
              </a:r>
              <a:endParaRPr lang="ko-KR" altLang="en-US" sz="1200" dirty="0">
                <a:solidFill>
                  <a:schemeClr val="tx2"/>
                </a:solidFill>
              </a:endParaRPr>
            </a:p>
          </p:txBody>
        </p:sp>
        <p:cxnSp>
          <p:nvCxnSpPr>
            <p:cNvPr id="5131" name="직선 연결선 5130">
              <a:extLst>
                <a:ext uri="{FF2B5EF4-FFF2-40B4-BE49-F238E27FC236}">
                  <a16:creationId xmlns:a16="http://schemas.microsoft.com/office/drawing/2014/main" id="{D76B860E-53AF-B3F3-3006-A921462C51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45760" y="5095436"/>
              <a:ext cx="40525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2" name="직선 연결선 5131">
              <a:extLst>
                <a:ext uri="{FF2B5EF4-FFF2-40B4-BE49-F238E27FC236}">
                  <a16:creationId xmlns:a16="http://schemas.microsoft.com/office/drawing/2014/main" id="{C5B89DCD-F4B6-28E2-2F36-5FE8434F846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475383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3" name="직선 연결선 5132">
              <a:extLst>
                <a:ext uri="{FF2B5EF4-FFF2-40B4-BE49-F238E27FC236}">
                  <a16:creationId xmlns:a16="http://schemas.microsoft.com/office/drawing/2014/main" id="{E2F0DF6D-7969-DFF1-ACC1-2EDEC6764F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161742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4" name="직선 연결선 5133">
              <a:extLst>
                <a:ext uri="{FF2B5EF4-FFF2-40B4-BE49-F238E27FC236}">
                  <a16:creationId xmlns:a16="http://schemas.microsoft.com/office/drawing/2014/main" id="{4B90D145-5D1C-6DAB-C871-F99D12AF0E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54168" y="4786145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5" name="직선 연결선 5134">
              <a:extLst>
                <a:ext uri="{FF2B5EF4-FFF2-40B4-BE49-F238E27FC236}">
                  <a16:creationId xmlns:a16="http://schemas.microsoft.com/office/drawing/2014/main" id="{A56F3DA4-5EDA-0403-476C-93F1766C1E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933146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6" name="직선 연결선 5135">
              <a:extLst>
                <a:ext uri="{FF2B5EF4-FFF2-40B4-BE49-F238E27FC236}">
                  <a16:creationId xmlns:a16="http://schemas.microsoft.com/office/drawing/2014/main" id="{896544A7-D7CA-AFCC-7F1A-CD31172BD1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629205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7" name="직선 연결선 5136">
              <a:extLst>
                <a:ext uri="{FF2B5EF4-FFF2-40B4-BE49-F238E27FC236}">
                  <a16:creationId xmlns:a16="http://schemas.microsoft.com/office/drawing/2014/main" id="{EEDAF478-6048-B712-4993-10CC20536A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312573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8" name="직선 연결선 5137">
              <a:extLst>
                <a:ext uri="{FF2B5EF4-FFF2-40B4-BE49-F238E27FC236}">
                  <a16:creationId xmlns:a16="http://schemas.microsoft.com/office/drawing/2014/main" id="{3AFCCDAE-4CF6-9D11-08E9-96D68DF2DC2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4004920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9" name="직선 연결선 5138">
              <a:extLst>
                <a:ext uri="{FF2B5EF4-FFF2-40B4-BE49-F238E27FC236}">
                  <a16:creationId xmlns:a16="http://schemas.microsoft.com/office/drawing/2014/main" id="{86350155-7A53-7DB8-5ED7-35626B5DB2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718497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0" name="직선 연결선 5139">
              <a:extLst>
                <a:ext uri="{FF2B5EF4-FFF2-40B4-BE49-F238E27FC236}">
                  <a16:creationId xmlns:a16="http://schemas.microsoft.com/office/drawing/2014/main" id="{0B68FA68-DE56-6E8C-FA18-D41C0686E8C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404856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1" name="직선 연결선 5140">
              <a:extLst>
                <a:ext uri="{FF2B5EF4-FFF2-40B4-BE49-F238E27FC236}">
                  <a16:creationId xmlns:a16="http://schemas.microsoft.com/office/drawing/2014/main" id="{DA0ABB35-CEE7-38A1-1A9E-FE72B698DD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6023673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2" name="직선 연결선 5141">
              <a:extLst>
                <a:ext uri="{FF2B5EF4-FFF2-40B4-BE49-F238E27FC236}">
                  <a16:creationId xmlns:a16="http://schemas.microsoft.com/office/drawing/2014/main" id="{3479C194-992E-76DA-74CF-F992876541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6176260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3" name="직선 연결선 5142">
              <a:extLst>
                <a:ext uri="{FF2B5EF4-FFF2-40B4-BE49-F238E27FC236}">
                  <a16:creationId xmlns:a16="http://schemas.microsoft.com/office/drawing/2014/main" id="{E651D6E1-CA57-64C5-7C72-C98E24A707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872319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4" name="직선 연결선 5143">
              <a:extLst>
                <a:ext uri="{FF2B5EF4-FFF2-40B4-BE49-F238E27FC236}">
                  <a16:creationId xmlns:a16="http://schemas.microsoft.com/office/drawing/2014/main" id="{1D9D7036-BFDE-4F5E-D33B-8312E54D9C7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555687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45" name="직선 연결선 5144">
              <a:extLst>
                <a:ext uri="{FF2B5EF4-FFF2-40B4-BE49-F238E27FC236}">
                  <a16:creationId xmlns:a16="http://schemas.microsoft.com/office/drawing/2014/main" id="{C70C7F3F-9C37-1B19-3C82-A4CDD0BB79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8753" y="5248034"/>
              <a:ext cx="402952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46" name="직사각형 5145">
              <a:extLst>
                <a:ext uri="{FF2B5EF4-FFF2-40B4-BE49-F238E27FC236}">
                  <a16:creationId xmlns:a16="http://schemas.microsoft.com/office/drawing/2014/main" id="{A565361E-F060-CED0-2FC2-6C084D1E9DBC}"/>
                </a:ext>
              </a:extLst>
            </p:cNvPr>
            <p:cNvSpPr/>
            <p:nvPr/>
          </p:nvSpPr>
          <p:spPr bwMode="auto">
            <a:xfrm>
              <a:off x="7982834" y="3852332"/>
              <a:ext cx="663151" cy="2486207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47" name="직사각형 5146">
              <a:extLst>
                <a:ext uri="{FF2B5EF4-FFF2-40B4-BE49-F238E27FC236}">
                  <a16:creationId xmlns:a16="http://schemas.microsoft.com/office/drawing/2014/main" id="{B54C4A3B-CBD5-BE91-371B-66F259D946CC}"/>
                </a:ext>
              </a:extLst>
            </p:cNvPr>
            <p:cNvSpPr/>
            <p:nvPr/>
          </p:nvSpPr>
          <p:spPr bwMode="auto">
            <a:xfrm>
              <a:off x="8876182" y="5095447"/>
              <a:ext cx="625252" cy="1237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48" name="왼쪽 중괄호 5147">
              <a:extLst>
                <a:ext uri="{FF2B5EF4-FFF2-40B4-BE49-F238E27FC236}">
                  <a16:creationId xmlns:a16="http://schemas.microsoft.com/office/drawing/2014/main" id="{AA68DB27-2246-1C71-9DA9-DE81C35E778E}"/>
                </a:ext>
              </a:extLst>
            </p:cNvPr>
            <p:cNvSpPr/>
            <p:nvPr/>
          </p:nvSpPr>
          <p:spPr bwMode="auto">
            <a:xfrm>
              <a:off x="7420939" y="5089967"/>
              <a:ext cx="45719" cy="124311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49" name="왼쪽 중괄호 5148">
              <a:extLst>
                <a:ext uri="{FF2B5EF4-FFF2-40B4-BE49-F238E27FC236}">
                  <a16:creationId xmlns:a16="http://schemas.microsoft.com/office/drawing/2014/main" id="{9287B117-56DD-9BF8-3CB3-27E4B42748CD}"/>
                </a:ext>
              </a:extLst>
            </p:cNvPr>
            <p:cNvSpPr/>
            <p:nvPr/>
          </p:nvSpPr>
          <p:spPr bwMode="auto">
            <a:xfrm>
              <a:off x="7420939" y="3850036"/>
              <a:ext cx="45719" cy="124311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0" name="평행 사변형 5149">
              <a:extLst>
                <a:ext uri="{FF2B5EF4-FFF2-40B4-BE49-F238E27FC236}">
                  <a16:creationId xmlns:a16="http://schemas.microsoft.com/office/drawing/2014/main" id="{CA3D733F-BB84-726D-586D-7687974E4559}"/>
                </a:ext>
              </a:extLst>
            </p:cNvPr>
            <p:cNvSpPr/>
            <p:nvPr/>
          </p:nvSpPr>
          <p:spPr bwMode="auto">
            <a:xfrm>
              <a:off x="7851259" y="6181462"/>
              <a:ext cx="123482" cy="154353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1" name="평행 사변형 5150">
              <a:extLst>
                <a:ext uri="{FF2B5EF4-FFF2-40B4-BE49-F238E27FC236}">
                  <a16:creationId xmlns:a16="http://schemas.microsoft.com/office/drawing/2014/main" id="{7364AC68-FA71-C602-D819-CD677A2B1C32}"/>
                </a:ext>
              </a:extLst>
            </p:cNvPr>
            <p:cNvSpPr/>
            <p:nvPr/>
          </p:nvSpPr>
          <p:spPr bwMode="auto">
            <a:xfrm>
              <a:off x="7760050" y="6181462"/>
              <a:ext cx="123482" cy="154353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2" name="TextBox 5151">
              <a:extLst>
                <a:ext uri="{FF2B5EF4-FFF2-40B4-BE49-F238E27FC236}">
                  <a16:creationId xmlns:a16="http://schemas.microsoft.com/office/drawing/2014/main" id="{51210B33-3237-965A-820F-C024F44BA9AD}"/>
                </a:ext>
              </a:extLst>
            </p:cNvPr>
            <p:cNvSpPr txBox="1"/>
            <p:nvPr/>
          </p:nvSpPr>
          <p:spPr>
            <a:xfrm>
              <a:off x="8138505" y="4695519"/>
              <a:ext cx="395308" cy="7866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DSO</a:t>
              </a:r>
              <a:br>
                <a:rPr lang="en-US" altLang="ko-KR" sz="1600" dirty="0">
                  <a:solidFill>
                    <a:schemeClr val="tx1"/>
                  </a:solidFill>
                </a:rPr>
              </a:br>
              <a:r>
                <a:rPr lang="en-US" altLang="ko-KR" sz="1600" dirty="0">
                  <a:solidFill>
                    <a:schemeClr val="tx1"/>
                  </a:solidFill>
                </a:rPr>
                <a:t>ICF</a:t>
              </a:r>
            </a:p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(BSRP)</a:t>
              </a:r>
            </a:p>
          </p:txBody>
        </p:sp>
        <p:sp>
          <p:nvSpPr>
            <p:cNvPr id="5153" name="직사각형 5152">
              <a:extLst>
                <a:ext uri="{FF2B5EF4-FFF2-40B4-BE49-F238E27FC236}">
                  <a16:creationId xmlns:a16="http://schemas.microsoft.com/office/drawing/2014/main" id="{D4677709-4F81-9EC4-7652-25810E69473C}"/>
                </a:ext>
              </a:extLst>
            </p:cNvPr>
            <p:cNvSpPr/>
            <p:nvPr/>
          </p:nvSpPr>
          <p:spPr bwMode="auto">
            <a:xfrm>
              <a:off x="9734021" y="3852332"/>
              <a:ext cx="498389" cy="2486207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4" name="TextBox 5153">
              <a:extLst>
                <a:ext uri="{FF2B5EF4-FFF2-40B4-BE49-F238E27FC236}">
                  <a16:creationId xmlns:a16="http://schemas.microsoft.com/office/drawing/2014/main" id="{29BBEB07-285D-3227-2F77-D9F7B2FB1DAB}"/>
                </a:ext>
              </a:extLst>
            </p:cNvPr>
            <p:cNvSpPr txBox="1"/>
            <p:nvPr/>
          </p:nvSpPr>
          <p:spPr>
            <a:xfrm rot="16200000">
              <a:off x="9114880" y="4959006"/>
              <a:ext cx="1712223" cy="280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DL MU PPDU </a:t>
              </a:r>
              <a:br>
                <a:rPr lang="en-US" altLang="ko-KR" sz="1600" dirty="0">
                  <a:solidFill>
                    <a:schemeClr val="tx1"/>
                  </a:solidFill>
                </a:rPr>
              </a:br>
              <a:r>
                <a:rPr lang="en-US" altLang="ko-KR" sz="1600" dirty="0">
                  <a:solidFill>
                    <a:schemeClr val="tx1"/>
                  </a:solidFill>
                </a:rPr>
                <a:t>or Triggering frame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162" name="TextBox 5161">
              <a:extLst>
                <a:ext uri="{FF2B5EF4-FFF2-40B4-BE49-F238E27FC236}">
                  <a16:creationId xmlns:a16="http://schemas.microsoft.com/office/drawing/2014/main" id="{D60C3DD0-43CA-223A-36C5-7EA6F43BBBA2}"/>
                </a:ext>
              </a:extLst>
            </p:cNvPr>
            <p:cNvSpPr txBox="1"/>
            <p:nvPr/>
          </p:nvSpPr>
          <p:spPr>
            <a:xfrm>
              <a:off x="8991963" y="5344015"/>
              <a:ext cx="395308" cy="7866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ysClr val="windowText" lastClr="000000"/>
                  </a:solidFill>
                </a:rPr>
                <a:t>ICR </a:t>
              </a:r>
              <a:br>
                <a:rPr lang="en-US" altLang="ko-KR" sz="1200" b="1" dirty="0">
                  <a:solidFill>
                    <a:sysClr val="windowText" lastClr="000000"/>
                  </a:solidFill>
                </a:rPr>
              </a:br>
              <a:r>
                <a:rPr lang="en-US" altLang="ko-KR" sz="1200" b="1" dirty="0">
                  <a:solidFill>
                    <a:sysClr val="windowText" lastClr="000000"/>
                  </a:solidFill>
                </a:rPr>
                <a:t>from</a:t>
              </a:r>
            </a:p>
            <a:p>
              <a:pPr algn="ctr"/>
              <a:r>
                <a:rPr lang="en-US" altLang="ko-KR" sz="1200" b="1" dirty="0">
                  <a:solidFill>
                    <a:sysClr val="windowText" lastClr="000000"/>
                  </a:solidFill>
                </a:rPr>
                <a:t>primary</a:t>
              </a:r>
              <a:br>
                <a:rPr lang="en-US" altLang="ko-KR" sz="1200" b="1" dirty="0">
                  <a:solidFill>
                    <a:sysClr val="windowText" lastClr="000000"/>
                  </a:solidFill>
                </a:rPr>
              </a:br>
              <a:r>
                <a:rPr lang="en-US" altLang="ko-KR" sz="1200" b="1" dirty="0">
                  <a:solidFill>
                    <a:sysClr val="windowText" lastClr="000000"/>
                  </a:solidFill>
                </a:rPr>
                <a:t>sub-band</a:t>
              </a:r>
              <a:endParaRPr lang="ko-KR" altLang="en-US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64" name="TextBox 5163">
              <a:extLst>
                <a:ext uri="{FF2B5EF4-FFF2-40B4-BE49-F238E27FC236}">
                  <a16:creationId xmlns:a16="http://schemas.microsoft.com/office/drawing/2014/main" id="{89267D6D-B4DF-4BCE-C0B2-F8D46E486008}"/>
                </a:ext>
              </a:extLst>
            </p:cNvPr>
            <p:cNvSpPr txBox="1"/>
            <p:nvPr/>
          </p:nvSpPr>
          <p:spPr>
            <a:xfrm>
              <a:off x="8617698" y="6074670"/>
              <a:ext cx="287873" cy="162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SIFS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65" name="TextBox 5164">
              <a:extLst>
                <a:ext uri="{FF2B5EF4-FFF2-40B4-BE49-F238E27FC236}">
                  <a16:creationId xmlns:a16="http://schemas.microsoft.com/office/drawing/2014/main" id="{177C0C21-E72C-BF26-B414-1CA40520007B}"/>
                </a:ext>
              </a:extLst>
            </p:cNvPr>
            <p:cNvSpPr txBox="1"/>
            <p:nvPr/>
          </p:nvSpPr>
          <p:spPr>
            <a:xfrm>
              <a:off x="9476355" y="6085000"/>
              <a:ext cx="287873" cy="162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SIFS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66" name="TextBox 5165">
              <a:extLst>
                <a:ext uri="{FF2B5EF4-FFF2-40B4-BE49-F238E27FC236}">
                  <a16:creationId xmlns:a16="http://schemas.microsoft.com/office/drawing/2014/main" id="{7AA06CA5-92F3-1D37-9C56-6AA8E1C263B6}"/>
                </a:ext>
              </a:extLst>
            </p:cNvPr>
            <p:cNvSpPr txBox="1"/>
            <p:nvPr/>
          </p:nvSpPr>
          <p:spPr>
            <a:xfrm>
              <a:off x="10232410" y="6074670"/>
              <a:ext cx="235860" cy="2622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SIFS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167" name="직선 화살표 연결선 5166">
              <a:extLst>
                <a:ext uri="{FF2B5EF4-FFF2-40B4-BE49-F238E27FC236}">
                  <a16:creationId xmlns:a16="http://schemas.microsoft.com/office/drawing/2014/main" id="{5D7036D9-B108-7829-229F-C45DB69310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647520" y="6298169"/>
              <a:ext cx="22822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5170" name="직사각형 5169">
              <a:extLst>
                <a:ext uri="{FF2B5EF4-FFF2-40B4-BE49-F238E27FC236}">
                  <a16:creationId xmlns:a16="http://schemas.microsoft.com/office/drawing/2014/main" id="{A3A67D34-75FE-F1A7-233C-4C7FA0B92A45}"/>
                </a:ext>
              </a:extLst>
            </p:cNvPr>
            <p:cNvSpPr/>
            <p:nvPr/>
          </p:nvSpPr>
          <p:spPr bwMode="auto">
            <a:xfrm>
              <a:off x="8875749" y="4781355"/>
              <a:ext cx="625252" cy="3141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71" name="직사각형 5170">
              <a:extLst>
                <a:ext uri="{FF2B5EF4-FFF2-40B4-BE49-F238E27FC236}">
                  <a16:creationId xmlns:a16="http://schemas.microsoft.com/office/drawing/2014/main" id="{083C1EF9-F696-3B10-C08F-6F10E23B46F1}"/>
                </a:ext>
              </a:extLst>
            </p:cNvPr>
            <p:cNvSpPr/>
            <p:nvPr/>
          </p:nvSpPr>
          <p:spPr bwMode="auto">
            <a:xfrm>
              <a:off x="8876257" y="4628039"/>
              <a:ext cx="625177" cy="1538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72" name="직사각형 5171">
              <a:extLst>
                <a:ext uri="{FF2B5EF4-FFF2-40B4-BE49-F238E27FC236}">
                  <a16:creationId xmlns:a16="http://schemas.microsoft.com/office/drawing/2014/main" id="{6E8F5DCF-0596-DABB-1107-4F763ADB1DAB}"/>
                </a:ext>
              </a:extLst>
            </p:cNvPr>
            <p:cNvSpPr/>
            <p:nvPr/>
          </p:nvSpPr>
          <p:spPr bwMode="auto">
            <a:xfrm>
              <a:off x="8875749" y="4487077"/>
              <a:ext cx="248921" cy="137402"/>
            </a:xfrm>
            <a:prstGeom prst="rect">
              <a:avLst/>
            </a:prstGeom>
            <a:solidFill>
              <a:srgbClr val="FFFF00"/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83" name="직사각형 5182">
              <a:extLst>
                <a:ext uri="{FF2B5EF4-FFF2-40B4-BE49-F238E27FC236}">
                  <a16:creationId xmlns:a16="http://schemas.microsoft.com/office/drawing/2014/main" id="{5AF5C486-D5EA-72B7-D1DA-F46D2753EE7B}"/>
                </a:ext>
              </a:extLst>
            </p:cNvPr>
            <p:cNvSpPr/>
            <p:nvPr/>
          </p:nvSpPr>
          <p:spPr bwMode="auto">
            <a:xfrm>
              <a:off x="8876182" y="3861846"/>
              <a:ext cx="624819" cy="62473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85" name="TextBox 5184">
              <a:extLst>
                <a:ext uri="{FF2B5EF4-FFF2-40B4-BE49-F238E27FC236}">
                  <a16:creationId xmlns:a16="http://schemas.microsoft.com/office/drawing/2014/main" id="{0D5C83AA-238C-C9D5-FB1B-902E9E21D8BC}"/>
                </a:ext>
              </a:extLst>
            </p:cNvPr>
            <p:cNvSpPr txBox="1"/>
            <p:nvPr/>
          </p:nvSpPr>
          <p:spPr>
            <a:xfrm>
              <a:off x="8987274" y="4065463"/>
              <a:ext cx="396079" cy="2330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dirty="0">
                  <a:solidFill>
                    <a:sysClr val="windowText" lastClr="000000"/>
                  </a:solidFill>
                </a:rPr>
                <a:t>DSO STA 4</a:t>
              </a:r>
              <a:endParaRPr lang="ko-KR" altLang="en-US" sz="1000" b="1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5201" name="직선 화살표 연결선 5200">
              <a:extLst>
                <a:ext uri="{FF2B5EF4-FFF2-40B4-BE49-F238E27FC236}">
                  <a16:creationId xmlns:a16="http://schemas.microsoft.com/office/drawing/2014/main" id="{E3494F2C-D871-8776-A41C-16C9E26B04F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01434" y="6298169"/>
              <a:ext cx="22822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5202" name="직선 화살표 연결선 5201">
              <a:extLst>
                <a:ext uri="{FF2B5EF4-FFF2-40B4-BE49-F238E27FC236}">
                  <a16:creationId xmlns:a16="http://schemas.microsoft.com/office/drawing/2014/main" id="{63CEAFB7-A18E-0BA7-89C7-0A6C2B88E7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232410" y="6298169"/>
              <a:ext cx="22822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5203" name="직사각형 5202">
              <a:extLst>
                <a:ext uri="{FF2B5EF4-FFF2-40B4-BE49-F238E27FC236}">
                  <a16:creationId xmlns:a16="http://schemas.microsoft.com/office/drawing/2014/main" id="{1327B175-7D83-41AA-6E43-6BFCD9A438A1}"/>
                </a:ext>
              </a:extLst>
            </p:cNvPr>
            <p:cNvSpPr/>
            <p:nvPr/>
          </p:nvSpPr>
          <p:spPr bwMode="auto">
            <a:xfrm>
              <a:off x="10461128" y="5095447"/>
              <a:ext cx="625252" cy="1237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04" name="TextBox 5203">
              <a:extLst>
                <a:ext uri="{FF2B5EF4-FFF2-40B4-BE49-F238E27FC236}">
                  <a16:creationId xmlns:a16="http://schemas.microsoft.com/office/drawing/2014/main" id="{3F42CE01-EEB1-B5C3-A18E-035A99901CF8}"/>
                </a:ext>
              </a:extLst>
            </p:cNvPr>
            <p:cNvSpPr txBox="1"/>
            <p:nvPr/>
          </p:nvSpPr>
          <p:spPr>
            <a:xfrm>
              <a:off x="10573442" y="5344015"/>
              <a:ext cx="402241" cy="7866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ysClr val="windowText" lastClr="000000"/>
                  </a:solidFill>
                </a:rPr>
                <a:t>Response </a:t>
              </a:r>
              <a:br>
                <a:rPr lang="en-US" altLang="ko-KR" sz="1200" b="1" dirty="0">
                  <a:solidFill>
                    <a:sysClr val="windowText" lastClr="000000"/>
                  </a:solidFill>
                </a:rPr>
              </a:br>
              <a:r>
                <a:rPr lang="en-US" altLang="ko-KR" sz="1200" b="1" dirty="0">
                  <a:solidFill>
                    <a:sysClr val="windowText" lastClr="000000"/>
                  </a:solidFill>
                </a:rPr>
                <a:t>from</a:t>
              </a:r>
            </a:p>
            <a:p>
              <a:pPr algn="ctr"/>
              <a:r>
                <a:rPr lang="en-US" altLang="ko-KR" sz="1200" b="1" dirty="0">
                  <a:solidFill>
                    <a:sysClr val="windowText" lastClr="000000"/>
                  </a:solidFill>
                </a:rPr>
                <a:t>primary</a:t>
              </a:r>
              <a:br>
                <a:rPr lang="en-US" altLang="ko-KR" sz="1200" b="1" dirty="0">
                  <a:solidFill>
                    <a:sysClr val="windowText" lastClr="000000"/>
                  </a:solidFill>
                </a:rPr>
              </a:br>
              <a:r>
                <a:rPr lang="en-US" altLang="ko-KR" sz="1200" b="1" dirty="0">
                  <a:solidFill>
                    <a:sysClr val="windowText" lastClr="000000"/>
                  </a:solidFill>
                </a:rPr>
                <a:t>sub-band</a:t>
              </a:r>
              <a:endParaRPr lang="ko-KR" altLang="en-US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05" name="직사각형 5204">
              <a:extLst>
                <a:ext uri="{FF2B5EF4-FFF2-40B4-BE49-F238E27FC236}">
                  <a16:creationId xmlns:a16="http://schemas.microsoft.com/office/drawing/2014/main" id="{02C422DE-C847-4228-29D4-56DE2F7ADB03}"/>
                </a:ext>
              </a:extLst>
            </p:cNvPr>
            <p:cNvSpPr/>
            <p:nvPr/>
          </p:nvSpPr>
          <p:spPr bwMode="auto">
            <a:xfrm>
              <a:off x="10460131" y="4781355"/>
              <a:ext cx="625252" cy="3141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06" name="직사각형 5205">
              <a:extLst>
                <a:ext uri="{FF2B5EF4-FFF2-40B4-BE49-F238E27FC236}">
                  <a16:creationId xmlns:a16="http://schemas.microsoft.com/office/drawing/2014/main" id="{5BA2BAB0-36A6-F193-485D-18A2BFAFFC98}"/>
                </a:ext>
              </a:extLst>
            </p:cNvPr>
            <p:cNvSpPr/>
            <p:nvPr/>
          </p:nvSpPr>
          <p:spPr bwMode="auto">
            <a:xfrm>
              <a:off x="10460639" y="4633734"/>
              <a:ext cx="622319" cy="1538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07" name="직사각형 5206">
              <a:extLst>
                <a:ext uri="{FF2B5EF4-FFF2-40B4-BE49-F238E27FC236}">
                  <a16:creationId xmlns:a16="http://schemas.microsoft.com/office/drawing/2014/main" id="{AD4C05DB-5447-A7A7-4DC8-3CAB4C7935D6}"/>
                </a:ext>
              </a:extLst>
            </p:cNvPr>
            <p:cNvSpPr/>
            <p:nvPr/>
          </p:nvSpPr>
          <p:spPr bwMode="auto">
            <a:xfrm>
              <a:off x="10460640" y="4479543"/>
              <a:ext cx="625741" cy="1538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08" name="직사각형 5207">
              <a:extLst>
                <a:ext uri="{FF2B5EF4-FFF2-40B4-BE49-F238E27FC236}">
                  <a16:creationId xmlns:a16="http://schemas.microsoft.com/office/drawing/2014/main" id="{2946CEFD-1D62-182D-0373-41D8E47198AE}"/>
                </a:ext>
              </a:extLst>
            </p:cNvPr>
            <p:cNvSpPr/>
            <p:nvPr/>
          </p:nvSpPr>
          <p:spPr bwMode="auto">
            <a:xfrm>
              <a:off x="10460131" y="3861846"/>
              <a:ext cx="624819" cy="62473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94A5FBC5-7113-F669-E333-C58E4873EDCB}"/>
                </a:ext>
              </a:extLst>
            </p:cNvPr>
            <p:cNvSpPr/>
            <p:nvPr/>
          </p:nvSpPr>
          <p:spPr bwMode="auto">
            <a:xfrm>
              <a:off x="8875749" y="4481912"/>
              <a:ext cx="625685" cy="153347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  <a:ln w="19050"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99" name="TextBox 5198">
            <a:extLst>
              <a:ext uri="{FF2B5EF4-FFF2-40B4-BE49-F238E27FC236}">
                <a16:creationId xmlns:a16="http://schemas.microsoft.com/office/drawing/2014/main" id="{D1636198-BE8F-29EB-4D75-FFAAB8CF7F1D}"/>
              </a:ext>
            </a:extLst>
          </p:cNvPr>
          <p:cNvSpPr txBox="1"/>
          <p:nvPr/>
        </p:nvSpPr>
        <p:spPr>
          <a:xfrm>
            <a:off x="5224225" y="4600800"/>
            <a:ext cx="8242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solidFill>
                  <a:sysClr val="windowText" lastClr="000000"/>
                </a:solidFill>
              </a:rPr>
              <a:t>DSO STA 2</a:t>
            </a:r>
            <a:endParaRPr lang="ko-KR" altLang="en-US" sz="1000" b="1" dirty="0">
              <a:solidFill>
                <a:sysClr val="windowText" lastClr="000000"/>
              </a:solidFill>
            </a:endParaRPr>
          </a:p>
        </p:txBody>
      </p:sp>
      <p:sp>
        <p:nvSpPr>
          <p:cNvPr id="5200" name="TextBox 5199">
            <a:extLst>
              <a:ext uri="{FF2B5EF4-FFF2-40B4-BE49-F238E27FC236}">
                <a16:creationId xmlns:a16="http://schemas.microsoft.com/office/drawing/2014/main" id="{202101B0-0872-7046-97A0-51547F0B2E31}"/>
              </a:ext>
            </a:extLst>
          </p:cNvPr>
          <p:cNvSpPr txBox="1"/>
          <p:nvPr/>
        </p:nvSpPr>
        <p:spPr>
          <a:xfrm>
            <a:off x="5224225" y="4856479"/>
            <a:ext cx="8242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solidFill>
                  <a:sysClr val="windowText" lastClr="000000"/>
                </a:solidFill>
              </a:rPr>
              <a:t>DSO STA 1</a:t>
            </a:r>
            <a:endParaRPr lang="ko-KR" altLang="en-US" sz="1000" b="1" dirty="0">
              <a:solidFill>
                <a:sysClr val="windowText" lastClr="000000"/>
              </a:solidFill>
            </a:endParaRPr>
          </a:p>
        </p:txBody>
      </p:sp>
      <p:sp>
        <p:nvSpPr>
          <p:cNvPr id="5209" name="TextBox 5208">
            <a:extLst>
              <a:ext uri="{FF2B5EF4-FFF2-40B4-BE49-F238E27FC236}">
                <a16:creationId xmlns:a16="http://schemas.microsoft.com/office/drawing/2014/main" id="{AB6FB6B6-B7C0-96C3-6B19-ABCD44FF8B28}"/>
              </a:ext>
            </a:extLst>
          </p:cNvPr>
          <p:cNvSpPr txBox="1"/>
          <p:nvPr/>
        </p:nvSpPr>
        <p:spPr>
          <a:xfrm>
            <a:off x="8516043" y="4600799"/>
            <a:ext cx="8242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solidFill>
                  <a:schemeClr val="tx1"/>
                </a:solidFill>
              </a:rPr>
              <a:t>DSO STA 2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5210" name="TextBox 5209">
            <a:extLst>
              <a:ext uri="{FF2B5EF4-FFF2-40B4-BE49-F238E27FC236}">
                <a16:creationId xmlns:a16="http://schemas.microsoft.com/office/drawing/2014/main" id="{BA74832F-A86E-2317-DC7A-A1679A6CA80B}"/>
              </a:ext>
            </a:extLst>
          </p:cNvPr>
          <p:cNvSpPr txBox="1"/>
          <p:nvPr/>
        </p:nvSpPr>
        <p:spPr>
          <a:xfrm>
            <a:off x="8516043" y="4855171"/>
            <a:ext cx="8242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solidFill>
                  <a:schemeClr val="tx1"/>
                </a:solidFill>
              </a:rPr>
              <a:t>DSO STA 1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5211" name="TextBox 5210">
            <a:extLst>
              <a:ext uri="{FF2B5EF4-FFF2-40B4-BE49-F238E27FC236}">
                <a16:creationId xmlns:a16="http://schemas.microsoft.com/office/drawing/2014/main" id="{D70AEC84-6A56-29C5-2139-B8158942CB12}"/>
              </a:ext>
            </a:extLst>
          </p:cNvPr>
          <p:cNvSpPr txBox="1"/>
          <p:nvPr/>
        </p:nvSpPr>
        <p:spPr>
          <a:xfrm>
            <a:off x="8516043" y="4453504"/>
            <a:ext cx="8242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solidFill>
                  <a:schemeClr val="tx1"/>
                </a:solidFill>
              </a:rPr>
              <a:t>DSO STA 3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5212" name="TextBox 5211">
            <a:extLst>
              <a:ext uri="{FF2B5EF4-FFF2-40B4-BE49-F238E27FC236}">
                <a16:creationId xmlns:a16="http://schemas.microsoft.com/office/drawing/2014/main" id="{7FE1B6A4-7B60-3307-4C3F-191E29BDE802}"/>
              </a:ext>
            </a:extLst>
          </p:cNvPr>
          <p:cNvSpPr txBox="1"/>
          <p:nvPr/>
        </p:nvSpPr>
        <p:spPr>
          <a:xfrm>
            <a:off x="8516043" y="4071001"/>
            <a:ext cx="8242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>
                <a:solidFill>
                  <a:schemeClr val="tx1"/>
                </a:solidFill>
              </a:rPr>
              <a:t>DSO STA 4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EA8D0D1-45B5-7213-0D9D-8DF418EF187F}"/>
              </a:ext>
            </a:extLst>
          </p:cNvPr>
          <p:cNvSpPr/>
          <p:nvPr/>
        </p:nvSpPr>
        <p:spPr bwMode="auto">
          <a:xfrm>
            <a:off x="2028891" y="5284924"/>
            <a:ext cx="1507961" cy="664341"/>
          </a:xfrm>
          <a:prstGeom prst="roundRect">
            <a:avLst>
              <a:gd name="adj" fmla="val 7287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D021E5-9490-1AD7-CDC0-22CBABD08A86}"/>
              </a:ext>
            </a:extLst>
          </p:cNvPr>
          <p:cNvSpPr txBox="1"/>
          <p:nvPr/>
        </p:nvSpPr>
        <p:spPr>
          <a:xfrm>
            <a:off x="2124035" y="5324513"/>
            <a:ext cx="138691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The AP allocates RU </a:t>
            </a:r>
            <a:br>
              <a:rPr lang="en-US" altLang="ko-KR" sz="1050" dirty="0">
                <a:solidFill>
                  <a:schemeClr val="tx1"/>
                </a:solidFill>
              </a:rPr>
            </a:br>
            <a:r>
              <a:rPr lang="en-US" altLang="ko-KR" sz="1050" dirty="0">
                <a:solidFill>
                  <a:schemeClr val="tx1"/>
                </a:solidFill>
              </a:rPr>
              <a:t>to DSO STA 1,2, 3, 4 </a:t>
            </a:r>
            <a:br>
              <a:rPr lang="en-US" altLang="ko-KR" sz="1050" dirty="0">
                <a:solidFill>
                  <a:schemeClr val="tx1"/>
                </a:solidFill>
              </a:rPr>
            </a:br>
            <a:r>
              <a:rPr lang="en-US" altLang="ko-KR" sz="1050" dirty="0">
                <a:solidFill>
                  <a:schemeClr val="tx1"/>
                </a:solidFill>
              </a:rPr>
              <a:t>on the DSO sub-band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B4F3E94D-7717-2AEA-1072-3A14A0363BDC}"/>
              </a:ext>
            </a:extLst>
          </p:cNvPr>
          <p:cNvSpPr/>
          <p:nvPr/>
        </p:nvSpPr>
        <p:spPr bwMode="auto">
          <a:xfrm>
            <a:off x="3779138" y="3231746"/>
            <a:ext cx="1723916" cy="654896"/>
          </a:xfrm>
          <a:prstGeom prst="roundRect">
            <a:avLst>
              <a:gd name="adj" fmla="val 7287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95" name="TextBox 5194">
            <a:extLst>
              <a:ext uri="{FF2B5EF4-FFF2-40B4-BE49-F238E27FC236}">
                <a16:creationId xmlns:a16="http://schemas.microsoft.com/office/drawing/2014/main" id="{9CBD4DC0-C223-0FE7-2B01-B8A297DA64C3}"/>
              </a:ext>
            </a:extLst>
          </p:cNvPr>
          <p:cNvSpPr txBox="1"/>
          <p:nvPr/>
        </p:nvSpPr>
        <p:spPr>
          <a:xfrm>
            <a:off x="3818591" y="3267312"/>
            <a:ext cx="166886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Only PHY preamble detection occurs on the RU allocated to DSO STA 3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4BCE40-DCA8-F8F1-EC7E-BA3FB6CE8201}"/>
              </a:ext>
            </a:extLst>
          </p:cNvPr>
          <p:cNvSpPr txBox="1"/>
          <p:nvPr/>
        </p:nvSpPr>
        <p:spPr>
          <a:xfrm>
            <a:off x="3363036" y="4544194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(1)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B5B28C-10DA-3900-6CA8-12D50C723028}"/>
              </a:ext>
            </a:extLst>
          </p:cNvPr>
          <p:cNvSpPr txBox="1"/>
          <p:nvPr/>
        </p:nvSpPr>
        <p:spPr>
          <a:xfrm>
            <a:off x="1951938" y="5003887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(1)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A92C7A-CC52-50DA-A0E5-CD7C12350266}"/>
              </a:ext>
            </a:extLst>
          </p:cNvPr>
          <p:cNvSpPr txBox="1"/>
          <p:nvPr/>
        </p:nvSpPr>
        <p:spPr>
          <a:xfrm>
            <a:off x="3444420" y="3214132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(2)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AD1AB3-5981-81E1-7234-4891E923A7FB}"/>
              </a:ext>
            </a:extLst>
          </p:cNvPr>
          <p:cNvSpPr txBox="1"/>
          <p:nvPr/>
        </p:nvSpPr>
        <p:spPr>
          <a:xfrm>
            <a:off x="4665826" y="4409888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(2)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051F8CF9-FDC9-AC58-3593-9FD83E0FCFB4}"/>
              </a:ext>
            </a:extLst>
          </p:cNvPr>
          <p:cNvSpPr/>
          <p:nvPr/>
        </p:nvSpPr>
        <p:spPr bwMode="auto">
          <a:xfrm>
            <a:off x="6528087" y="3165306"/>
            <a:ext cx="3123951" cy="624768"/>
          </a:xfrm>
          <a:prstGeom prst="roundRect">
            <a:avLst>
              <a:gd name="adj" fmla="val 7287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0DB07BE-DF17-B954-04EF-28F17C23F74D}"/>
              </a:ext>
            </a:extLst>
          </p:cNvPr>
          <p:cNvSpPr txBox="1"/>
          <p:nvPr/>
        </p:nvSpPr>
        <p:spPr>
          <a:xfrm>
            <a:off x="6567540" y="3193755"/>
            <a:ext cx="300817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The AP determines the DSO STA 3 is ready to </a:t>
            </a:r>
            <a:br>
              <a:rPr lang="en-US" altLang="ko-KR" sz="1050" dirty="0">
                <a:solidFill>
                  <a:schemeClr val="tx1"/>
                </a:solidFill>
              </a:rPr>
            </a:br>
            <a:r>
              <a:rPr lang="en-US" altLang="ko-KR" sz="1050" dirty="0">
                <a:solidFill>
                  <a:schemeClr val="tx1"/>
                </a:solidFill>
              </a:rPr>
              <a:t>operate on the DSO sub-band and allocates the RU for DSO STA 3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A4473B-43B7-BFFA-7C69-BD12597FEA32}"/>
              </a:ext>
            </a:extLst>
          </p:cNvPr>
          <p:cNvSpPr txBox="1"/>
          <p:nvPr/>
        </p:nvSpPr>
        <p:spPr>
          <a:xfrm>
            <a:off x="6775221" y="4295793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(3)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9730EB-7929-D54F-81F1-FEB9A2B2E065}"/>
              </a:ext>
            </a:extLst>
          </p:cNvPr>
          <p:cNvSpPr txBox="1"/>
          <p:nvPr/>
        </p:nvSpPr>
        <p:spPr>
          <a:xfrm>
            <a:off x="6197823" y="307106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(3)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E5CA316D-EAD7-8C43-12C1-5A0A4C1A50C2}"/>
              </a:ext>
            </a:extLst>
          </p:cNvPr>
          <p:cNvSpPr/>
          <p:nvPr/>
        </p:nvSpPr>
        <p:spPr bwMode="auto">
          <a:xfrm>
            <a:off x="9624489" y="4248972"/>
            <a:ext cx="2512725" cy="651097"/>
          </a:xfrm>
          <a:prstGeom prst="roundRect">
            <a:avLst>
              <a:gd name="adj" fmla="val 7287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1F093F-2888-2DB5-F919-B9835AF2B918}"/>
              </a:ext>
            </a:extLst>
          </p:cNvPr>
          <p:cNvSpPr txBox="1"/>
          <p:nvPr/>
        </p:nvSpPr>
        <p:spPr>
          <a:xfrm>
            <a:off x="9552775" y="397173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(4)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9B1D45-2780-5454-61EB-819CE20F3768}"/>
              </a:ext>
            </a:extLst>
          </p:cNvPr>
          <p:cNvSpPr txBox="1"/>
          <p:nvPr/>
        </p:nvSpPr>
        <p:spPr>
          <a:xfrm>
            <a:off x="9627244" y="4297833"/>
            <a:ext cx="259077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The DSO STAs can estimate the CFO using </a:t>
            </a:r>
            <a:br>
              <a:rPr lang="en-US" altLang="ko-KR" sz="1050" dirty="0">
                <a:solidFill>
                  <a:schemeClr val="tx1"/>
                </a:solidFill>
              </a:rPr>
            </a:br>
            <a:r>
              <a:rPr lang="en-US" altLang="ko-KR" sz="1050" dirty="0">
                <a:solidFill>
                  <a:schemeClr val="tx1"/>
                </a:solidFill>
              </a:rPr>
              <a:t>previous received PPDU and transmit the </a:t>
            </a:r>
            <a:br>
              <a:rPr lang="en-US" altLang="ko-KR" sz="1050" dirty="0">
                <a:solidFill>
                  <a:schemeClr val="tx1"/>
                </a:solidFill>
              </a:rPr>
            </a:br>
            <a:r>
              <a:rPr lang="en-US" altLang="ko-KR" sz="1050" dirty="0">
                <a:solidFill>
                  <a:schemeClr val="tx1"/>
                </a:solidFill>
              </a:rPr>
              <a:t>response with meeting the CFO requirement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58841-3280-82DC-F672-8C7F439A7821}"/>
              </a:ext>
            </a:extLst>
          </p:cNvPr>
          <p:cNvSpPr txBox="1"/>
          <p:nvPr/>
        </p:nvSpPr>
        <p:spPr>
          <a:xfrm>
            <a:off x="7987849" y="3819162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7030A0"/>
                </a:solidFill>
              </a:rPr>
              <a:t>(4)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08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475913" cy="4113213"/>
          </a:xfrm>
          <a:ln/>
        </p:spPr>
        <p:txBody>
          <a:bodyPr/>
          <a:lstStyle/>
          <a:p>
            <a:pPr latinLnBrk="0" hangingPunct="0">
              <a:buFont typeface="Arial" panose="020B0604020202020204" pitchFamily="34" charset="0"/>
              <a:buChar char="•"/>
            </a:pPr>
            <a:r>
              <a:rPr lang="en-GB" dirty="0"/>
              <a:t>The CFO issue on the DSO ICF/ICR frame exchange were discussed.</a:t>
            </a:r>
            <a:endParaRPr lang="en-US" altLang="ko-KR" dirty="0"/>
          </a:p>
          <a:p>
            <a:pPr marL="800100" lvl="1" indent="-342900" latinLnBrk="0" hangingPunct="0">
              <a:buFont typeface="Arial" panose="020B0604020202020204" pitchFamily="34" charset="0"/>
              <a:buChar char="•"/>
            </a:pPr>
            <a:r>
              <a:rPr lang="en-GB" altLang="ko-KR" dirty="0"/>
              <a:t>After moved to the DSO sub-band, the DSO non-AP STA may not be possible to meet the CFO requirement for the TB PPDU including the ICR without proper channel information</a:t>
            </a:r>
          </a:p>
          <a:p>
            <a:pPr marL="800100" lvl="1" indent="-342900" latinLnBrk="0" hangingPunct="0">
              <a:buFont typeface="Arial" panose="020B0604020202020204" pitchFamily="34" charset="0"/>
              <a:buChar char="•"/>
            </a:pPr>
            <a:r>
              <a:rPr lang="en-GB" altLang="ko-KR" dirty="0"/>
              <a:t>Without successfully decoding the ICR, the DSO </a:t>
            </a:r>
            <a:r>
              <a:rPr lang="en-GB" dirty="0"/>
              <a:t>AP cannot ensure whether the DSO non-AP STA has switched to the DSO sub-band</a:t>
            </a:r>
            <a:endParaRPr lang="en-US" altLang="ko-KR" dirty="0"/>
          </a:p>
          <a:p>
            <a:pPr marL="1200150" lvl="2" indent="-285750" latinLnBrk="0" hangingPunct="0">
              <a:buFont typeface="Arial" panose="020B0604020202020204" pitchFamily="34" charset="0"/>
              <a:buChar char="•"/>
            </a:pPr>
            <a:endParaRPr lang="en-GB" dirty="0"/>
          </a:p>
          <a:p>
            <a:pPr latinLnBrk="0" hangingPunct="0">
              <a:buFont typeface="Arial" panose="020B0604020202020204" pitchFamily="34" charset="0"/>
              <a:buChar char="•"/>
            </a:pPr>
            <a:r>
              <a:rPr lang="en-GB" dirty="0"/>
              <a:t>We proposed the methods for supporting the DSO ICF/ICR frame exchange under </a:t>
            </a:r>
            <a:r>
              <a:rPr lang="en-US" altLang="ko-KR" dirty="0"/>
              <a:t>residual CFO error</a:t>
            </a:r>
          </a:p>
          <a:p>
            <a:pPr marL="800100" lvl="1" indent="-342900" latinLnBrk="0" hangingPunct="0">
              <a:buFont typeface="Arial" panose="020B0604020202020204" pitchFamily="34" charset="0"/>
              <a:buChar char="•"/>
            </a:pPr>
            <a:r>
              <a:rPr lang="en-GB" altLang="ko-KR" dirty="0"/>
              <a:t>Apply the robust MCS for ICR transmission</a:t>
            </a:r>
          </a:p>
          <a:p>
            <a:pPr marL="800100" lvl="1" indent="-342900" latinLnBrk="0" hangingPunct="0">
              <a:buFont typeface="Arial" panose="020B0604020202020204" pitchFamily="34" charset="0"/>
              <a:buChar char="•"/>
            </a:pPr>
            <a:r>
              <a:rPr lang="en-GB" altLang="ko-KR" dirty="0"/>
              <a:t>Consider the successful PHY preamble reception as the successful ICR frame reception</a:t>
            </a:r>
          </a:p>
          <a:p>
            <a:pPr latinLnBrk="0" hangingPunct="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800100" lvl="1" indent="-342900" latinLnBrk="0" hangingPunct="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Hank </a:t>
            </a:r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December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11-24-XXXX-00bn-DSO</Template>
  <TotalTime>16567</TotalTime>
  <Words>2123</Words>
  <Application>Microsoft Macintosh PowerPoint</Application>
  <PresentationFormat>Widescreen</PresentationFormat>
  <Paragraphs>217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Cambria Math</vt:lpstr>
      <vt:lpstr>Times New Roman</vt:lpstr>
      <vt:lpstr>Wingdings</vt:lpstr>
      <vt:lpstr>Office 테마</vt:lpstr>
      <vt:lpstr>Document</vt:lpstr>
      <vt:lpstr>ICF/ICR frame exchange on Dynamic Sub-band Operation</vt:lpstr>
      <vt:lpstr>Introduction</vt:lpstr>
      <vt:lpstr>Recap: Pre-correction accuracy requirement in 11be [1]</vt:lpstr>
      <vt:lpstr>Recap: Experiment about CFO versus. channel switch [8]</vt:lpstr>
      <vt:lpstr>CFO issue on the DSO ICF/ICR frame exchange </vt:lpstr>
      <vt:lpstr>CFO issue on the DSO ICF/ICR frame exchange </vt:lpstr>
      <vt:lpstr>1. Limited MCS for the DSO ICR</vt:lpstr>
      <vt:lpstr>2. Criteria for AP to determine the reception of the DSO ICR</vt:lpstr>
      <vt:lpstr>Summary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Hank Hyeonjun Sung</dc:creator>
  <cp:keywords/>
  <cp:lastModifiedBy>JuHyung SON</cp:lastModifiedBy>
  <cp:revision>76</cp:revision>
  <cp:lastPrinted>1601-01-01T00:00:00Z</cp:lastPrinted>
  <dcterms:created xsi:type="dcterms:W3CDTF">2024-10-28T03:11:22Z</dcterms:created>
  <dcterms:modified xsi:type="dcterms:W3CDTF">2024-12-10T11:09:11Z</dcterms:modified>
  <cp:category>Name, Affiliation</cp:category>
</cp:coreProperties>
</file>