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446" r:id="rId2"/>
    <p:sldId id="452" r:id="rId3"/>
    <p:sldId id="480" r:id="rId4"/>
    <p:sldId id="505" r:id="rId5"/>
    <p:sldId id="516" r:id="rId6"/>
    <p:sldId id="523" r:id="rId7"/>
    <p:sldId id="515" r:id="rId8"/>
    <p:sldId id="524" r:id="rId9"/>
    <p:sldId id="469" r:id="rId10"/>
    <p:sldId id="470" r:id="rId11"/>
    <p:sldId id="471" r:id="rId12"/>
    <p:sldId id="526" r:id="rId13"/>
    <p:sldId id="525" r:id="rId14"/>
  </p:sldIdLst>
  <p:sldSz cx="12192000" cy="6858000"/>
  <p:notesSz cx="9926638" cy="67976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2BD3609-64EF-8DC1-DA71-22AAEB7E0D22}" name="이준수" initials="이" userId="S::js.lee@newratek.com::8c6486e4-8bc7-4f1a-bdee-fbc23a8e82c1" providerId="AD"/>
  <p188:author id="{3A721035-C459-A068-4EF5-526E126F7C99}" name="NRT LAB" initials="NL" userId="S::nrt.lab@newratek.com::a20cd3e8-0e2c-40a5-99b6-2fbe4c0914df" providerId="AD"/>
  <p188:author id="{0F62E7C6-B314-523F-9E70-39A1E5A3E153}" name="노시찬" initials="노" userId="S::sc.noh@newratek.com::9de97547-44b1-4820-bc9d-2958daea9342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CC"/>
    <a:srgbClr val="FF99FF"/>
    <a:srgbClr val="F7FDAD"/>
    <a:srgbClr val="FFFF99"/>
    <a:srgbClr val="ADDB7B"/>
    <a:srgbClr val="D8EEC0"/>
    <a:srgbClr val="BCE292"/>
    <a:srgbClr val="00863D"/>
    <a:srgbClr val="0000FF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32" autoAdjust="0"/>
    <p:restoredTop sz="76910" autoAdjust="0"/>
  </p:normalViewPr>
  <p:slideViewPr>
    <p:cSldViewPr>
      <p:cViewPr varScale="1">
        <p:scale>
          <a:sx n="124" d="100"/>
          <a:sy n="124" d="100"/>
        </p:scale>
        <p:origin x="1840" y="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3" d="100"/>
          <a:sy n="103" d="100"/>
        </p:scale>
        <p:origin x="2252" y="84"/>
      </p:cViewPr>
      <p:guideLst>
        <p:guide orient="horz" pos="2141"/>
        <p:guide pos="31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64728" y="69906"/>
            <a:ext cx="216623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802.11-yy/1111r0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5677" y="6990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83792" y="6578907"/>
            <a:ext cx="1561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</a:t>
            </a:r>
            <a:r>
              <a:rPr lang="en-US" dirty="0"/>
              <a:t>, </a:t>
            </a:r>
            <a:r>
              <a:rPr lang="en-US" altLang="ko-KR" dirty="0"/>
              <a:t>Newracom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2659" y="657890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2143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2505" y="283765"/>
            <a:ext cx="79416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2505" y="6578907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2507" y="6570981"/>
            <a:ext cx="816042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98524" y="1283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802.11-yy/0610r0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5430" y="1283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705100" y="512763"/>
            <a:ext cx="4516438" cy="25415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2284" y="3229214"/>
            <a:ext cx="7282072" cy="30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31" tIns="45974" rIns="93531" bIns="459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82265" y="6582077"/>
            <a:ext cx="21121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6560" lvl="4" algn="r" defTabSz="932143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0028" y="658207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6900" y="6582077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6899" y="6580493"/>
            <a:ext cx="785284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29088" y="217184"/>
            <a:ext cx="806846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05100" y="512763"/>
            <a:ext cx="4516438" cy="2541587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18672833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39456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846496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FE69AB-B832-C8D4-EB54-BF0F815F7A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B568AF58-EF4E-F8CF-98C8-B0D39A689C7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1EB83FD8-AEE2-1024-D142-C24CAF3AF5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013874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464663-EDEE-7716-6E90-672DA6FF71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31C97852-A473-4634-7AF3-AE438A67368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89FC4F64-7FD6-168F-60A3-981357314E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42863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64207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430456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624290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343767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8E0727-4B2C-B0F0-7B2A-45750A4DDC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BF631EF3-B8C3-D4D4-0A2D-F489A4FFED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0596A834-7A1F-747B-85BC-5C154BD2D9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734067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018997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9A6CBC-6D2B-05AD-8495-408D2411F8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FBF6B81E-8DAC-FD2A-79AA-4435D7D455B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CAB1935A-8338-6CEB-98B9-49706555DB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168010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95128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929220" y="33260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2024</a:t>
            </a:r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9830576" y="6475413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20" y="332603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March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830576" y="6475413"/>
            <a:ext cx="1561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0"/>
            <a:ext cx="103632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20" y="332603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March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830576" y="6475413"/>
            <a:ext cx="1561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4" y="332603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802.11-24/1842r3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4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20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189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377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566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754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24" indent="-228594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15" indent="-228594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06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795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5984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172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361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914400" y="332604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/>
              <a:t>November 2024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7E03CC87-A6A2-1D67-6C7A-C299D0417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69900"/>
            <a:ext cx="10363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189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377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566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Consideration on cascading channel switching for NPCA</a:t>
            </a:r>
            <a:endParaRPr kumimoji="0" lang="en-GB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222A708C-90E9-A0D3-5A06-680C09FF9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756504"/>
            <a:ext cx="85344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kumimoji="0" lang="en-GB" sz="2000" kern="0" dirty="0"/>
              <a:t>Date:</a:t>
            </a:r>
            <a:r>
              <a:rPr kumimoji="0" lang="en-GB" sz="2000" b="0" kern="0" dirty="0"/>
              <a:t> </a:t>
            </a:r>
            <a:r>
              <a:rPr lang="en-US" altLang="ko-KR" sz="2000" b="0" dirty="0">
                <a:ea typeface="굴림" panose="020B0600000101010101" pitchFamily="50" charset="-127"/>
              </a:rPr>
              <a:t>2024-11-08</a:t>
            </a:r>
            <a:endParaRPr kumimoji="0" lang="en-GB" sz="2000" b="0" kern="0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C0408AA7-62D7-A783-6431-AF7A2D276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6175" y="24598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3" name="Table 9">
            <a:extLst>
              <a:ext uri="{FF2B5EF4-FFF2-40B4-BE49-F238E27FC236}">
                <a16:creationId xmlns:a16="http://schemas.microsoft.com/office/drawing/2014/main" id="{33A076D7-3C24-EDF5-947A-43A3CC5AE4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868929"/>
              </p:ext>
            </p:extLst>
          </p:nvPr>
        </p:nvGraphicFramePr>
        <p:xfrm>
          <a:off x="914400" y="2895600"/>
          <a:ext cx="10667999" cy="1188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335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ko-KR" sz="1600" dirty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0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Si-Chan Noh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Newracom</a:t>
                      </a:r>
                    </a:p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sc.noh@newracom.com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8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Joonsoo Lee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js.lee@newracom.com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8216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6679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2000" dirty="0"/>
              <a:t>[</a:t>
            </a:r>
            <a:r>
              <a:rPr lang="en-US" altLang="ko-KR" sz="2000" dirty="0">
                <a:ea typeface="굴림" panose="020B0600000101010101" pitchFamily="50" charset="-127"/>
              </a:rPr>
              <a:t>1] 24/0495r0, Non-Primary Channel Access (NPCA) - Follow up</a:t>
            </a:r>
          </a:p>
          <a:p>
            <a:r>
              <a:rPr lang="en-US" altLang="ko-KR" sz="2000" dirty="0">
                <a:ea typeface="굴림" panose="020B0600000101010101" pitchFamily="50" charset="-127"/>
              </a:rPr>
              <a:t>[2] 24/0496r1, Secondary Channel Usage Follow Up</a:t>
            </a:r>
          </a:p>
          <a:p>
            <a:r>
              <a:rPr lang="en-US" altLang="ko-KR" sz="2000" dirty="0">
                <a:ea typeface="굴림" panose="020B0600000101010101" pitchFamily="50" charset="-127"/>
              </a:rPr>
              <a:t>[3] 24/1115r1, Channel Switching Rules for NPCA</a:t>
            </a:r>
          </a:p>
          <a:p>
            <a:r>
              <a:rPr lang="en-US" altLang="ko-KR" sz="2000" dirty="0">
                <a:ea typeface="굴림" panose="020B0600000101010101" pitchFamily="50" charset="-127"/>
              </a:rPr>
              <a:t>[4] 24/1259r0, SP-based non-primary channel access follow-up</a:t>
            </a:r>
          </a:p>
          <a:p>
            <a:r>
              <a:rPr lang="en-US" altLang="ko-KR" sz="2000" dirty="0">
                <a:ea typeface="굴림" panose="020B0600000101010101" pitchFamily="50" charset="-127"/>
              </a:rPr>
              <a:t>[5] 24/1218r1, NPCA – Next level discussions</a:t>
            </a:r>
          </a:p>
          <a:p>
            <a:pPr marL="0" indent="0">
              <a:buNone/>
            </a:pPr>
            <a:endParaRPr lang="en-US" altLang="ko-KR" sz="2200" dirty="0">
              <a:ea typeface="굴림" panose="020B0600000101010101" pitchFamily="50" charset="-127"/>
            </a:endParaRPr>
          </a:p>
          <a:p>
            <a:endParaRPr lang="en-US" altLang="ko-KR" sz="2200" dirty="0">
              <a:ea typeface="굴림" panose="020B0600000101010101" pitchFamily="50" charset="-127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Reference 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312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6679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ko-KR" sz="2000" dirty="0"/>
              <a:t>Do you agree to include an explicit indication in the ICF and/or UHR PPDU on the NPCA primary channel during NPCA operation?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b="1" dirty="0"/>
              <a:t>The details are TBD</a:t>
            </a:r>
            <a:endParaRPr lang="en-US" altLang="ko-KR" b="1" dirty="0">
              <a:cs typeface="+mn-cs"/>
            </a:endParaRPr>
          </a:p>
          <a:p>
            <a:endParaRPr lang="en-US" altLang="ko-KR" dirty="0"/>
          </a:p>
          <a:p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SP1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502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F0A869-DD0A-B304-ADF4-FF5EB3CEEC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19D1177-7893-CAE8-1CCA-69653F35C6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2024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A15C712-DA41-E598-4584-176C716408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3E9C638-0B3C-3EE6-8790-AF6E1F871E20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6679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ko-KR" sz="2000" dirty="0"/>
              <a:t>Do you agree to allow NPCA operation when the event triggering the switch to the NPCA primary channel is from an OBSS with the same primary channel as MyBSS primary channel? </a:t>
            </a:r>
            <a:endParaRPr lang="en-US" altLang="ko-KR" b="1" dirty="0">
              <a:cs typeface="+mn-cs"/>
            </a:endParaRPr>
          </a:p>
          <a:p>
            <a:endParaRPr lang="en-US" altLang="ko-KR" dirty="0"/>
          </a:p>
          <a:p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89CEBAAA-4EDC-0A73-4CDA-934DC1C89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SP2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338CFEF8-A26B-2537-8748-F9B29A4915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2656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02EDFB-C8FB-8108-ACCD-45E7C5961E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805C2F0-8A1B-6608-4C28-49AFCBCD7B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2024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2EE8DC0-9AAA-DB53-C342-5C3DD72AC7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1D7203D-1A98-876F-C0BA-0B03D70FB575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6679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ko-KR" sz="2000" dirty="0"/>
              <a:t>Do you agree to define a mode to decide whether or not performing NPCA when the BSS primary channel is occupied due to frame exchange between OBSS’s NPCA STAs based on NPCA operation?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b="1" dirty="0"/>
              <a:t>This mode can be enabled/disabled by the AP</a:t>
            </a:r>
          </a:p>
          <a:p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FBFC0A4-E705-A60A-7026-E9015F702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SP3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757160E-CD90-4CE5-08F0-D474774411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3681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5155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ko-KR" b="0" dirty="0"/>
              <a:t> This document discusses the NPCA channel switch triggering conditions for NPCA-supporting STAs from another perspective (i.e., not about the PPDU format, not based on TXOP/PPDU/Service Period(SP), etc) when the primary channel is occupied due to a transmission caused by the NPCA operation of OBSS</a:t>
            </a:r>
            <a:br>
              <a:rPr lang="en-US" altLang="ko-KR" dirty="0"/>
            </a:br>
            <a:br>
              <a:rPr lang="en-US" altLang="ko-KR" dirty="0"/>
            </a:br>
            <a:endParaRPr lang="en-US" altLang="ko-KR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Abstract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729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Non-Primary Channel Access (NPCA) channel switch trigger conditions have been discussed in TGbn [1-5]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2000" dirty="0"/>
              <a:t>TXOP/PPDU/Service Period based NPCA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2000" dirty="0"/>
              <a:t>Control frame exchange/Pre-HE and HE+ format</a:t>
            </a:r>
          </a:p>
          <a:p>
            <a:pPr marL="857230" lvl="2" indent="0">
              <a:buNone/>
            </a:pP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If</a:t>
            </a:r>
            <a:r>
              <a:rPr lang="ko-KR" altLang="en-US" dirty="0"/>
              <a:t> </a:t>
            </a:r>
            <a:r>
              <a:rPr lang="en-US" altLang="ko-KR" dirty="0"/>
              <a:t>OBSS’s</a:t>
            </a:r>
            <a:r>
              <a:rPr lang="ko-KR" altLang="en-US" dirty="0"/>
              <a:t> </a:t>
            </a:r>
            <a:r>
              <a:rPr lang="en-US" altLang="ko-KR" dirty="0"/>
              <a:t>transmissions occupy the MyBSS primary channel and these transmissions are caused by NPCA operation of OBSS’s NPCA STA, </a:t>
            </a:r>
            <a:br>
              <a:rPr lang="en-US" altLang="ko-KR" dirty="0"/>
            </a:br>
            <a:r>
              <a:rPr lang="en-US" altLang="ko-KR" dirty="0"/>
              <a:t>should MyBSS NPCA STAs perform channel switching?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It may be needed to consider whether NPCA operation should be performed for all OBSS frames detected on the BSS primary channel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Motivation 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148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Channel switching for NPCA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F07D5DE5-3975-D2EB-06C4-5380DA4E9E95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820400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The NPCA operation may increase spectral utilization of the unused secondary channel when the primary channel is occupied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However, it might be necessary to consider the advantages of NPCA when the BSS p-channel </a:t>
            </a:r>
            <a:br>
              <a:rPr lang="en-US" altLang="ko-KR" sz="2000" dirty="0"/>
            </a:br>
            <a:r>
              <a:rPr lang="en-US" altLang="ko-KR" sz="2000" dirty="0"/>
              <a:t>is occupied due to a transmission generated by NPCA operations between OBSS’s NPCA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/>
              <a:t>When NPCA STAs are allowed to switch to the NPCA p-channel regardless of whether the OBSS frame is generated by NPCA operations, frequent channel switching may occur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800" dirty="0"/>
              <a:t>It can reduce power efficiency and degrade overall performance of the 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/>
              <a:t>Moreover, if a PPDU generated by OBSS NPCA STAs occupy the MyBSS p-channel, it can cause MyBSS NPCA STAs to switch to its NPCA p-channel(</a:t>
            </a:r>
            <a:r>
              <a:rPr lang="en-US" altLang="ko-KR" sz="1800" b="1" u="sng" dirty="0"/>
              <a:t>Ch1</a:t>
            </a:r>
            <a:r>
              <a:rPr lang="en-US" altLang="ko-KR" sz="1800" dirty="0"/>
              <a:t>); this may also trigger another OBSS NPCA STAs, which use the aforementioned NPCA p-channel(</a:t>
            </a:r>
            <a:r>
              <a:rPr lang="en-US" altLang="ko-KR" sz="1800" b="1" u="sng" dirty="0"/>
              <a:t>Ch1</a:t>
            </a:r>
            <a:r>
              <a:rPr lang="en-US" altLang="ko-KR" sz="1800" dirty="0"/>
              <a:t>) as their BSS p-channel, to switch to their designated NPCA p-channel(</a:t>
            </a:r>
            <a:r>
              <a:rPr lang="en-US" altLang="ko-KR" sz="1800" b="1" u="sng" dirty="0"/>
              <a:t>Ch2</a:t>
            </a:r>
            <a:r>
              <a:rPr lang="en-US" altLang="ko-KR" sz="1800" dirty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800" dirty="0"/>
              <a:t>It can lead to cascading channel switching behavior, which may impact the entire network throughput</a:t>
            </a:r>
          </a:p>
          <a:p>
            <a:pPr marL="457188" lvl="1" indent="0">
              <a:buNone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20775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2E018C-AF41-6730-CA16-72A5A8AA1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Cascading channel switching for NPCA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ADAE5B8-931D-F1EC-4EAC-43EA5D4FF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b="1" dirty="0"/>
              <a:t>If the NPCA channe</a:t>
            </a:r>
            <a:r>
              <a:rPr lang="en-US" altLang="ko-KR" sz="1800" dirty="0"/>
              <a:t>l switching conditions</a:t>
            </a:r>
            <a:r>
              <a:rPr lang="en-US" altLang="ko-KR" sz="1800" b="1" dirty="0"/>
              <a:t> can be triggered by NPCA operation of an OBSS, we can consider it from two scenarios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b="1" dirty="0"/>
              <a:t>S1) When OBSS NPCA STAs switch to MyBSS p-channel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/>
              <a:t>The number of backoff contenders on the MyBSS p-channel could be increased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400" dirty="0"/>
              <a:t>OBSS</a:t>
            </a:r>
            <a:r>
              <a:rPr lang="ko-KR" altLang="en-US" sz="1400" dirty="0"/>
              <a:t> </a:t>
            </a:r>
            <a:r>
              <a:rPr lang="en-US" altLang="ko-KR" sz="1400" dirty="0"/>
              <a:t>NPCA STAs have an advantage, but it can lead to disadvantage to MyBSS STAs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400" dirty="0"/>
              <a:t>If MyBSS STAs cannot access the channel, allowing MyBSS NPCA STAs to perform NPCA might be an efficient way</a:t>
            </a:r>
            <a:endParaRPr lang="en-US" altLang="ko-KR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/>
              <a:t>However, there may be situations where waiting until the end of the frame exchange between OBSS’s NPCA STAs (i.e., at the time when switching back to their p-channel) on the MyBSS p-channel is more beneficial at some points than performing NPCA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400" dirty="0"/>
              <a:t>This is because we cannot ensure the NPCA p-channel for MyBSS NPCA STAs will be IDLE;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400" dirty="0"/>
              <a:t>In addition, since congestion due to OBSS NPCA STAs can be merely temporary, having MyBSS NPCA STAs switch channels while consuming power could reduce power effieciency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b="1" dirty="0"/>
              <a:t>S2) When MyBSS NPCA STAs switch channel due to NPCA operation of an OBSS (e.g., OBSS1)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/>
              <a:t>The other OBSS (e.g., </a:t>
            </a:r>
            <a:r>
              <a:rPr lang="en-US" altLang="ko-KR" sz="1600" b="1" u="sng" dirty="0"/>
              <a:t>OBSS2</a:t>
            </a:r>
            <a:r>
              <a:rPr lang="en-US" altLang="ko-KR" sz="1600" dirty="0"/>
              <a:t>) that using the MyBSS NPCA p-channel as its BSS p-channel, this could increase the number of backoff contenders and potentially trigger NPCA operation in that OBSS (e.g., </a:t>
            </a:r>
            <a:r>
              <a:rPr lang="en-US" altLang="ko-KR" sz="1600" b="1" u="sng" dirty="0"/>
              <a:t>OBSS2</a:t>
            </a:r>
            <a:r>
              <a:rPr lang="en-US" altLang="ko-KR" sz="1600" dirty="0"/>
              <a:t>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400" dirty="0"/>
              <a:t>It can bring </a:t>
            </a:r>
            <a:r>
              <a:rPr lang="en-US" altLang="ko-KR" sz="1400" b="1" dirty="0"/>
              <a:t>S1)</a:t>
            </a:r>
            <a:r>
              <a:rPr lang="en-US" altLang="ko-KR" sz="1400" dirty="0"/>
              <a:t> recursively 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608FE64-B741-39FB-EB46-5D1C41F0DB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9220" y="332603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2024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6C2FF56-C2F0-66F7-9F04-D1571C5935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Si-Chan Noh, Newracom</a:t>
            </a:r>
            <a:endParaRPr lang="en-US" altLang="ko-KR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8A9F977-5482-1FAA-1B9C-573E8613E6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00026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3F127D-DCCA-D83E-B579-A0CE1B747F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0990B18-C8A4-F179-2F83-198DD81932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9220" y="332603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2024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315F8F0-4262-BD56-7482-03E980EA37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Si-Chan Noh, Newracom</a:t>
            </a:r>
            <a:endParaRPr lang="en-US" altLang="ko-KR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C94F89A-616E-EAD8-FEA6-0E2F464D01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pSp>
        <p:nvGrpSpPr>
          <p:cNvPr id="106" name="그룹 105">
            <a:extLst>
              <a:ext uri="{FF2B5EF4-FFF2-40B4-BE49-F238E27FC236}">
                <a16:creationId xmlns:a16="http://schemas.microsoft.com/office/drawing/2014/main" id="{80D89145-8073-9D57-8ABE-27D460826B52}"/>
              </a:ext>
            </a:extLst>
          </p:cNvPr>
          <p:cNvGrpSpPr/>
          <p:nvPr/>
        </p:nvGrpSpPr>
        <p:grpSpPr>
          <a:xfrm>
            <a:off x="3705312" y="4997517"/>
            <a:ext cx="2466888" cy="1247042"/>
            <a:chOff x="1364387" y="2564233"/>
            <a:chExt cx="3590148" cy="1943838"/>
          </a:xfrm>
        </p:grpSpPr>
        <p:sp>
          <p:nvSpPr>
            <p:cNvPr id="69" name="타원 68">
              <a:extLst>
                <a:ext uri="{FF2B5EF4-FFF2-40B4-BE49-F238E27FC236}">
                  <a16:creationId xmlns:a16="http://schemas.microsoft.com/office/drawing/2014/main" id="{60D6CB77-1D93-4DD1-7C2E-3E8A93613867}"/>
                </a:ext>
              </a:extLst>
            </p:cNvPr>
            <p:cNvSpPr/>
            <p:nvPr/>
          </p:nvSpPr>
          <p:spPr>
            <a:xfrm>
              <a:off x="1364387" y="2819400"/>
              <a:ext cx="1783681" cy="166065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  <a:alpha val="60000"/>
              </a:schemeClr>
            </a:solid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>
              <a:extLst>
                <a:ext uri="{FF2B5EF4-FFF2-40B4-BE49-F238E27FC236}">
                  <a16:creationId xmlns:a16="http://schemas.microsoft.com/office/drawing/2014/main" id="{0623771C-DEF1-238D-376E-7865541140F8}"/>
                </a:ext>
              </a:extLst>
            </p:cNvPr>
            <p:cNvSpPr/>
            <p:nvPr/>
          </p:nvSpPr>
          <p:spPr>
            <a:xfrm>
              <a:off x="3170854" y="2847421"/>
              <a:ext cx="1783681" cy="1660650"/>
            </a:xfrm>
            <a:prstGeom prst="ellipse">
              <a:avLst/>
            </a:prstGeom>
            <a:solidFill>
              <a:srgbClr val="F7FDAD">
                <a:alpha val="64000"/>
              </a:srgbClr>
            </a:solid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>
              <a:extLst>
                <a:ext uri="{FF2B5EF4-FFF2-40B4-BE49-F238E27FC236}">
                  <a16:creationId xmlns:a16="http://schemas.microsoft.com/office/drawing/2014/main" id="{CB2B08BE-55E6-A73B-F30F-0E0475814192}"/>
                </a:ext>
              </a:extLst>
            </p:cNvPr>
            <p:cNvSpPr/>
            <p:nvPr/>
          </p:nvSpPr>
          <p:spPr>
            <a:xfrm>
              <a:off x="2208147" y="2819400"/>
              <a:ext cx="1784471" cy="1660650"/>
            </a:xfrm>
            <a:prstGeom prst="ellipse">
              <a:avLst/>
            </a:prstGeom>
            <a:solidFill>
              <a:schemeClr val="accent5">
                <a:lumMod val="60000"/>
                <a:lumOff val="40000"/>
                <a:alpha val="39000"/>
              </a:schemeClr>
            </a:solid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직사각형 71">
              <a:extLst>
                <a:ext uri="{FF2B5EF4-FFF2-40B4-BE49-F238E27FC236}">
                  <a16:creationId xmlns:a16="http://schemas.microsoft.com/office/drawing/2014/main" id="{06CDAFAF-2846-0949-539A-1C94E564061F}"/>
                </a:ext>
              </a:extLst>
            </p:cNvPr>
            <p:cNvSpPr/>
            <p:nvPr/>
          </p:nvSpPr>
          <p:spPr bwMode="auto">
            <a:xfrm>
              <a:off x="1741274" y="2599351"/>
              <a:ext cx="961374" cy="203981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100" b="1" i="0" u="none" strike="noStrike" cap="none" normalizeH="0" baseline="0" dirty="0">
                  <a:ln>
                    <a:noFill/>
                  </a:ln>
                  <a:effectLst/>
                  <a:latin typeface="Times New Roman" pitchFamily="18" charset="0"/>
                </a:rPr>
                <a:t>BSS1</a:t>
              </a:r>
              <a:endParaRPr kumimoji="0" lang="ko-KR" altLang="en-US" sz="11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  <p:sp>
          <p:nvSpPr>
            <p:cNvPr id="73" name="직사각형 72">
              <a:extLst>
                <a:ext uri="{FF2B5EF4-FFF2-40B4-BE49-F238E27FC236}">
                  <a16:creationId xmlns:a16="http://schemas.microsoft.com/office/drawing/2014/main" id="{4BCC7E93-185F-C223-2C10-26C22FF4160A}"/>
                </a:ext>
              </a:extLst>
            </p:cNvPr>
            <p:cNvSpPr/>
            <p:nvPr/>
          </p:nvSpPr>
          <p:spPr bwMode="auto">
            <a:xfrm>
              <a:off x="2620090" y="2564233"/>
              <a:ext cx="961374" cy="203981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100" b="1" i="0" u="none" strike="noStrike" cap="none" normalizeH="0" baseline="0">
                  <a:ln>
                    <a:noFill/>
                  </a:ln>
                  <a:effectLst/>
                  <a:latin typeface="Times New Roman" pitchFamily="18" charset="0"/>
                </a:rPr>
                <a:t>BSS2</a:t>
              </a:r>
              <a:endParaRPr kumimoji="0" lang="ko-KR" altLang="en-US" sz="11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  <p:sp>
          <p:nvSpPr>
            <p:cNvPr id="74" name="직사각형 73">
              <a:extLst>
                <a:ext uri="{FF2B5EF4-FFF2-40B4-BE49-F238E27FC236}">
                  <a16:creationId xmlns:a16="http://schemas.microsoft.com/office/drawing/2014/main" id="{65F4EC2D-1A26-77A7-6790-DEBE3B0A0157}"/>
                </a:ext>
              </a:extLst>
            </p:cNvPr>
            <p:cNvSpPr/>
            <p:nvPr/>
          </p:nvSpPr>
          <p:spPr bwMode="auto">
            <a:xfrm>
              <a:off x="3581464" y="2583283"/>
              <a:ext cx="961374" cy="203981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100" b="1" i="0" u="none" strike="noStrike" cap="none" normalizeH="0" baseline="0" dirty="0">
                  <a:ln>
                    <a:noFill/>
                  </a:ln>
                  <a:effectLst/>
                  <a:latin typeface="Times New Roman" pitchFamily="18" charset="0"/>
                </a:rPr>
                <a:t>BSS3</a:t>
              </a:r>
              <a:endParaRPr kumimoji="0" lang="ko-KR" altLang="en-US" sz="11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  <p:sp>
          <p:nvSpPr>
            <p:cNvPr id="82" name="이등변 삼각형 81">
              <a:extLst>
                <a:ext uri="{FF2B5EF4-FFF2-40B4-BE49-F238E27FC236}">
                  <a16:creationId xmlns:a16="http://schemas.microsoft.com/office/drawing/2014/main" id="{5C3E0798-6BD5-11C3-F69D-6D5F92B4F125}"/>
                </a:ext>
              </a:extLst>
            </p:cNvPr>
            <p:cNvSpPr/>
            <p:nvPr/>
          </p:nvSpPr>
          <p:spPr bwMode="auto">
            <a:xfrm>
              <a:off x="2134225" y="3562660"/>
              <a:ext cx="201152" cy="146648"/>
            </a:xfrm>
            <a:prstGeom prst="triangle">
              <a:avLst/>
            </a:prstGeom>
            <a:solidFill>
              <a:schemeClr val="bg1">
                <a:alpha val="73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  <p:sp>
          <p:nvSpPr>
            <p:cNvPr id="83" name="직사각형 82">
              <a:extLst>
                <a:ext uri="{FF2B5EF4-FFF2-40B4-BE49-F238E27FC236}">
                  <a16:creationId xmlns:a16="http://schemas.microsoft.com/office/drawing/2014/main" id="{A3581D1E-A89D-4E8C-424D-3881FCB1515B}"/>
                </a:ext>
              </a:extLst>
            </p:cNvPr>
            <p:cNvSpPr/>
            <p:nvPr/>
          </p:nvSpPr>
          <p:spPr bwMode="auto">
            <a:xfrm>
              <a:off x="1754114" y="3658503"/>
              <a:ext cx="961374" cy="203981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100" b="1" dirty="0"/>
                <a:t>AP1</a:t>
              </a:r>
              <a:endParaRPr kumimoji="0" lang="ko-KR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4" name="이등변 삼각형 83">
              <a:extLst>
                <a:ext uri="{FF2B5EF4-FFF2-40B4-BE49-F238E27FC236}">
                  <a16:creationId xmlns:a16="http://schemas.microsoft.com/office/drawing/2014/main" id="{8C690771-65D6-37A4-A54A-E2EBA6C9FCF4}"/>
                </a:ext>
              </a:extLst>
            </p:cNvPr>
            <p:cNvSpPr/>
            <p:nvPr/>
          </p:nvSpPr>
          <p:spPr bwMode="auto">
            <a:xfrm>
              <a:off x="3043554" y="3562660"/>
              <a:ext cx="201152" cy="146648"/>
            </a:xfrm>
            <a:prstGeom prst="triangle">
              <a:avLst/>
            </a:prstGeom>
            <a:solidFill>
              <a:schemeClr val="bg1">
                <a:alpha val="73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  <p:sp>
          <p:nvSpPr>
            <p:cNvPr id="85" name="이등변 삼각형 84">
              <a:extLst>
                <a:ext uri="{FF2B5EF4-FFF2-40B4-BE49-F238E27FC236}">
                  <a16:creationId xmlns:a16="http://schemas.microsoft.com/office/drawing/2014/main" id="{F0570850-24C0-395E-ADE9-F585D3B60C5C}"/>
                </a:ext>
              </a:extLst>
            </p:cNvPr>
            <p:cNvSpPr/>
            <p:nvPr/>
          </p:nvSpPr>
          <p:spPr bwMode="auto">
            <a:xfrm>
              <a:off x="4009655" y="3568288"/>
              <a:ext cx="201152" cy="146648"/>
            </a:xfrm>
            <a:prstGeom prst="triangle">
              <a:avLst/>
            </a:prstGeom>
            <a:solidFill>
              <a:schemeClr val="bg1">
                <a:alpha val="73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  <p:sp>
          <p:nvSpPr>
            <p:cNvPr id="86" name="직사각형 85">
              <a:extLst>
                <a:ext uri="{FF2B5EF4-FFF2-40B4-BE49-F238E27FC236}">
                  <a16:creationId xmlns:a16="http://schemas.microsoft.com/office/drawing/2014/main" id="{134F3B1E-D839-1E85-850B-E2533BF35EF3}"/>
                </a:ext>
              </a:extLst>
            </p:cNvPr>
            <p:cNvSpPr/>
            <p:nvPr/>
          </p:nvSpPr>
          <p:spPr bwMode="auto">
            <a:xfrm>
              <a:off x="2684418" y="3671396"/>
              <a:ext cx="961374" cy="203981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100" b="1" dirty="0"/>
                <a:t>AP2</a:t>
              </a:r>
              <a:endParaRPr kumimoji="0" lang="ko-KR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7" name="직사각형 86">
              <a:extLst>
                <a:ext uri="{FF2B5EF4-FFF2-40B4-BE49-F238E27FC236}">
                  <a16:creationId xmlns:a16="http://schemas.microsoft.com/office/drawing/2014/main" id="{E8D6167C-01D4-C1B4-6246-F28A0187A105}"/>
                </a:ext>
              </a:extLst>
            </p:cNvPr>
            <p:cNvSpPr/>
            <p:nvPr/>
          </p:nvSpPr>
          <p:spPr bwMode="auto">
            <a:xfrm>
              <a:off x="3649885" y="3677746"/>
              <a:ext cx="961374" cy="203981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100" b="1" dirty="0"/>
                <a:t>AP3</a:t>
              </a:r>
              <a:endParaRPr kumimoji="0" lang="ko-KR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90" name="Title 1">
            <a:extLst>
              <a:ext uri="{FF2B5EF4-FFF2-40B4-BE49-F238E27FC236}">
                <a16:creationId xmlns:a16="http://schemas.microsoft.com/office/drawing/2014/main" id="{493EFCBC-91E8-5006-5FEC-48EB97097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Example of cascading channel switching </a:t>
            </a:r>
            <a:endParaRPr lang="en-US" dirty="0"/>
          </a:p>
        </p:txBody>
      </p:sp>
      <p:sp>
        <p:nvSpPr>
          <p:cNvPr id="116" name="직사각형 115">
            <a:extLst>
              <a:ext uri="{FF2B5EF4-FFF2-40B4-BE49-F238E27FC236}">
                <a16:creationId xmlns:a16="http://schemas.microsoft.com/office/drawing/2014/main" id="{099E9D44-1C94-EA08-7FEF-410A9737A699}"/>
              </a:ext>
            </a:extLst>
          </p:cNvPr>
          <p:cNvSpPr/>
          <p:nvPr/>
        </p:nvSpPr>
        <p:spPr>
          <a:xfrm>
            <a:off x="6582415" y="4611115"/>
            <a:ext cx="3760922" cy="1644794"/>
          </a:xfrm>
          <a:prstGeom prst="rect">
            <a:avLst/>
          </a:prstGeom>
          <a:solidFill>
            <a:schemeClr val="accent6">
              <a:lumMod val="20000"/>
              <a:lumOff val="80000"/>
              <a:alpha val="44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b="1" dirty="0">
              <a:solidFill>
                <a:schemeClr val="tx1"/>
              </a:solidFill>
            </a:endParaRPr>
          </a:p>
          <a:p>
            <a:pPr algn="ctr"/>
            <a:endParaRPr lang="en-US" altLang="ko-KR" sz="1200" b="1" dirty="0">
              <a:solidFill>
                <a:schemeClr val="tx1"/>
              </a:solidFill>
            </a:endParaRPr>
          </a:p>
        </p:txBody>
      </p:sp>
      <p:sp>
        <p:nvSpPr>
          <p:cNvPr id="117" name="직사각형 116">
            <a:extLst>
              <a:ext uri="{FF2B5EF4-FFF2-40B4-BE49-F238E27FC236}">
                <a16:creationId xmlns:a16="http://schemas.microsoft.com/office/drawing/2014/main" id="{6B0E0B1F-F85E-BC6A-CB27-A77B901E2C7F}"/>
              </a:ext>
            </a:extLst>
          </p:cNvPr>
          <p:cNvSpPr/>
          <p:nvPr/>
        </p:nvSpPr>
        <p:spPr>
          <a:xfrm>
            <a:off x="7764338" y="2966295"/>
            <a:ext cx="3167592" cy="1645276"/>
          </a:xfrm>
          <a:prstGeom prst="rect">
            <a:avLst/>
          </a:prstGeom>
          <a:solidFill>
            <a:srgbClr val="F7FDAD">
              <a:alpha val="44000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b="1" dirty="0">
              <a:solidFill>
                <a:schemeClr val="tx1"/>
              </a:solidFill>
            </a:endParaRPr>
          </a:p>
          <a:p>
            <a:pPr algn="ctr"/>
            <a:endParaRPr lang="en-US" altLang="ko-KR" sz="1200" b="1" dirty="0">
              <a:solidFill>
                <a:schemeClr val="tx1"/>
              </a:solidFill>
            </a:endParaRPr>
          </a:p>
        </p:txBody>
      </p:sp>
      <p:cxnSp>
        <p:nvCxnSpPr>
          <p:cNvPr id="120" name="직선 화살표 연결선 119">
            <a:extLst>
              <a:ext uri="{FF2B5EF4-FFF2-40B4-BE49-F238E27FC236}">
                <a16:creationId xmlns:a16="http://schemas.microsoft.com/office/drawing/2014/main" id="{D4979436-01D6-DE75-566B-1D10D90358BB}"/>
              </a:ext>
            </a:extLst>
          </p:cNvPr>
          <p:cNvCxnSpPr>
            <a:cxnSpLocks/>
          </p:cNvCxnSpPr>
          <p:nvPr/>
        </p:nvCxnSpPr>
        <p:spPr bwMode="auto">
          <a:xfrm flipV="1">
            <a:off x="6580079" y="2057400"/>
            <a:ext cx="17645" cy="42316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4" name="직사각형 133">
            <a:extLst>
              <a:ext uri="{FF2B5EF4-FFF2-40B4-BE49-F238E27FC236}">
                <a16:creationId xmlns:a16="http://schemas.microsoft.com/office/drawing/2014/main" id="{747D91B7-0EBF-EBD1-A734-6F9FA744B33D}"/>
              </a:ext>
            </a:extLst>
          </p:cNvPr>
          <p:cNvSpPr/>
          <p:nvPr/>
        </p:nvSpPr>
        <p:spPr>
          <a:xfrm>
            <a:off x="6847290" y="5869336"/>
            <a:ext cx="3276599" cy="37197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OBSS TXOP</a:t>
            </a:r>
          </a:p>
          <a:p>
            <a:pPr algn="ctr"/>
            <a:endParaRPr lang="en-US" altLang="ko-KR" sz="1200" b="1" dirty="0">
              <a:solidFill>
                <a:schemeClr val="tx1"/>
              </a:solidFill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39BCA69F-FCF0-D341-BD96-61EDCE7497E1}"/>
              </a:ext>
            </a:extLst>
          </p:cNvPr>
          <p:cNvSpPr/>
          <p:nvPr/>
        </p:nvSpPr>
        <p:spPr>
          <a:xfrm>
            <a:off x="7062108" y="3788681"/>
            <a:ext cx="3595183" cy="1651590"/>
          </a:xfrm>
          <a:prstGeom prst="rect">
            <a:avLst/>
          </a:prstGeom>
          <a:solidFill>
            <a:schemeClr val="accent5">
              <a:lumMod val="60000"/>
              <a:lumOff val="40000"/>
              <a:alpha val="44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b="1" dirty="0">
              <a:solidFill>
                <a:schemeClr val="tx1"/>
              </a:solidFill>
            </a:endParaRPr>
          </a:p>
          <a:p>
            <a:pPr algn="ctr"/>
            <a:endParaRPr lang="en-US" altLang="ko-KR" sz="1200" b="1" dirty="0">
              <a:solidFill>
                <a:schemeClr val="tx1"/>
              </a:solidFill>
            </a:endParaRPr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CDF0D501-D401-9B52-9E25-0BB1715D4CF4}"/>
              </a:ext>
            </a:extLst>
          </p:cNvPr>
          <p:cNvCxnSpPr>
            <a:cxnSpLocks/>
          </p:cNvCxnSpPr>
          <p:nvPr/>
        </p:nvCxnSpPr>
        <p:spPr>
          <a:xfrm>
            <a:off x="6984505" y="5427013"/>
            <a:ext cx="455608" cy="0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8486126F-3BBD-AB88-4A25-257C0655A81C}"/>
              </a:ext>
            </a:extLst>
          </p:cNvPr>
          <p:cNvCxnSpPr>
            <a:cxnSpLocks/>
          </p:cNvCxnSpPr>
          <p:nvPr/>
        </p:nvCxnSpPr>
        <p:spPr>
          <a:xfrm flipV="1">
            <a:off x="6998734" y="5254122"/>
            <a:ext cx="136889" cy="170649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1D60B1BD-A430-AC52-4E42-72BFD305F6DB}"/>
              </a:ext>
            </a:extLst>
          </p:cNvPr>
          <p:cNvCxnSpPr>
            <a:cxnSpLocks/>
          </p:cNvCxnSpPr>
          <p:nvPr/>
        </p:nvCxnSpPr>
        <p:spPr>
          <a:xfrm flipV="1">
            <a:off x="7071676" y="5263413"/>
            <a:ext cx="136889" cy="170649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7EE62165-CC27-D97E-AE66-991070D0FA39}"/>
              </a:ext>
            </a:extLst>
          </p:cNvPr>
          <p:cNvCxnSpPr>
            <a:cxnSpLocks/>
          </p:cNvCxnSpPr>
          <p:nvPr/>
        </p:nvCxnSpPr>
        <p:spPr>
          <a:xfrm flipV="1">
            <a:off x="7247358" y="5256668"/>
            <a:ext cx="136889" cy="170649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B4997E4F-65AC-79C3-380C-9B2E7A05B171}"/>
              </a:ext>
            </a:extLst>
          </p:cNvPr>
          <p:cNvCxnSpPr>
            <a:cxnSpLocks/>
          </p:cNvCxnSpPr>
          <p:nvPr/>
        </p:nvCxnSpPr>
        <p:spPr>
          <a:xfrm flipV="1">
            <a:off x="7371669" y="5263413"/>
            <a:ext cx="136889" cy="170649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F0D1F0AB-8C73-C2D4-207B-8BE3F8E79CF8}"/>
              </a:ext>
            </a:extLst>
          </p:cNvPr>
          <p:cNvCxnSpPr>
            <a:cxnSpLocks/>
          </p:cNvCxnSpPr>
          <p:nvPr/>
        </p:nvCxnSpPr>
        <p:spPr>
          <a:xfrm>
            <a:off x="7122249" y="5254122"/>
            <a:ext cx="376535" cy="0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연결선: 구부러짐 18">
            <a:extLst>
              <a:ext uri="{FF2B5EF4-FFF2-40B4-BE49-F238E27FC236}">
                <a16:creationId xmlns:a16="http://schemas.microsoft.com/office/drawing/2014/main" id="{866A52C8-14B1-D5F6-E002-6783F12CD327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6563660" y="5775538"/>
            <a:ext cx="812200" cy="181183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3" name="사각형: 둥근 모서리 22">
            <a:extLst>
              <a:ext uri="{FF2B5EF4-FFF2-40B4-BE49-F238E27FC236}">
                <a16:creationId xmlns:a16="http://schemas.microsoft.com/office/drawing/2014/main" id="{BBEC8150-7AD2-27C8-7755-7A524CA864B1}"/>
              </a:ext>
            </a:extLst>
          </p:cNvPr>
          <p:cNvSpPr/>
          <p:nvPr/>
        </p:nvSpPr>
        <p:spPr>
          <a:xfrm>
            <a:off x="7002008" y="5575920"/>
            <a:ext cx="747779" cy="292690"/>
          </a:xfrm>
          <a:prstGeom prst="round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BSS1 NPCA </a:t>
            </a:r>
          </a:p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STAs switch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id="{24C741B1-0CA6-0AED-AF1D-3C135EE41E16}"/>
              </a:ext>
            </a:extLst>
          </p:cNvPr>
          <p:cNvSpPr/>
          <p:nvPr/>
        </p:nvSpPr>
        <p:spPr>
          <a:xfrm>
            <a:off x="9046817" y="5557095"/>
            <a:ext cx="1003246" cy="292690"/>
          </a:xfrm>
          <a:prstGeom prst="round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BSS1 NPCA STAs switch back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cxnSp>
        <p:nvCxnSpPr>
          <p:cNvPr id="25" name="연결선: 구부러짐 24">
            <a:extLst>
              <a:ext uri="{FF2B5EF4-FFF2-40B4-BE49-F238E27FC236}">
                <a16:creationId xmlns:a16="http://schemas.microsoft.com/office/drawing/2014/main" id="{1137C5EF-EE83-5797-E8DC-4DFD11615936}"/>
              </a:ext>
            </a:extLst>
          </p:cNvPr>
          <p:cNvCxnSpPr>
            <a:cxnSpLocks/>
          </p:cNvCxnSpPr>
          <p:nvPr/>
        </p:nvCxnSpPr>
        <p:spPr bwMode="auto">
          <a:xfrm rot="16200000" flipH="1">
            <a:off x="9643169" y="5779732"/>
            <a:ext cx="788592" cy="133236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7" name="직선 연결선 46">
            <a:extLst>
              <a:ext uri="{FF2B5EF4-FFF2-40B4-BE49-F238E27FC236}">
                <a16:creationId xmlns:a16="http://schemas.microsoft.com/office/drawing/2014/main" id="{76DCCE77-02FA-49EE-7192-9138C5293228}"/>
              </a:ext>
            </a:extLst>
          </p:cNvPr>
          <p:cNvCxnSpPr>
            <a:cxnSpLocks/>
          </p:cNvCxnSpPr>
          <p:nvPr/>
        </p:nvCxnSpPr>
        <p:spPr>
          <a:xfrm flipV="1">
            <a:off x="7163617" y="5252295"/>
            <a:ext cx="136889" cy="170649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직선 연결선 47">
            <a:extLst>
              <a:ext uri="{FF2B5EF4-FFF2-40B4-BE49-F238E27FC236}">
                <a16:creationId xmlns:a16="http://schemas.microsoft.com/office/drawing/2014/main" id="{C0FC19AF-DE10-BBC5-17F6-9B218AA73BF2}"/>
              </a:ext>
            </a:extLst>
          </p:cNvPr>
          <p:cNvCxnSpPr>
            <a:cxnSpLocks/>
          </p:cNvCxnSpPr>
          <p:nvPr/>
        </p:nvCxnSpPr>
        <p:spPr>
          <a:xfrm flipV="1">
            <a:off x="7316017" y="5252295"/>
            <a:ext cx="136889" cy="170649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941DB3D9-3F8E-4600-63A3-5E826C834B4F}"/>
              </a:ext>
            </a:extLst>
          </p:cNvPr>
          <p:cNvSpPr/>
          <p:nvPr/>
        </p:nvSpPr>
        <p:spPr>
          <a:xfrm>
            <a:off x="7228291" y="5068589"/>
            <a:ext cx="2819394" cy="3719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BSS1 NPCA</a:t>
            </a:r>
          </a:p>
          <a:p>
            <a:pPr algn="ctr"/>
            <a:endParaRPr lang="en-US" altLang="ko-KR" sz="1200" b="1" dirty="0">
              <a:solidFill>
                <a:schemeClr val="tx1"/>
              </a:solidFill>
            </a:endParaRPr>
          </a:p>
        </p:txBody>
      </p:sp>
      <p:sp>
        <p:nvSpPr>
          <p:cNvPr id="53" name="사각형: 둥근 모서리 52">
            <a:extLst>
              <a:ext uri="{FF2B5EF4-FFF2-40B4-BE49-F238E27FC236}">
                <a16:creationId xmlns:a16="http://schemas.microsoft.com/office/drawing/2014/main" id="{E3A8AFF7-9CF5-B29A-CA61-37927B34F387}"/>
              </a:ext>
            </a:extLst>
          </p:cNvPr>
          <p:cNvSpPr/>
          <p:nvPr/>
        </p:nvSpPr>
        <p:spPr>
          <a:xfrm>
            <a:off x="8034107" y="3934797"/>
            <a:ext cx="747779" cy="292690"/>
          </a:xfrm>
          <a:prstGeom prst="round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BSS3 NPCA </a:t>
            </a:r>
          </a:p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STAs switch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54" name="사각형: 둥근 모서리 53">
            <a:extLst>
              <a:ext uri="{FF2B5EF4-FFF2-40B4-BE49-F238E27FC236}">
                <a16:creationId xmlns:a16="http://schemas.microsoft.com/office/drawing/2014/main" id="{FE8F08B6-DD70-2A7C-C7B2-82750954A45F}"/>
              </a:ext>
            </a:extLst>
          </p:cNvPr>
          <p:cNvSpPr/>
          <p:nvPr/>
        </p:nvSpPr>
        <p:spPr>
          <a:xfrm>
            <a:off x="8883462" y="3910698"/>
            <a:ext cx="1003246" cy="292690"/>
          </a:xfrm>
          <a:prstGeom prst="round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>
                <a:solidFill>
                  <a:schemeClr val="tx1"/>
                </a:solidFill>
              </a:rPr>
              <a:t>BSS3 </a:t>
            </a:r>
            <a:r>
              <a:rPr lang="en-US" altLang="ko-KR" sz="800" dirty="0">
                <a:solidFill>
                  <a:schemeClr val="tx1"/>
                </a:solidFill>
              </a:rPr>
              <a:t>NPCA STAs switch back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cxnSp>
        <p:nvCxnSpPr>
          <p:cNvPr id="44" name="연결선: 구부러짐 43">
            <a:extLst>
              <a:ext uri="{FF2B5EF4-FFF2-40B4-BE49-F238E27FC236}">
                <a16:creationId xmlns:a16="http://schemas.microsoft.com/office/drawing/2014/main" id="{19EF9311-E266-6A79-D957-6E5B11E269E5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7067770" y="4918739"/>
            <a:ext cx="800455" cy="251765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6" name="직선 연결선 55">
            <a:extLst>
              <a:ext uri="{FF2B5EF4-FFF2-40B4-BE49-F238E27FC236}">
                <a16:creationId xmlns:a16="http://schemas.microsoft.com/office/drawing/2014/main" id="{422E9EC3-940E-40E9-6CAD-D5587775B3F4}"/>
              </a:ext>
            </a:extLst>
          </p:cNvPr>
          <p:cNvCxnSpPr>
            <a:cxnSpLocks/>
          </p:cNvCxnSpPr>
          <p:nvPr/>
        </p:nvCxnSpPr>
        <p:spPr>
          <a:xfrm>
            <a:off x="7533593" y="4603773"/>
            <a:ext cx="455608" cy="0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직선 연결선 56">
            <a:extLst>
              <a:ext uri="{FF2B5EF4-FFF2-40B4-BE49-F238E27FC236}">
                <a16:creationId xmlns:a16="http://schemas.microsoft.com/office/drawing/2014/main" id="{F4603556-F8A8-4295-B60F-5D88F33B25E7}"/>
              </a:ext>
            </a:extLst>
          </p:cNvPr>
          <p:cNvCxnSpPr>
            <a:cxnSpLocks/>
          </p:cNvCxnSpPr>
          <p:nvPr/>
        </p:nvCxnSpPr>
        <p:spPr>
          <a:xfrm flipV="1">
            <a:off x="7547822" y="4430882"/>
            <a:ext cx="136889" cy="170649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직선 연결선 57">
            <a:extLst>
              <a:ext uri="{FF2B5EF4-FFF2-40B4-BE49-F238E27FC236}">
                <a16:creationId xmlns:a16="http://schemas.microsoft.com/office/drawing/2014/main" id="{7DB5BBDD-5AC3-7864-91AE-4B4CE1D3E86C}"/>
              </a:ext>
            </a:extLst>
          </p:cNvPr>
          <p:cNvCxnSpPr>
            <a:cxnSpLocks/>
          </p:cNvCxnSpPr>
          <p:nvPr/>
        </p:nvCxnSpPr>
        <p:spPr>
          <a:xfrm flipV="1">
            <a:off x="7620764" y="4440173"/>
            <a:ext cx="136889" cy="170649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직선 연결선 58">
            <a:extLst>
              <a:ext uri="{FF2B5EF4-FFF2-40B4-BE49-F238E27FC236}">
                <a16:creationId xmlns:a16="http://schemas.microsoft.com/office/drawing/2014/main" id="{1CD247A3-985E-E33C-1232-8624406EF716}"/>
              </a:ext>
            </a:extLst>
          </p:cNvPr>
          <p:cNvCxnSpPr>
            <a:cxnSpLocks/>
          </p:cNvCxnSpPr>
          <p:nvPr/>
        </p:nvCxnSpPr>
        <p:spPr>
          <a:xfrm flipV="1">
            <a:off x="7796446" y="4433428"/>
            <a:ext cx="136889" cy="170649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직선 연결선 59">
            <a:extLst>
              <a:ext uri="{FF2B5EF4-FFF2-40B4-BE49-F238E27FC236}">
                <a16:creationId xmlns:a16="http://schemas.microsoft.com/office/drawing/2014/main" id="{809A669C-19DB-91E1-159E-C1F9549D4938}"/>
              </a:ext>
            </a:extLst>
          </p:cNvPr>
          <p:cNvCxnSpPr>
            <a:cxnSpLocks/>
          </p:cNvCxnSpPr>
          <p:nvPr/>
        </p:nvCxnSpPr>
        <p:spPr>
          <a:xfrm flipV="1">
            <a:off x="7920757" y="4440173"/>
            <a:ext cx="136889" cy="170649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직선 연결선 60">
            <a:extLst>
              <a:ext uri="{FF2B5EF4-FFF2-40B4-BE49-F238E27FC236}">
                <a16:creationId xmlns:a16="http://schemas.microsoft.com/office/drawing/2014/main" id="{9606C244-4BB1-EDDC-B6E5-2C134806C50A}"/>
              </a:ext>
            </a:extLst>
          </p:cNvPr>
          <p:cNvCxnSpPr>
            <a:cxnSpLocks/>
          </p:cNvCxnSpPr>
          <p:nvPr/>
        </p:nvCxnSpPr>
        <p:spPr>
          <a:xfrm>
            <a:off x="7671337" y="4430882"/>
            <a:ext cx="376535" cy="0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직선 연결선 61">
            <a:extLst>
              <a:ext uri="{FF2B5EF4-FFF2-40B4-BE49-F238E27FC236}">
                <a16:creationId xmlns:a16="http://schemas.microsoft.com/office/drawing/2014/main" id="{C223983A-4087-86BB-2BEA-942702ECAE65}"/>
              </a:ext>
            </a:extLst>
          </p:cNvPr>
          <p:cNvCxnSpPr>
            <a:cxnSpLocks/>
          </p:cNvCxnSpPr>
          <p:nvPr/>
        </p:nvCxnSpPr>
        <p:spPr>
          <a:xfrm flipV="1">
            <a:off x="7712705" y="4429055"/>
            <a:ext cx="136889" cy="170649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직선 연결선 62">
            <a:extLst>
              <a:ext uri="{FF2B5EF4-FFF2-40B4-BE49-F238E27FC236}">
                <a16:creationId xmlns:a16="http://schemas.microsoft.com/office/drawing/2014/main" id="{F106A7F4-6E1F-028A-2A02-3BF62B3A0C46}"/>
              </a:ext>
            </a:extLst>
          </p:cNvPr>
          <p:cNvCxnSpPr>
            <a:cxnSpLocks/>
          </p:cNvCxnSpPr>
          <p:nvPr/>
        </p:nvCxnSpPr>
        <p:spPr>
          <a:xfrm flipV="1">
            <a:off x="7865105" y="4429055"/>
            <a:ext cx="136889" cy="170649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직사각형 63">
            <a:extLst>
              <a:ext uri="{FF2B5EF4-FFF2-40B4-BE49-F238E27FC236}">
                <a16:creationId xmlns:a16="http://schemas.microsoft.com/office/drawing/2014/main" id="{13A52445-FF57-6317-2126-B26E3D633703}"/>
              </a:ext>
            </a:extLst>
          </p:cNvPr>
          <p:cNvSpPr/>
          <p:nvPr/>
        </p:nvSpPr>
        <p:spPr>
          <a:xfrm>
            <a:off x="7789762" y="4245349"/>
            <a:ext cx="2181729" cy="3719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BSS2 NPCA</a:t>
            </a:r>
          </a:p>
          <a:p>
            <a:pPr algn="ctr"/>
            <a:endParaRPr lang="en-US" altLang="ko-KR" sz="1200" b="1" dirty="0">
              <a:solidFill>
                <a:schemeClr val="tx1"/>
              </a:solidFill>
            </a:endParaRPr>
          </a:p>
        </p:txBody>
      </p:sp>
      <p:cxnSp>
        <p:nvCxnSpPr>
          <p:cNvPr id="66" name="연결선: 구부러짐 65">
            <a:extLst>
              <a:ext uri="{FF2B5EF4-FFF2-40B4-BE49-F238E27FC236}">
                <a16:creationId xmlns:a16="http://schemas.microsoft.com/office/drawing/2014/main" id="{853EDDC4-FDC2-E8B7-A354-60A842D05599}"/>
              </a:ext>
            </a:extLst>
          </p:cNvPr>
          <p:cNvCxnSpPr>
            <a:cxnSpLocks/>
          </p:cNvCxnSpPr>
          <p:nvPr/>
        </p:nvCxnSpPr>
        <p:spPr bwMode="auto">
          <a:xfrm rot="16200000" flipH="1">
            <a:off x="9527545" y="4972072"/>
            <a:ext cx="788592" cy="133236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7" name="사각형: 둥근 모서리 66">
            <a:extLst>
              <a:ext uri="{FF2B5EF4-FFF2-40B4-BE49-F238E27FC236}">
                <a16:creationId xmlns:a16="http://schemas.microsoft.com/office/drawing/2014/main" id="{257C7C09-AA4D-6320-794B-87A7B9C05C36}"/>
              </a:ext>
            </a:extLst>
          </p:cNvPr>
          <p:cNvSpPr/>
          <p:nvPr/>
        </p:nvSpPr>
        <p:spPr>
          <a:xfrm>
            <a:off x="7557651" y="4755712"/>
            <a:ext cx="747779" cy="292690"/>
          </a:xfrm>
          <a:prstGeom prst="round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BSS2 NPCA </a:t>
            </a:r>
          </a:p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STAs switch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68" name="사각형: 둥근 모서리 67">
            <a:extLst>
              <a:ext uri="{FF2B5EF4-FFF2-40B4-BE49-F238E27FC236}">
                <a16:creationId xmlns:a16="http://schemas.microsoft.com/office/drawing/2014/main" id="{A405D931-8DA3-2E18-86B9-09034A2DC0FF}"/>
              </a:ext>
            </a:extLst>
          </p:cNvPr>
          <p:cNvSpPr/>
          <p:nvPr/>
        </p:nvSpPr>
        <p:spPr>
          <a:xfrm>
            <a:off x="8891864" y="4726245"/>
            <a:ext cx="1003427" cy="292690"/>
          </a:xfrm>
          <a:prstGeom prst="round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BSS2 NPCA STAs switch back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cxnSp>
        <p:nvCxnSpPr>
          <p:cNvPr id="75" name="직선 연결선 74">
            <a:extLst>
              <a:ext uri="{FF2B5EF4-FFF2-40B4-BE49-F238E27FC236}">
                <a16:creationId xmlns:a16="http://schemas.microsoft.com/office/drawing/2014/main" id="{17A808B6-8F51-9BF9-347F-B5CF2139095D}"/>
              </a:ext>
            </a:extLst>
          </p:cNvPr>
          <p:cNvCxnSpPr>
            <a:cxnSpLocks/>
          </p:cNvCxnSpPr>
          <p:nvPr/>
        </p:nvCxnSpPr>
        <p:spPr>
          <a:xfrm>
            <a:off x="7990291" y="3790200"/>
            <a:ext cx="389827" cy="0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직선 연결선 75">
            <a:extLst>
              <a:ext uri="{FF2B5EF4-FFF2-40B4-BE49-F238E27FC236}">
                <a16:creationId xmlns:a16="http://schemas.microsoft.com/office/drawing/2014/main" id="{C4E7B938-7C23-70AE-C504-C1EEE3367E76}"/>
              </a:ext>
            </a:extLst>
          </p:cNvPr>
          <p:cNvCxnSpPr>
            <a:cxnSpLocks/>
          </p:cNvCxnSpPr>
          <p:nvPr/>
        </p:nvCxnSpPr>
        <p:spPr>
          <a:xfrm flipV="1">
            <a:off x="8004520" y="3617309"/>
            <a:ext cx="136889" cy="170649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직선 연결선 76">
            <a:extLst>
              <a:ext uri="{FF2B5EF4-FFF2-40B4-BE49-F238E27FC236}">
                <a16:creationId xmlns:a16="http://schemas.microsoft.com/office/drawing/2014/main" id="{C1197BC3-6D8B-CE78-877D-66694982FC0C}"/>
              </a:ext>
            </a:extLst>
          </p:cNvPr>
          <p:cNvCxnSpPr>
            <a:cxnSpLocks/>
          </p:cNvCxnSpPr>
          <p:nvPr/>
        </p:nvCxnSpPr>
        <p:spPr>
          <a:xfrm flipV="1">
            <a:off x="8077462" y="3626600"/>
            <a:ext cx="136889" cy="170649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직선 연결선 77">
            <a:extLst>
              <a:ext uri="{FF2B5EF4-FFF2-40B4-BE49-F238E27FC236}">
                <a16:creationId xmlns:a16="http://schemas.microsoft.com/office/drawing/2014/main" id="{5F90DB66-3D63-AE94-38B7-9ED8BE0966E7}"/>
              </a:ext>
            </a:extLst>
          </p:cNvPr>
          <p:cNvCxnSpPr>
            <a:cxnSpLocks/>
          </p:cNvCxnSpPr>
          <p:nvPr/>
        </p:nvCxnSpPr>
        <p:spPr>
          <a:xfrm flipV="1">
            <a:off x="8253144" y="3619855"/>
            <a:ext cx="136889" cy="170649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직선 연결선 78">
            <a:extLst>
              <a:ext uri="{FF2B5EF4-FFF2-40B4-BE49-F238E27FC236}">
                <a16:creationId xmlns:a16="http://schemas.microsoft.com/office/drawing/2014/main" id="{0816EB51-8E1F-DE23-8712-4FA0B5BC6BC8}"/>
              </a:ext>
            </a:extLst>
          </p:cNvPr>
          <p:cNvCxnSpPr>
            <a:cxnSpLocks/>
          </p:cNvCxnSpPr>
          <p:nvPr/>
        </p:nvCxnSpPr>
        <p:spPr>
          <a:xfrm flipV="1">
            <a:off x="8377455" y="3626600"/>
            <a:ext cx="136889" cy="170649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직선 연결선 79">
            <a:extLst>
              <a:ext uri="{FF2B5EF4-FFF2-40B4-BE49-F238E27FC236}">
                <a16:creationId xmlns:a16="http://schemas.microsoft.com/office/drawing/2014/main" id="{4398123F-D96D-22E4-D500-FB1E2DA18661}"/>
              </a:ext>
            </a:extLst>
          </p:cNvPr>
          <p:cNvCxnSpPr>
            <a:cxnSpLocks/>
          </p:cNvCxnSpPr>
          <p:nvPr/>
        </p:nvCxnSpPr>
        <p:spPr>
          <a:xfrm>
            <a:off x="8128035" y="3617309"/>
            <a:ext cx="322171" cy="0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직선 연결선 80">
            <a:extLst>
              <a:ext uri="{FF2B5EF4-FFF2-40B4-BE49-F238E27FC236}">
                <a16:creationId xmlns:a16="http://schemas.microsoft.com/office/drawing/2014/main" id="{D4BDEBA5-55FF-CCB1-1B3A-CC777C3B9965}"/>
              </a:ext>
            </a:extLst>
          </p:cNvPr>
          <p:cNvCxnSpPr>
            <a:cxnSpLocks/>
          </p:cNvCxnSpPr>
          <p:nvPr/>
        </p:nvCxnSpPr>
        <p:spPr>
          <a:xfrm flipV="1">
            <a:off x="8169403" y="3615482"/>
            <a:ext cx="136889" cy="170649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직선 연결선 87">
            <a:extLst>
              <a:ext uri="{FF2B5EF4-FFF2-40B4-BE49-F238E27FC236}">
                <a16:creationId xmlns:a16="http://schemas.microsoft.com/office/drawing/2014/main" id="{C2AD7277-6D1F-04E6-D2E6-EB45CACBE635}"/>
              </a:ext>
            </a:extLst>
          </p:cNvPr>
          <p:cNvCxnSpPr>
            <a:cxnSpLocks/>
          </p:cNvCxnSpPr>
          <p:nvPr/>
        </p:nvCxnSpPr>
        <p:spPr>
          <a:xfrm flipV="1">
            <a:off x="8321803" y="3615482"/>
            <a:ext cx="136889" cy="170649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직사각형 88">
            <a:extLst>
              <a:ext uri="{FF2B5EF4-FFF2-40B4-BE49-F238E27FC236}">
                <a16:creationId xmlns:a16="http://schemas.microsoft.com/office/drawing/2014/main" id="{6B508C93-9C8D-8DDD-1B0A-B790E8F376C2}"/>
              </a:ext>
            </a:extLst>
          </p:cNvPr>
          <p:cNvSpPr/>
          <p:nvPr/>
        </p:nvSpPr>
        <p:spPr>
          <a:xfrm>
            <a:off x="8246460" y="3421502"/>
            <a:ext cx="1608763" cy="371975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BSS3 NPCA</a:t>
            </a:r>
          </a:p>
          <a:p>
            <a:pPr algn="ctr"/>
            <a:endParaRPr lang="en-US" altLang="ko-KR" sz="1200" b="1" dirty="0">
              <a:solidFill>
                <a:schemeClr val="tx1"/>
              </a:solidFill>
            </a:endParaRPr>
          </a:p>
        </p:txBody>
      </p:sp>
      <p:cxnSp>
        <p:nvCxnSpPr>
          <p:cNvPr id="99" name="연결선: 구부러짐 98">
            <a:extLst>
              <a:ext uri="{FF2B5EF4-FFF2-40B4-BE49-F238E27FC236}">
                <a16:creationId xmlns:a16="http://schemas.microsoft.com/office/drawing/2014/main" id="{CB37BD6A-D2AD-D431-A625-D6EA1C6D591B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7553547" y="4105012"/>
            <a:ext cx="800455" cy="251765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0" name="연결선: 구부러짐 99">
            <a:extLst>
              <a:ext uri="{FF2B5EF4-FFF2-40B4-BE49-F238E27FC236}">
                <a16:creationId xmlns:a16="http://schemas.microsoft.com/office/drawing/2014/main" id="{1C30F08D-953F-831E-C686-E5782B1E7867}"/>
              </a:ext>
            </a:extLst>
          </p:cNvPr>
          <p:cNvCxnSpPr>
            <a:cxnSpLocks/>
          </p:cNvCxnSpPr>
          <p:nvPr/>
        </p:nvCxnSpPr>
        <p:spPr bwMode="auto">
          <a:xfrm rot="16200000" flipH="1">
            <a:off x="9476248" y="4163721"/>
            <a:ext cx="788592" cy="133236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1" name="직선 연결선 100">
            <a:extLst>
              <a:ext uri="{FF2B5EF4-FFF2-40B4-BE49-F238E27FC236}">
                <a16:creationId xmlns:a16="http://schemas.microsoft.com/office/drawing/2014/main" id="{011BE75D-6029-6097-B9CC-E844876BEE84}"/>
              </a:ext>
            </a:extLst>
          </p:cNvPr>
          <p:cNvCxnSpPr>
            <a:cxnSpLocks/>
          </p:cNvCxnSpPr>
          <p:nvPr/>
        </p:nvCxnSpPr>
        <p:spPr>
          <a:xfrm>
            <a:off x="6583222" y="6261439"/>
            <a:ext cx="4387648" cy="0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직선 연결선 101">
            <a:extLst>
              <a:ext uri="{FF2B5EF4-FFF2-40B4-BE49-F238E27FC236}">
                <a16:creationId xmlns:a16="http://schemas.microsoft.com/office/drawing/2014/main" id="{F625C9EC-6A3F-02E1-A283-C793E703D5E6}"/>
              </a:ext>
            </a:extLst>
          </p:cNvPr>
          <p:cNvCxnSpPr>
            <a:cxnSpLocks/>
          </p:cNvCxnSpPr>
          <p:nvPr/>
        </p:nvCxnSpPr>
        <p:spPr>
          <a:xfrm>
            <a:off x="6595244" y="4616620"/>
            <a:ext cx="4387648" cy="0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직선 연결선 102">
            <a:extLst>
              <a:ext uri="{FF2B5EF4-FFF2-40B4-BE49-F238E27FC236}">
                <a16:creationId xmlns:a16="http://schemas.microsoft.com/office/drawing/2014/main" id="{2B23DB48-1227-846B-859F-2F13677B0BE5}"/>
              </a:ext>
            </a:extLst>
          </p:cNvPr>
          <p:cNvCxnSpPr>
            <a:cxnSpLocks/>
          </p:cNvCxnSpPr>
          <p:nvPr/>
        </p:nvCxnSpPr>
        <p:spPr>
          <a:xfrm>
            <a:off x="6583222" y="2971800"/>
            <a:ext cx="4387648" cy="0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>
            <a:extLst>
              <a:ext uri="{FF2B5EF4-FFF2-40B4-BE49-F238E27FC236}">
                <a16:creationId xmlns:a16="http://schemas.microsoft.com/office/drawing/2014/main" id="{B7118C34-6B3C-7C8D-F36E-6CD560B3082D}"/>
              </a:ext>
            </a:extLst>
          </p:cNvPr>
          <p:cNvCxnSpPr>
            <a:cxnSpLocks/>
          </p:cNvCxnSpPr>
          <p:nvPr/>
        </p:nvCxnSpPr>
        <p:spPr>
          <a:xfrm>
            <a:off x="6583222" y="5439030"/>
            <a:ext cx="4387648" cy="0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직선 연결선 104">
            <a:extLst>
              <a:ext uri="{FF2B5EF4-FFF2-40B4-BE49-F238E27FC236}">
                <a16:creationId xmlns:a16="http://schemas.microsoft.com/office/drawing/2014/main" id="{B169D2CD-940E-FA8E-D56F-AC8F54B159AA}"/>
              </a:ext>
            </a:extLst>
          </p:cNvPr>
          <p:cNvCxnSpPr>
            <a:cxnSpLocks/>
          </p:cNvCxnSpPr>
          <p:nvPr/>
        </p:nvCxnSpPr>
        <p:spPr>
          <a:xfrm>
            <a:off x="6583222" y="3794210"/>
            <a:ext cx="4387648" cy="0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Content Placeholder 2">
            <a:extLst>
              <a:ext uri="{FF2B5EF4-FFF2-40B4-BE49-F238E27FC236}">
                <a16:creationId xmlns:a16="http://schemas.microsoft.com/office/drawing/2014/main" id="{2968F348-0F79-408B-F135-25FCF8AC319B}"/>
              </a:ext>
            </a:extLst>
          </p:cNvPr>
          <p:cNvSpPr txBox="1">
            <a:spLocks/>
          </p:cNvSpPr>
          <p:nvPr/>
        </p:nvSpPr>
        <p:spPr bwMode="auto">
          <a:xfrm>
            <a:off x="533400" y="1371600"/>
            <a:ext cx="6019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60000" lvl="1" indent="0">
              <a:buNone/>
            </a:pPr>
            <a:endParaRPr lang="en-US" altLang="ko-KR" sz="1600" dirty="0"/>
          </a:p>
          <a:p>
            <a:pPr indent="-144000"/>
            <a:r>
              <a:rPr lang="en-US" altLang="ko-KR" sz="1600" dirty="0"/>
              <a:t>Description :  </a:t>
            </a:r>
          </a:p>
          <a:p>
            <a:pPr marL="504000" lvl="1" indent="-144000"/>
            <a:r>
              <a:rPr lang="en-US" altLang="ko-KR" sz="1600" dirty="0"/>
              <a:t>The NPCA available channels of BSS1/BSS2 overlap with the primary channels of BSS2/BSS3, respectively</a:t>
            </a:r>
          </a:p>
          <a:p>
            <a:pPr marL="504000" lvl="1" indent="-144000"/>
            <a:endParaRPr lang="en-US" altLang="ko-KR" sz="1600" dirty="0"/>
          </a:p>
          <a:p>
            <a:pPr indent="-144000"/>
            <a:r>
              <a:rPr lang="en-US" altLang="ko-KR" sz="1600" dirty="0"/>
              <a:t>Scenario :  </a:t>
            </a:r>
          </a:p>
          <a:p>
            <a:pPr marL="504000" lvl="1" indent="-144000"/>
            <a:r>
              <a:rPr lang="en-US" altLang="ko-KR" sz="1600" dirty="0"/>
              <a:t>BSS1 NPCA STAs switch channel to its NPCA p-channel</a:t>
            </a:r>
          </a:p>
          <a:p>
            <a:pPr marL="846892" lvl="2" indent="-144000"/>
            <a:r>
              <a:rPr lang="en-US" altLang="ko-KR" dirty="0"/>
              <a:t>BSS1 NPCA STAs contend with BSS2 STAs, and with the channel contention</a:t>
            </a:r>
          </a:p>
          <a:p>
            <a:pPr marL="504000" lvl="1" indent="-144000"/>
            <a:r>
              <a:rPr lang="en-US" altLang="ko-KR" sz="1600" dirty="0"/>
              <a:t>BSS2 NPCA STAs switch channel to its NPCA p-channel</a:t>
            </a:r>
          </a:p>
          <a:p>
            <a:pPr marL="846892" lvl="2" indent="-144000"/>
            <a:r>
              <a:rPr lang="en-US" altLang="ko-KR" dirty="0"/>
              <a:t>BSS2 NPCA STAs contend with BSS3 STAs, and with the channel contention</a:t>
            </a:r>
          </a:p>
          <a:p>
            <a:pPr marL="504000" lvl="1" indent="-144000"/>
            <a:r>
              <a:rPr lang="en-US" altLang="ko-KR" sz="1600" dirty="0"/>
              <a:t>BSS3 NPCA STAs switch channel to its NPCA p-channel</a:t>
            </a:r>
          </a:p>
          <a:p>
            <a:pPr marL="846892" lvl="2" indent="-144000"/>
            <a:r>
              <a:rPr lang="en-US" altLang="ko-KR" dirty="0"/>
              <a:t>BSS3 NPCA STAs contend with BSS_X STAs and with the channel contention</a:t>
            </a:r>
          </a:p>
          <a:p>
            <a:pPr marL="504000" lvl="1" indent="-144000"/>
            <a:r>
              <a:rPr lang="en-US" altLang="ko-KR" sz="1600" dirty="0"/>
              <a:t>……</a:t>
            </a:r>
          </a:p>
          <a:p>
            <a:pPr marL="504000" lvl="1" indent="-144000"/>
            <a:endParaRPr lang="en-US" altLang="ko-KR" dirty="0"/>
          </a:p>
          <a:p>
            <a:pPr marL="702892" lvl="2" indent="0">
              <a:buNone/>
            </a:pPr>
            <a:endParaRPr lang="en-US" altLang="ko-KR" dirty="0"/>
          </a:p>
          <a:p>
            <a:pPr lvl="1" indent="-144000"/>
            <a:endParaRPr lang="en-US" altLang="ko-KR" sz="1600" dirty="0"/>
          </a:p>
        </p:txBody>
      </p:sp>
      <p:cxnSp>
        <p:nvCxnSpPr>
          <p:cNvPr id="108" name="연결선: 구부러짐 107">
            <a:extLst>
              <a:ext uri="{FF2B5EF4-FFF2-40B4-BE49-F238E27FC236}">
                <a16:creationId xmlns:a16="http://schemas.microsoft.com/office/drawing/2014/main" id="{369049D4-52BE-152E-5EF6-541F2EA5002D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7931112" y="3138807"/>
            <a:ext cx="1049040" cy="208715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0" name="연결선: 구부러짐 109">
            <a:extLst>
              <a:ext uri="{FF2B5EF4-FFF2-40B4-BE49-F238E27FC236}">
                <a16:creationId xmlns:a16="http://schemas.microsoft.com/office/drawing/2014/main" id="{FA966070-E2AF-401A-E965-66602269CCBC}"/>
              </a:ext>
            </a:extLst>
          </p:cNvPr>
          <p:cNvCxnSpPr>
            <a:cxnSpLocks/>
          </p:cNvCxnSpPr>
          <p:nvPr/>
        </p:nvCxnSpPr>
        <p:spPr bwMode="auto">
          <a:xfrm rot="16200000" flipH="1">
            <a:off x="9161996" y="3156196"/>
            <a:ext cx="911545" cy="167154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2" name="직선 연결선 111">
            <a:extLst>
              <a:ext uri="{FF2B5EF4-FFF2-40B4-BE49-F238E27FC236}">
                <a16:creationId xmlns:a16="http://schemas.microsoft.com/office/drawing/2014/main" id="{C882297E-A104-50D9-69BC-3F379E1FF55C}"/>
              </a:ext>
            </a:extLst>
          </p:cNvPr>
          <p:cNvCxnSpPr>
            <a:cxnSpLocks/>
          </p:cNvCxnSpPr>
          <p:nvPr/>
        </p:nvCxnSpPr>
        <p:spPr>
          <a:xfrm>
            <a:off x="6583222" y="2411460"/>
            <a:ext cx="4387648" cy="0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5" name="사각형: 둥근 모서리 114">
            <a:extLst>
              <a:ext uri="{FF2B5EF4-FFF2-40B4-BE49-F238E27FC236}">
                <a16:creationId xmlns:a16="http://schemas.microsoft.com/office/drawing/2014/main" id="{8EC0A3DC-A461-3BDF-E37D-B50D1BC3EA34}"/>
              </a:ext>
            </a:extLst>
          </p:cNvPr>
          <p:cNvSpPr/>
          <p:nvPr/>
        </p:nvSpPr>
        <p:spPr>
          <a:xfrm>
            <a:off x="8664804" y="2456887"/>
            <a:ext cx="747779" cy="292690"/>
          </a:xfrm>
          <a:prstGeom prst="round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dirty="0">
                <a:solidFill>
                  <a:schemeClr val="tx1"/>
                </a:solidFill>
              </a:rPr>
              <a:t>…</a:t>
            </a:r>
            <a:endParaRPr lang="ko-KR" altLang="en-US" sz="2800" dirty="0">
              <a:solidFill>
                <a:schemeClr val="tx1"/>
              </a:solidFill>
            </a:endParaRPr>
          </a:p>
        </p:txBody>
      </p:sp>
      <p:sp>
        <p:nvSpPr>
          <p:cNvPr id="145" name="직사각형 144">
            <a:extLst>
              <a:ext uri="{FF2B5EF4-FFF2-40B4-BE49-F238E27FC236}">
                <a16:creationId xmlns:a16="http://schemas.microsoft.com/office/drawing/2014/main" id="{F58D5735-80FD-2495-D122-8E809FBDDE51}"/>
              </a:ext>
            </a:extLst>
          </p:cNvPr>
          <p:cNvSpPr/>
          <p:nvPr/>
        </p:nvSpPr>
        <p:spPr>
          <a:xfrm>
            <a:off x="6324600" y="1783449"/>
            <a:ext cx="609600" cy="2769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1200" b="1" dirty="0">
                <a:solidFill>
                  <a:schemeClr val="tx1"/>
                </a:solidFill>
              </a:rPr>
              <a:t>Freq.</a:t>
            </a:r>
          </a:p>
          <a:p>
            <a:pPr algn="ctr"/>
            <a:endParaRPr lang="en-US" altLang="ko-KR" sz="1200" b="1" dirty="0">
              <a:solidFill>
                <a:schemeClr val="tx1"/>
              </a:solidFill>
            </a:endParaRPr>
          </a:p>
        </p:txBody>
      </p:sp>
      <p:sp>
        <p:nvSpPr>
          <p:cNvPr id="148" name="왼쪽 중괄호 147">
            <a:extLst>
              <a:ext uri="{FF2B5EF4-FFF2-40B4-BE49-F238E27FC236}">
                <a16:creationId xmlns:a16="http://schemas.microsoft.com/office/drawing/2014/main" id="{F3C9D688-CAAF-58C6-3346-09E21096BA30}"/>
              </a:ext>
            </a:extLst>
          </p:cNvPr>
          <p:cNvSpPr/>
          <p:nvPr/>
        </p:nvSpPr>
        <p:spPr>
          <a:xfrm rot="10800000">
            <a:off x="11069242" y="4624635"/>
            <a:ext cx="383538" cy="818744"/>
          </a:xfrm>
          <a:prstGeom prst="leftBrace">
            <a:avLst>
              <a:gd name="adj1" fmla="val 0"/>
              <a:gd name="adj2" fmla="val 50000"/>
            </a:avLst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0" name="직사각형 149">
                <a:extLst>
                  <a:ext uri="{FF2B5EF4-FFF2-40B4-BE49-F238E27FC236}">
                    <a16:creationId xmlns:a16="http://schemas.microsoft.com/office/drawing/2014/main" id="{CE2DA4A7-A3CF-05F6-A6F5-881D5759A11E}"/>
                  </a:ext>
                </a:extLst>
              </p:cNvPr>
              <p:cNvSpPr/>
              <p:nvPr/>
            </p:nvSpPr>
            <p:spPr>
              <a:xfrm>
                <a:off x="11383614" y="5252295"/>
                <a:ext cx="631176" cy="272676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ko-KR" sz="90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US" altLang="ko-KR" sz="900" dirty="0">
                    <a:solidFill>
                      <a:schemeClr val="tx1"/>
                    </a:solidFill>
                  </a:rPr>
                  <a:t>BSS1 NPCA available channel</a:t>
                </a:r>
              </a:p>
              <a:p>
                <a:pPr algn="ctr"/>
                <a:r>
                  <a:rPr lang="en-US" altLang="ko-KR" sz="900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ko-KR" sz="9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∋</m:t>
                    </m:r>
                    <m:r>
                      <a:rPr lang="en-US" altLang="ko-KR" sz="9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ko-KR" sz="900" dirty="0">
                    <a:solidFill>
                      <a:schemeClr val="tx1"/>
                    </a:solidFill>
                  </a:rPr>
                  <a:t>BSS2 primary channel) </a:t>
                </a:r>
              </a:p>
            </p:txBody>
          </p:sp>
        </mc:Choice>
        <mc:Fallback xmlns="">
          <p:sp>
            <p:nvSpPr>
              <p:cNvPr id="150" name="직사각형 149">
                <a:extLst>
                  <a:ext uri="{FF2B5EF4-FFF2-40B4-BE49-F238E27FC236}">
                    <a16:creationId xmlns:a16="http://schemas.microsoft.com/office/drawing/2014/main" id="{CE2DA4A7-A3CF-05F6-A6F5-881D5759A11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83614" y="5252295"/>
                <a:ext cx="631176" cy="272676"/>
              </a:xfrm>
              <a:prstGeom prst="rect">
                <a:avLst/>
              </a:prstGeom>
              <a:blipFill>
                <a:blip r:embed="rId3"/>
                <a:stretch>
                  <a:fillRect t="-104167" b="-162500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3" name="직사각형 152">
                <a:extLst>
                  <a:ext uri="{FF2B5EF4-FFF2-40B4-BE49-F238E27FC236}">
                    <a16:creationId xmlns:a16="http://schemas.microsoft.com/office/drawing/2014/main" id="{09FAD46B-A54F-2F18-6631-C1A80FC98E87}"/>
                  </a:ext>
                </a:extLst>
              </p:cNvPr>
              <p:cNvSpPr/>
              <p:nvPr/>
            </p:nvSpPr>
            <p:spPr>
              <a:xfrm>
                <a:off x="11403781" y="4008629"/>
                <a:ext cx="631176" cy="272676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ko-KR" sz="90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US" altLang="ko-KR" sz="900" dirty="0">
                    <a:solidFill>
                      <a:schemeClr val="tx1"/>
                    </a:solidFill>
                  </a:rPr>
                  <a:t>BSS2 NPCA available channel</a:t>
                </a:r>
              </a:p>
              <a:p>
                <a:pPr algn="ctr"/>
                <a:r>
                  <a:rPr lang="en-US" altLang="ko-KR" sz="900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ko-KR" sz="9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∋</m:t>
                    </m:r>
                    <m:r>
                      <a:rPr lang="en-US" altLang="ko-KR" sz="9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ko-KR" sz="900" dirty="0">
                    <a:solidFill>
                      <a:schemeClr val="tx1"/>
                    </a:solidFill>
                  </a:rPr>
                  <a:t>BSS3 primary channel) </a:t>
                </a:r>
              </a:p>
            </p:txBody>
          </p:sp>
        </mc:Choice>
        <mc:Fallback xmlns="">
          <p:sp>
            <p:nvSpPr>
              <p:cNvPr id="153" name="직사각형 152">
                <a:extLst>
                  <a:ext uri="{FF2B5EF4-FFF2-40B4-BE49-F238E27FC236}">
                    <a16:creationId xmlns:a16="http://schemas.microsoft.com/office/drawing/2014/main" id="{09FAD46B-A54F-2F18-6631-C1A80FC98E8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03781" y="4008629"/>
                <a:ext cx="631176" cy="272676"/>
              </a:xfrm>
              <a:prstGeom prst="rect">
                <a:avLst/>
              </a:prstGeom>
              <a:blipFill>
                <a:blip r:embed="rId4"/>
                <a:stretch>
                  <a:fillRect t="-104167" b="-162500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2" name="왼쪽 중괄호 151">
            <a:extLst>
              <a:ext uri="{FF2B5EF4-FFF2-40B4-BE49-F238E27FC236}">
                <a16:creationId xmlns:a16="http://schemas.microsoft.com/office/drawing/2014/main" id="{82246D43-82D0-5A52-5ABB-D38BEDF4F455}"/>
              </a:ext>
            </a:extLst>
          </p:cNvPr>
          <p:cNvSpPr/>
          <p:nvPr/>
        </p:nvSpPr>
        <p:spPr>
          <a:xfrm rot="10800000">
            <a:off x="11062925" y="3795571"/>
            <a:ext cx="383538" cy="818744"/>
          </a:xfrm>
          <a:prstGeom prst="leftBrace">
            <a:avLst>
              <a:gd name="adj1" fmla="val 0"/>
              <a:gd name="adj2" fmla="val 50000"/>
            </a:avLst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9368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Prevent c</a:t>
            </a:r>
            <a:r>
              <a:rPr lang="en-US" altLang="ko-KR" dirty="0"/>
              <a:t>ascading</a:t>
            </a:r>
            <a:r>
              <a:rPr lang="en-US" dirty="0"/>
              <a:t> channel switching 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F07D5DE5-3975-D2EB-06C4-5380DA4E9E95}"/>
              </a:ext>
            </a:extLst>
          </p:cNvPr>
          <p:cNvSpPr txBox="1">
            <a:spLocks/>
          </p:cNvSpPr>
          <p:nvPr/>
        </p:nvSpPr>
        <p:spPr bwMode="auto">
          <a:xfrm>
            <a:off x="914401" y="1981200"/>
            <a:ext cx="10439400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Since the NPCA p-channel during the NPCA operation can cause cascading channel switching of OBSS NPCA STAs, we consider methods to limit cascading channel switching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Proposal 1: Switch to the NPCA p-channel when an NPCA triggering event occurs from an OBSS with the same p-channel as MyBSS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/>
              <a:t>It can prevent cascading channel switching in advance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/>
              <a:t>However, when there are few OBSSs with the same p-channel with MyBSS, NPCA opportunities may be relatively limited</a:t>
            </a:r>
          </a:p>
        </p:txBody>
      </p:sp>
    </p:spTree>
    <p:extLst>
      <p:ext uri="{BB962C8B-B14F-4D97-AF65-F5344CB8AC3E}">
        <p14:creationId xmlns:p14="http://schemas.microsoft.com/office/powerpoint/2010/main" val="3482839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C2193C-1A65-0145-8723-A8DFB53077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8684EF8-3F10-71CB-7B89-78715D3E7C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2024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406093E-80DB-56F3-9674-81F55B6743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2DB00FCD-5BD7-D63B-6C33-2CCE4230B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Prevent c</a:t>
            </a:r>
            <a:r>
              <a:rPr lang="en-US" altLang="ko-KR" dirty="0"/>
              <a:t>ascading</a:t>
            </a:r>
            <a:r>
              <a:rPr lang="en-US" dirty="0"/>
              <a:t> channel switching 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C991B4A2-68D9-FCD5-BF1F-8E5E542344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728ADBA-D839-AD11-EE50-900FB8EC6C3E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0"/>
            <a:ext cx="105155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Proposal 2: Including an explicit indication in the PPDU to notify that this PPDU is generated from the NPCA operation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If the NPCA STA initiates frame exchange on the NPCA p-channel with an ICF, it may include an indication within the ICF to prevent NPCA operation of OBSS; and/or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Indicate the NPCA mark within the UHR SIG field when transmitting UHR PPDU format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When NPCA STAs overhear the NPCA indication on their BSS p-channel, they may optionally choose whether to perform NPCA or not as follows 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Opt 1) Do not perform NPCA until the OBSS NPCA STAs switch back to their p-channel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Opt 2) Switching to NPCA p-channel to perform NPCA; After that, do not use untriggered transmission, considering the trade-off between the benefits of NPCA and the increase in backoff contenders due to NPCA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/>
              <a:t>Allow only the NPCA AP to attempt channel contention</a:t>
            </a:r>
          </a:p>
        </p:txBody>
      </p:sp>
    </p:spTree>
    <p:extLst>
      <p:ext uri="{BB962C8B-B14F-4D97-AF65-F5344CB8AC3E}">
        <p14:creationId xmlns:p14="http://schemas.microsoft.com/office/powerpoint/2010/main" val="140761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6679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2000" dirty="0"/>
              <a:t>In this presentation, we discuss some approaches for NPCA STAs to mitigate the excessive NPCA which can cause cascading channel switching </a:t>
            </a:r>
          </a:p>
          <a:p>
            <a:pPr lvl="1"/>
            <a:r>
              <a:rPr lang="en-US" altLang="ko-KR" sz="1600" dirty="0"/>
              <a:t>Switch to the NPCA primary channel when an NPCA triggering event occurs from an OBSS with the same primary channel as MyBSS</a:t>
            </a:r>
          </a:p>
          <a:p>
            <a:pPr lvl="1"/>
            <a:r>
              <a:rPr lang="en-US" altLang="ko-KR" sz="1600" dirty="0"/>
              <a:t>Including an explicit indication in the PPDU</a:t>
            </a:r>
          </a:p>
          <a:p>
            <a:pPr lvl="2"/>
            <a:r>
              <a:rPr lang="en-US" altLang="ko-KR" sz="1600" dirty="0"/>
              <a:t>ICF when NPCA STAs initiate frame exchange on the NPCA primary channel; and/or</a:t>
            </a:r>
          </a:p>
          <a:p>
            <a:pPr lvl="2"/>
            <a:r>
              <a:rPr lang="en-US" altLang="ko-KR" sz="1600" dirty="0"/>
              <a:t>Transmission of UHR PPDU format between NPCA STAs on the NPCA available channel</a:t>
            </a:r>
          </a:p>
          <a:p>
            <a:pPr marL="857230" lvl="2" indent="0">
              <a:buNone/>
            </a:pPr>
            <a:endParaRPr lang="en-US" altLang="ko-KR" sz="160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Summary 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7239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469294</TotalTime>
  <Words>1356</Words>
  <Application>Microsoft Office PowerPoint</Application>
  <PresentationFormat>와이드스크린</PresentationFormat>
  <Paragraphs>162</Paragraphs>
  <Slides>13</Slides>
  <Notes>13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8" baseType="lpstr">
      <vt:lpstr>굴림</vt:lpstr>
      <vt:lpstr>Arial</vt:lpstr>
      <vt:lpstr>Cambria Math</vt:lpstr>
      <vt:lpstr>Times New Roman</vt:lpstr>
      <vt:lpstr>802-11-Submission</vt:lpstr>
      <vt:lpstr>PowerPoint 프레젠테이션</vt:lpstr>
      <vt:lpstr>Abstract</vt:lpstr>
      <vt:lpstr>Motivation </vt:lpstr>
      <vt:lpstr>Channel switching for NPCA</vt:lpstr>
      <vt:lpstr>Cascading channel switching for NPCA</vt:lpstr>
      <vt:lpstr>Example of cascading channel switching </vt:lpstr>
      <vt:lpstr>Prevent cascading channel switching </vt:lpstr>
      <vt:lpstr>Prevent cascading channel switching </vt:lpstr>
      <vt:lpstr>Summary </vt:lpstr>
      <vt:lpstr>Reference </vt:lpstr>
      <vt:lpstr>SP1</vt:lpstr>
      <vt:lpstr>SP2</vt:lpstr>
      <vt:lpstr>SP3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ieee802.11bn</dc:title>
  <dc:creator>Sichan Noh;Joonsoo Lee</dc:creator>
  <cp:lastModifiedBy>Si-Chan Noh</cp:lastModifiedBy>
  <cp:revision>6257</cp:revision>
  <cp:lastPrinted>2024-07-25T22:15:22Z</cp:lastPrinted>
  <dcterms:created xsi:type="dcterms:W3CDTF">2007-05-21T21:00:37Z</dcterms:created>
  <dcterms:modified xsi:type="dcterms:W3CDTF">2025-02-12T07:18:16Z</dcterms:modified>
</cp:coreProperties>
</file>