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446" r:id="rId2"/>
    <p:sldId id="452" r:id="rId3"/>
    <p:sldId id="480" r:id="rId4"/>
    <p:sldId id="505" r:id="rId5"/>
    <p:sldId id="516" r:id="rId6"/>
    <p:sldId id="523" r:id="rId7"/>
    <p:sldId id="515" r:id="rId8"/>
    <p:sldId id="469" r:id="rId9"/>
    <p:sldId id="470" r:id="rId10"/>
    <p:sldId id="471" r:id="rId11"/>
  </p:sldIdLst>
  <p:sldSz cx="12192000" cy="6858000"/>
  <p:notesSz cx="9926638" cy="6797675"/>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41" userDrawn="1">
          <p15:clr>
            <a:srgbClr val="A4A3A4"/>
          </p15:clr>
        </p15:guide>
        <p15:guide id="2" pos="3127"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22BD3609-64EF-8DC1-DA71-22AAEB7E0D22}" name="이준수" initials="이" userId="S::js.lee@newratek.com::8c6486e4-8bc7-4f1a-bdee-fbc23a8e82c1" providerId="AD"/>
  <p188:author id="{3A721035-C459-A068-4EF5-526E126F7C99}" name="NRT LAB" initials="NL" userId="S::nrt.lab@newratek.com::a20cd3e8-0e2c-40a5-99b6-2fbe4c0914df" providerId="AD"/>
  <p188:author id="{0F62E7C6-B314-523F-9E70-39A1E5A3E153}" name="노시찬" initials="노" userId="S::sc.noh@newratek.com::9de97547-44b1-4820-bc9d-2958daea9342"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99FF"/>
    <a:srgbClr val="F7FDAD"/>
    <a:srgbClr val="FFFF99"/>
    <a:srgbClr val="ADDB7B"/>
    <a:srgbClr val="D8EEC0"/>
    <a:srgbClr val="BCE292"/>
    <a:srgbClr val="00863D"/>
    <a:srgbClr val="0000FF"/>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432" autoAdjust="0"/>
    <p:restoredTop sz="76910" autoAdjust="0"/>
  </p:normalViewPr>
  <p:slideViewPr>
    <p:cSldViewPr>
      <p:cViewPr varScale="1">
        <p:scale>
          <a:sx n="52" d="100"/>
          <a:sy n="52" d="100"/>
        </p:scale>
        <p:origin x="68" y="604"/>
      </p:cViewPr>
      <p:guideLst>
        <p:guide orient="horz" pos="2160"/>
        <p:guide pos="384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3" d="100"/>
          <a:sy n="103" d="100"/>
        </p:scale>
        <p:origin x="2252" y="84"/>
      </p:cViewPr>
      <p:guideLst>
        <p:guide orient="horz" pos="2141"/>
        <p:guide pos="31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8/10/relationships/authors" Targe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64728" y="69906"/>
            <a:ext cx="2166234"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802.11-yy/1111r0</a:t>
            </a:r>
          </a:p>
        </p:txBody>
      </p:sp>
      <p:sp>
        <p:nvSpPr>
          <p:cNvPr id="3075" name="Rectangle 3"/>
          <p:cNvSpPr>
            <a:spLocks noGrp="1" noChangeArrowheads="1"/>
          </p:cNvSpPr>
          <p:nvPr>
            <p:ph type="dt" sz="quarter" idx="1"/>
          </p:nvPr>
        </p:nvSpPr>
        <p:spPr bwMode="auto">
          <a:xfrm>
            <a:off x="995677" y="699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83792" y="6578907"/>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ea typeface="+mn-ea"/>
                <a:cs typeface="+mn-cs"/>
              </a:defRPr>
            </a:lvl1pPr>
          </a:lstStyle>
          <a:p>
            <a:pPr>
              <a:defRPr/>
            </a:pPr>
            <a:r>
              <a:rPr lang="en-US" altLang="ko-KR" dirty="0"/>
              <a:t>Si-Chan Noh</a:t>
            </a:r>
            <a:r>
              <a:rPr lang="en-US" dirty="0"/>
              <a:t>, </a:t>
            </a:r>
            <a:r>
              <a:rPr lang="en-US" altLang="ko-KR" dirty="0"/>
              <a:t>Newracom</a:t>
            </a:r>
            <a:endParaRPr lang="en-US" dirty="0"/>
          </a:p>
        </p:txBody>
      </p:sp>
      <p:sp>
        <p:nvSpPr>
          <p:cNvPr id="3077" name="Rectangle 5"/>
          <p:cNvSpPr>
            <a:spLocks noGrp="1" noChangeArrowheads="1"/>
          </p:cNvSpPr>
          <p:nvPr>
            <p:ph type="sldNum" sz="quarter" idx="3"/>
          </p:nvPr>
        </p:nvSpPr>
        <p:spPr bwMode="auto">
          <a:xfrm>
            <a:off x="4592659" y="657890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2143"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2505" y="283765"/>
            <a:ext cx="794162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10247" name="Rectangle 7"/>
          <p:cNvSpPr>
            <a:spLocks noChangeArrowheads="1"/>
          </p:cNvSpPr>
          <p:nvPr/>
        </p:nvSpPr>
        <p:spPr bwMode="auto">
          <a:xfrm>
            <a:off x="992505" y="657890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5128" name="Line 8"/>
          <p:cNvSpPr>
            <a:spLocks noChangeShapeType="1"/>
          </p:cNvSpPr>
          <p:nvPr/>
        </p:nvSpPr>
        <p:spPr bwMode="auto">
          <a:xfrm>
            <a:off x="992507" y="6570981"/>
            <a:ext cx="816042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798524" y="1283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2143" eaLnBrk="0" latinLnBrk="0" hangingPunct="0">
              <a:defRPr kumimoji="0" sz="1400" b="1">
                <a:ea typeface="+mn-ea"/>
                <a:cs typeface="+mn-cs"/>
              </a:defRPr>
            </a:lvl1pPr>
          </a:lstStyle>
          <a:p>
            <a:pPr>
              <a:defRPr/>
            </a:pPr>
            <a:r>
              <a:rPr lang="en-US" dirty="0"/>
              <a:t>doc.: IEEE 802.11-yy/0610r0</a:t>
            </a:r>
          </a:p>
        </p:txBody>
      </p:sp>
      <p:sp>
        <p:nvSpPr>
          <p:cNvPr id="2051" name="Rectangle 3"/>
          <p:cNvSpPr>
            <a:spLocks noGrp="1" noChangeArrowheads="1"/>
          </p:cNvSpPr>
          <p:nvPr>
            <p:ph type="dt" idx="1"/>
          </p:nvPr>
        </p:nvSpPr>
        <p:spPr bwMode="auto">
          <a:xfrm>
            <a:off x="935430" y="1283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2143" eaLnBrk="0" latinLnBrk="0" hangingPunct="0">
              <a:defRPr kumimoji="0" sz="1400" b="1">
                <a:ea typeface="+mn-ea"/>
                <a:cs typeface="+mn-cs"/>
              </a:defRPr>
            </a:lvl1pPr>
          </a:lstStyle>
          <a:p>
            <a:pPr>
              <a:defRPr/>
            </a:pPr>
            <a:r>
              <a:rPr lang="en-US" dirty="0"/>
              <a:t>Month Year</a:t>
            </a:r>
          </a:p>
        </p:txBody>
      </p:sp>
      <p:sp>
        <p:nvSpPr>
          <p:cNvPr id="4100" name="Rectangle 4"/>
          <p:cNvSpPr>
            <a:spLocks noGrp="1" noRot="1" noChangeAspect="1" noChangeArrowheads="1" noTextEdit="1"/>
          </p:cNvSpPr>
          <p:nvPr>
            <p:ph type="sldImg" idx="2"/>
          </p:nvPr>
        </p:nvSpPr>
        <p:spPr bwMode="auto">
          <a:xfrm>
            <a:off x="2705100" y="512763"/>
            <a:ext cx="4516438" cy="2541587"/>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2284" y="3229214"/>
            <a:ext cx="7282072" cy="3059588"/>
          </a:xfrm>
          <a:prstGeom prst="rect">
            <a:avLst/>
          </a:prstGeom>
          <a:noFill/>
          <a:ln w="9525">
            <a:noFill/>
            <a:miter lim="800000"/>
            <a:headEnd/>
            <a:tailEnd/>
          </a:ln>
          <a:effectLst/>
        </p:spPr>
        <p:txBody>
          <a:bodyPr vert="horz" wrap="square" lIns="93531" tIns="45974" rIns="93531" bIns="4597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882265" y="6582077"/>
            <a:ext cx="211211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6560" lvl="4" algn="r" defTabSz="932143"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0028" y="6582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2143"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6900" y="6582077"/>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a:cs typeface="Arial" charset="0"/>
              </a:rPr>
              <a:t>Submission</a:t>
            </a:r>
          </a:p>
        </p:txBody>
      </p:sp>
      <p:sp>
        <p:nvSpPr>
          <p:cNvPr id="4105" name="Line 9"/>
          <p:cNvSpPr>
            <a:spLocks noChangeShapeType="1"/>
          </p:cNvSpPr>
          <p:nvPr/>
        </p:nvSpPr>
        <p:spPr bwMode="auto">
          <a:xfrm>
            <a:off x="1036899" y="6580493"/>
            <a:ext cx="785284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
        <p:nvSpPr>
          <p:cNvPr id="4106" name="Line 10"/>
          <p:cNvSpPr>
            <a:spLocks noChangeShapeType="1"/>
          </p:cNvSpPr>
          <p:nvPr/>
        </p:nvSpPr>
        <p:spPr bwMode="auto">
          <a:xfrm>
            <a:off x="929088" y="217184"/>
            <a:ext cx="806846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1312" tIns="45656" rIns="91312" bIns="45656"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xfrm>
            <a:off x="2705100" y="512763"/>
            <a:ext cx="4516438" cy="2541587"/>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18672833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2846496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764207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9430456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5624290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4343767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8E0727-4B2C-B0F0-7B2A-45750A4DDCA3}"/>
            </a:ext>
          </a:extLst>
        </p:cNvPr>
        <p:cNvGrpSpPr/>
        <p:nvPr/>
      </p:nvGrpSpPr>
      <p:grpSpPr>
        <a:xfrm>
          <a:off x="0" y="0"/>
          <a:ext cx="0" cy="0"/>
          <a:chOff x="0" y="0"/>
          <a:chExt cx="0" cy="0"/>
        </a:xfrm>
      </p:grpSpPr>
      <p:sp>
        <p:nvSpPr>
          <p:cNvPr id="2" name="슬라이드 이미지 개체 틀 1">
            <a:extLst>
              <a:ext uri="{FF2B5EF4-FFF2-40B4-BE49-F238E27FC236}">
                <a16:creationId xmlns:a16="http://schemas.microsoft.com/office/drawing/2014/main" id="{BF631EF3-B8C3-D4D4-0A2D-F489A4FFEDDC}"/>
              </a:ext>
            </a:extLst>
          </p:cNvPr>
          <p:cNvSpPr>
            <a:spLocks noGrp="1" noRot="1" noChangeAspect="1"/>
          </p:cNvSpPr>
          <p:nvPr>
            <p:ph type="sldImg"/>
          </p:nvPr>
        </p:nvSpPr>
        <p:spPr/>
      </p:sp>
      <p:sp>
        <p:nvSpPr>
          <p:cNvPr id="3" name="슬라이드 노트 개체 틀 2">
            <a:extLst>
              <a:ext uri="{FF2B5EF4-FFF2-40B4-BE49-F238E27FC236}">
                <a16:creationId xmlns:a16="http://schemas.microsoft.com/office/drawing/2014/main" id="{0596A834-7A1F-747B-85BC-5C154BD2D918}"/>
              </a:ext>
            </a:extLst>
          </p:cNvPr>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3734067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25018997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359512801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2705100" y="512763"/>
            <a:ext cx="4516438" cy="2541587"/>
          </a:xfrm>
        </p:spPr>
      </p:sp>
      <p:sp>
        <p:nvSpPr>
          <p:cNvPr id="3" name="슬라이드 노트 개체 틀 2"/>
          <p:cNvSpPr>
            <a:spLocks noGrp="1"/>
          </p:cNvSpPr>
          <p:nvPr>
            <p:ph type="body" idx="1"/>
          </p:nvPr>
        </p:nvSpPr>
        <p:spPr/>
        <p:txBody>
          <a:bodyPr/>
          <a:lstStyle/>
          <a:p>
            <a:endParaRPr lang="ko-KR" altLang="en-US" dirty="0"/>
          </a:p>
        </p:txBody>
      </p:sp>
    </p:spTree>
    <p:extLst>
      <p:ext uri="{BB962C8B-B14F-4D97-AF65-F5344CB8AC3E}">
        <p14:creationId xmlns:p14="http://schemas.microsoft.com/office/powerpoint/2010/main" val="83945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189" indent="0" algn="ctr">
              <a:buNone/>
              <a:defRPr/>
            </a:lvl2pPr>
            <a:lvl3pPr marL="914377" indent="0" algn="ctr">
              <a:buNone/>
              <a:defRPr/>
            </a:lvl3pPr>
            <a:lvl4pPr marL="1371566" indent="0" algn="ctr">
              <a:buNone/>
              <a:defRPr/>
            </a:lvl4pPr>
            <a:lvl5pPr marL="1828754" indent="0" algn="ctr">
              <a:buNone/>
              <a:defRPr/>
            </a:lvl5pPr>
            <a:lvl6pPr marL="2285943" indent="0" algn="ctr">
              <a:buNone/>
              <a:defRPr/>
            </a:lvl6pPr>
            <a:lvl7pPr marL="2743131" indent="0" algn="ctr">
              <a:buNone/>
              <a:defRPr/>
            </a:lvl7pPr>
            <a:lvl8pPr marL="3200320" indent="0" algn="ctr">
              <a:buNone/>
              <a:defRPr/>
            </a:lvl8pPr>
            <a:lvl9pPr marL="3657509" indent="0" algn="ctr">
              <a:buNone/>
              <a:defRPr/>
            </a:lvl9pPr>
          </a:lstStyle>
          <a:p>
            <a:r>
              <a:rPr lang="en-US"/>
              <a:t>Click to edit Master subtitle style</a:t>
            </a:r>
          </a:p>
        </p:txBody>
      </p:sp>
      <p:sp>
        <p:nvSpPr>
          <p:cNvPr id="7" name="제목 6"/>
          <p:cNvSpPr>
            <a:spLocks noGrp="1"/>
          </p:cNvSpPr>
          <p:nvPr>
            <p:ph type="title"/>
          </p:nvPr>
        </p:nvSpPr>
        <p:spPr/>
        <p:txBody>
          <a:bodyPr/>
          <a:lstStyle/>
          <a:p>
            <a:r>
              <a:rPr lang="ko-KR" altLang="en-US"/>
              <a:t>마스터 제목 스타일 편집</a:t>
            </a:r>
          </a:p>
        </p:txBody>
      </p:sp>
      <p:sp>
        <p:nvSpPr>
          <p:cNvPr id="8" name="날짜 개체 틀 7"/>
          <p:cNvSpPr>
            <a:spLocks noGrp="1"/>
          </p:cNvSpPr>
          <p:nvPr>
            <p:ph type="dt" sz="half" idx="10"/>
          </p:nvPr>
        </p:nvSpPr>
        <p:spPr>
          <a:xfrm>
            <a:off x="929220" y="332603"/>
            <a:ext cx="1182055" cy="276999"/>
          </a:xfrm>
        </p:spPr>
        <p:txBody>
          <a:bodyPr/>
          <a:lstStyle/>
          <a:p>
            <a:pPr>
              <a:defRPr/>
            </a:pPr>
            <a:r>
              <a:rPr lang="en-US" altLang="ko-KR" dirty="0"/>
              <a:t>March 2024</a:t>
            </a:r>
          </a:p>
        </p:txBody>
      </p:sp>
      <p:sp>
        <p:nvSpPr>
          <p:cNvPr id="9" name="바닥글 개체 틀 8"/>
          <p:cNvSpPr>
            <a:spLocks noGrp="1"/>
          </p:cNvSpPr>
          <p:nvPr>
            <p:ph type="ftr" sz="quarter" idx="11"/>
          </p:nvPr>
        </p:nvSpPr>
        <p:spPr>
          <a:xfrm>
            <a:off x="9830576" y="6475413"/>
            <a:ext cx="1561325" cy="184666"/>
          </a:xfrm>
        </p:spPr>
        <p:txBody>
          <a:bodyPr/>
          <a:lstStyle/>
          <a:p>
            <a:pPr>
              <a:defRPr/>
            </a:pPr>
            <a:r>
              <a:rPr lang="en-US" altLang="ko-KR" dirty="0"/>
              <a:t>Si-Chan Noh, </a:t>
            </a:r>
            <a:r>
              <a:rPr lang="en-US" altLang="ko-KR" dirty="0" err="1"/>
              <a:t>Newracom</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914400"/>
          </a:xfrm>
        </p:spPr>
        <p:txBody>
          <a:bodyPr/>
          <a:lstStyle/>
          <a:p>
            <a:r>
              <a:rPr lang="en-US" dirty="0"/>
              <a:t>Click to edit Master title style</a:t>
            </a:r>
          </a:p>
        </p:txBody>
      </p:sp>
      <p:sp>
        <p:nvSpPr>
          <p:cNvPr id="3" name="Content Placeholder 2"/>
          <p:cNvSpPr>
            <a:spLocks noGrp="1"/>
          </p:cNvSpPr>
          <p:nvPr>
            <p:ph idx="1"/>
          </p:nvPr>
        </p:nvSpPr>
        <p:spPr>
          <a:xfrm>
            <a:off x="914400" y="1752600"/>
            <a:ext cx="103632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p>
        </p:txBody>
      </p:sp>
      <p:sp>
        <p:nvSpPr>
          <p:cNvPr id="5"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6"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914400" y="1752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929220" y="332603"/>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a:t>March 2024</a:t>
            </a:r>
            <a:endParaRPr lang="en-US" dirty="0"/>
          </a:p>
        </p:txBody>
      </p:sp>
      <p:sp>
        <p:nvSpPr>
          <p:cNvPr id="1029" name="Rectangle 5"/>
          <p:cNvSpPr>
            <a:spLocks noGrp="1" noChangeArrowheads="1"/>
          </p:cNvSpPr>
          <p:nvPr>
            <p:ph type="ftr" sz="quarter" idx="3"/>
          </p:nvPr>
        </p:nvSpPr>
        <p:spPr bwMode="auto">
          <a:xfrm>
            <a:off x="9830576" y="6475413"/>
            <a:ext cx="156132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Si-Chan Noh, </a:t>
            </a:r>
            <a:r>
              <a:rPr lang="en-US" altLang="ko-KR" dirty="0" err="1"/>
              <a:t>Newracom</a:t>
            </a:r>
            <a:endParaRPr lang="en-US" altLang="ko-KR" dirty="0"/>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7977654" y="332603"/>
            <a:ext cx="3283015" cy="276999"/>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a:cs typeface="Arial" charset="0"/>
              </a:rPr>
              <a:t>doc.: IEEE 802.11-24/1842r1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
        <p:nvSpPr>
          <p:cNvPr id="1033" name="Rectangle 9"/>
          <p:cNvSpPr>
            <a:spLocks noChangeArrowheads="1"/>
          </p:cNvSpPr>
          <p:nvPr/>
        </p:nvSpPr>
        <p:spPr bwMode="auto">
          <a:xfrm>
            <a:off x="914402" y="6475414"/>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z="1200">
                <a:cs typeface="Arial"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sz="120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p:titleStyle>
    <p:body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a:t>
            </a:fld>
            <a:endParaRPr lang="en-US" altLang="ko-KR" sz="1200" b="0" dirty="0">
              <a:cs typeface="Arial" panose="020B0604020202020204" pitchFamily="34" charset="0"/>
            </a:endParaRPr>
          </a:p>
        </p:txBody>
      </p:sp>
      <p:sp>
        <p:nvSpPr>
          <p:cNvPr id="9"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0" name="날짜 개체 틀 3"/>
          <p:cNvSpPr txBox="1">
            <a:spLocks/>
          </p:cNvSpPr>
          <p:nvPr/>
        </p:nvSpPr>
        <p:spPr bwMode="auto">
          <a:xfrm>
            <a:off x="914400" y="332604"/>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en-US" altLang="ko-KR" dirty="0"/>
              <a:t>November 2024</a:t>
            </a:r>
          </a:p>
        </p:txBody>
      </p:sp>
      <p:sp>
        <p:nvSpPr>
          <p:cNvPr id="7" name="Rectangle 1">
            <a:extLst>
              <a:ext uri="{FF2B5EF4-FFF2-40B4-BE49-F238E27FC236}">
                <a16:creationId xmlns:a16="http://schemas.microsoft.com/office/drawing/2014/main" id="{7E03CC87-A6A2-1D67-6C7A-C299D0417402}"/>
              </a:ext>
            </a:extLst>
          </p:cNvPr>
          <p:cNvSpPr txBox="1">
            <a:spLocks noChangeArrowheads="1"/>
          </p:cNvSpPr>
          <p:nvPr/>
        </p:nvSpPr>
        <p:spPr bwMode="auto">
          <a:xfrm>
            <a:off x="914400" y="469900"/>
            <a:ext cx="103632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189" algn="ctr" rtl="0" eaLnBrk="0" fontAlgn="base" hangingPunct="0">
              <a:spcBef>
                <a:spcPct val="0"/>
              </a:spcBef>
              <a:spcAft>
                <a:spcPct val="0"/>
              </a:spcAft>
              <a:defRPr sz="3200" b="1">
                <a:solidFill>
                  <a:schemeClr val="tx2"/>
                </a:solidFill>
                <a:latin typeface="Times New Roman" pitchFamily="18" charset="0"/>
              </a:defRPr>
            </a:lvl6pPr>
            <a:lvl7pPr marL="914377" algn="ctr" rtl="0" eaLnBrk="0" fontAlgn="base" hangingPunct="0">
              <a:spcBef>
                <a:spcPct val="0"/>
              </a:spcBef>
              <a:spcAft>
                <a:spcPct val="0"/>
              </a:spcAft>
              <a:defRPr sz="3200" b="1">
                <a:solidFill>
                  <a:schemeClr val="tx2"/>
                </a:solidFill>
                <a:latin typeface="Times New Roman" pitchFamily="18" charset="0"/>
              </a:defRPr>
            </a:lvl7pPr>
            <a:lvl8pPr marL="1371566" algn="ctr" rtl="0" eaLnBrk="0" fontAlgn="base" hangingPunct="0">
              <a:spcBef>
                <a:spcPct val="0"/>
              </a:spcBef>
              <a:spcAft>
                <a:spcPct val="0"/>
              </a:spcAft>
              <a:defRPr sz="3200" b="1">
                <a:solidFill>
                  <a:schemeClr val="tx2"/>
                </a:solidFill>
                <a:latin typeface="Times New Roman" pitchFamily="18" charset="0"/>
              </a:defRPr>
            </a:lvl8pPr>
            <a:lvl9pPr marL="1828754" algn="ctr" rtl="0" eaLnBrk="0" fontAlgn="base" hangingPunct="0">
              <a:spcBef>
                <a:spcPct val="0"/>
              </a:spcBef>
              <a:spcAft>
                <a:spcPct val="0"/>
              </a:spcAft>
              <a:defRPr sz="3200" b="1">
                <a:solidFill>
                  <a:schemeClr val="tx2"/>
                </a:solidFill>
                <a:latin typeface="Times New Roman" pitchFamily="18" charset="0"/>
              </a:defRPr>
            </a:lvl9p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ko-KR" dirty="0">
                <a:solidFill>
                  <a:schemeClr val="tx1"/>
                </a:solidFill>
                <a:ea typeface="굴림" panose="020B0600000101010101" pitchFamily="50" charset="-127"/>
              </a:rPr>
              <a:t>Consideration on cascading channel switching for NPCA</a:t>
            </a:r>
            <a:endParaRPr kumimoji="0" lang="en-GB" kern="0" dirty="0"/>
          </a:p>
        </p:txBody>
      </p:sp>
      <p:sp>
        <p:nvSpPr>
          <p:cNvPr id="8" name="Rectangle 2">
            <a:extLst>
              <a:ext uri="{FF2B5EF4-FFF2-40B4-BE49-F238E27FC236}">
                <a16:creationId xmlns:a16="http://schemas.microsoft.com/office/drawing/2014/main" id="{222A708C-90E9-A0D3-5A06-680C09FF91E9}"/>
              </a:ext>
            </a:extLst>
          </p:cNvPr>
          <p:cNvSpPr txBox="1">
            <a:spLocks noChangeArrowheads="1"/>
          </p:cNvSpPr>
          <p:nvPr/>
        </p:nvSpPr>
        <p:spPr bwMode="auto">
          <a:xfrm>
            <a:off x="1828800" y="1756504"/>
            <a:ext cx="85344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pPr>
            <a:r>
              <a:rPr kumimoji="0" lang="en-GB" sz="2000" kern="0" dirty="0"/>
              <a:t>Date:</a:t>
            </a:r>
            <a:r>
              <a:rPr kumimoji="0" lang="en-GB" sz="2000" b="0" kern="0" dirty="0"/>
              <a:t> </a:t>
            </a:r>
            <a:r>
              <a:rPr lang="en-US" altLang="ko-KR" sz="2000" b="0" dirty="0">
                <a:ea typeface="굴림" panose="020B0600000101010101" pitchFamily="50" charset="-127"/>
              </a:rPr>
              <a:t>2024-11-08</a:t>
            </a:r>
            <a:endParaRPr kumimoji="0" lang="en-GB" sz="2000" b="0" kern="0" dirty="0"/>
          </a:p>
        </p:txBody>
      </p:sp>
      <p:sp>
        <p:nvSpPr>
          <p:cNvPr id="11" name="Rectangle 4">
            <a:extLst>
              <a:ext uri="{FF2B5EF4-FFF2-40B4-BE49-F238E27FC236}">
                <a16:creationId xmlns:a16="http://schemas.microsoft.com/office/drawing/2014/main" id="{C0408AA7-62D7-A783-6431-AF7A2D276D38}"/>
              </a:ext>
            </a:extLst>
          </p:cNvPr>
          <p:cNvSpPr>
            <a:spLocks noChangeArrowheads="1"/>
          </p:cNvSpPr>
          <p:nvPr/>
        </p:nvSpPr>
        <p:spPr bwMode="auto">
          <a:xfrm>
            <a:off x="1146175" y="2459896"/>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13" name="Table 9">
            <a:extLst>
              <a:ext uri="{FF2B5EF4-FFF2-40B4-BE49-F238E27FC236}">
                <a16:creationId xmlns:a16="http://schemas.microsoft.com/office/drawing/2014/main" id="{33A076D7-3C24-EDF5-947A-43A3CC5AE43B}"/>
              </a:ext>
            </a:extLst>
          </p:cNvPr>
          <p:cNvGraphicFramePr>
            <a:graphicFrameLocks noGrp="1"/>
          </p:cNvGraphicFramePr>
          <p:nvPr>
            <p:extLst>
              <p:ext uri="{D42A27DB-BD31-4B8C-83A1-F6EECF244321}">
                <p14:modId xmlns:p14="http://schemas.microsoft.com/office/powerpoint/2010/main" val="2965868929"/>
              </p:ext>
            </p:extLst>
          </p:nvPr>
        </p:nvGraphicFramePr>
        <p:xfrm>
          <a:off x="914400" y="2895600"/>
          <a:ext cx="10667999" cy="1188720"/>
        </p:xfrm>
        <a:graphic>
          <a:graphicData uri="http://schemas.openxmlformats.org/drawingml/2006/table">
            <a:tbl>
              <a:tblPr firstRow="1" bandRow="1">
                <a:tableStyleId>{21E4AEA4-8DFA-4A89-87EB-49C32662AFE0}</a:tableStyleId>
              </a:tblPr>
              <a:tblGrid>
                <a:gridCol w="2133600">
                  <a:extLst>
                    <a:ext uri="{9D8B030D-6E8A-4147-A177-3AD203B41FA5}">
                      <a16:colId xmlns:a16="http://schemas.microsoft.com/office/drawing/2014/main" val="20000"/>
                    </a:ext>
                  </a:extLst>
                </a:gridCol>
                <a:gridCol w="21336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gridCol w="2133600">
                  <a:extLst>
                    <a:ext uri="{9D8B030D-6E8A-4147-A177-3AD203B41FA5}">
                      <a16:colId xmlns:a16="http://schemas.microsoft.com/office/drawing/2014/main" val="20003"/>
                    </a:ext>
                  </a:extLst>
                </a:gridCol>
                <a:gridCol w="2133599">
                  <a:extLst>
                    <a:ext uri="{9D8B030D-6E8A-4147-A177-3AD203B41FA5}">
                      <a16:colId xmlns:a16="http://schemas.microsoft.com/office/drawing/2014/main" val="20004"/>
                    </a:ext>
                  </a:extLst>
                </a:gridCol>
              </a:tblGrid>
              <a:tr h="304800">
                <a:tc>
                  <a:txBody>
                    <a:bodyPr/>
                    <a:lstStyle/>
                    <a:p>
                      <a:pPr algn="l"/>
                      <a:r>
                        <a:rPr lang="en-US" sz="16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6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altLang="ko-KR" sz="1600" dirty="0">
                          <a:solidFill>
                            <a:schemeClr val="tx1"/>
                          </a:solidFill>
                        </a:rPr>
                        <a:t>e</a:t>
                      </a:r>
                      <a:r>
                        <a:rPr lang="en-US" sz="1600" dirty="0">
                          <a:solidFill>
                            <a:schemeClr val="tx1"/>
                          </a:solidFill>
                        </a:rPr>
                        <a:t>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070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Si-Chan Noh</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r>
                        <a:rPr lang="en-US" altLang="ko-KR" sz="1400" dirty="0">
                          <a:solidFill>
                            <a:schemeClr val="tx1"/>
                          </a:solidFill>
                        </a:rPr>
                        <a:t>Newracom</a:t>
                      </a:r>
                    </a:p>
                    <a:p>
                      <a:pPr algn="l"/>
                      <a:endParaRPr lang="en-US" sz="1200" dirty="0">
                        <a:solidFill>
                          <a:schemeClr val="tx1"/>
                        </a:solidFill>
                      </a:endParaRPr>
                    </a:p>
                    <a:p>
                      <a:pPr algn="l"/>
                      <a:endParaRPr lang="en-US" sz="1200" dirty="0">
                        <a:solidFill>
                          <a:schemeClr val="tx1"/>
                        </a:solidFill>
                      </a:endParaRPr>
                    </a:p>
                    <a:p>
                      <a:pPr algn="l"/>
                      <a:endParaRPr lang="en-US" sz="120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sc.noh@newracom.com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3480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rPr>
                        <a:t>Joonsoo Lee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lang="en-US" sz="1400" dirty="0">
                          <a:solidFill>
                            <a:schemeClr val="tx1"/>
                          </a:solidFill>
                        </a:rPr>
                        <a:t>js.lee@newracom.com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46821638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sz="2000" dirty="0"/>
              <a:t>Do you agree to include an explicit indication in the PPDU(TBD) on the NPCA primary channel during NPCA operation? </a:t>
            </a:r>
          </a:p>
          <a:p>
            <a:pPr lvl="1">
              <a:buFont typeface="Arial" panose="020B0604020202020204" pitchFamily="34" charset="0"/>
              <a:buChar char="•"/>
            </a:pPr>
            <a:r>
              <a:rPr lang="en-US" altLang="ko-KR" b="1" dirty="0"/>
              <a:t>The details are TBD</a:t>
            </a:r>
            <a:endParaRPr lang="en-US" altLang="ko-KR" b="1" dirty="0">
              <a:cs typeface="+mn-cs"/>
            </a:endParaRPr>
          </a:p>
          <a:p>
            <a:endParaRPr lang="en-US" altLang="ko-KR" dirty="0"/>
          </a:p>
          <a:p>
            <a:endParaRPr lang="en-US" altLang="ko-KR" dirty="0"/>
          </a:p>
          <a:p>
            <a:pPr marL="0" indent="0">
              <a:buNone/>
            </a:pPr>
            <a:endParaRPr lang="en-US" altLang="ko-KR"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SP1</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10</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2466502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5155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0" indent="0">
              <a:buNone/>
            </a:pPr>
            <a:r>
              <a:rPr lang="en-US" altLang="ko-KR" b="0" dirty="0"/>
              <a:t> This document discusses the NPCA channel switch triggering conditions for NPCA-supporting STAs from another perspective (i.e., not about the PPDU format, not based on TXOP/PPDU/Service Period(SP), etc) when the primary channel is occupied due to a transmission caused by the NPCA operation of OBSS</a:t>
            </a:r>
            <a:br>
              <a:rPr lang="en-US" altLang="ko-KR" dirty="0"/>
            </a:br>
            <a:br>
              <a:rPr lang="en-US" altLang="ko-KR" dirty="0"/>
            </a:br>
            <a:endParaRPr lang="en-US" altLang="ko-KR" dirty="0"/>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Abstract</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2</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2042729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1" y="1981201"/>
            <a:ext cx="10361084"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dirty="0"/>
              <a:t>Non-Primary Channel Access (NPCA) channel switch trigger conditions have been discussed in TGbn [1-4]</a:t>
            </a:r>
          </a:p>
          <a:p>
            <a:pPr lvl="1">
              <a:buFont typeface="Arial" panose="020B0604020202020204" pitchFamily="34" charset="0"/>
              <a:buChar char="•"/>
            </a:pPr>
            <a:r>
              <a:rPr lang="en-US" altLang="ko-KR" sz="2000" dirty="0"/>
              <a:t>TXOP/PPDU/Service Period based NPCA</a:t>
            </a:r>
          </a:p>
          <a:p>
            <a:pPr lvl="1">
              <a:buFont typeface="Arial" panose="020B0604020202020204" pitchFamily="34" charset="0"/>
              <a:buChar char="•"/>
            </a:pPr>
            <a:r>
              <a:rPr lang="en-US" altLang="ko-KR" sz="2000" dirty="0"/>
              <a:t>Control frame exchange/Pre-HE and HE+ format</a:t>
            </a:r>
          </a:p>
          <a:p>
            <a:pPr lvl="1">
              <a:buFont typeface="Arial" panose="020B0604020202020204" pitchFamily="34" charset="0"/>
              <a:buChar char="•"/>
            </a:pPr>
            <a:r>
              <a:rPr lang="en-US" altLang="ko-KR" sz="2000" dirty="0"/>
              <a:t>TXOP/PPDU duration constraint to prevent inefficient NPCA</a:t>
            </a:r>
            <a:endParaRPr lang="en-US" altLang="ko-KR" dirty="0"/>
          </a:p>
          <a:p>
            <a:pPr lvl="2">
              <a:buFont typeface="Arial" panose="020B0604020202020204" pitchFamily="34" charset="0"/>
              <a:buChar char="•"/>
            </a:pPr>
            <a:endParaRPr lang="en-US" altLang="ko-KR" dirty="0"/>
          </a:p>
          <a:p>
            <a:pPr>
              <a:buFont typeface="Arial" panose="020B0604020202020204" pitchFamily="34" charset="0"/>
              <a:buChar char="•"/>
            </a:pPr>
            <a:r>
              <a:rPr lang="en-US" altLang="ko-KR" dirty="0"/>
              <a:t>If</a:t>
            </a:r>
            <a:r>
              <a:rPr lang="ko-KR" altLang="en-US" dirty="0"/>
              <a:t> </a:t>
            </a:r>
            <a:r>
              <a:rPr lang="en-US" altLang="ko-KR" dirty="0"/>
              <a:t>OBSS’s</a:t>
            </a:r>
            <a:r>
              <a:rPr lang="ko-KR" altLang="en-US" dirty="0"/>
              <a:t> </a:t>
            </a:r>
            <a:r>
              <a:rPr lang="en-US" altLang="ko-KR" dirty="0"/>
              <a:t>transmissions that meet the above conditions occupy the MyBSS primary channel and these transmissions are caused by NPCA operations, should NPCA STAs perform channel switching? </a:t>
            </a:r>
          </a:p>
          <a:p>
            <a:pPr lvl="1">
              <a:buFont typeface="Arial" panose="020B0604020202020204" pitchFamily="34" charset="0"/>
              <a:buChar char="•"/>
            </a:pPr>
            <a:r>
              <a:rPr lang="en-US" altLang="ko-KR" dirty="0"/>
              <a:t>It may be needed to consider whether NPCA operation should be performed for all OBSS frames detected on the primary channel</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Motivation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3</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32621485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Channel switching for NPCA</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4</a:t>
            </a:fld>
            <a:endParaRPr lang="en-US" altLang="ko-KR" sz="1200" b="0" dirty="0">
              <a:cs typeface="Arial" panose="020B0604020202020204" pitchFamily="34" charset="0"/>
            </a:endParaRPr>
          </a:p>
        </p:txBody>
      </p:sp>
      <p:sp>
        <p:nvSpPr>
          <p:cNvPr id="2" name="Content Placeholder 2">
            <a:extLst>
              <a:ext uri="{FF2B5EF4-FFF2-40B4-BE49-F238E27FC236}">
                <a16:creationId xmlns:a16="http://schemas.microsoft.com/office/drawing/2014/main" id="{F07D5DE5-3975-D2EB-06C4-5380DA4E9E95}"/>
              </a:ext>
            </a:extLst>
          </p:cNvPr>
          <p:cNvSpPr txBox="1">
            <a:spLocks/>
          </p:cNvSpPr>
          <p:nvPr/>
        </p:nvSpPr>
        <p:spPr bwMode="auto">
          <a:xfrm>
            <a:off x="914400" y="1981201"/>
            <a:ext cx="10591800"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The NPCA operation may increase spectral utilization of the unused secondary channel when the primary channel is occupied</a:t>
            </a:r>
          </a:p>
          <a:p>
            <a:pPr>
              <a:buFont typeface="Arial" panose="020B0604020202020204" pitchFamily="34" charset="0"/>
              <a:buChar char="•"/>
            </a:pPr>
            <a:r>
              <a:rPr lang="en-US" altLang="ko-KR" sz="2000" dirty="0"/>
              <a:t>However, it might be necessary to consider the advantages of NPCA when the BSS primary channel is occupied due to a transmission generated by NPCA operations between OBSS’s NPCA STAs</a:t>
            </a:r>
          </a:p>
          <a:p>
            <a:pPr lvl="1">
              <a:buFont typeface="Arial" panose="020B0604020202020204" pitchFamily="34" charset="0"/>
              <a:buChar char="•"/>
            </a:pPr>
            <a:r>
              <a:rPr lang="en-US" altLang="ko-KR" sz="1800" dirty="0"/>
              <a:t>When NPCA STAs are allowed to switch to the NPCA primary channel regardless of whether the OBSS frame is generated by NPCA operations, frequent channel switching may occur</a:t>
            </a:r>
          </a:p>
          <a:p>
            <a:pPr lvl="2">
              <a:buFont typeface="Arial" panose="020B0604020202020204" pitchFamily="34" charset="0"/>
              <a:buChar char="•"/>
            </a:pPr>
            <a:r>
              <a:rPr lang="en-US" altLang="ko-KR" sz="1800" dirty="0"/>
              <a:t>It can reduce power efficiency and degrade overall performance of the BSS</a:t>
            </a:r>
          </a:p>
          <a:p>
            <a:pPr lvl="1">
              <a:buFont typeface="Arial" panose="020B0604020202020204" pitchFamily="34" charset="0"/>
              <a:buChar char="•"/>
            </a:pPr>
            <a:r>
              <a:rPr lang="en-US" altLang="ko-KR" sz="1800" dirty="0"/>
              <a:t>Moreover, if a PPDU generated by OBSS NPCA STAs occupy the MyBSS primary channel, it can cause MyBSS NPCA STAs to switch to its NPCA primary channel(</a:t>
            </a:r>
            <a:r>
              <a:rPr lang="en-US" altLang="ko-KR" sz="1800" b="1" u="sng" dirty="0"/>
              <a:t>Ch1</a:t>
            </a:r>
            <a:r>
              <a:rPr lang="en-US" altLang="ko-KR" sz="1800" dirty="0"/>
              <a:t>); this may also trigger another OBSS NPCA STAs, which use the aforementioned NPCA primary channel(</a:t>
            </a:r>
            <a:r>
              <a:rPr lang="en-US" altLang="ko-KR" sz="1800" b="1" u="sng" dirty="0"/>
              <a:t>Ch1</a:t>
            </a:r>
            <a:r>
              <a:rPr lang="en-US" altLang="ko-KR" sz="1800" dirty="0"/>
              <a:t>) as their primary channel, to switch to their designated NPCA primary channel(</a:t>
            </a:r>
            <a:r>
              <a:rPr lang="en-US" altLang="ko-KR" sz="1800" b="1" u="sng" dirty="0"/>
              <a:t>Ch2</a:t>
            </a:r>
            <a:r>
              <a:rPr lang="en-US" altLang="ko-KR" sz="1800" dirty="0"/>
              <a:t>)</a:t>
            </a:r>
          </a:p>
          <a:p>
            <a:pPr lvl="2">
              <a:buFont typeface="Arial" panose="020B0604020202020204" pitchFamily="34" charset="0"/>
              <a:buChar char="•"/>
            </a:pPr>
            <a:r>
              <a:rPr lang="en-US" altLang="ko-KR" sz="1800" dirty="0"/>
              <a:t>It can lead to cascading channel switching behavior, which may impact the entire network throughput</a:t>
            </a:r>
          </a:p>
          <a:p>
            <a:pPr marL="457188" lvl="1" indent="0">
              <a:buNone/>
            </a:pPr>
            <a:endParaRPr lang="en-US" altLang="ko-KR" dirty="0"/>
          </a:p>
        </p:txBody>
      </p:sp>
    </p:spTree>
    <p:extLst>
      <p:ext uri="{BB962C8B-B14F-4D97-AF65-F5344CB8AC3E}">
        <p14:creationId xmlns:p14="http://schemas.microsoft.com/office/powerpoint/2010/main" val="26207753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a:extLst>
              <a:ext uri="{FF2B5EF4-FFF2-40B4-BE49-F238E27FC236}">
                <a16:creationId xmlns:a16="http://schemas.microsoft.com/office/drawing/2014/main" id="{F52E018C-AF41-6730-CA16-72A5A8AA10C7}"/>
              </a:ext>
            </a:extLst>
          </p:cNvPr>
          <p:cNvSpPr>
            <a:spLocks noGrp="1"/>
          </p:cNvSpPr>
          <p:nvPr>
            <p:ph type="title"/>
          </p:nvPr>
        </p:nvSpPr>
        <p:spPr/>
        <p:txBody>
          <a:bodyPr/>
          <a:lstStyle/>
          <a:p>
            <a:r>
              <a:rPr lang="en-US" altLang="ko-KR" dirty="0"/>
              <a:t>Cascading channel switching for NPCA</a:t>
            </a:r>
            <a:endParaRPr lang="ko-KR" altLang="en-US" dirty="0"/>
          </a:p>
        </p:txBody>
      </p:sp>
      <p:sp>
        <p:nvSpPr>
          <p:cNvPr id="3" name="내용 개체 틀 2">
            <a:extLst>
              <a:ext uri="{FF2B5EF4-FFF2-40B4-BE49-F238E27FC236}">
                <a16:creationId xmlns:a16="http://schemas.microsoft.com/office/drawing/2014/main" id="{6ADAE5B8-931D-F1EC-4EAC-43EA5D4FFF29}"/>
              </a:ext>
            </a:extLst>
          </p:cNvPr>
          <p:cNvSpPr>
            <a:spLocks noGrp="1"/>
          </p:cNvSpPr>
          <p:nvPr>
            <p:ph idx="1"/>
          </p:nvPr>
        </p:nvSpPr>
        <p:spPr/>
        <p:txBody>
          <a:bodyPr/>
          <a:lstStyle/>
          <a:p>
            <a:pPr>
              <a:buFont typeface="Arial" panose="020B0604020202020204" pitchFamily="34" charset="0"/>
              <a:buChar char="•"/>
            </a:pPr>
            <a:r>
              <a:rPr lang="en-US" altLang="ko-KR" sz="1800" b="1" dirty="0"/>
              <a:t>If the NPCA channe</a:t>
            </a:r>
            <a:r>
              <a:rPr lang="en-US" altLang="ko-KR" sz="1800" dirty="0"/>
              <a:t>l switching conditions</a:t>
            </a:r>
            <a:r>
              <a:rPr lang="en-US" altLang="ko-KR" sz="1800" b="1" dirty="0"/>
              <a:t> can be triggered by NPCA operation of an OBSS, we can consider it from two scenarios </a:t>
            </a:r>
          </a:p>
          <a:p>
            <a:pPr lvl="1">
              <a:buFont typeface="Arial" panose="020B0604020202020204" pitchFamily="34" charset="0"/>
              <a:buChar char="•"/>
            </a:pPr>
            <a:r>
              <a:rPr lang="en-US" altLang="ko-KR" sz="1800" b="1" dirty="0"/>
              <a:t>S1) When OBSS NPCA STAs switch to MyBSS primary channel </a:t>
            </a:r>
          </a:p>
          <a:p>
            <a:pPr lvl="2">
              <a:buFont typeface="Arial" panose="020B0604020202020204" pitchFamily="34" charset="0"/>
              <a:buChar char="•"/>
            </a:pPr>
            <a:r>
              <a:rPr lang="en-US" altLang="ko-KR" sz="1600" dirty="0"/>
              <a:t>The number of backoff contenders on the MyBSS primary channel could be increased </a:t>
            </a:r>
          </a:p>
          <a:p>
            <a:pPr lvl="3">
              <a:buFont typeface="Arial" panose="020B0604020202020204" pitchFamily="34" charset="0"/>
              <a:buChar char="•"/>
            </a:pPr>
            <a:r>
              <a:rPr lang="en-US" altLang="ko-KR" sz="1400" dirty="0"/>
              <a:t>OBSS</a:t>
            </a:r>
            <a:r>
              <a:rPr lang="ko-KR" altLang="en-US" sz="1400" dirty="0"/>
              <a:t> </a:t>
            </a:r>
            <a:r>
              <a:rPr lang="en-US" altLang="ko-KR" sz="1400" dirty="0"/>
              <a:t>NPCA STAs have an advantage, but we could consider the trade-off where this advantaged leads to disadvantage to MyBSS STAs</a:t>
            </a:r>
          </a:p>
          <a:p>
            <a:pPr lvl="3">
              <a:buFont typeface="Arial" panose="020B0604020202020204" pitchFamily="34" charset="0"/>
              <a:buChar char="•"/>
            </a:pPr>
            <a:r>
              <a:rPr lang="en-US" altLang="ko-KR" sz="1400" dirty="0"/>
              <a:t>If MyBSS STAs cannot access the channel, allowing MyBSS NPCA STAs to perform NPCA might be an efficient way</a:t>
            </a:r>
            <a:endParaRPr lang="en-US" altLang="ko-KR" sz="1600" dirty="0"/>
          </a:p>
          <a:p>
            <a:pPr lvl="2">
              <a:buFont typeface="Arial" panose="020B0604020202020204" pitchFamily="34" charset="0"/>
              <a:buChar char="•"/>
            </a:pPr>
            <a:r>
              <a:rPr lang="en-US" altLang="ko-KR" sz="1600" dirty="0"/>
              <a:t>However, there may be situations where waiting until the end of the frame exchange between OBSS’s NPCA STAs (i.e., at the time when switching back to their primary channel) on the MyBSS primary channel is more beneficial at some points than performing NPCA</a:t>
            </a:r>
          </a:p>
          <a:p>
            <a:pPr lvl="3">
              <a:buFont typeface="Arial" panose="020B0604020202020204" pitchFamily="34" charset="0"/>
              <a:buChar char="•"/>
            </a:pPr>
            <a:r>
              <a:rPr lang="en-US" altLang="ko-KR" sz="1400" dirty="0"/>
              <a:t>This is because we cannot ensure the NPCA primary channel for MyBSS NPCA STAs will be IDLE;</a:t>
            </a:r>
          </a:p>
          <a:p>
            <a:pPr lvl="3">
              <a:buFont typeface="Arial" panose="020B0604020202020204" pitchFamily="34" charset="0"/>
              <a:buChar char="•"/>
            </a:pPr>
            <a:r>
              <a:rPr lang="en-US" altLang="ko-KR" sz="1400" dirty="0"/>
              <a:t>In addition, since congestion due to OBSS NPCA STAs can be merely temporary, having MyBSS NPCA STAs switch channels while consuming power could reduce power effieciency </a:t>
            </a:r>
          </a:p>
          <a:p>
            <a:pPr lvl="1">
              <a:buFont typeface="Arial" panose="020B0604020202020204" pitchFamily="34" charset="0"/>
              <a:buChar char="•"/>
            </a:pPr>
            <a:r>
              <a:rPr lang="en-US" altLang="ko-KR" sz="1800" b="1" dirty="0"/>
              <a:t>S2) When MyBSS NPCA STAs switch channel due to NPCA operation of an OBSS</a:t>
            </a:r>
          </a:p>
          <a:p>
            <a:pPr lvl="2">
              <a:buFont typeface="Arial" panose="020B0604020202020204" pitchFamily="34" charset="0"/>
              <a:buChar char="•"/>
            </a:pPr>
            <a:r>
              <a:rPr lang="en-US" altLang="ko-KR" sz="1600" dirty="0"/>
              <a:t>In terms of OBSS that using the MyBSS NPCA primary channel as its BSS primary channel, this could increase the number of backoff contenders and potentially trigger NPCA operation in that OBSS</a:t>
            </a:r>
          </a:p>
          <a:p>
            <a:pPr lvl="3">
              <a:buFont typeface="Arial" panose="020B0604020202020204" pitchFamily="34" charset="0"/>
              <a:buChar char="•"/>
            </a:pPr>
            <a:r>
              <a:rPr lang="en-US" altLang="ko-KR" sz="1400" dirty="0"/>
              <a:t>It can bring </a:t>
            </a:r>
            <a:r>
              <a:rPr lang="en-US" altLang="ko-KR" sz="1400" b="1" dirty="0"/>
              <a:t>P1)</a:t>
            </a:r>
            <a:r>
              <a:rPr lang="en-US" altLang="ko-KR" sz="1400" dirty="0"/>
              <a:t> recursively </a:t>
            </a:r>
          </a:p>
        </p:txBody>
      </p:sp>
      <p:sp>
        <p:nvSpPr>
          <p:cNvPr id="4" name="날짜 개체 틀 3">
            <a:extLst>
              <a:ext uri="{FF2B5EF4-FFF2-40B4-BE49-F238E27FC236}">
                <a16:creationId xmlns:a16="http://schemas.microsoft.com/office/drawing/2014/main" id="{2608FE64-B741-39FB-EB46-5D1C41F0DBB7}"/>
              </a:ext>
            </a:extLst>
          </p:cNvPr>
          <p:cNvSpPr>
            <a:spLocks noGrp="1"/>
          </p:cNvSpPr>
          <p:nvPr>
            <p:ph type="dt" sz="half" idx="2"/>
          </p:nvPr>
        </p:nvSpPr>
        <p:spPr>
          <a:xfrm>
            <a:off x="929220" y="332603"/>
            <a:ext cx="1541128" cy="276999"/>
          </a:xfrm>
        </p:spPr>
        <p:txBody>
          <a:bodyPr/>
          <a:lstStyle/>
          <a:p>
            <a:pPr>
              <a:defRPr/>
            </a:pPr>
            <a:r>
              <a:rPr lang="en-US" altLang="ko-KR" dirty="0"/>
              <a:t>November 2024</a:t>
            </a:r>
          </a:p>
        </p:txBody>
      </p:sp>
      <p:sp>
        <p:nvSpPr>
          <p:cNvPr id="5" name="바닥글 개체 틀 4">
            <a:extLst>
              <a:ext uri="{FF2B5EF4-FFF2-40B4-BE49-F238E27FC236}">
                <a16:creationId xmlns:a16="http://schemas.microsoft.com/office/drawing/2014/main" id="{16C2FF56-C2F0-66F7-9F04-D1571C5935C8}"/>
              </a:ext>
            </a:extLst>
          </p:cNvPr>
          <p:cNvSpPr>
            <a:spLocks noGrp="1"/>
          </p:cNvSpPr>
          <p:nvPr>
            <p:ph type="ftr" sz="quarter" idx="3"/>
          </p:nvPr>
        </p:nvSpPr>
        <p:spPr/>
        <p:txBody>
          <a:bodyPr/>
          <a:lstStyle/>
          <a:p>
            <a:pPr>
              <a:defRPr/>
            </a:pPr>
            <a:r>
              <a:rPr lang="en-US" altLang="ko-KR"/>
              <a:t>Si-Chan Noh, Newracom</a:t>
            </a:r>
            <a:endParaRPr lang="en-US" altLang="ko-KR" dirty="0"/>
          </a:p>
        </p:txBody>
      </p:sp>
      <p:sp>
        <p:nvSpPr>
          <p:cNvPr id="6" name="슬라이드 번호 개체 틀 5">
            <a:extLst>
              <a:ext uri="{FF2B5EF4-FFF2-40B4-BE49-F238E27FC236}">
                <a16:creationId xmlns:a16="http://schemas.microsoft.com/office/drawing/2014/main" id="{F8A9F977-5482-1FAA-1B9C-573E8613E63D}"/>
              </a:ext>
            </a:extLst>
          </p:cNvPr>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5</a:t>
            </a:fld>
            <a:endParaRPr lang="en-US" altLang="ko-KR"/>
          </a:p>
        </p:txBody>
      </p:sp>
    </p:spTree>
    <p:extLst>
      <p:ext uri="{BB962C8B-B14F-4D97-AF65-F5344CB8AC3E}">
        <p14:creationId xmlns:p14="http://schemas.microsoft.com/office/powerpoint/2010/main" val="2600026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3F127D-DCCA-D83E-B579-A0CE1B747FC2}"/>
            </a:ext>
          </a:extLst>
        </p:cNvPr>
        <p:cNvGrpSpPr/>
        <p:nvPr/>
      </p:nvGrpSpPr>
      <p:grpSpPr>
        <a:xfrm>
          <a:off x="0" y="0"/>
          <a:ext cx="0" cy="0"/>
          <a:chOff x="0" y="0"/>
          <a:chExt cx="0" cy="0"/>
        </a:xfrm>
      </p:grpSpPr>
      <p:sp>
        <p:nvSpPr>
          <p:cNvPr id="4" name="날짜 개체 틀 3">
            <a:extLst>
              <a:ext uri="{FF2B5EF4-FFF2-40B4-BE49-F238E27FC236}">
                <a16:creationId xmlns:a16="http://schemas.microsoft.com/office/drawing/2014/main" id="{90990B18-C8A4-F179-2F83-198DD819327B}"/>
              </a:ext>
            </a:extLst>
          </p:cNvPr>
          <p:cNvSpPr>
            <a:spLocks noGrp="1"/>
          </p:cNvSpPr>
          <p:nvPr>
            <p:ph type="dt" sz="half" idx="2"/>
          </p:nvPr>
        </p:nvSpPr>
        <p:spPr>
          <a:xfrm>
            <a:off x="929220" y="332603"/>
            <a:ext cx="1541128" cy="276999"/>
          </a:xfrm>
        </p:spPr>
        <p:txBody>
          <a:bodyPr/>
          <a:lstStyle/>
          <a:p>
            <a:pPr>
              <a:defRPr/>
            </a:pPr>
            <a:r>
              <a:rPr lang="en-US" altLang="ko-KR" dirty="0"/>
              <a:t>November 2024</a:t>
            </a:r>
          </a:p>
        </p:txBody>
      </p:sp>
      <p:sp>
        <p:nvSpPr>
          <p:cNvPr id="5" name="바닥글 개체 틀 4">
            <a:extLst>
              <a:ext uri="{FF2B5EF4-FFF2-40B4-BE49-F238E27FC236}">
                <a16:creationId xmlns:a16="http://schemas.microsoft.com/office/drawing/2014/main" id="{3315F8F0-4262-BD56-7482-03E980EA37CD}"/>
              </a:ext>
            </a:extLst>
          </p:cNvPr>
          <p:cNvSpPr>
            <a:spLocks noGrp="1"/>
          </p:cNvSpPr>
          <p:nvPr>
            <p:ph type="ftr" sz="quarter" idx="3"/>
          </p:nvPr>
        </p:nvSpPr>
        <p:spPr/>
        <p:txBody>
          <a:bodyPr/>
          <a:lstStyle/>
          <a:p>
            <a:pPr>
              <a:defRPr/>
            </a:pPr>
            <a:r>
              <a:rPr lang="en-US" altLang="ko-KR"/>
              <a:t>Si-Chan Noh, Newracom</a:t>
            </a:r>
            <a:endParaRPr lang="en-US" altLang="ko-KR" dirty="0"/>
          </a:p>
        </p:txBody>
      </p:sp>
      <p:sp>
        <p:nvSpPr>
          <p:cNvPr id="6" name="슬라이드 번호 개체 틀 5">
            <a:extLst>
              <a:ext uri="{FF2B5EF4-FFF2-40B4-BE49-F238E27FC236}">
                <a16:creationId xmlns:a16="http://schemas.microsoft.com/office/drawing/2014/main" id="{FC94F89A-616E-EAD8-FEA6-0E2F464D0199}"/>
              </a:ext>
            </a:extLst>
          </p:cNvPr>
          <p:cNvSpPr>
            <a:spLocks noGrp="1"/>
          </p:cNvSpPr>
          <p:nvPr>
            <p:ph type="sldNum" sz="quarter" idx="4"/>
          </p:nvPr>
        </p:nvSpPr>
        <p:spPr/>
        <p:txBody>
          <a:bodyPr/>
          <a:lstStyle/>
          <a:p>
            <a:pPr>
              <a:defRPr/>
            </a:pPr>
            <a:r>
              <a:rPr lang="en-US" altLang="ko-KR"/>
              <a:t>Slide </a:t>
            </a:r>
            <a:fld id="{6E0A3520-BDA5-4137-83B2-D2C57FC18B77}" type="slidenum">
              <a:rPr lang="en-US" altLang="ko-KR" smtClean="0"/>
              <a:pPr>
                <a:defRPr/>
              </a:pPr>
              <a:t>6</a:t>
            </a:fld>
            <a:endParaRPr lang="en-US" altLang="ko-KR"/>
          </a:p>
        </p:txBody>
      </p:sp>
      <p:grpSp>
        <p:nvGrpSpPr>
          <p:cNvPr id="106" name="그룹 105">
            <a:extLst>
              <a:ext uri="{FF2B5EF4-FFF2-40B4-BE49-F238E27FC236}">
                <a16:creationId xmlns:a16="http://schemas.microsoft.com/office/drawing/2014/main" id="{80D89145-8073-9D57-8ABE-27D460826B52}"/>
              </a:ext>
            </a:extLst>
          </p:cNvPr>
          <p:cNvGrpSpPr/>
          <p:nvPr/>
        </p:nvGrpSpPr>
        <p:grpSpPr>
          <a:xfrm>
            <a:off x="3705312" y="4997517"/>
            <a:ext cx="2466888" cy="1247042"/>
            <a:chOff x="1364387" y="2564233"/>
            <a:chExt cx="3590148" cy="1943838"/>
          </a:xfrm>
        </p:grpSpPr>
        <p:sp>
          <p:nvSpPr>
            <p:cNvPr id="69" name="타원 68">
              <a:extLst>
                <a:ext uri="{FF2B5EF4-FFF2-40B4-BE49-F238E27FC236}">
                  <a16:creationId xmlns:a16="http://schemas.microsoft.com/office/drawing/2014/main" id="{60D6CB77-1D93-4DD1-7C2E-3E8A93613867}"/>
                </a:ext>
              </a:extLst>
            </p:cNvPr>
            <p:cNvSpPr/>
            <p:nvPr/>
          </p:nvSpPr>
          <p:spPr>
            <a:xfrm>
              <a:off x="1364387" y="2819400"/>
              <a:ext cx="1783681" cy="1660650"/>
            </a:xfrm>
            <a:prstGeom prst="ellipse">
              <a:avLst/>
            </a:prstGeom>
            <a:solidFill>
              <a:schemeClr val="accent6">
                <a:lumMod val="20000"/>
                <a:lumOff val="80000"/>
                <a:alpha val="60000"/>
              </a:schemeClr>
            </a:solidFill>
            <a:ln w="3175">
              <a:solidFill>
                <a:schemeClr val="tx1"/>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0" name="타원 69">
              <a:extLst>
                <a:ext uri="{FF2B5EF4-FFF2-40B4-BE49-F238E27FC236}">
                  <a16:creationId xmlns:a16="http://schemas.microsoft.com/office/drawing/2014/main" id="{0623771C-DEF1-238D-376E-7865541140F8}"/>
                </a:ext>
              </a:extLst>
            </p:cNvPr>
            <p:cNvSpPr/>
            <p:nvPr/>
          </p:nvSpPr>
          <p:spPr>
            <a:xfrm>
              <a:off x="3170854" y="2847421"/>
              <a:ext cx="1783681" cy="1660650"/>
            </a:xfrm>
            <a:prstGeom prst="ellipse">
              <a:avLst/>
            </a:prstGeom>
            <a:solidFill>
              <a:srgbClr val="F7FDAD">
                <a:alpha val="64000"/>
              </a:srgbClr>
            </a:solidFill>
            <a:ln w="3175">
              <a:solidFill>
                <a:schemeClr val="tx1"/>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1" name="타원 70">
              <a:extLst>
                <a:ext uri="{FF2B5EF4-FFF2-40B4-BE49-F238E27FC236}">
                  <a16:creationId xmlns:a16="http://schemas.microsoft.com/office/drawing/2014/main" id="{CB2B08BE-55E6-A73B-F30F-0E0475814192}"/>
                </a:ext>
              </a:extLst>
            </p:cNvPr>
            <p:cNvSpPr/>
            <p:nvPr/>
          </p:nvSpPr>
          <p:spPr>
            <a:xfrm>
              <a:off x="2208147" y="2819400"/>
              <a:ext cx="1784471" cy="1660650"/>
            </a:xfrm>
            <a:prstGeom prst="ellipse">
              <a:avLst/>
            </a:prstGeom>
            <a:solidFill>
              <a:schemeClr val="accent5">
                <a:lumMod val="60000"/>
                <a:lumOff val="40000"/>
                <a:alpha val="39000"/>
              </a:schemeClr>
            </a:solidFill>
            <a:ln w="3175">
              <a:solidFill>
                <a:schemeClr val="tx1"/>
              </a:solidFill>
              <a:prstDash val="solid"/>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72" name="직사각형 71">
              <a:extLst>
                <a:ext uri="{FF2B5EF4-FFF2-40B4-BE49-F238E27FC236}">
                  <a16:creationId xmlns:a16="http://schemas.microsoft.com/office/drawing/2014/main" id="{06CDAFAF-2846-0949-539A-1C94E564061F}"/>
                </a:ext>
              </a:extLst>
            </p:cNvPr>
            <p:cNvSpPr/>
            <p:nvPr/>
          </p:nvSpPr>
          <p:spPr bwMode="auto">
            <a:xfrm>
              <a:off x="1741274" y="2599351"/>
              <a:ext cx="961374"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effectLst/>
                  <a:latin typeface="Times New Roman" pitchFamily="18" charset="0"/>
                </a:rPr>
                <a:t>BSS1</a:t>
              </a:r>
              <a:endParaRPr kumimoji="0" lang="ko-KR" altLang="en-US" sz="1100" b="1" i="0" u="none" strike="noStrike" cap="none" normalizeH="0" baseline="0" dirty="0">
                <a:ln>
                  <a:noFill/>
                </a:ln>
                <a:effectLst/>
                <a:latin typeface="Times New Roman" pitchFamily="18" charset="0"/>
              </a:endParaRPr>
            </a:p>
          </p:txBody>
        </p:sp>
        <p:sp>
          <p:nvSpPr>
            <p:cNvPr id="73" name="직사각형 72">
              <a:extLst>
                <a:ext uri="{FF2B5EF4-FFF2-40B4-BE49-F238E27FC236}">
                  <a16:creationId xmlns:a16="http://schemas.microsoft.com/office/drawing/2014/main" id="{4BCC7E93-185F-C223-2C10-26C22FF4160A}"/>
                </a:ext>
              </a:extLst>
            </p:cNvPr>
            <p:cNvSpPr/>
            <p:nvPr/>
          </p:nvSpPr>
          <p:spPr bwMode="auto">
            <a:xfrm>
              <a:off x="2620090" y="2564233"/>
              <a:ext cx="961374"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a:ln>
                    <a:noFill/>
                  </a:ln>
                  <a:effectLst/>
                  <a:latin typeface="Times New Roman" pitchFamily="18" charset="0"/>
                </a:rPr>
                <a:t>BSS2</a:t>
              </a:r>
              <a:endParaRPr kumimoji="0" lang="ko-KR" altLang="en-US" sz="1100" b="1" i="0" u="none" strike="noStrike" cap="none" normalizeH="0" baseline="0" dirty="0">
                <a:ln>
                  <a:noFill/>
                </a:ln>
                <a:effectLst/>
                <a:latin typeface="Times New Roman" pitchFamily="18" charset="0"/>
              </a:endParaRPr>
            </a:p>
          </p:txBody>
        </p:sp>
        <p:sp>
          <p:nvSpPr>
            <p:cNvPr id="74" name="직사각형 73">
              <a:extLst>
                <a:ext uri="{FF2B5EF4-FFF2-40B4-BE49-F238E27FC236}">
                  <a16:creationId xmlns:a16="http://schemas.microsoft.com/office/drawing/2014/main" id="{65F4EC2D-1A26-77A7-6790-DEBE3B0A0157}"/>
                </a:ext>
              </a:extLst>
            </p:cNvPr>
            <p:cNvSpPr/>
            <p:nvPr/>
          </p:nvSpPr>
          <p:spPr bwMode="auto">
            <a:xfrm>
              <a:off x="3581464" y="2583283"/>
              <a:ext cx="961374"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i="0" u="none" strike="noStrike" cap="none" normalizeH="0" baseline="0" dirty="0">
                  <a:ln>
                    <a:noFill/>
                  </a:ln>
                  <a:effectLst/>
                  <a:latin typeface="Times New Roman" pitchFamily="18" charset="0"/>
                </a:rPr>
                <a:t>BSS3</a:t>
              </a:r>
              <a:endParaRPr kumimoji="0" lang="ko-KR" altLang="en-US" sz="1100" b="1" i="0" u="none" strike="noStrike" cap="none" normalizeH="0" baseline="0" dirty="0">
                <a:ln>
                  <a:noFill/>
                </a:ln>
                <a:effectLst/>
                <a:latin typeface="Times New Roman" pitchFamily="18" charset="0"/>
              </a:endParaRPr>
            </a:p>
          </p:txBody>
        </p:sp>
        <p:sp>
          <p:nvSpPr>
            <p:cNvPr id="82" name="이등변 삼각형 81">
              <a:extLst>
                <a:ext uri="{FF2B5EF4-FFF2-40B4-BE49-F238E27FC236}">
                  <a16:creationId xmlns:a16="http://schemas.microsoft.com/office/drawing/2014/main" id="{5C3E0798-6BD5-11C3-F69D-6D5F92B4F125}"/>
                </a:ext>
              </a:extLst>
            </p:cNvPr>
            <p:cNvSpPr/>
            <p:nvPr/>
          </p:nvSpPr>
          <p:spPr bwMode="auto">
            <a:xfrm>
              <a:off x="2134225" y="3562660"/>
              <a:ext cx="201152" cy="146648"/>
            </a:xfrm>
            <a:prstGeom prst="triangle">
              <a:avLst/>
            </a:prstGeom>
            <a:solidFill>
              <a:schemeClr val="bg1">
                <a:alpha val="73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effectLst/>
                <a:latin typeface="Times New Roman" pitchFamily="18" charset="0"/>
              </a:endParaRPr>
            </a:p>
          </p:txBody>
        </p:sp>
        <p:sp>
          <p:nvSpPr>
            <p:cNvPr id="83" name="직사각형 82">
              <a:extLst>
                <a:ext uri="{FF2B5EF4-FFF2-40B4-BE49-F238E27FC236}">
                  <a16:creationId xmlns:a16="http://schemas.microsoft.com/office/drawing/2014/main" id="{A3581D1E-A89D-4E8C-424D-3881FCB1515B}"/>
                </a:ext>
              </a:extLst>
            </p:cNvPr>
            <p:cNvSpPr/>
            <p:nvPr/>
          </p:nvSpPr>
          <p:spPr bwMode="auto">
            <a:xfrm>
              <a:off x="1754114" y="3658503"/>
              <a:ext cx="961374"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AP1</a:t>
              </a:r>
              <a:endParaRPr kumimoji="0" lang="ko-KR" altLang="en-US" sz="1100" b="1" i="0" u="none" strike="noStrike" cap="none" normalizeH="0" baseline="0" dirty="0">
                <a:ln>
                  <a:noFill/>
                </a:ln>
                <a:solidFill>
                  <a:schemeClr val="tx1"/>
                </a:solidFill>
                <a:effectLst/>
                <a:latin typeface="Times New Roman" pitchFamily="18" charset="0"/>
              </a:endParaRPr>
            </a:p>
          </p:txBody>
        </p:sp>
        <p:sp>
          <p:nvSpPr>
            <p:cNvPr id="84" name="이등변 삼각형 83">
              <a:extLst>
                <a:ext uri="{FF2B5EF4-FFF2-40B4-BE49-F238E27FC236}">
                  <a16:creationId xmlns:a16="http://schemas.microsoft.com/office/drawing/2014/main" id="{8C690771-65D6-37A4-A54A-E2EBA6C9FCF4}"/>
                </a:ext>
              </a:extLst>
            </p:cNvPr>
            <p:cNvSpPr/>
            <p:nvPr/>
          </p:nvSpPr>
          <p:spPr bwMode="auto">
            <a:xfrm>
              <a:off x="3043554" y="3562660"/>
              <a:ext cx="201152" cy="146648"/>
            </a:xfrm>
            <a:prstGeom prst="triangle">
              <a:avLst/>
            </a:prstGeom>
            <a:solidFill>
              <a:schemeClr val="bg1">
                <a:alpha val="73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effectLst/>
                <a:latin typeface="Times New Roman" pitchFamily="18" charset="0"/>
              </a:endParaRPr>
            </a:p>
          </p:txBody>
        </p:sp>
        <p:sp>
          <p:nvSpPr>
            <p:cNvPr id="85" name="이등변 삼각형 84">
              <a:extLst>
                <a:ext uri="{FF2B5EF4-FFF2-40B4-BE49-F238E27FC236}">
                  <a16:creationId xmlns:a16="http://schemas.microsoft.com/office/drawing/2014/main" id="{F0570850-24C0-395E-ADE9-F585D3B60C5C}"/>
                </a:ext>
              </a:extLst>
            </p:cNvPr>
            <p:cNvSpPr/>
            <p:nvPr/>
          </p:nvSpPr>
          <p:spPr bwMode="auto">
            <a:xfrm>
              <a:off x="4009655" y="3568288"/>
              <a:ext cx="201152" cy="146648"/>
            </a:xfrm>
            <a:prstGeom prst="triangle">
              <a:avLst/>
            </a:prstGeom>
            <a:solidFill>
              <a:schemeClr val="bg1">
                <a:alpha val="73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a:ln>
                  <a:noFill/>
                </a:ln>
                <a:effectLst/>
                <a:latin typeface="Times New Roman" pitchFamily="18" charset="0"/>
              </a:endParaRPr>
            </a:p>
          </p:txBody>
        </p:sp>
        <p:sp>
          <p:nvSpPr>
            <p:cNvPr id="86" name="직사각형 85">
              <a:extLst>
                <a:ext uri="{FF2B5EF4-FFF2-40B4-BE49-F238E27FC236}">
                  <a16:creationId xmlns:a16="http://schemas.microsoft.com/office/drawing/2014/main" id="{134F3B1E-D839-1E85-850B-E2533BF35EF3}"/>
                </a:ext>
              </a:extLst>
            </p:cNvPr>
            <p:cNvSpPr/>
            <p:nvPr/>
          </p:nvSpPr>
          <p:spPr bwMode="auto">
            <a:xfrm>
              <a:off x="2684418" y="3671396"/>
              <a:ext cx="961374"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AP2</a:t>
              </a:r>
              <a:endParaRPr kumimoji="0" lang="ko-KR" altLang="en-US" sz="1100" b="1" i="0" u="none" strike="noStrike" cap="none" normalizeH="0" baseline="0" dirty="0">
                <a:ln>
                  <a:noFill/>
                </a:ln>
                <a:solidFill>
                  <a:schemeClr val="tx1"/>
                </a:solidFill>
                <a:effectLst/>
                <a:latin typeface="Times New Roman" pitchFamily="18" charset="0"/>
              </a:endParaRPr>
            </a:p>
          </p:txBody>
        </p:sp>
        <p:sp>
          <p:nvSpPr>
            <p:cNvPr id="87" name="직사각형 86">
              <a:extLst>
                <a:ext uri="{FF2B5EF4-FFF2-40B4-BE49-F238E27FC236}">
                  <a16:creationId xmlns:a16="http://schemas.microsoft.com/office/drawing/2014/main" id="{E8D6167C-01D4-C1B4-6246-F28A0187A105}"/>
                </a:ext>
              </a:extLst>
            </p:cNvPr>
            <p:cNvSpPr/>
            <p:nvPr/>
          </p:nvSpPr>
          <p:spPr bwMode="auto">
            <a:xfrm>
              <a:off x="3649885" y="3677746"/>
              <a:ext cx="961374" cy="20398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100" b="1" dirty="0"/>
                <a:t>AP3</a:t>
              </a:r>
              <a:endParaRPr kumimoji="0" lang="ko-KR" altLang="en-US" sz="1100" b="1" i="0" u="none" strike="noStrike" cap="none" normalizeH="0" baseline="0" dirty="0">
                <a:ln>
                  <a:noFill/>
                </a:ln>
                <a:solidFill>
                  <a:schemeClr val="tx1"/>
                </a:solidFill>
                <a:effectLst/>
                <a:latin typeface="Times New Roman" pitchFamily="18" charset="0"/>
              </a:endParaRPr>
            </a:p>
          </p:txBody>
        </p:sp>
      </p:grpSp>
      <p:sp>
        <p:nvSpPr>
          <p:cNvPr id="90" name="Title 1">
            <a:extLst>
              <a:ext uri="{FF2B5EF4-FFF2-40B4-BE49-F238E27FC236}">
                <a16:creationId xmlns:a16="http://schemas.microsoft.com/office/drawing/2014/main" id="{493EFCBC-91E8-5006-5FEC-48EB97097769}"/>
              </a:ext>
            </a:extLst>
          </p:cNvPr>
          <p:cNvSpPr>
            <a:spLocks noGrp="1"/>
          </p:cNvSpPr>
          <p:nvPr>
            <p:ph type="title"/>
          </p:nvPr>
        </p:nvSpPr>
        <p:spPr>
          <a:xfrm>
            <a:off x="914401" y="685801"/>
            <a:ext cx="10361084" cy="1065213"/>
          </a:xfrm>
        </p:spPr>
        <p:txBody>
          <a:bodyPr/>
          <a:lstStyle/>
          <a:p>
            <a:r>
              <a:rPr lang="en-US" altLang="ko-KR" dirty="0"/>
              <a:t>Example of cascading channel switching </a:t>
            </a:r>
            <a:endParaRPr lang="en-US" dirty="0"/>
          </a:p>
        </p:txBody>
      </p:sp>
      <p:sp>
        <p:nvSpPr>
          <p:cNvPr id="116" name="직사각형 115">
            <a:extLst>
              <a:ext uri="{FF2B5EF4-FFF2-40B4-BE49-F238E27FC236}">
                <a16:creationId xmlns:a16="http://schemas.microsoft.com/office/drawing/2014/main" id="{099E9D44-1C94-EA08-7FEF-410A9737A699}"/>
              </a:ext>
            </a:extLst>
          </p:cNvPr>
          <p:cNvSpPr/>
          <p:nvPr/>
        </p:nvSpPr>
        <p:spPr>
          <a:xfrm>
            <a:off x="6582415" y="4611115"/>
            <a:ext cx="3760922" cy="1644794"/>
          </a:xfrm>
          <a:prstGeom prst="rect">
            <a:avLst/>
          </a:prstGeom>
          <a:solidFill>
            <a:schemeClr val="accent6">
              <a:lumMod val="20000"/>
              <a:lumOff val="80000"/>
              <a:alpha val="44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endParaRPr lang="en-US" altLang="ko-KR" sz="1200" b="1" dirty="0">
              <a:solidFill>
                <a:schemeClr val="tx1"/>
              </a:solidFill>
            </a:endParaRPr>
          </a:p>
        </p:txBody>
      </p:sp>
      <p:sp>
        <p:nvSpPr>
          <p:cNvPr id="117" name="직사각형 116">
            <a:extLst>
              <a:ext uri="{FF2B5EF4-FFF2-40B4-BE49-F238E27FC236}">
                <a16:creationId xmlns:a16="http://schemas.microsoft.com/office/drawing/2014/main" id="{6B0E0B1F-F85E-BC6A-CB27-A77B901E2C7F}"/>
              </a:ext>
            </a:extLst>
          </p:cNvPr>
          <p:cNvSpPr/>
          <p:nvPr/>
        </p:nvSpPr>
        <p:spPr>
          <a:xfrm>
            <a:off x="7764338" y="2966295"/>
            <a:ext cx="3167592" cy="1645276"/>
          </a:xfrm>
          <a:prstGeom prst="rect">
            <a:avLst/>
          </a:prstGeom>
          <a:solidFill>
            <a:srgbClr val="F7FDAD">
              <a:alpha val="44000"/>
            </a:srgb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endParaRPr lang="en-US" altLang="ko-KR" sz="1200" b="1" dirty="0">
              <a:solidFill>
                <a:schemeClr val="tx1"/>
              </a:solidFill>
            </a:endParaRPr>
          </a:p>
        </p:txBody>
      </p:sp>
      <p:cxnSp>
        <p:nvCxnSpPr>
          <p:cNvPr id="120" name="직선 화살표 연결선 119">
            <a:extLst>
              <a:ext uri="{FF2B5EF4-FFF2-40B4-BE49-F238E27FC236}">
                <a16:creationId xmlns:a16="http://schemas.microsoft.com/office/drawing/2014/main" id="{D4979436-01D6-DE75-566B-1D10D90358BB}"/>
              </a:ext>
            </a:extLst>
          </p:cNvPr>
          <p:cNvCxnSpPr>
            <a:cxnSpLocks/>
          </p:cNvCxnSpPr>
          <p:nvPr/>
        </p:nvCxnSpPr>
        <p:spPr bwMode="auto">
          <a:xfrm flipV="1">
            <a:off x="6580079" y="2057400"/>
            <a:ext cx="17645" cy="4231696"/>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34" name="직사각형 133">
            <a:extLst>
              <a:ext uri="{FF2B5EF4-FFF2-40B4-BE49-F238E27FC236}">
                <a16:creationId xmlns:a16="http://schemas.microsoft.com/office/drawing/2014/main" id="{747D91B7-0EBF-EBD1-A734-6F9FA744B33D}"/>
              </a:ext>
            </a:extLst>
          </p:cNvPr>
          <p:cNvSpPr/>
          <p:nvPr/>
        </p:nvSpPr>
        <p:spPr>
          <a:xfrm>
            <a:off x="6847290" y="5869336"/>
            <a:ext cx="3276599" cy="371975"/>
          </a:xfrm>
          <a:prstGeom prst="rect">
            <a:avLst/>
          </a:prstGeom>
          <a:solidFill>
            <a:schemeClr val="bg2">
              <a:lumMod val="40000"/>
              <a:lumOff val="60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r>
              <a:rPr lang="en-US" altLang="ko-KR" sz="1200" dirty="0">
                <a:solidFill>
                  <a:schemeClr val="tx1"/>
                </a:solidFill>
              </a:rPr>
              <a:t>OBSS TXOP</a:t>
            </a:r>
          </a:p>
          <a:p>
            <a:pPr algn="ctr"/>
            <a:endParaRPr lang="en-US" altLang="ko-KR" sz="1200" b="1" dirty="0">
              <a:solidFill>
                <a:schemeClr val="tx1"/>
              </a:solidFill>
            </a:endParaRPr>
          </a:p>
        </p:txBody>
      </p:sp>
      <p:sp>
        <p:nvSpPr>
          <p:cNvPr id="3" name="직사각형 2">
            <a:extLst>
              <a:ext uri="{FF2B5EF4-FFF2-40B4-BE49-F238E27FC236}">
                <a16:creationId xmlns:a16="http://schemas.microsoft.com/office/drawing/2014/main" id="{39BCA69F-FCF0-D341-BD96-61EDCE7497E1}"/>
              </a:ext>
            </a:extLst>
          </p:cNvPr>
          <p:cNvSpPr/>
          <p:nvPr/>
        </p:nvSpPr>
        <p:spPr>
          <a:xfrm>
            <a:off x="7062108" y="3788681"/>
            <a:ext cx="3595183" cy="1651590"/>
          </a:xfrm>
          <a:prstGeom prst="rect">
            <a:avLst/>
          </a:prstGeom>
          <a:solidFill>
            <a:schemeClr val="accent5">
              <a:lumMod val="60000"/>
              <a:lumOff val="40000"/>
              <a:alpha val="44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endParaRPr lang="en-US" altLang="ko-KR" sz="1200" b="1" dirty="0">
              <a:solidFill>
                <a:schemeClr val="tx1"/>
              </a:solidFill>
            </a:endParaRPr>
          </a:p>
        </p:txBody>
      </p:sp>
      <p:cxnSp>
        <p:nvCxnSpPr>
          <p:cNvPr id="7" name="직선 연결선 6">
            <a:extLst>
              <a:ext uri="{FF2B5EF4-FFF2-40B4-BE49-F238E27FC236}">
                <a16:creationId xmlns:a16="http://schemas.microsoft.com/office/drawing/2014/main" id="{CDF0D501-D401-9B52-9E25-0BB1715D4CF4}"/>
              </a:ext>
            </a:extLst>
          </p:cNvPr>
          <p:cNvCxnSpPr>
            <a:cxnSpLocks/>
          </p:cNvCxnSpPr>
          <p:nvPr/>
        </p:nvCxnSpPr>
        <p:spPr>
          <a:xfrm>
            <a:off x="6984505" y="5427013"/>
            <a:ext cx="455608"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 name="직선 연결선 7">
            <a:extLst>
              <a:ext uri="{FF2B5EF4-FFF2-40B4-BE49-F238E27FC236}">
                <a16:creationId xmlns:a16="http://schemas.microsoft.com/office/drawing/2014/main" id="{8486126F-3BBD-AB88-4A25-257C0655A81C}"/>
              </a:ext>
            </a:extLst>
          </p:cNvPr>
          <p:cNvCxnSpPr>
            <a:cxnSpLocks/>
          </p:cNvCxnSpPr>
          <p:nvPr/>
        </p:nvCxnSpPr>
        <p:spPr>
          <a:xfrm flipV="1">
            <a:off x="6998734" y="5254122"/>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직선 연결선 9">
            <a:extLst>
              <a:ext uri="{FF2B5EF4-FFF2-40B4-BE49-F238E27FC236}">
                <a16:creationId xmlns:a16="http://schemas.microsoft.com/office/drawing/2014/main" id="{1D60B1BD-A430-AC52-4E42-72BFD305F6DB}"/>
              </a:ext>
            </a:extLst>
          </p:cNvPr>
          <p:cNvCxnSpPr>
            <a:cxnSpLocks/>
          </p:cNvCxnSpPr>
          <p:nvPr/>
        </p:nvCxnSpPr>
        <p:spPr>
          <a:xfrm flipV="1">
            <a:off x="7071676" y="5263413"/>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직선 연결선 10">
            <a:extLst>
              <a:ext uri="{FF2B5EF4-FFF2-40B4-BE49-F238E27FC236}">
                <a16:creationId xmlns:a16="http://schemas.microsoft.com/office/drawing/2014/main" id="{7EE62165-CC27-D97E-AE66-991070D0FA39}"/>
              </a:ext>
            </a:extLst>
          </p:cNvPr>
          <p:cNvCxnSpPr>
            <a:cxnSpLocks/>
          </p:cNvCxnSpPr>
          <p:nvPr/>
        </p:nvCxnSpPr>
        <p:spPr>
          <a:xfrm flipV="1">
            <a:off x="7247358" y="5256668"/>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직선 연결선 11">
            <a:extLst>
              <a:ext uri="{FF2B5EF4-FFF2-40B4-BE49-F238E27FC236}">
                <a16:creationId xmlns:a16="http://schemas.microsoft.com/office/drawing/2014/main" id="{B4997E4F-65AC-79C3-380C-9B2E7A05B171}"/>
              </a:ext>
            </a:extLst>
          </p:cNvPr>
          <p:cNvCxnSpPr>
            <a:cxnSpLocks/>
          </p:cNvCxnSpPr>
          <p:nvPr/>
        </p:nvCxnSpPr>
        <p:spPr>
          <a:xfrm flipV="1">
            <a:off x="7371669" y="5263413"/>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5" name="직선 연결선 14">
            <a:extLst>
              <a:ext uri="{FF2B5EF4-FFF2-40B4-BE49-F238E27FC236}">
                <a16:creationId xmlns:a16="http://schemas.microsoft.com/office/drawing/2014/main" id="{F0D1F0AB-8C73-C2D4-207B-8BE3F8E79CF8}"/>
              </a:ext>
            </a:extLst>
          </p:cNvPr>
          <p:cNvCxnSpPr>
            <a:cxnSpLocks/>
          </p:cNvCxnSpPr>
          <p:nvPr/>
        </p:nvCxnSpPr>
        <p:spPr>
          <a:xfrm>
            <a:off x="7122249" y="5254122"/>
            <a:ext cx="376535"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연결선: 구부러짐 18">
            <a:extLst>
              <a:ext uri="{FF2B5EF4-FFF2-40B4-BE49-F238E27FC236}">
                <a16:creationId xmlns:a16="http://schemas.microsoft.com/office/drawing/2014/main" id="{866A52C8-14B1-D5F6-E002-6783F12CD327}"/>
              </a:ext>
            </a:extLst>
          </p:cNvPr>
          <p:cNvCxnSpPr>
            <a:cxnSpLocks/>
          </p:cNvCxnSpPr>
          <p:nvPr/>
        </p:nvCxnSpPr>
        <p:spPr bwMode="auto">
          <a:xfrm rot="5400000" flipH="1" flipV="1">
            <a:off x="6563660" y="5775538"/>
            <a:ext cx="812200" cy="181183"/>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sp>
        <p:nvSpPr>
          <p:cNvPr id="23" name="사각형: 둥근 모서리 22">
            <a:extLst>
              <a:ext uri="{FF2B5EF4-FFF2-40B4-BE49-F238E27FC236}">
                <a16:creationId xmlns:a16="http://schemas.microsoft.com/office/drawing/2014/main" id="{BBEC8150-7AD2-27C8-7755-7A524CA864B1}"/>
              </a:ext>
            </a:extLst>
          </p:cNvPr>
          <p:cNvSpPr/>
          <p:nvPr/>
        </p:nvSpPr>
        <p:spPr>
          <a:xfrm>
            <a:off x="7002008" y="5575920"/>
            <a:ext cx="747779"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rPr>
              <a:t>BSS1 NPCA </a:t>
            </a:r>
          </a:p>
          <a:p>
            <a:pPr algn="ctr"/>
            <a:r>
              <a:rPr lang="en-US" altLang="ko-KR" sz="800" dirty="0">
                <a:solidFill>
                  <a:schemeClr val="tx1"/>
                </a:solidFill>
              </a:rPr>
              <a:t>STAs switch</a:t>
            </a:r>
            <a:endParaRPr lang="ko-KR" altLang="en-US" sz="800" dirty="0">
              <a:solidFill>
                <a:schemeClr val="tx1"/>
              </a:solidFill>
            </a:endParaRPr>
          </a:p>
        </p:txBody>
      </p:sp>
      <p:sp>
        <p:nvSpPr>
          <p:cNvPr id="24" name="사각형: 둥근 모서리 23">
            <a:extLst>
              <a:ext uri="{FF2B5EF4-FFF2-40B4-BE49-F238E27FC236}">
                <a16:creationId xmlns:a16="http://schemas.microsoft.com/office/drawing/2014/main" id="{24C741B1-0CA6-0AED-AF1D-3C135EE41E16}"/>
              </a:ext>
            </a:extLst>
          </p:cNvPr>
          <p:cNvSpPr/>
          <p:nvPr/>
        </p:nvSpPr>
        <p:spPr>
          <a:xfrm>
            <a:off x="9046817" y="5557095"/>
            <a:ext cx="1003246"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rPr>
              <a:t>BSS1 NPCA STAs switch back</a:t>
            </a:r>
            <a:endParaRPr lang="ko-KR" altLang="en-US" sz="800" dirty="0">
              <a:solidFill>
                <a:schemeClr val="tx1"/>
              </a:solidFill>
            </a:endParaRPr>
          </a:p>
        </p:txBody>
      </p:sp>
      <p:cxnSp>
        <p:nvCxnSpPr>
          <p:cNvPr id="25" name="연결선: 구부러짐 24">
            <a:extLst>
              <a:ext uri="{FF2B5EF4-FFF2-40B4-BE49-F238E27FC236}">
                <a16:creationId xmlns:a16="http://schemas.microsoft.com/office/drawing/2014/main" id="{1137C5EF-EE83-5797-E8DC-4DFD11615936}"/>
              </a:ext>
            </a:extLst>
          </p:cNvPr>
          <p:cNvCxnSpPr>
            <a:cxnSpLocks/>
          </p:cNvCxnSpPr>
          <p:nvPr/>
        </p:nvCxnSpPr>
        <p:spPr bwMode="auto">
          <a:xfrm rot="16200000" flipH="1">
            <a:off x="9643169" y="5779732"/>
            <a:ext cx="788592" cy="133236"/>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cxnSp>
        <p:nvCxnSpPr>
          <p:cNvPr id="47" name="직선 연결선 46">
            <a:extLst>
              <a:ext uri="{FF2B5EF4-FFF2-40B4-BE49-F238E27FC236}">
                <a16:creationId xmlns:a16="http://schemas.microsoft.com/office/drawing/2014/main" id="{76DCCE77-02FA-49EE-7192-9138C5293228}"/>
              </a:ext>
            </a:extLst>
          </p:cNvPr>
          <p:cNvCxnSpPr>
            <a:cxnSpLocks/>
          </p:cNvCxnSpPr>
          <p:nvPr/>
        </p:nvCxnSpPr>
        <p:spPr>
          <a:xfrm flipV="1">
            <a:off x="7163617" y="5252295"/>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48" name="직선 연결선 47">
            <a:extLst>
              <a:ext uri="{FF2B5EF4-FFF2-40B4-BE49-F238E27FC236}">
                <a16:creationId xmlns:a16="http://schemas.microsoft.com/office/drawing/2014/main" id="{C0FC19AF-DE10-BBC5-17F6-9B218AA73BF2}"/>
              </a:ext>
            </a:extLst>
          </p:cNvPr>
          <p:cNvCxnSpPr>
            <a:cxnSpLocks/>
          </p:cNvCxnSpPr>
          <p:nvPr/>
        </p:nvCxnSpPr>
        <p:spPr>
          <a:xfrm flipV="1">
            <a:off x="7316017" y="5252295"/>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sp>
        <p:nvSpPr>
          <p:cNvPr id="16" name="직사각형 15">
            <a:extLst>
              <a:ext uri="{FF2B5EF4-FFF2-40B4-BE49-F238E27FC236}">
                <a16:creationId xmlns:a16="http://schemas.microsoft.com/office/drawing/2014/main" id="{941DB3D9-3F8E-4600-63A3-5E826C834B4F}"/>
              </a:ext>
            </a:extLst>
          </p:cNvPr>
          <p:cNvSpPr/>
          <p:nvPr/>
        </p:nvSpPr>
        <p:spPr>
          <a:xfrm>
            <a:off x="7228291" y="5068589"/>
            <a:ext cx="2819394" cy="371975"/>
          </a:xfrm>
          <a:prstGeom prst="rect">
            <a:avLst/>
          </a:prstGeom>
          <a:solidFill>
            <a:schemeClr val="accent6">
              <a:lumMod val="40000"/>
              <a:lumOff val="60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r>
              <a:rPr lang="en-US" altLang="ko-KR" sz="1200" dirty="0">
                <a:solidFill>
                  <a:schemeClr val="tx1"/>
                </a:solidFill>
              </a:rPr>
              <a:t>BSS1 NPCA</a:t>
            </a:r>
          </a:p>
          <a:p>
            <a:pPr algn="ctr"/>
            <a:endParaRPr lang="en-US" altLang="ko-KR" sz="1200" b="1" dirty="0">
              <a:solidFill>
                <a:schemeClr val="tx1"/>
              </a:solidFill>
            </a:endParaRPr>
          </a:p>
        </p:txBody>
      </p:sp>
      <p:sp>
        <p:nvSpPr>
          <p:cNvPr id="53" name="사각형: 둥근 모서리 52">
            <a:extLst>
              <a:ext uri="{FF2B5EF4-FFF2-40B4-BE49-F238E27FC236}">
                <a16:creationId xmlns:a16="http://schemas.microsoft.com/office/drawing/2014/main" id="{E3A8AFF7-9CF5-B29A-CA61-37927B34F387}"/>
              </a:ext>
            </a:extLst>
          </p:cNvPr>
          <p:cNvSpPr/>
          <p:nvPr/>
        </p:nvSpPr>
        <p:spPr>
          <a:xfrm>
            <a:off x="8034107" y="3934797"/>
            <a:ext cx="747779"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rPr>
              <a:t>BSS3 NPCA </a:t>
            </a:r>
          </a:p>
          <a:p>
            <a:pPr algn="ctr"/>
            <a:r>
              <a:rPr lang="en-US" altLang="ko-KR" sz="800" dirty="0">
                <a:solidFill>
                  <a:schemeClr val="tx1"/>
                </a:solidFill>
              </a:rPr>
              <a:t>STAs switch</a:t>
            </a:r>
            <a:endParaRPr lang="ko-KR" altLang="en-US" sz="800" dirty="0">
              <a:solidFill>
                <a:schemeClr val="tx1"/>
              </a:solidFill>
            </a:endParaRPr>
          </a:p>
        </p:txBody>
      </p:sp>
      <p:sp>
        <p:nvSpPr>
          <p:cNvPr id="54" name="사각형: 둥근 모서리 53">
            <a:extLst>
              <a:ext uri="{FF2B5EF4-FFF2-40B4-BE49-F238E27FC236}">
                <a16:creationId xmlns:a16="http://schemas.microsoft.com/office/drawing/2014/main" id="{FE8F08B6-DD70-2A7C-C7B2-82750954A45F}"/>
              </a:ext>
            </a:extLst>
          </p:cNvPr>
          <p:cNvSpPr/>
          <p:nvPr/>
        </p:nvSpPr>
        <p:spPr>
          <a:xfrm>
            <a:off x="8883462" y="3910698"/>
            <a:ext cx="1003246"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a:solidFill>
                  <a:schemeClr val="tx1"/>
                </a:solidFill>
              </a:rPr>
              <a:t>BSS3 </a:t>
            </a:r>
            <a:r>
              <a:rPr lang="en-US" altLang="ko-KR" sz="800" dirty="0">
                <a:solidFill>
                  <a:schemeClr val="tx1"/>
                </a:solidFill>
              </a:rPr>
              <a:t>NPCA STAs switch back</a:t>
            </a:r>
            <a:endParaRPr lang="ko-KR" altLang="en-US" sz="800" dirty="0">
              <a:solidFill>
                <a:schemeClr val="tx1"/>
              </a:solidFill>
            </a:endParaRPr>
          </a:p>
        </p:txBody>
      </p:sp>
      <p:cxnSp>
        <p:nvCxnSpPr>
          <p:cNvPr id="44" name="연결선: 구부러짐 43">
            <a:extLst>
              <a:ext uri="{FF2B5EF4-FFF2-40B4-BE49-F238E27FC236}">
                <a16:creationId xmlns:a16="http://schemas.microsoft.com/office/drawing/2014/main" id="{19EF9311-E266-6A79-D957-6E5B11E269E5}"/>
              </a:ext>
            </a:extLst>
          </p:cNvPr>
          <p:cNvCxnSpPr>
            <a:cxnSpLocks/>
          </p:cNvCxnSpPr>
          <p:nvPr/>
        </p:nvCxnSpPr>
        <p:spPr bwMode="auto">
          <a:xfrm rot="5400000" flipH="1" flipV="1">
            <a:off x="7067770" y="4918739"/>
            <a:ext cx="800455" cy="251765"/>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cxnSp>
        <p:nvCxnSpPr>
          <p:cNvPr id="56" name="직선 연결선 55">
            <a:extLst>
              <a:ext uri="{FF2B5EF4-FFF2-40B4-BE49-F238E27FC236}">
                <a16:creationId xmlns:a16="http://schemas.microsoft.com/office/drawing/2014/main" id="{422E9EC3-940E-40E9-6CAD-D5587775B3F4}"/>
              </a:ext>
            </a:extLst>
          </p:cNvPr>
          <p:cNvCxnSpPr>
            <a:cxnSpLocks/>
          </p:cNvCxnSpPr>
          <p:nvPr/>
        </p:nvCxnSpPr>
        <p:spPr>
          <a:xfrm>
            <a:off x="7533593" y="4603773"/>
            <a:ext cx="455608"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7" name="직선 연결선 56">
            <a:extLst>
              <a:ext uri="{FF2B5EF4-FFF2-40B4-BE49-F238E27FC236}">
                <a16:creationId xmlns:a16="http://schemas.microsoft.com/office/drawing/2014/main" id="{F4603556-F8A8-4295-B60F-5D88F33B25E7}"/>
              </a:ext>
            </a:extLst>
          </p:cNvPr>
          <p:cNvCxnSpPr>
            <a:cxnSpLocks/>
          </p:cNvCxnSpPr>
          <p:nvPr/>
        </p:nvCxnSpPr>
        <p:spPr>
          <a:xfrm flipV="1">
            <a:off x="7547822" y="4430882"/>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8" name="직선 연결선 57">
            <a:extLst>
              <a:ext uri="{FF2B5EF4-FFF2-40B4-BE49-F238E27FC236}">
                <a16:creationId xmlns:a16="http://schemas.microsoft.com/office/drawing/2014/main" id="{7DB5BBDD-5AC3-7864-91AE-4B4CE1D3E86C}"/>
              </a:ext>
            </a:extLst>
          </p:cNvPr>
          <p:cNvCxnSpPr>
            <a:cxnSpLocks/>
          </p:cNvCxnSpPr>
          <p:nvPr/>
        </p:nvCxnSpPr>
        <p:spPr>
          <a:xfrm flipV="1">
            <a:off x="7620764" y="4440173"/>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59" name="직선 연결선 58">
            <a:extLst>
              <a:ext uri="{FF2B5EF4-FFF2-40B4-BE49-F238E27FC236}">
                <a16:creationId xmlns:a16="http://schemas.microsoft.com/office/drawing/2014/main" id="{1CD247A3-985E-E33C-1232-8624406EF716}"/>
              </a:ext>
            </a:extLst>
          </p:cNvPr>
          <p:cNvCxnSpPr>
            <a:cxnSpLocks/>
          </p:cNvCxnSpPr>
          <p:nvPr/>
        </p:nvCxnSpPr>
        <p:spPr>
          <a:xfrm flipV="1">
            <a:off x="7796446" y="4433428"/>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0" name="직선 연결선 59">
            <a:extLst>
              <a:ext uri="{FF2B5EF4-FFF2-40B4-BE49-F238E27FC236}">
                <a16:creationId xmlns:a16="http://schemas.microsoft.com/office/drawing/2014/main" id="{809A669C-19DB-91E1-159E-C1F9549D4938}"/>
              </a:ext>
            </a:extLst>
          </p:cNvPr>
          <p:cNvCxnSpPr>
            <a:cxnSpLocks/>
          </p:cNvCxnSpPr>
          <p:nvPr/>
        </p:nvCxnSpPr>
        <p:spPr>
          <a:xfrm flipV="1">
            <a:off x="7920757" y="4440173"/>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1" name="직선 연결선 60">
            <a:extLst>
              <a:ext uri="{FF2B5EF4-FFF2-40B4-BE49-F238E27FC236}">
                <a16:creationId xmlns:a16="http://schemas.microsoft.com/office/drawing/2014/main" id="{9606C244-4BB1-EDDC-B6E5-2C134806C50A}"/>
              </a:ext>
            </a:extLst>
          </p:cNvPr>
          <p:cNvCxnSpPr>
            <a:cxnSpLocks/>
          </p:cNvCxnSpPr>
          <p:nvPr/>
        </p:nvCxnSpPr>
        <p:spPr>
          <a:xfrm>
            <a:off x="7671337" y="4430882"/>
            <a:ext cx="376535"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2" name="직선 연결선 61">
            <a:extLst>
              <a:ext uri="{FF2B5EF4-FFF2-40B4-BE49-F238E27FC236}">
                <a16:creationId xmlns:a16="http://schemas.microsoft.com/office/drawing/2014/main" id="{C223983A-4087-86BB-2BEA-942702ECAE65}"/>
              </a:ext>
            </a:extLst>
          </p:cNvPr>
          <p:cNvCxnSpPr>
            <a:cxnSpLocks/>
          </p:cNvCxnSpPr>
          <p:nvPr/>
        </p:nvCxnSpPr>
        <p:spPr>
          <a:xfrm flipV="1">
            <a:off x="7712705" y="4429055"/>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3" name="직선 연결선 62">
            <a:extLst>
              <a:ext uri="{FF2B5EF4-FFF2-40B4-BE49-F238E27FC236}">
                <a16:creationId xmlns:a16="http://schemas.microsoft.com/office/drawing/2014/main" id="{F106A7F4-6E1F-028A-2A02-3BF62B3A0C46}"/>
              </a:ext>
            </a:extLst>
          </p:cNvPr>
          <p:cNvCxnSpPr>
            <a:cxnSpLocks/>
          </p:cNvCxnSpPr>
          <p:nvPr/>
        </p:nvCxnSpPr>
        <p:spPr>
          <a:xfrm flipV="1">
            <a:off x="7865105" y="4429055"/>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sp>
        <p:nvSpPr>
          <p:cNvPr id="64" name="직사각형 63">
            <a:extLst>
              <a:ext uri="{FF2B5EF4-FFF2-40B4-BE49-F238E27FC236}">
                <a16:creationId xmlns:a16="http://schemas.microsoft.com/office/drawing/2014/main" id="{13A52445-FF57-6317-2126-B26E3D633703}"/>
              </a:ext>
            </a:extLst>
          </p:cNvPr>
          <p:cNvSpPr/>
          <p:nvPr/>
        </p:nvSpPr>
        <p:spPr>
          <a:xfrm>
            <a:off x="7789762" y="4245349"/>
            <a:ext cx="2181729" cy="371975"/>
          </a:xfrm>
          <a:prstGeom prst="rect">
            <a:avLst/>
          </a:prstGeom>
          <a:solidFill>
            <a:schemeClr val="accent1">
              <a:lumMod val="40000"/>
              <a:lumOff val="60000"/>
            </a:schemeClr>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r>
              <a:rPr lang="en-US" altLang="ko-KR" sz="1200" dirty="0">
                <a:solidFill>
                  <a:schemeClr val="tx1"/>
                </a:solidFill>
              </a:rPr>
              <a:t>BSS2 NPCA</a:t>
            </a:r>
          </a:p>
          <a:p>
            <a:pPr algn="ctr"/>
            <a:endParaRPr lang="en-US" altLang="ko-KR" sz="1200" b="1" dirty="0">
              <a:solidFill>
                <a:schemeClr val="tx1"/>
              </a:solidFill>
            </a:endParaRPr>
          </a:p>
        </p:txBody>
      </p:sp>
      <p:cxnSp>
        <p:nvCxnSpPr>
          <p:cNvPr id="66" name="연결선: 구부러짐 65">
            <a:extLst>
              <a:ext uri="{FF2B5EF4-FFF2-40B4-BE49-F238E27FC236}">
                <a16:creationId xmlns:a16="http://schemas.microsoft.com/office/drawing/2014/main" id="{853EDDC4-FDC2-E8B7-A354-60A842D05599}"/>
              </a:ext>
            </a:extLst>
          </p:cNvPr>
          <p:cNvCxnSpPr>
            <a:cxnSpLocks/>
          </p:cNvCxnSpPr>
          <p:nvPr/>
        </p:nvCxnSpPr>
        <p:spPr bwMode="auto">
          <a:xfrm rot="16200000" flipH="1">
            <a:off x="9527545" y="4972072"/>
            <a:ext cx="788592" cy="133236"/>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sp>
        <p:nvSpPr>
          <p:cNvPr id="67" name="사각형: 둥근 모서리 66">
            <a:extLst>
              <a:ext uri="{FF2B5EF4-FFF2-40B4-BE49-F238E27FC236}">
                <a16:creationId xmlns:a16="http://schemas.microsoft.com/office/drawing/2014/main" id="{257C7C09-AA4D-6320-794B-87A7B9C05C36}"/>
              </a:ext>
            </a:extLst>
          </p:cNvPr>
          <p:cNvSpPr/>
          <p:nvPr/>
        </p:nvSpPr>
        <p:spPr>
          <a:xfrm>
            <a:off x="7557651" y="4755712"/>
            <a:ext cx="747779"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rPr>
              <a:t>BSS2 NPCA </a:t>
            </a:r>
          </a:p>
          <a:p>
            <a:pPr algn="ctr"/>
            <a:r>
              <a:rPr lang="en-US" altLang="ko-KR" sz="800" dirty="0">
                <a:solidFill>
                  <a:schemeClr val="tx1"/>
                </a:solidFill>
              </a:rPr>
              <a:t>STAs switch</a:t>
            </a:r>
            <a:endParaRPr lang="ko-KR" altLang="en-US" sz="800" dirty="0">
              <a:solidFill>
                <a:schemeClr val="tx1"/>
              </a:solidFill>
            </a:endParaRPr>
          </a:p>
        </p:txBody>
      </p:sp>
      <p:sp>
        <p:nvSpPr>
          <p:cNvPr id="68" name="사각형: 둥근 모서리 67">
            <a:extLst>
              <a:ext uri="{FF2B5EF4-FFF2-40B4-BE49-F238E27FC236}">
                <a16:creationId xmlns:a16="http://schemas.microsoft.com/office/drawing/2014/main" id="{A405D931-8DA3-2E18-86B9-09034A2DC0FF}"/>
              </a:ext>
            </a:extLst>
          </p:cNvPr>
          <p:cNvSpPr/>
          <p:nvPr/>
        </p:nvSpPr>
        <p:spPr>
          <a:xfrm>
            <a:off x="8891864" y="4726245"/>
            <a:ext cx="1003427"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800" dirty="0">
                <a:solidFill>
                  <a:schemeClr val="tx1"/>
                </a:solidFill>
              </a:rPr>
              <a:t>BSS2 NPCA STAs switch back</a:t>
            </a:r>
            <a:endParaRPr lang="ko-KR" altLang="en-US" sz="800" dirty="0">
              <a:solidFill>
                <a:schemeClr val="tx1"/>
              </a:solidFill>
            </a:endParaRPr>
          </a:p>
        </p:txBody>
      </p:sp>
      <p:cxnSp>
        <p:nvCxnSpPr>
          <p:cNvPr id="75" name="직선 연결선 74">
            <a:extLst>
              <a:ext uri="{FF2B5EF4-FFF2-40B4-BE49-F238E27FC236}">
                <a16:creationId xmlns:a16="http://schemas.microsoft.com/office/drawing/2014/main" id="{17A808B6-8F51-9BF9-347F-B5CF2139095D}"/>
              </a:ext>
            </a:extLst>
          </p:cNvPr>
          <p:cNvCxnSpPr>
            <a:cxnSpLocks/>
          </p:cNvCxnSpPr>
          <p:nvPr/>
        </p:nvCxnSpPr>
        <p:spPr>
          <a:xfrm>
            <a:off x="7990291" y="3790200"/>
            <a:ext cx="389827"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6" name="직선 연결선 75">
            <a:extLst>
              <a:ext uri="{FF2B5EF4-FFF2-40B4-BE49-F238E27FC236}">
                <a16:creationId xmlns:a16="http://schemas.microsoft.com/office/drawing/2014/main" id="{C4E7B938-7C23-70AE-C504-C1EEE3367E76}"/>
              </a:ext>
            </a:extLst>
          </p:cNvPr>
          <p:cNvCxnSpPr>
            <a:cxnSpLocks/>
          </p:cNvCxnSpPr>
          <p:nvPr/>
        </p:nvCxnSpPr>
        <p:spPr>
          <a:xfrm flipV="1">
            <a:off x="8004520" y="3617309"/>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7" name="직선 연결선 76">
            <a:extLst>
              <a:ext uri="{FF2B5EF4-FFF2-40B4-BE49-F238E27FC236}">
                <a16:creationId xmlns:a16="http://schemas.microsoft.com/office/drawing/2014/main" id="{C1197BC3-6D8B-CE78-877D-66694982FC0C}"/>
              </a:ext>
            </a:extLst>
          </p:cNvPr>
          <p:cNvCxnSpPr>
            <a:cxnSpLocks/>
          </p:cNvCxnSpPr>
          <p:nvPr/>
        </p:nvCxnSpPr>
        <p:spPr>
          <a:xfrm flipV="1">
            <a:off x="8077462" y="3626600"/>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8" name="직선 연결선 77">
            <a:extLst>
              <a:ext uri="{FF2B5EF4-FFF2-40B4-BE49-F238E27FC236}">
                <a16:creationId xmlns:a16="http://schemas.microsoft.com/office/drawing/2014/main" id="{5F90DB66-3D63-AE94-38B7-9ED8BE0966E7}"/>
              </a:ext>
            </a:extLst>
          </p:cNvPr>
          <p:cNvCxnSpPr>
            <a:cxnSpLocks/>
          </p:cNvCxnSpPr>
          <p:nvPr/>
        </p:nvCxnSpPr>
        <p:spPr>
          <a:xfrm flipV="1">
            <a:off x="8253144" y="3619855"/>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79" name="직선 연결선 78">
            <a:extLst>
              <a:ext uri="{FF2B5EF4-FFF2-40B4-BE49-F238E27FC236}">
                <a16:creationId xmlns:a16="http://schemas.microsoft.com/office/drawing/2014/main" id="{0816EB51-8E1F-DE23-8712-4FA0B5BC6BC8}"/>
              </a:ext>
            </a:extLst>
          </p:cNvPr>
          <p:cNvCxnSpPr>
            <a:cxnSpLocks/>
          </p:cNvCxnSpPr>
          <p:nvPr/>
        </p:nvCxnSpPr>
        <p:spPr>
          <a:xfrm flipV="1">
            <a:off x="8377455" y="3626600"/>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0" name="직선 연결선 79">
            <a:extLst>
              <a:ext uri="{FF2B5EF4-FFF2-40B4-BE49-F238E27FC236}">
                <a16:creationId xmlns:a16="http://schemas.microsoft.com/office/drawing/2014/main" id="{4398123F-D96D-22E4-D500-FB1E2DA18661}"/>
              </a:ext>
            </a:extLst>
          </p:cNvPr>
          <p:cNvCxnSpPr>
            <a:cxnSpLocks/>
          </p:cNvCxnSpPr>
          <p:nvPr/>
        </p:nvCxnSpPr>
        <p:spPr>
          <a:xfrm>
            <a:off x="8128035" y="3617309"/>
            <a:ext cx="322171"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1" name="직선 연결선 80">
            <a:extLst>
              <a:ext uri="{FF2B5EF4-FFF2-40B4-BE49-F238E27FC236}">
                <a16:creationId xmlns:a16="http://schemas.microsoft.com/office/drawing/2014/main" id="{D4BDEBA5-55FF-CCB1-1B3A-CC777C3B9965}"/>
              </a:ext>
            </a:extLst>
          </p:cNvPr>
          <p:cNvCxnSpPr>
            <a:cxnSpLocks/>
          </p:cNvCxnSpPr>
          <p:nvPr/>
        </p:nvCxnSpPr>
        <p:spPr>
          <a:xfrm flipV="1">
            <a:off x="8169403" y="3615482"/>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8" name="직선 연결선 87">
            <a:extLst>
              <a:ext uri="{FF2B5EF4-FFF2-40B4-BE49-F238E27FC236}">
                <a16:creationId xmlns:a16="http://schemas.microsoft.com/office/drawing/2014/main" id="{C2AD7277-6D1F-04E6-D2E6-EB45CACBE635}"/>
              </a:ext>
            </a:extLst>
          </p:cNvPr>
          <p:cNvCxnSpPr>
            <a:cxnSpLocks/>
          </p:cNvCxnSpPr>
          <p:nvPr/>
        </p:nvCxnSpPr>
        <p:spPr>
          <a:xfrm flipV="1">
            <a:off x="8321803" y="3615482"/>
            <a:ext cx="136889" cy="170649"/>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sp>
        <p:nvSpPr>
          <p:cNvPr id="89" name="직사각형 88">
            <a:extLst>
              <a:ext uri="{FF2B5EF4-FFF2-40B4-BE49-F238E27FC236}">
                <a16:creationId xmlns:a16="http://schemas.microsoft.com/office/drawing/2014/main" id="{6B508C93-9C8D-8DDD-1B0A-B790E8F376C2}"/>
              </a:ext>
            </a:extLst>
          </p:cNvPr>
          <p:cNvSpPr/>
          <p:nvPr/>
        </p:nvSpPr>
        <p:spPr>
          <a:xfrm>
            <a:off x="8246460" y="3421502"/>
            <a:ext cx="1608763" cy="371975"/>
          </a:xfrm>
          <a:prstGeom prst="rect">
            <a:avLst/>
          </a:prstGeom>
          <a:solidFill>
            <a:srgbClr val="FFFF00"/>
          </a:solidFill>
          <a:ln w="31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r>
              <a:rPr lang="en-US" altLang="ko-KR" sz="1200" dirty="0">
                <a:solidFill>
                  <a:schemeClr val="tx1"/>
                </a:solidFill>
              </a:rPr>
              <a:t>BSS3 NPCA</a:t>
            </a:r>
          </a:p>
          <a:p>
            <a:pPr algn="ctr"/>
            <a:endParaRPr lang="en-US" altLang="ko-KR" sz="1200" b="1" dirty="0">
              <a:solidFill>
                <a:schemeClr val="tx1"/>
              </a:solidFill>
            </a:endParaRPr>
          </a:p>
        </p:txBody>
      </p:sp>
      <p:cxnSp>
        <p:nvCxnSpPr>
          <p:cNvPr id="99" name="연결선: 구부러짐 98">
            <a:extLst>
              <a:ext uri="{FF2B5EF4-FFF2-40B4-BE49-F238E27FC236}">
                <a16:creationId xmlns:a16="http://schemas.microsoft.com/office/drawing/2014/main" id="{CB37BD6A-D2AD-D431-A625-D6EA1C6D591B}"/>
              </a:ext>
            </a:extLst>
          </p:cNvPr>
          <p:cNvCxnSpPr>
            <a:cxnSpLocks/>
          </p:cNvCxnSpPr>
          <p:nvPr/>
        </p:nvCxnSpPr>
        <p:spPr bwMode="auto">
          <a:xfrm rot="5400000" flipH="1" flipV="1">
            <a:off x="7553547" y="4105012"/>
            <a:ext cx="800455" cy="251765"/>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cxnSp>
        <p:nvCxnSpPr>
          <p:cNvPr id="100" name="연결선: 구부러짐 99">
            <a:extLst>
              <a:ext uri="{FF2B5EF4-FFF2-40B4-BE49-F238E27FC236}">
                <a16:creationId xmlns:a16="http://schemas.microsoft.com/office/drawing/2014/main" id="{1C30F08D-953F-831E-C686-E5782B1E7867}"/>
              </a:ext>
            </a:extLst>
          </p:cNvPr>
          <p:cNvCxnSpPr>
            <a:cxnSpLocks/>
          </p:cNvCxnSpPr>
          <p:nvPr/>
        </p:nvCxnSpPr>
        <p:spPr bwMode="auto">
          <a:xfrm rot="16200000" flipH="1">
            <a:off x="9476248" y="4163721"/>
            <a:ext cx="788592" cy="133236"/>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cxnSp>
        <p:nvCxnSpPr>
          <p:cNvPr id="101" name="직선 연결선 100">
            <a:extLst>
              <a:ext uri="{FF2B5EF4-FFF2-40B4-BE49-F238E27FC236}">
                <a16:creationId xmlns:a16="http://schemas.microsoft.com/office/drawing/2014/main" id="{011BE75D-6029-6097-B9CC-E844876BEE84}"/>
              </a:ext>
            </a:extLst>
          </p:cNvPr>
          <p:cNvCxnSpPr>
            <a:cxnSpLocks/>
          </p:cNvCxnSpPr>
          <p:nvPr/>
        </p:nvCxnSpPr>
        <p:spPr>
          <a:xfrm>
            <a:off x="6583222" y="6261439"/>
            <a:ext cx="4387648"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2" name="직선 연결선 101">
            <a:extLst>
              <a:ext uri="{FF2B5EF4-FFF2-40B4-BE49-F238E27FC236}">
                <a16:creationId xmlns:a16="http://schemas.microsoft.com/office/drawing/2014/main" id="{F625C9EC-6A3F-02E1-A283-C793E703D5E6}"/>
              </a:ext>
            </a:extLst>
          </p:cNvPr>
          <p:cNvCxnSpPr>
            <a:cxnSpLocks/>
          </p:cNvCxnSpPr>
          <p:nvPr/>
        </p:nvCxnSpPr>
        <p:spPr>
          <a:xfrm>
            <a:off x="6595244" y="4616620"/>
            <a:ext cx="4387648"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3" name="직선 연결선 102">
            <a:extLst>
              <a:ext uri="{FF2B5EF4-FFF2-40B4-BE49-F238E27FC236}">
                <a16:creationId xmlns:a16="http://schemas.microsoft.com/office/drawing/2014/main" id="{2B23DB48-1227-846B-859F-2F13677B0BE5}"/>
              </a:ext>
            </a:extLst>
          </p:cNvPr>
          <p:cNvCxnSpPr>
            <a:cxnSpLocks/>
          </p:cNvCxnSpPr>
          <p:nvPr/>
        </p:nvCxnSpPr>
        <p:spPr>
          <a:xfrm>
            <a:off x="6583222" y="2971800"/>
            <a:ext cx="4387648"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4" name="직선 연결선 103">
            <a:extLst>
              <a:ext uri="{FF2B5EF4-FFF2-40B4-BE49-F238E27FC236}">
                <a16:creationId xmlns:a16="http://schemas.microsoft.com/office/drawing/2014/main" id="{B7118C34-6B3C-7C8D-F36E-6CD560B3082D}"/>
              </a:ext>
            </a:extLst>
          </p:cNvPr>
          <p:cNvCxnSpPr>
            <a:cxnSpLocks/>
          </p:cNvCxnSpPr>
          <p:nvPr/>
        </p:nvCxnSpPr>
        <p:spPr>
          <a:xfrm>
            <a:off x="6583222" y="5439030"/>
            <a:ext cx="4387648" cy="0"/>
          </a:xfrm>
          <a:prstGeom prst="line">
            <a:avLst/>
          </a:prstGeom>
          <a:ln w="9525">
            <a:solidFill>
              <a:schemeClr val="tx1"/>
            </a:solidFill>
            <a:prstDash val="dash"/>
          </a:ln>
        </p:spPr>
        <p:style>
          <a:lnRef idx="2">
            <a:schemeClr val="accent1"/>
          </a:lnRef>
          <a:fillRef idx="0">
            <a:schemeClr val="accent1"/>
          </a:fillRef>
          <a:effectRef idx="1">
            <a:schemeClr val="accent1"/>
          </a:effectRef>
          <a:fontRef idx="minor">
            <a:schemeClr val="tx1"/>
          </a:fontRef>
        </p:style>
      </p:cxnSp>
      <p:cxnSp>
        <p:nvCxnSpPr>
          <p:cNvPr id="105" name="직선 연결선 104">
            <a:extLst>
              <a:ext uri="{FF2B5EF4-FFF2-40B4-BE49-F238E27FC236}">
                <a16:creationId xmlns:a16="http://schemas.microsoft.com/office/drawing/2014/main" id="{B169D2CD-940E-FA8E-D56F-AC8F54B159AA}"/>
              </a:ext>
            </a:extLst>
          </p:cNvPr>
          <p:cNvCxnSpPr>
            <a:cxnSpLocks/>
          </p:cNvCxnSpPr>
          <p:nvPr/>
        </p:nvCxnSpPr>
        <p:spPr>
          <a:xfrm>
            <a:off x="6583222" y="3794210"/>
            <a:ext cx="4387648" cy="0"/>
          </a:xfrm>
          <a:prstGeom prst="line">
            <a:avLst/>
          </a:prstGeom>
          <a:ln w="9525">
            <a:solidFill>
              <a:schemeClr val="tx1"/>
            </a:solidFill>
            <a:prstDash val="dash"/>
          </a:ln>
        </p:spPr>
        <p:style>
          <a:lnRef idx="2">
            <a:schemeClr val="accent1"/>
          </a:lnRef>
          <a:fillRef idx="0">
            <a:schemeClr val="accent1"/>
          </a:fillRef>
          <a:effectRef idx="1">
            <a:schemeClr val="accent1"/>
          </a:effectRef>
          <a:fontRef idx="minor">
            <a:schemeClr val="tx1"/>
          </a:fontRef>
        </p:style>
      </p:cxnSp>
      <p:sp>
        <p:nvSpPr>
          <p:cNvPr id="107" name="Content Placeholder 2">
            <a:extLst>
              <a:ext uri="{FF2B5EF4-FFF2-40B4-BE49-F238E27FC236}">
                <a16:creationId xmlns:a16="http://schemas.microsoft.com/office/drawing/2014/main" id="{2968F348-0F79-408B-F135-25FCF8AC319B}"/>
              </a:ext>
            </a:extLst>
          </p:cNvPr>
          <p:cNvSpPr txBox="1">
            <a:spLocks/>
          </p:cNvSpPr>
          <p:nvPr/>
        </p:nvSpPr>
        <p:spPr bwMode="auto">
          <a:xfrm>
            <a:off x="533400" y="1371600"/>
            <a:ext cx="6019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marL="360000" lvl="1" indent="0">
              <a:buNone/>
            </a:pPr>
            <a:endParaRPr lang="en-US" altLang="ko-KR" sz="1600" dirty="0"/>
          </a:p>
          <a:p>
            <a:pPr indent="-144000"/>
            <a:r>
              <a:rPr lang="en-US" altLang="ko-KR" sz="1600" dirty="0"/>
              <a:t>Description :  </a:t>
            </a:r>
          </a:p>
          <a:p>
            <a:pPr marL="504000" lvl="1" indent="-144000"/>
            <a:r>
              <a:rPr lang="en-US" altLang="ko-KR" sz="1600" dirty="0"/>
              <a:t>The NPCA available channels of BSS1/BSS2 overlap with the primary channels of BSS2/BSS3, respectively</a:t>
            </a:r>
          </a:p>
          <a:p>
            <a:pPr marL="504000" lvl="1" indent="-144000"/>
            <a:endParaRPr lang="en-US" altLang="ko-KR" sz="1600" dirty="0"/>
          </a:p>
          <a:p>
            <a:pPr indent="-144000"/>
            <a:r>
              <a:rPr lang="en-US" altLang="ko-KR" sz="1600" dirty="0"/>
              <a:t>Scenario :  </a:t>
            </a:r>
          </a:p>
          <a:p>
            <a:pPr marL="504000" lvl="1" indent="-144000"/>
            <a:r>
              <a:rPr lang="en-US" altLang="ko-KR" sz="1600" dirty="0"/>
              <a:t>BSS1 NPCA STAs switch channel to its NPCA primary channel</a:t>
            </a:r>
          </a:p>
          <a:p>
            <a:pPr marL="846892" lvl="2" indent="-144000"/>
            <a:r>
              <a:rPr lang="en-US" altLang="ko-KR" dirty="0"/>
              <a:t>BSS1 NPCA STAs contend with BSS2 STAs, and with the channel contention</a:t>
            </a:r>
          </a:p>
          <a:p>
            <a:pPr marL="504000" lvl="1" indent="-144000"/>
            <a:r>
              <a:rPr lang="en-US" altLang="ko-KR" sz="1600" dirty="0"/>
              <a:t>BSS2 NPCA STAs switch channel to its NPCA primary channel  </a:t>
            </a:r>
          </a:p>
          <a:p>
            <a:pPr marL="846892" lvl="2" indent="-144000"/>
            <a:r>
              <a:rPr lang="en-US" altLang="ko-KR" dirty="0"/>
              <a:t>BSS2 NPCA STAs contend with BSS3 STAs, and with the channel contention</a:t>
            </a:r>
          </a:p>
          <a:p>
            <a:pPr marL="504000" lvl="1" indent="-144000"/>
            <a:r>
              <a:rPr lang="en-US" altLang="ko-KR" sz="1600" dirty="0"/>
              <a:t>BSS3 NPCA STAs switch channel to its NPCA primary channel  </a:t>
            </a:r>
          </a:p>
          <a:p>
            <a:pPr marL="846892" lvl="2" indent="-144000"/>
            <a:r>
              <a:rPr lang="en-US" altLang="ko-KR" dirty="0"/>
              <a:t>BSS3 NPCA STAs contend with BSS_X STAs and with the channel contention</a:t>
            </a:r>
          </a:p>
          <a:p>
            <a:pPr marL="504000" lvl="1" indent="-144000"/>
            <a:r>
              <a:rPr lang="en-US" altLang="ko-KR" sz="1600" dirty="0"/>
              <a:t>……</a:t>
            </a:r>
          </a:p>
          <a:p>
            <a:pPr marL="504000" lvl="1" indent="-144000"/>
            <a:endParaRPr lang="en-US" altLang="ko-KR" dirty="0"/>
          </a:p>
          <a:p>
            <a:pPr marL="702892" lvl="2" indent="0">
              <a:buNone/>
            </a:pPr>
            <a:endParaRPr lang="en-US" altLang="ko-KR" dirty="0"/>
          </a:p>
          <a:p>
            <a:pPr lvl="1" indent="-144000"/>
            <a:endParaRPr lang="en-US" altLang="ko-KR" sz="1600" dirty="0"/>
          </a:p>
        </p:txBody>
      </p:sp>
      <p:cxnSp>
        <p:nvCxnSpPr>
          <p:cNvPr id="108" name="연결선: 구부러짐 107">
            <a:extLst>
              <a:ext uri="{FF2B5EF4-FFF2-40B4-BE49-F238E27FC236}">
                <a16:creationId xmlns:a16="http://schemas.microsoft.com/office/drawing/2014/main" id="{369049D4-52BE-152E-5EF6-541F2EA5002D}"/>
              </a:ext>
            </a:extLst>
          </p:cNvPr>
          <p:cNvCxnSpPr>
            <a:cxnSpLocks/>
          </p:cNvCxnSpPr>
          <p:nvPr/>
        </p:nvCxnSpPr>
        <p:spPr bwMode="auto">
          <a:xfrm rot="5400000" flipH="1" flipV="1">
            <a:off x="7931112" y="3138807"/>
            <a:ext cx="1049040" cy="208715"/>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cxnSp>
        <p:nvCxnSpPr>
          <p:cNvPr id="110" name="연결선: 구부러짐 109">
            <a:extLst>
              <a:ext uri="{FF2B5EF4-FFF2-40B4-BE49-F238E27FC236}">
                <a16:creationId xmlns:a16="http://schemas.microsoft.com/office/drawing/2014/main" id="{FA966070-E2AF-401A-E965-66602269CCBC}"/>
              </a:ext>
            </a:extLst>
          </p:cNvPr>
          <p:cNvCxnSpPr>
            <a:cxnSpLocks/>
          </p:cNvCxnSpPr>
          <p:nvPr/>
        </p:nvCxnSpPr>
        <p:spPr bwMode="auto">
          <a:xfrm rot="16200000" flipH="1">
            <a:off x="9161996" y="3156196"/>
            <a:ext cx="911545" cy="167154"/>
          </a:xfrm>
          <a:prstGeom prst="curvedConnector3">
            <a:avLst/>
          </a:prstGeom>
          <a:solidFill>
            <a:schemeClr val="accent1"/>
          </a:solidFill>
          <a:ln w="12700" cap="flat" cmpd="sng" algn="ctr">
            <a:solidFill>
              <a:srgbClr val="FF0000"/>
            </a:solidFill>
            <a:prstDash val="solid"/>
            <a:round/>
            <a:headEnd type="none" w="sm" len="sm"/>
            <a:tailEnd type="triangle"/>
          </a:ln>
          <a:effectLst/>
        </p:spPr>
      </p:cxnSp>
      <p:cxnSp>
        <p:nvCxnSpPr>
          <p:cNvPr id="112" name="직선 연결선 111">
            <a:extLst>
              <a:ext uri="{FF2B5EF4-FFF2-40B4-BE49-F238E27FC236}">
                <a16:creationId xmlns:a16="http://schemas.microsoft.com/office/drawing/2014/main" id="{C882297E-A104-50D9-69BC-3F379E1FF55C}"/>
              </a:ext>
            </a:extLst>
          </p:cNvPr>
          <p:cNvCxnSpPr>
            <a:cxnSpLocks/>
          </p:cNvCxnSpPr>
          <p:nvPr/>
        </p:nvCxnSpPr>
        <p:spPr>
          <a:xfrm>
            <a:off x="6583222" y="2411460"/>
            <a:ext cx="4387648" cy="0"/>
          </a:xfrm>
          <a:prstGeom prst="line">
            <a:avLst/>
          </a:prstGeom>
          <a:ln w="11430">
            <a:solidFill>
              <a:schemeClr val="tx1"/>
            </a:solidFill>
          </a:ln>
        </p:spPr>
        <p:style>
          <a:lnRef idx="2">
            <a:schemeClr val="accent1"/>
          </a:lnRef>
          <a:fillRef idx="0">
            <a:schemeClr val="accent1"/>
          </a:fillRef>
          <a:effectRef idx="1">
            <a:schemeClr val="accent1"/>
          </a:effectRef>
          <a:fontRef idx="minor">
            <a:schemeClr val="tx1"/>
          </a:fontRef>
        </p:style>
      </p:cxnSp>
      <p:sp>
        <p:nvSpPr>
          <p:cNvPr id="115" name="사각형: 둥근 모서리 114">
            <a:extLst>
              <a:ext uri="{FF2B5EF4-FFF2-40B4-BE49-F238E27FC236}">
                <a16:creationId xmlns:a16="http://schemas.microsoft.com/office/drawing/2014/main" id="{8EC0A3DC-A461-3BDF-E37D-B50D1BC3EA34}"/>
              </a:ext>
            </a:extLst>
          </p:cNvPr>
          <p:cNvSpPr/>
          <p:nvPr/>
        </p:nvSpPr>
        <p:spPr>
          <a:xfrm>
            <a:off x="8664804" y="2456887"/>
            <a:ext cx="747779" cy="292690"/>
          </a:xfrm>
          <a:prstGeom prst="roundRect">
            <a:avLst/>
          </a:prstGeom>
          <a:noFill/>
          <a:ln>
            <a:noFill/>
            <a:prstDash val="sys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ko-KR" sz="2800" dirty="0">
                <a:solidFill>
                  <a:schemeClr val="tx1"/>
                </a:solidFill>
              </a:rPr>
              <a:t>…</a:t>
            </a:r>
            <a:endParaRPr lang="ko-KR" altLang="en-US" sz="2800" dirty="0">
              <a:solidFill>
                <a:schemeClr val="tx1"/>
              </a:solidFill>
            </a:endParaRPr>
          </a:p>
        </p:txBody>
      </p:sp>
      <p:sp>
        <p:nvSpPr>
          <p:cNvPr id="145" name="직사각형 144">
            <a:extLst>
              <a:ext uri="{FF2B5EF4-FFF2-40B4-BE49-F238E27FC236}">
                <a16:creationId xmlns:a16="http://schemas.microsoft.com/office/drawing/2014/main" id="{F58D5735-80FD-2495-D122-8E809FBDDE51}"/>
              </a:ext>
            </a:extLst>
          </p:cNvPr>
          <p:cNvSpPr/>
          <p:nvPr/>
        </p:nvSpPr>
        <p:spPr>
          <a:xfrm>
            <a:off x="6324600" y="1783449"/>
            <a:ext cx="609600" cy="276999"/>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1200" b="1" dirty="0">
              <a:solidFill>
                <a:schemeClr val="tx1"/>
              </a:solidFill>
            </a:endParaRPr>
          </a:p>
          <a:p>
            <a:pPr algn="ctr"/>
            <a:r>
              <a:rPr lang="en-US" altLang="ko-KR" sz="1200" b="1" dirty="0">
                <a:solidFill>
                  <a:schemeClr val="tx1"/>
                </a:solidFill>
              </a:rPr>
              <a:t>Freq.</a:t>
            </a:r>
          </a:p>
          <a:p>
            <a:pPr algn="ctr"/>
            <a:endParaRPr lang="en-US" altLang="ko-KR" sz="1200" b="1" dirty="0">
              <a:solidFill>
                <a:schemeClr val="tx1"/>
              </a:solidFill>
            </a:endParaRPr>
          </a:p>
        </p:txBody>
      </p:sp>
      <p:sp>
        <p:nvSpPr>
          <p:cNvPr id="148" name="왼쪽 중괄호 147">
            <a:extLst>
              <a:ext uri="{FF2B5EF4-FFF2-40B4-BE49-F238E27FC236}">
                <a16:creationId xmlns:a16="http://schemas.microsoft.com/office/drawing/2014/main" id="{F3C9D688-CAAF-58C6-3346-09E21096BA30}"/>
              </a:ext>
            </a:extLst>
          </p:cNvPr>
          <p:cNvSpPr/>
          <p:nvPr/>
        </p:nvSpPr>
        <p:spPr>
          <a:xfrm rot="10800000">
            <a:off x="11069242" y="4624635"/>
            <a:ext cx="383538" cy="818744"/>
          </a:xfrm>
          <a:prstGeom prst="leftBrace">
            <a:avLst>
              <a:gd name="adj1" fmla="val 0"/>
              <a:gd name="adj2" fmla="val 50000"/>
            </a:avLst>
          </a:prstGeom>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ko-KR" altLang="en-US"/>
          </a:p>
        </p:txBody>
      </p:sp>
      <mc:AlternateContent xmlns:mc="http://schemas.openxmlformats.org/markup-compatibility/2006" xmlns:a14="http://schemas.microsoft.com/office/drawing/2010/main">
        <mc:Choice Requires="a14">
          <p:sp>
            <p:nvSpPr>
              <p:cNvPr id="150" name="직사각형 149">
                <a:extLst>
                  <a:ext uri="{FF2B5EF4-FFF2-40B4-BE49-F238E27FC236}">
                    <a16:creationId xmlns:a16="http://schemas.microsoft.com/office/drawing/2014/main" id="{CE2DA4A7-A3CF-05F6-A6F5-881D5759A11E}"/>
                  </a:ext>
                </a:extLst>
              </p:cNvPr>
              <p:cNvSpPr/>
              <p:nvPr/>
            </p:nvSpPr>
            <p:spPr>
              <a:xfrm>
                <a:off x="11383614" y="5252295"/>
                <a:ext cx="631176" cy="272676"/>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900" dirty="0">
                  <a:solidFill>
                    <a:schemeClr val="tx1"/>
                  </a:solidFill>
                </a:endParaRPr>
              </a:p>
              <a:p>
                <a:pPr algn="ctr"/>
                <a:r>
                  <a:rPr lang="en-US" altLang="ko-KR" sz="900" dirty="0">
                    <a:solidFill>
                      <a:schemeClr val="tx1"/>
                    </a:solidFill>
                  </a:rPr>
                  <a:t>BSS1 NPCA available channel</a:t>
                </a:r>
              </a:p>
              <a:p>
                <a:pPr algn="ctr"/>
                <a:r>
                  <a:rPr lang="en-US" altLang="ko-KR" sz="900" dirty="0">
                    <a:solidFill>
                      <a:schemeClr val="tx1"/>
                    </a:solidFill>
                  </a:rPr>
                  <a:t>(</a:t>
                </a:r>
                <a14:m>
                  <m:oMath xmlns:m="http://schemas.openxmlformats.org/officeDocument/2006/math">
                    <m:r>
                      <a:rPr lang="en-US" altLang="ko-KR" sz="900" i="1" smtClean="0">
                        <a:solidFill>
                          <a:schemeClr val="tx1"/>
                        </a:solidFill>
                        <a:latin typeface="Cambria Math" panose="02040503050406030204" pitchFamily="18" charset="0"/>
                        <a:ea typeface="Cambria Math" panose="02040503050406030204" pitchFamily="18" charset="0"/>
                      </a:rPr>
                      <m:t>∋</m:t>
                    </m:r>
                    <m:r>
                      <a:rPr lang="en-US" altLang="ko-KR" sz="900" b="0" i="1" smtClean="0">
                        <a:solidFill>
                          <a:schemeClr val="tx1"/>
                        </a:solidFill>
                        <a:latin typeface="Cambria Math" panose="02040503050406030204" pitchFamily="18" charset="0"/>
                        <a:ea typeface="Cambria Math" panose="02040503050406030204" pitchFamily="18" charset="0"/>
                      </a:rPr>
                      <m:t> </m:t>
                    </m:r>
                  </m:oMath>
                </a14:m>
                <a:r>
                  <a:rPr lang="en-US" altLang="ko-KR" sz="900" dirty="0">
                    <a:solidFill>
                      <a:schemeClr val="tx1"/>
                    </a:solidFill>
                  </a:rPr>
                  <a:t>BSS2 primary channel) </a:t>
                </a:r>
              </a:p>
            </p:txBody>
          </p:sp>
        </mc:Choice>
        <mc:Fallback xmlns="">
          <p:sp>
            <p:nvSpPr>
              <p:cNvPr id="150" name="직사각형 149">
                <a:extLst>
                  <a:ext uri="{FF2B5EF4-FFF2-40B4-BE49-F238E27FC236}">
                    <a16:creationId xmlns:a16="http://schemas.microsoft.com/office/drawing/2014/main" id="{CE2DA4A7-A3CF-05F6-A6F5-881D5759A11E}"/>
                  </a:ext>
                </a:extLst>
              </p:cNvPr>
              <p:cNvSpPr>
                <a:spLocks noRot="1" noChangeAspect="1" noMove="1" noResize="1" noEditPoints="1" noAdjustHandles="1" noChangeArrowheads="1" noChangeShapeType="1" noTextEdit="1"/>
              </p:cNvSpPr>
              <p:nvPr/>
            </p:nvSpPr>
            <p:spPr>
              <a:xfrm>
                <a:off x="11383614" y="5252295"/>
                <a:ext cx="631176" cy="272676"/>
              </a:xfrm>
              <a:prstGeom prst="rect">
                <a:avLst/>
              </a:prstGeom>
              <a:blipFill>
                <a:blip r:embed="rId3"/>
                <a:stretch>
                  <a:fillRect t="-104167" b="-162500"/>
                </a:stretch>
              </a:blipFill>
              <a:ln>
                <a:solidFill>
                  <a:schemeClr val="bg1"/>
                </a:solidFill>
              </a:ln>
            </p:spPr>
            <p:txBody>
              <a:bodyPr/>
              <a:lstStyle/>
              <a:p>
                <a:r>
                  <a:rPr lang="ko-KR" altLang="en-US">
                    <a:noFill/>
                  </a:rPr>
                  <a:t> </a:t>
                </a:r>
              </a:p>
            </p:txBody>
          </p:sp>
        </mc:Fallback>
      </mc:AlternateContent>
      <mc:AlternateContent xmlns:mc="http://schemas.openxmlformats.org/markup-compatibility/2006" xmlns:a14="http://schemas.microsoft.com/office/drawing/2010/main">
        <mc:Choice Requires="a14">
          <p:sp>
            <p:nvSpPr>
              <p:cNvPr id="153" name="직사각형 152">
                <a:extLst>
                  <a:ext uri="{FF2B5EF4-FFF2-40B4-BE49-F238E27FC236}">
                    <a16:creationId xmlns:a16="http://schemas.microsoft.com/office/drawing/2014/main" id="{09FAD46B-A54F-2F18-6631-C1A80FC98E87}"/>
                  </a:ext>
                </a:extLst>
              </p:cNvPr>
              <p:cNvSpPr/>
              <p:nvPr/>
            </p:nvSpPr>
            <p:spPr>
              <a:xfrm>
                <a:off x="11403781" y="4008629"/>
                <a:ext cx="631176" cy="272676"/>
              </a:xfrm>
              <a:prstGeom prst="rect">
                <a:avLst/>
              </a:prstGeom>
              <a:no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ltLang="ko-KR" sz="900" dirty="0">
                  <a:solidFill>
                    <a:schemeClr val="tx1"/>
                  </a:solidFill>
                </a:endParaRPr>
              </a:p>
              <a:p>
                <a:pPr algn="ctr"/>
                <a:r>
                  <a:rPr lang="en-US" altLang="ko-KR" sz="900" dirty="0">
                    <a:solidFill>
                      <a:schemeClr val="tx1"/>
                    </a:solidFill>
                  </a:rPr>
                  <a:t>BSS2 NPCA available channel</a:t>
                </a:r>
              </a:p>
              <a:p>
                <a:pPr algn="ctr"/>
                <a:r>
                  <a:rPr lang="en-US" altLang="ko-KR" sz="900" dirty="0">
                    <a:solidFill>
                      <a:schemeClr val="tx1"/>
                    </a:solidFill>
                  </a:rPr>
                  <a:t>(</a:t>
                </a:r>
                <a14:m>
                  <m:oMath xmlns:m="http://schemas.openxmlformats.org/officeDocument/2006/math">
                    <m:r>
                      <a:rPr lang="en-US" altLang="ko-KR" sz="900" i="1" smtClean="0">
                        <a:solidFill>
                          <a:schemeClr val="tx1"/>
                        </a:solidFill>
                        <a:latin typeface="Cambria Math" panose="02040503050406030204" pitchFamily="18" charset="0"/>
                        <a:ea typeface="Cambria Math" panose="02040503050406030204" pitchFamily="18" charset="0"/>
                      </a:rPr>
                      <m:t>∋</m:t>
                    </m:r>
                    <m:r>
                      <a:rPr lang="en-US" altLang="ko-KR" sz="900" b="0" i="1" smtClean="0">
                        <a:solidFill>
                          <a:schemeClr val="tx1"/>
                        </a:solidFill>
                        <a:latin typeface="Cambria Math" panose="02040503050406030204" pitchFamily="18" charset="0"/>
                        <a:ea typeface="Cambria Math" panose="02040503050406030204" pitchFamily="18" charset="0"/>
                      </a:rPr>
                      <m:t> </m:t>
                    </m:r>
                  </m:oMath>
                </a14:m>
                <a:r>
                  <a:rPr lang="en-US" altLang="ko-KR" sz="900" dirty="0">
                    <a:solidFill>
                      <a:schemeClr val="tx1"/>
                    </a:solidFill>
                  </a:rPr>
                  <a:t>BSS3 primary channel) </a:t>
                </a:r>
              </a:p>
            </p:txBody>
          </p:sp>
        </mc:Choice>
        <mc:Fallback xmlns="">
          <p:sp>
            <p:nvSpPr>
              <p:cNvPr id="153" name="직사각형 152">
                <a:extLst>
                  <a:ext uri="{FF2B5EF4-FFF2-40B4-BE49-F238E27FC236}">
                    <a16:creationId xmlns:a16="http://schemas.microsoft.com/office/drawing/2014/main" id="{09FAD46B-A54F-2F18-6631-C1A80FC98E87}"/>
                  </a:ext>
                </a:extLst>
              </p:cNvPr>
              <p:cNvSpPr>
                <a:spLocks noRot="1" noChangeAspect="1" noMove="1" noResize="1" noEditPoints="1" noAdjustHandles="1" noChangeArrowheads="1" noChangeShapeType="1" noTextEdit="1"/>
              </p:cNvSpPr>
              <p:nvPr/>
            </p:nvSpPr>
            <p:spPr>
              <a:xfrm>
                <a:off x="11403781" y="4008629"/>
                <a:ext cx="631176" cy="272676"/>
              </a:xfrm>
              <a:prstGeom prst="rect">
                <a:avLst/>
              </a:prstGeom>
              <a:blipFill>
                <a:blip r:embed="rId4"/>
                <a:stretch>
                  <a:fillRect t="-104167" b="-162500"/>
                </a:stretch>
              </a:blipFill>
              <a:ln>
                <a:solidFill>
                  <a:schemeClr val="bg1"/>
                </a:solidFill>
              </a:ln>
            </p:spPr>
            <p:txBody>
              <a:bodyPr/>
              <a:lstStyle/>
              <a:p>
                <a:r>
                  <a:rPr lang="ko-KR" altLang="en-US">
                    <a:noFill/>
                  </a:rPr>
                  <a:t> </a:t>
                </a:r>
              </a:p>
            </p:txBody>
          </p:sp>
        </mc:Fallback>
      </mc:AlternateContent>
      <p:sp>
        <p:nvSpPr>
          <p:cNvPr id="152" name="왼쪽 중괄호 151">
            <a:extLst>
              <a:ext uri="{FF2B5EF4-FFF2-40B4-BE49-F238E27FC236}">
                <a16:creationId xmlns:a16="http://schemas.microsoft.com/office/drawing/2014/main" id="{82246D43-82D0-5A52-5ABB-D38BEDF4F455}"/>
              </a:ext>
            </a:extLst>
          </p:cNvPr>
          <p:cNvSpPr/>
          <p:nvPr/>
        </p:nvSpPr>
        <p:spPr>
          <a:xfrm rot="10800000">
            <a:off x="11062925" y="3795571"/>
            <a:ext cx="383538" cy="818744"/>
          </a:xfrm>
          <a:prstGeom prst="leftBrace">
            <a:avLst>
              <a:gd name="adj1" fmla="val 0"/>
              <a:gd name="adj2" fmla="val 50000"/>
            </a:avLst>
          </a:prstGeom>
          <a:ln w="12700">
            <a:solidFill>
              <a:schemeClr val="tx1"/>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ko-KR" altLang="en-US"/>
          </a:p>
        </p:txBody>
      </p:sp>
    </p:spTree>
    <p:extLst>
      <p:ext uri="{BB962C8B-B14F-4D97-AF65-F5344CB8AC3E}">
        <p14:creationId xmlns:p14="http://schemas.microsoft.com/office/powerpoint/2010/main" val="40093688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dirty="0"/>
              <a:t>Prevent c</a:t>
            </a:r>
            <a:r>
              <a:rPr lang="en-US" altLang="ko-KR" dirty="0"/>
              <a:t>ascading</a:t>
            </a:r>
            <a:r>
              <a:rPr lang="en-US" dirty="0"/>
              <a:t> channel switching </a:t>
            </a:r>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7</a:t>
            </a:fld>
            <a:endParaRPr lang="en-US" altLang="ko-KR" sz="1200" b="0" dirty="0">
              <a:cs typeface="Arial" panose="020B0604020202020204" pitchFamily="34" charset="0"/>
            </a:endParaRPr>
          </a:p>
        </p:txBody>
      </p:sp>
      <p:sp>
        <p:nvSpPr>
          <p:cNvPr id="2" name="Content Placeholder 2">
            <a:extLst>
              <a:ext uri="{FF2B5EF4-FFF2-40B4-BE49-F238E27FC236}">
                <a16:creationId xmlns:a16="http://schemas.microsoft.com/office/drawing/2014/main" id="{F07D5DE5-3975-D2EB-06C4-5380DA4E9E95}"/>
              </a:ext>
            </a:extLst>
          </p:cNvPr>
          <p:cNvSpPr txBox="1">
            <a:spLocks/>
          </p:cNvSpPr>
          <p:nvPr/>
        </p:nvSpPr>
        <p:spPr bwMode="auto">
          <a:xfrm>
            <a:off x="914400" y="1981200"/>
            <a:ext cx="105155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pPr>
              <a:buFont typeface="Arial" panose="020B0604020202020204" pitchFamily="34" charset="0"/>
              <a:buChar char="•"/>
            </a:pPr>
            <a:r>
              <a:rPr lang="en-US" altLang="ko-KR" sz="2000" dirty="0"/>
              <a:t>Since the NPCA primary channel during the NPCA operation can cause cascading channel switching of OBSS NPCA STAs, we consider methods to limit cascading channel switching </a:t>
            </a:r>
          </a:p>
          <a:p>
            <a:pPr>
              <a:buFont typeface="Arial" panose="020B0604020202020204" pitchFamily="34" charset="0"/>
              <a:buChar char="•"/>
            </a:pPr>
            <a:r>
              <a:rPr lang="en-US" altLang="ko-KR" sz="2000" dirty="0"/>
              <a:t>Proposal 1: Including an explicit indication in the PPDU to notify that this PPDU is generated from the NPCA operation </a:t>
            </a:r>
          </a:p>
          <a:p>
            <a:pPr lvl="1">
              <a:buFont typeface="Arial" panose="020B0604020202020204" pitchFamily="34" charset="0"/>
              <a:buChar char="•"/>
            </a:pPr>
            <a:r>
              <a:rPr lang="en-US" altLang="ko-KR" sz="1600" dirty="0"/>
              <a:t>If the NPCA STA initiates frame exchange on the NPCA primary channel with an ICF, it may include an indication within the ICF to prevent NPCA operation of OBSS; and/or</a:t>
            </a:r>
          </a:p>
          <a:p>
            <a:pPr lvl="1">
              <a:buFont typeface="Arial" panose="020B0604020202020204" pitchFamily="34" charset="0"/>
              <a:buChar char="•"/>
            </a:pPr>
            <a:r>
              <a:rPr lang="en-US" altLang="ko-KR" sz="1600" dirty="0"/>
              <a:t>Indicate the NPCA mark within the UHR SIG field when transmitting UHR PPDU format</a:t>
            </a:r>
          </a:p>
          <a:p>
            <a:pPr>
              <a:buFont typeface="Arial" panose="020B0604020202020204" pitchFamily="34" charset="0"/>
              <a:buChar char="•"/>
            </a:pPr>
            <a:r>
              <a:rPr lang="en-US" altLang="ko-KR" sz="2000" dirty="0"/>
              <a:t>When NPCA STAs overhear the NPCA indication on the primary channel, they may optionally choose whether to perform NPCA or not as follows : </a:t>
            </a:r>
          </a:p>
          <a:p>
            <a:pPr lvl="1">
              <a:buFont typeface="Arial" panose="020B0604020202020204" pitchFamily="34" charset="0"/>
              <a:buChar char="•"/>
            </a:pPr>
            <a:r>
              <a:rPr lang="en-US" altLang="ko-KR" sz="1600" dirty="0"/>
              <a:t>Opt 1) Do not perform NPCA until the OBSS NPCA STAs switch back to their primary channel</a:t>
            </a:r>
          </a:p>
          <a:p>
            <a:pPr lvl="1">
              <a:buFont typeface="Arial" panose="020B0604020202020204" pitchFamily="34" charset="0"/>
              <a:buChar char="•"/>
            </a:pPr>
            <a:r>
              <a:rPr lang="en-US" altLang="ko-KR" sz="1600" dirty="0"/>
              <a:t>Opt 2) Switching to NPCA primary channel to perform NPCA; After that, do not use untriggered transmission, considering the trade-off between the benefits of NPCA and the increase in backoff contenders due to NPCA</a:t>
            </a:r>
          </a:p>
          <a:p>
            <a:pPr lvl="2">
              <a:buFont typeface="Arial" panose="020B0604020202020204" pitchFamily="34" charset="0"/>
              <a:buChar char="•"/>
            </a:pPr>
            <a:r>
              <a:rPr lang="en-US" altLang="ko-KR" sz="1600" dirty="0"/>
              <a:t>Allow only the NPCA AP to attempt channel contention</a:t>
            </a:r>
          </a:p>
        </p:txBody>
      </p:sp>
    </p:spTree>
    <p:extLst>
      <p:ext uri="{BB962C8B-B14F-4D97-AF65-F5344CB8AC3E}">
        <p14:creationId xmlns:p14="http://schemas.microsoft.com/office/powerpoint/2010/main" val="34828390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In this presentation, we discuss some approaches for NPCA STAs to mitigate the excessive NPCA which can cause cascading channel switching </a:t>
            </a:r>
          </a:p>
          <a:p>
            <a:pPr lvl="1"/>
            <a:r>
              <a:rPr lang="en-US" altLang="ko-KR" sz="1600" dirty="0"/>
              <a:t>Including an explicit indication in the PPDU</a:t>
            </a:r>
          </a:p>
          <a:p>
            <a:pPr lvl="2"/>
            <a:r>
              <a:rPr lang="en-US" altLang="ko-KR" sz="1600" dirty="0"/>
              <a:t>ICF when NPCA STAs initiate frame exchange on the NPCA primary channel; and/or</a:t>
            </a:r>
          </a:p>
          <a:p>
            <a:pPr lvl="2"/>
            <a:r>
              <a:rPr lang="en-US" altLang="ko-KR" sz="1600" dirty="0"/>
              <a:t>Transmission of UHR PPDU format between NPCA STAs on the NPCA available channel</a:t>
            </a:r>
          </a:p>
          <a:p>
            <a:pPr lvl="1"/>
            <a:r>
              <a:rPr lang="en-US" altLang="ko-KR" sz="1600" dirty="0"/>
              <a:t>Create an OBSS AP list that aligns with MyBSS primary channel</a:t>
            </a: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Summary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8</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8867239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3"/>
          <p:cNvSpPr>
            <a:spLocks noGrp="1"/>
          </p:cNvSpPr>
          <p:nvPr>
            <p:ph type="dt" sz="half" idx="2"/>
          </p:nvPr>
        </p:nvSpPr>
        <p:spPr>
          <a:xfrm>
            <a:off x="914400" y="332603"/>
            <a:ext cx="1541128" cy="276999"/>
          </a:xfrm>
        </p:spPr>
        <p:txBody>
          <a:bodyPr/>
          <a:lstStyle/>
          <a:p>
            <a:pPr>
              <a:defRPr/>
            </a:pPr>
            <a:r>
              <a:rPr lang="en-US" altLang="ko-KR" dirty="0"/>
              <a:t>November 2024</a:t>
            </a:r>
          </a:p>
        </p:txBody>
      </p:sp>
      <p:sp>
        <p:nvSpPr>
          <p:cNvPr id="5" name="바닥글 개체 틀 4"/>
          <p:cNvSpPr>
            <a:spLocks noGrp="1"/>
          </p:cNvSpPr>
          <p:nvPr>
            <p:ph type="ftr" sz="quarter" idx="3"/>
          </p:nvPr>
        </p:nvSpPr>
        <p:spPr>
          <a:xfrm>
            <a:off x="9792475" y="6475414"/>
            <a:ext cx="1561325" cy="184666"/>
          </a:xfrm>
        </p:spPr>
        <p:txBody>
          <a:bodyPr/>
          <a:lstStyle/>
          <a:p>
            <a:pPr>
              <a:defRPr/>
            </a:pPr>
            <a:r>
              <a:rPr lang="en-US" altLang="ko-KR" dirty="0"/>
              <a:t>Si-Chan Noh, Newracom</a:t>
            </a:r>
          </a:p>
        </p:txBody>
      </p:sp>
      <p:sp>
        <p:nvSpPr>
          <p:cNvPr id="7" name="Content Placeholder 2">
            <a:extLst>
              <a:ext uri="{FF2B5EF4-FFF2-40B4-BE49-F238E27FC236}">
                <a16:creationId xmlns:a16="http://schemas.microsoft.com/office/drawing/2014/main" id="{AFB5072F-820E-AAEC-6B54-240872F27C80}"/>
              </a:ext>
            </a:extLst>
          </p:cNvPr>
          <p:cNvSpPr txBox="1">
            <a:spLocks/>
          </p:cNvSpPr>
          <p:nvPr/>
        </p:nvSpPr>
        <p:spPr bwMode="auto">
          <a:xfrm>
            <a:off x="914400" y="1981201"/>
            <a:ext cx="10667999" cy="4113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891" indent="-342891" algn="l" rtl="0" eaLnBrk="0" fontAlgn="base" hangingPunct="0">
              <a:spcBef>
                <a:spcPct val="20000"/>
              </a:spcBef>
              <a:spcAft>
                <a:spcPct val="0"/>
              </a:spcAft>
              <a:buChar char="•"/>
              <a:defRPr sz="2400" b="1">
                <a:solidFill>
                  <a:schemeClr val="tx1"/>
                </a:solidFill>
                <a:latin typeface="+mn-lt"/>
                <a:ea typeface="+mn-ea"/>
                <a:cs typeface="+mn-cs"/>
              </a:defRPr>
            </a:lvl1pPr>
            <a:lvl2pPr marL="742932" indent="-285744" algn="l" rtl="0" eaLnBrk="0" fontAlgn="base" hangingPunct="0">
              <a:spcBef>
                <a:spcPct val="20000"/>
              </a:spcBef>
              <a:spcAft>
                <a:spcPct val="0"/>
              </a:spcAft>
              <a:buChar char="–"/>
              <a:defRPr sz="2000">
                <a:solidFill>
                  <a:schemeClr val="tx1"/>
                </a:solidFill>
                <a:latin typeface="+mn-lt"/>
              </a:defRPr>
            </a:lvl2pPr>
            <a:lvl3pPr marL="1085824" indent="-228594" algn="l" rtl="0" eaLnBrk="0" fontAlgn="base" hangingPunct="0">
              <a:spcBef>
                <a:spcPct val="20000"/>
              </a:spcBef>
              <a:spcAft>
                <a:spcPct val="0"/>
              </a:spcAft>
              <a:buChar char="•"/>
              <a:defRPr>
                <a:solidFill>
                  <a:schemeClr val="tx1"/>
                </a:solidFill>
                <a:latin typeface="+mn-lt"/>
              </a:defRPr>
            </a:lvl3pPr>
            <a:lvl4pPr marL="1428715" indent="-228594" algn="l" rtl="0" eaLnBrk="0" fontAlgn="base" hangingPunct="0">
              <a:spcBef>
                <a:spcPct val="20000"/>
              </a:spcBef>
              <a:spcAft>
                <a:spcPct val="0"/>
              </a:spcAft>
              <a:buChar char="–"/>
              <a:defRPr sz="1600">
                <a:solidFill>
                  <a:schemeClr val="tx1"/>
                </a:solidFill>
                <a:latin typeface="+mn-lt"/>
              </a:defRPr>
            </a:lvl4pPr>
            <a:lvl5pPr marL="1771606" indent="-228594" algn="l" rtl="0" eaLnBrk="0" fontAlgn="base" hangingPunct="0">
              <a:spcBef>
                <a:spcPct val="20000"/>
              </a:spcBef>
              <a:spcAft>
                <a:spcPct val="0"/>
              </a:spcAft>
              <a:buChar char="•"/>
              <a:defRPr sz="1600">
                <a:solidFill>
                  <a:schemeClr val="tx1"/>
                </a:solidFill>
                <a:latin typeface="+mn-lt"/>
              </a:defRPr>
            </a:lvl5pPr>
            <a:lvl6pPr marL="2228795" indent="-228594" algn="l" rtl="0" eaLnBrk="0" fontAlgn="base" hangingPunct="0">
              <a:spcBef>
                <a:spcPct val="20000"/>
              </a:spcBef>
              <a:spcAft>
                <a:spcPct val="0"/>
              </a:spcAft>
              <a:buChar char="•"/>
              <a:defRPr sz="1600">
                <a:solidFill>
                  <a:schemeClr val="tx1"/>
                </a:solidFill>
                <a:latin typeface="+mn-lt"/>
              </a:defRPr>
            </a:lvl6pPr>
            <a:lvl7pPr marL="2685984" indent="-228594" algn="l" rtl="0" eaLnBrk="0" fontAlgn="base" hangingPunct="0">
              <a:spcBef>
                <a:spcPct val="20000"/>
              </a:spcBef>
              <a:spcAft>
                <a:spcPct val="0"/>
              </a:spcAft>
              <a:buChar char="•"/>
              <a:defRPr sz="1600">
                <a:solidFill>
                  <a:schemeClr val="tx1"/>
                </a:solidFill>
                <a:latin typeface="+mn-lt"/>
              </a:defRPr>
            </a:lvl7pPr>
            <a:lvl8pPr marL="3143172" indent="-228594" algn="l" rtl="0" eaLnBrk="0" fontAlgn="base" hangingPunct="0">
              <a:spcBef>
                <a:spcPct val="20000"/>
              </a:spcBef>
              <a:spcAft>
                <a:spcPct val="0"/>
              </a:spcAft>
              <a:buChar char="•"/>
              <a:defRPr sz="1600">
                <a:solidFill>
                  <a:schemeClr val="tx1"/>
                </a:solidFill>
                <a:latin typeface="+mn-lt"/>
              </a:defRPr>
            </a:lvl8pPr>
            <a:lvl9pPr marL="3600361" indent="-228594" algn="l" rtl="0" eaLnBrk="0" fontAlgn="base" hangingPunct="0">
              <a:spcBef>
                <a:spcPct val="20000"/>
              </a:spcBef>
              <a:spcAft>
                <a:spcPct val="0"/>
              </a:spcAft>
              <a:buChar char="•"/>
              <a:defRPr sz="1600">
                <a:solidFill>
                  <a:schemeClr val="tx1"/>
                </a:solidFill>
                <a:latin typeface="+mn-lt"/>
              </a:defRPr>
            </a:lvl9pPr>
          </a:lstStyle>
          <a:p>
            <a:r>
              <a:rPr lang="en-US" altLang="ko-KR" sz="2000" dirty="0"/>
              <a:t>[</a:t>
            </a:r>
            <a:r>
              <a:rPr lang="en-US" altLang="ko-KR" sz="2000" dirty="0">
                <a:ea typeface="굴림" panose="020B0600000101010101" pitchFamily="50" charset="-127"/>
              </a:rPr>
              <a:t>1] 24/0495r0, Non-Primary Channel Access (NPCA) - Follow up</a:t>
            </a:r>
          </a:p>
          <a:p>
            <a:r>
              <a:rPr lang="en-US" altLang="ko-KR" sz="2000" dirty="0">
                <a:ea typeface="굴림" panose="020B0600000101010101" pitchFamily="50" charset="-127"/>
              </a:rPr>
              <a:t>[2] 24/0496r1, Secondary Channel Usage Follow Up</a:t>
            </a:r>
          </a:p>
          <a:p>
            <a:r>
              <a:rPr lang="en-US" altLang="ko-KR" sz="2000" dirty="0">
                <a:ea typeface="굴림" panose="020B0600000101010101" pitchFamily="50" charset="-127"/>
              </a:rPr>
              <a:t>[3] 24/1115r1, Channel Switching Rules for NPCA</a:t>
            </a:r>
          </a:p>
          <a:p>
            <a:r>
              <a:rPr lang="en-US" altLang="ko-KR" sz="2000" dirty="0">
                <a:ea typeface="굴림" panose="020B0600000101010101" pitchFamily="50" charset="-127"/>
              </a:rPr>
              <a:t>[4] 24/1259r0, SP-based non-primary channel access follow-up</a:t>
            </a:r>
          </a:p>
          <a:p>
            <a:pPr marL="0" indent="0">
              <a:buNone/>
            </a:pPr>
            <a:endParaRPr lang="en-US" altLang="ko-KR" sz="2200" dirty="0">
              <a:ea typeface="굴림" panose="020B0600000101010101" pitchFamily="50" charset="-127"/>
            </a:endParaRPr>
          </a:p>
          <a:p>
            <a:endParaRPr lang="en-US" altLang="ko-KR" sz="2200" dirty="0">
              <a:ea typeface="굴림" panose="020B0600000101010101" pitchFamily="50" charset="-127"/>
            </a:endParaRPr>
          </a:p>
        </p:txBody>
      </p:sp>
      <p:sp>
        <p:nvSpPr>
          <p:cNvPr id="11" name="Title 1">
            <a:extLst>
              <a:ext uri="{FF2B5EF4-FFF2-40B4-BE49-F238E27FC236}">
                <a16:creationId xmlns:a16="http://schemas.microsoft.com/office/drawing/2014/main" id="{CCD230AB-2A2B-0BAD-DDBF-92027EDEDB40}"/>
              </a:ext>
            </a:extLst>
          </p:cNvPr>
          <p:cNvSpPr>
            <a:spLocks noGrp="1"/>
          </p:cNvSpPr>
          <p:nvPr>
            <p:ph type="title"/>
          </p:nvPr>
        </p:nvSpPr>
        <p:spPr>
          <a:xfrm>
            <a:off x="914401" y="685801"/>
            <a:ext cx="10361084" cy="1065213"/>
          </a:xfrm>
        </p:spPr>
        <p:txBody>
          <a:bodyPr/>
          <a:lstStyle/>
          <a:p>
            <a:r>
              <a:rPr lang="en-US" altLang="ko-KR" dirty="0"/>
              <a:t>Reference </a:t>
            </a:r>
            <a:endParaRPr lang="en-US" dirty="0"/>
          </a:p>
        </p:txBody>
      </p:sp>
      <p:sp>
        <p:nvSpPr>
          <p:cNvPr id="14" name="Slide Number Placeholder 5">
            <a:extLst>
              <a:ext uri="{FF2B5EF4-FFF2-40B4-BE49-F238E27FC236}">
                <a16:creationId xmlns:a16="http://schemas.microsoft.com/office/drawing/2014/main" id="{E5B5EBAE-6F84-87C2-6507-71CC28A1AC60}"/>
              </a:ext>
            </a:extLst>
          </p:cNvPr>
          <p:cNvSpPr>
            <a:spLocks noGrp="1"/>
          </p:cNvSpPr>
          <p:nvPr>
            <p:ph type="sldNum" sz="quarter" idx="4"/>
          </p:nvPr>
        </p:nvSpPr>
        <p:spPr>
          <a:xfrm>
            <a:off x="5867400" y="6475414"/>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32" indent="-285744">
              <a:spcBef>
                <a:spcPct val="20000"/>
              </a:spcBef>
              <a:buChar char="–"/>
              <a:defRPr sz="2000">
                <a:solidFill>
                  <a:schemeClr val="tx1"/>
                </a:solidFill>
                <a:latin typeface="Times New Roman" panose="02020603050405020304" pitchFamily="18" charset="0"/>
              </a:defRPr>
            </a:lvl2pPr>
            <a:lvl3pPr marL="1142971" indent="-228594">
              <a:spcBef>
                <a:spcPct val="20000"/>
              </a:spcBef>
              <a:buChar char="•"/>
              <a:defRPr>
                <a:solidFill>
                  <a:schemeClr val="tx1"/>
                </a:solidFill>
                <a:latin typeface="Times New Roman" panose="02020603050405020304" pitchFamily="18" charset="0"/>
              </a:defRPr>
            </a:lvl3pPr>
            <a:lvl4pPr marL="1600160" indent="-228594">
              <a:spcBef>
                <a:spcPct val="20000"/>
              </a:spcBef>
              <a:buChar char="–"/>
              <a:defRPr sz="1600">
                <a:solidFill>
                  <a:schemeClr val="tx1"/>
                </a:solidFill>
                <a:latin typeface="Times New Roman" panose="02020603050405020304" pitchFamily="18" charset="0"/>
              </a:defRPr>
            </a:lvl4pPr>
            <a:lvl5pPr marL="2057349" indent="-228594">
              <a:spcBef>
                <a:spcPct val="20000"/>
              </a:spcBef>
              <a:buChar char="•"/>
              <a:defRPr sz="1600">
                <a:solidFill>
                  <a:schemeClr val="tx1"/>
                </a:solidFill>
                <a:latin typeface="Times New Roman" panose="02020603050405020304" pitchFamily="18" charset="0"/>
              </a:defRPr>
            </a:lvl5pPr>
            <a:lvl6pPr marL="2514537" indent="-228594"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726" indent="-228594"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8914" indent="-228594"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103" indent="-228594"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a:cs typeface="Arial" panose="020B0604020202020204" pitchFamily="34" charset="0"/>
              </a:rPr>
              <a:t>Slide </a:t>
            </a:r>
            <a:fld id="{EEF3827E-182F-493C-A013-CDEF1F4810CB}" type="slidenum">
              <a:rPr lang="en-US" altLang="ko-KR" sz="1200" b="0">
                <a:cs typeface="Arial" panose="020B0604020202020204" pitchFamily="34" charset="0"/>
              </a:rPr>
              <a:pPr>
                <a:spcBef>
                  <a:spcPct val="0"/>
                </a:spcBef>
                <a:buFontTx/>
                <a:buNone/>
              </a:pPr>
              <a:t>9</a:t>
            </a:fld>
            <a:endParaRPr lang="en-US" altLang="ko-KR" sz="1200" b="0" dirty="0">
              <a:cs typeface="Arial" panose="020B0604020202020204" pitchFamily="34" charset="0"/>
            </a:endParaRPr>
          </a:p>
        </p:txBody>
      </p:sp>
    </p:spTree>
    <p:extLst>
      <p:ext uri="{BB962C8B-B14F-4D97-AF65-F5344CB8AC3E}">
        <p14:creationId xmlns:p14="http://schemas.microsoft.com/office/powerpoint/2010/main" val="142931283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468729</TotalTime>
  <Words>1188</Words>
  <Application>Microsoft Office PowerPoint</Application>
  <PresentationFormat>와이드스크린</PresentationFormat>
  <Paragraphs>143</Paragraphs>
  <Slides>10</Slides>
  <Notes>10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10</vt:i4>
      </vt:variant>
    </vt:vector>
  </HeadingPairs>
  <TitlesOfParts>
    <vt:vector size="15" baseType="lpstr">
      <vt:lpstr>굴림</vt:lpstr>
      <vt:lpstr>Arial</vt:lpstr>
      <vt:lpstr>Cambria Math</vt:lpstr>
      <vt:lpstr>Times New Roman</vt:lpstr>
      <vt:lpstr>802-11-Submission</vt:lpstr>
      <vt:lpstr>PowerPoint 프레젠테이션</vt:lpstr>
      <vt:lpstr>Abstract</vt:lpstr>
      <vt:lpstr>Motivation </vt:lpstr>
      <vt:lpstr>Channel switching for NPCA</vt:lpstr>
      <vt:lpstr>Cascading channel switching for NPCA</vt:lpstr>
      <vt:lpstr>Example of cascading channel switching </vt:lpstr>
      <vt:lpstr>Prevent cascading channel switching </vt:lpstr>
      <vt:lpstr>Summary </vt:lpstr>
      <vt:lpstr>Reference </vt:lpstr>
      <vt:lpstr>SP1</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ieee802.11bn</dc:title>
  <dc:creator>Sichan Noh;Joonsoo Lee</dc:creator>
  <cp:lastModifiedBy>Si-Chan Noh</cp:lastModifiedBy>
  <cp:revision>6207</cp:revision>
  <cp:lastPrinted>2024-07-25T22:15:22Z</cp:lastPrinted>
  <dcterms:created xsi:type="dcterms:W3CDTF">2007-05-21T21:00:37Z</dcterms:created>
  <dcterms:modified xsi:type="dcterms:W3CDTF">2024-11-13T20:14:23Z</dcterms:modified>
</cp:coreProperties>
</file>