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815" r:id="rId3"/>
    <p:sldId id="802" r:id="rId4"/>
    <p:sldId id="808" r:id="rId5"/>
    <p:sldId id="816" r:id="rId6"/>
    <p:sldId id="757" r:id="rId7"/>
    <p:sldId id="828" r:id="rId8"/>
    <p:sldId id="818" r:id="rId9"/>
    <p:sldId id="694" r:id="rId10"/>
    <p:sldId id="768" r:id="rId11"/>
    <p:sldId id="820" r:id="rId12"/>
    <p:sldId id="810" r:id="rId13"/>
    <p:sldId id="807" r:id="rId14"/>
    <p:sldId id="824" r:id="rId15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00"/>
    <a:srgbClr val="00FF00"/>
    <a:srgbClr val="CCFFCC"/>
    <a:srgbClr val="A4FD03"/>
    <a:srgbClr val="FFCC99"/>
    <a:srgbClr val="FFCCFF"/>
    <a:srgbClr val="FFFFCC"/>
    <a:srgbClr val="FFFFFF"/>
    <a:srgbClr val="FF0000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353" autoAdjust="0"/>
    <p:restoredTop sz="94695" autoAdjust="0"/>
  </p:normalViewPr>
  <p:slideViewPr>
    <p:cSldViewPr>
      <p:cViewPr varScale="1">
        <p:scale>
          <a:sx n="109" d="100"/>
          <a:sy n="109" d="100"/>
        </p:scale>
        <p:origin x="1554" y="108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-397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3834" y="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Rui Cao" userId="a6960595-96e6-47d6-a8d8-833995379cc8" providerId="ADAL" clId="{E5138ED7-EE92-4115-8DB7-F4196B88E949}"/>
    <pc:docChg chg="modMainMaster">
      <pc:chgData name="Rui Cao" userId="a6960595-96e6-47d6-a8d8-833995379cc8" providerId="ADAL" clId="{E5138ED7-EE92-4115-8DB7-F4196B88E949}" dt="2024-12-10T02:00:38.585" v="0" actId="20577"/>
      <pc:docMkLst>
        <pc:docMk/>
      </pc:docMkLst>
      <pc:sldMasterChg chg="modSp mod">
        <pc:chgData name="Rui Cao" userId="a6960595-96e6-47d6-a8d8-833995379cc8" providerId="ADAL" clId="{E5138ED7-EE92-4115-8DB7-F4196B88E949}" dt="2024-12-10T02:00:38.585" v="0" actId="20577"/>
        <pc:sldMasterMkLst>
          <pc:docMk/>
          <pc:sldMasterMk cId="0" sldId="2147483648"/>
        </pc:sldMasterMkLst>
        <pc:spChg chg="mod">
          <ac:chgData name="Rui Cao" userId="a6960595-96e6-47d6-a8d8-833995379cc8" providerId="ADAL" clId="{E5138ED7-EE92-4115-8DB7-F4196B88E949}" dt="2024-12-10T02:00:38.585" v="0" actId="20577"/>
          <ac:spMkLst>
            <pc:docMk/>
            <pc:sldMasterMk cId="0" sldId="2147483648"/>
            <ac:spMk id="10" creationId="{00000000-0000-0000-0000-000000000000}"/>
          </ac:spMkLst>
        </pc:spChg>
      </pc:sldMaster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12/9/2024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9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8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8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9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1" name="Rectangle 3"/>
          <p:cNvSpPr>
            <a:spLocks noGrp="1" noChangeArrowheads="1"/>
          </p:cNvSpPr>
          <p:nvPr>
            <p:ph type="dt" idx="14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Rectangle 4"/>
          <p:cNvSpPr txBox="1">
            <a:spLocks noChangeArrowheads="1"/>
          </p:cNvSpPr>
          <p:nvPr userDrawn="1"/>
        </p:nvSpPr>
        <p:spPr bwMode="auto">
          <a:xfrm>
            <a:off x="5410200" y="64736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/>
              <a:t>Rui Cao,</a:t>
            </a:r>
            <a:r>
              <a:rPr lang="en-GB" baseline="0" dirty="0"/>
              <a:t> Marvell</a:t>
            </a:r>
            <a:endParaRPr lang="en-GB" dirty="0"/>
          </a:p>
        </p:txBody>
      </p:sp>
      <p:sp>
        <p:nvSpPr>
          <p:cNvPr id="7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Footer Placeholder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idx="13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/>
              <a:t>Click to edit the outline text format</a:t>
            </a:r>
          </a:p>
          <a:p>
            <a:pPr lvl="1"/>
            <a:r>
              <a:rPr lang="en-GB" dirty="0"/>
              <a:t>Second Outline Level</a:t>
            </a:r>
          </a:p>
          <a:p>
            <a:pPr lvl="2"/>
            <a:r>
              <a:rPr lang="en-GB" dirty="0"/>
              <a:t>Third Outline Level</a:t>
            </a:r>
          </a:p>
          <a:p>
            <a:pPr lvl="3"/>
            <a:r>
              <a:rPr lang="en-GB" dirty="0"/>
              <a:t>Fourth Outline Level</a:t>
            </a:r>
          </a:p>
          <a:p>
            <a:pPr lvl="4"/>
            <a:r>
              <a:rPr lang="en-GB" dirty="0"/>
              <a:t>Fifth Outline Level</a:t>
            </a:r>
          </a:p>
          <a:p>
            <a:pPr lvl="4"/>
            <a:r>
              <a:rPr lang="en-GB" dirty="0"/>
              <a:t>Sixth Outline Level</a:t>
            </a:r>
          </a:p>
          <a:p>
            <a:pPr lvl="4"/>
            <a:r>
              <a:rPr lang="en-GB" dirty="0"/>
              <a:t>Seventh Outline Level</a:t>
            </a:r>
          </a:p>
          <a:p>
            <a:pPr lvl="4"/>
            <a:r>
              <a:rPr lang="en-GB" dirty="0"/>
              <a:t>Eighth Outline Level</a:t>
            </a:r>
          </a:p>
          <a:p>
            <a:pPr lvl="4"/>
            <a:r>
              <a:rPr lang="en-GB" dirty="0"/>
              <a:t>Ninth Outline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802.11-24/1840r1</a:t>
            </a:r>
          </a:p>
        </p:txBody>
      </p:sp>
      <p:sp>
        <p:nvSpPr>
          <p:cNvPr id="13" name="Rectangle 3"/>
          <p:cNvSpPr>
            <a:spLocks noGrp="1" noChangeArrowheads="1"/>
          </p:cNvSpPr>
          <p:nvPr>
            <p:ph type="dt" idx="2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2024 November</a:t>
            </a:r>
            <a:endParaRPr lang="en-GB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747759"/>
            <a:ext cx="7770813" cy="1065213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2800" dirty="0"/>
              <a:t>UHR MU PPDU User Info Field Signaling</a:t>
            </a:r>
            <a:endParaRPr lang="en-GB" sz="2800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2024-11</a:t>
            </a:r>
          </a:p>
        </p:txBody>
      </p:sp>
      <p:sp>
        <p:nvSpPr>
          <p:cNvPr id="2" name="Slide Number Placeholder 1">
            <a:extLst>
              <a:ext uri="{FF2B5EF4-FFF2-40B4-BE49-F238E27FC236}">
                <a16:creationId xmlns:a16="http://schemas.microsoft.com/office/drawing/2014/main" id="{8068D365-2A0F-47EC-94D1-612E6EFAC29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</a:t>
            </a:fld>
            <a:endParaRPr lang="en-GB" dirty="0"/>
          </a:p>
        </p:txBody>
      </p:sp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696912" y="2808321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5DA31C68-EF4B-4D0A-B31C-4D2B4D9EAD23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104B8AA-C3D6-48C6-BD7B-12D26FB3814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graphicFrame>
        <p:nvGraphicFramePr>
          <p:cNvPr id="4" name="Object 3">
            <a:extLst>
              <a:ext uri="{FF2B5EF4-FFF2-40B4-BE49-F238E27FC236}">
                <a16:creationId xmlns:a16="http://schemas.microsoft.com/office/drawing/2014/main" id="{2BD9EF3C-DCD2-5C3F-966D-B8EDB2BF379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80882617"/>
              </p:ext>
            </p:extLst>
          </p:nvPr>
        </p:nvGraphicFramePr>
        <p:xfrm>
          <a:off x="830263" y="3667125"/>
          <a:ext cx="7786687" cy="2332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537570" imgH="1672868" progId="Word.Document.8">
                  <p:embed/>
                </p:oleObj>
              </mc:Choice>
              <mc:Fallback>
                <p:oleObj name="Document" r:id="rId3" imgW="5537570" imgH="1672868" progId="Word.Document.8">
                  <p:embed/>
                  <p:pic>
                    <p:nvPicPr>
                      <p:cNvPr id="4" name="Object 3">
                        <a:extLst>
                          <a:ext uri="{FF2B5EF4-FFF2-40B4-BE49-F238E27FC236}">
                            <a16:creationId xmlns:a16="http://schemas.microsoft.com/office/drawing/2014/main" id="{2BD9EF3C-DCD2-5C3F-966D-B8EDB2BF3799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30263" y="3667125"/>
                        <a:ext cx="7786687" cy="2332038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3B37605-561C-4E7C-8768-D9DD9B5BB3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Reference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B1ECC-61E0-6E5A-E755-CF268D1515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[1] 11-24/1695, 11bn-signaling-design-for-extra-mcs-ueqm-2xldpc</a:t>
            </a:r>
          </a:p>
          <a:p>
            <a:r>
              <a:rPr lang="en-US" dirty="0"/>
              <a:t>[2] 11-24/1427, signaling-for-mcs-and-ueqm-in-11bn</a:t>
            </a:r>
          </a:p>
          <a:p>
            <a:r>
              <a:rPr lang="en-US" dirty="0"/>
              <a:t>[3] 11-24/1411, signaling-for-</a:t>
            </a:r>
            <a:r>
              <a:rPr lang="en-US" dirty="0" err="1"/>
              <a:t>uhr</a:t>
            </a:r>
            <a:r>
              <a:rPr lang="en-US" dirty="0"/>
              <a:t>-</a:t>
            </a:r>
            <a:r>
              <a:rPr lang="en-US" dirty="0" err="1"/>
              <a:t>ppdu</a:t>
            </a:r>
            <a:endParaRPr lang="en-US" dirty="0"/>
          </a:p>
          <a:p>
            <a:r>
              <a:rPr lang="en-US" dirty="0"/>
              <a:t>[4] 11-24/1431, a-unified-signaling-scheme-for-</a:t>
            </a:r>
            <a:r>
              <a:rPr lang="en-US" dirty="0" err="1"/>
              <a:t>eqm</a:t>
            </a:r>
            <a:r>
              <a:rPr lang="en-US" dirty="0"/>
              <a:t>-and-</a:t>
            </a:r>
            <a:r>
              <a:rPr lang="en-US" dirty="0" err="1"/>
              <a:t>ueqm</a:t>
            </a:r>
            <a:endParaRPr lang="en-US" dirty="0"/>
          </a:p>
          <a:p>
            <a:r>
              <a:rPr lang="en-US" dirty="0"/>
              <a:t>[5] 11-24-0876, </a:t>
            </a:r>
            <a:r>
              <a:rPr lang="en-US" dirty="0" err="1"/>
              <a:t>uhr</a:t>
            </a:r>
            <a:r>
              <a:rPr lang="en-US" dirty="0"/>
              <a:t>-</a:t>
            </a:r>
            <a:r>
              <a:rPr lang="en-US" dirty="0" err="1"/>
              <a:t>ppdu</a:t>
            </a:r>
            <a:r>
              <a:rPr lang="en-US" dirty="0"/>
              <a:t>-</a:t>
            </a:r>
            <a:r>
              <a:rPr lang="en-US" dirty="0" err="1"/>
              <a:t>phy</a:t>
            </a:r>
            <a:r>
              <a:rPr lang="en-US" dirty="0"/>
              <a:t>-version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B8194F9-664C-DC5A-6CEF-2E0A2D063CD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19BDCD5-14D0-4E36-B176-CA1AD56AD6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7FC2B55-A7CE-81D4-4548-3574C160286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3239653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300B4F-DB23-8800-3C31-7141DAAB555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BF7740-0E0E-7F27-6947-790678A0F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524000"/>
            <a:ext cx="7759701" cy="45704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that the “Disregard” bits reduce from 4 bits to 3 bits in UHR-SIG common field for a non-OFDMA transmission?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Note: other bits definition unchanged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D03488-6976-1B26-987C-417804CE36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97F77B-EDCC-41CE-24ED-AA2B9F5E83B9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A2699A7-1D8D-5E14-D6B5-CB4E3A4357E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013988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define user info field for non-MUMIMO allocation in UHR MU PPDU as?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/>
          </a:p>
        </p:txBody>
      </p:sp>
      <p:graphicFrame>
        <p:nvGraphicFramePr>
          <p:cNvPr id="10" name="Table 39">
            <a:extLst>
              <a:ext uri="{FF2B5EF4-FFF2-40B4-BE49-F238E27FC236}">
                <a16:creationId xmlns:a16="http://schemas.microsoft.com/office/drawing/2014/main" id="{C87F3275-22A9-2981-20CC-5195FE3C69E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85192017"/>
              </p:ext>
            </p:extLst>
          </p:nvPr>
        </p:nvGraphicFramePr>
        <p:xfrm>
          <a:off x="1407179" y="2743200"/>
          <a:ext cx="6634442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1332">
                  <a:extLst>
                    <a:ext uri="{9D8B030D-6E8A-4147-A177-3AD203B41FA5}">
                      <a16:colId xmlns:a16="http://schemas.microsoft.com/office/drawing/2014/main" val="596941149"/>
                    </a:ext>
                  </a:extLst>
                </a:gridCol>
                <a:gridCol w="956521">
                  <a:extLst>
                    <a:ext uri="{9D8B030D-6E8A-4147-A177-3AD203B41FA5}">
                      <a16:colId xmlns:a16="http://schemas.microsoft.com/office/drawing/2014/main" val="893258758"/>
                    </a:ext>
                  </a:extLst>
                </a:gridCol>
                <a:gridCol w="819875">
                  <a:extLst>
                    <a:ext uri="{9D8B030D-6E8A-4147-A177-3AD203B41FA5}">
                      <a16:colId xmlns:a16="http://schemas.microsoft.com/office/drawing/2014/main" val="2982426898"/>
                    </a:ext>
                  </a:extLst>
                </a:gridCol>
                <a:gridCol w="715915">
                  <a:extLst>
                    <a:ext uri="{9D8B030D-6E8A-4147-A177-3AD203B41FA5}">
                      <a16:colId xmlns:a16="http://schemas.microsoft.com/office/drawing/2014/main" val="206778493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067314580"/>
                    </a:ext>
                  </a:extLst>
                </a:gridCol>
                <a:gridCol w="676911">
                  <a:extLst>
                    <a:ext uri="{9D8B030D-6E8A-4147-A177-3AD203B41FA5}">
                      <a16:colId xmlns:a16="http://schemas.microsoft.com/office/drawing/2014/main" val="2945789062"/>
                    </a:ext>
                  </a:extLst>
                </a:gridCol>
                <a:gridCol w="847088">
                  <a:extLst>
                    <a:ext uri="{9D8B030D-6E8A-4147-A177-3AD203B41FA5}">
                      <a16:colId xmlns:a16="http://schemas.microsoft.com/office/drawing/2014/main" val="3942322330"/>
                    </a:ext>
                  </a:extLst>
                </a:gridCol>
              </a:tblGrid>
              <a:tr h="346394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B0-B10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Nss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B16-B18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UEQM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Beamforming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Coding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B21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2x1944 B22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52457"/>
                  </a:ext>
                </a:extLst>
              </a:tr>
              <a:tr h="346394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B0-B10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B11-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B15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UEQM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B16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rgbClr val="FF0000"/>
                          </a:solidFill>
                        </a:rPr>
                        <a:t>Nss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B17-B18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Modulation pattern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B20-B21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1877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541491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5E2EC1B-5750-FD29-6932-672FBF80DE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SP3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8E5D1E-6D45-5920-C6F0-71FE5174D32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4"/>
            <a:ext cx="7770813" cy="4343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define user info field for MUMIMO allocation in UHR MU PPDU as?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4EF00AE-7038-102A-98CE-4AB0F6C956F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89CC2D8-6D42-11A0-BD98-53A60717680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5B3E43B-ADB4-FBD5-F76A-6236FA704199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/>
          </a:p>
        </p:txBody>
      </p:sp>
      <p:graphicFrame>
        <p:nvGraphicFramePr>
          <p:cNvPr id="11" name="Table 39">
            <a:extLst>
              <a:ext uri="{FF2B5EF4-FFF2-40B4-BE49-F238E27FC236}">
                <a16:creationId xmlns:a16="http://schemas.microsoft.com/office/drawing/2014/main" id="{DEE755D5-66C8-622C-30A0-C18D5EC96C8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6610201"/>
              </p:ext>
            </p:extLst>
          </p:nvPr>
        </p:nvGraphicFramePr>
        <p:xfrm>
          <a:off x="1143000" y="2971800"/>
          <a:ext cx="6670022" cy="833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5969411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89325875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98242689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6778493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45789062"/>
                    </a:ext>
                  </a:extLst>
                </a:gridCol>
                <a:gridCol w="802622">
                  <a:extLst>
                    <a:ext uri="{9D8B030D-6E8A-4147-A177-3AD203B41FA5}">
                      <a16:colId xmlns:a16="http://schemas.microsoft.com/office/drawing/2014/main" val="3208216558"/>
                    </a:ext>
                  </a:extLst>
                </a:gridCol>
              </a:tblGrid>
              <a:tr h="83324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B0-B10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B11-B15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Spatial configuration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B16-B19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Reserved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Coding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2x1944 B22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52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855281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89C97AA-B31F-E964-F342-BF17BBA7F4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SP4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A0A651B-F118-16BF-4811-47680E52F3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to include the following to the 11bn SFD?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The four new MCSs are defined for both BCC and LDPC for UHR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The four new MCSs are QPSK-2/3, 16QAM-2/3, 16QAM-5/6, 256QAM-2/3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1C4400-38F1-6969-C99E-DE5B6C2E0F6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A8DD92-D2B6-72DE-C13E-1FFA898E763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3AFF37-ADA1-467C-4B71-A50CBA1B6030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491051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272DCA-7CD2-9AF4-E35F-A5BF67B65E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Introduction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EF54A83-7E0E-DF28-ECF1-C5B7BAF3E5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PHY features are defined for UHR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Unequal modulation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New MCSs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2x1944 LDPC code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Several contributions discuss about the UHR MU PPDU signaling the new features [1~5].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this contribution, we proposes our preference of UHR-SIG design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151E7F9-380F-4E1F-2D4C-14237C44DEF5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E442690-4845-04A0-6788-6D1C236F548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9B253EB-181C-D62E-4359-627318EF52AC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78250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7BC91C0-F059-83D8-D7A6-43C80B8FA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Recap: UHR MU PPDU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56CDAC5-DBD5-F033-AAC8-E5213C98058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743200"/>
            <a:ext cx="8419894" cy="374244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L-STF/LLTF/L-SIG/RL-SIG definition: no change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U-SIG: keep the encoding structure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Version-independent fields (B1:B19): PHY version identifier</a:t>
            </a:r>
            <a:r>
              <a:rPr lang="en-US" b="1" dirty="0"/>
              <a:t> </a:t>
            </a:r>
            <a:r>
              <a:rPr lang="en-US" b="1" dirty="0">
                <a:sym typeface="Wingdings" panose="05000000000000000000" pitchFamily="2" charset="2"/>
              </a:rPr>
              <a:t></a:t>
            </a:r>
            <a:r>
              <a:rPr lang="en-US" b="1" dirty="0"/>
              <a:t> “1” 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Version-dependent fields </a:t>
            </a:r>
            <a:endParaRPr lang="en-US" sz="1800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UHR-SIG: follow the same structure as EHT-SIG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Common field: U-SIG over flow 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b="1" u="sng" dirty="0"/>
              <a:t>User specific field</a:t>
            </a:r>
            <a:r>
              <a:rPr lang="en-US" dirty="0"/>
              <a:t>: changes needed to accommodate new features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C095B6-4E05-EFAF-7F09-881ACE366E8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4103C8C-D737-21A0-E0F3-CDFC1C6E9777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6292527-0F31-C02B-9C43-DBF56BE55EA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6555BFDD-03B1-61FE-FD30-B22E38B1FA3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1969766"/>
              </p:ext>
            </p:extLst>
          </p:nvPr>
        </p:nvGraphicFramePr>
        <p:xfrm>
          <a:off x="2071682" y="1945447"/>
          <a:ext cx="1096155" cy="39746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66433">
                  <a:extLst>
                    <a:ext uri="{9D8B030D-6E8A-4147-A177-3AD203B41FA5}">
                      <a16:colId xmlns:a16="http://schemas.microsoft.com/office/drawing/2014/main" val="3911812359"/>
                    </a:ext>
                  </a:extLst>
                </a:gridCol>
                <a:gridCol w="529722">
                  <a:extLst>
                    <a:ext uri="{9D8B030D-6E8A-4147-A177-3AD203B41FA5}">
                      <a16:colId xmlns:a16="http://schemas.microsoft.com/office/drawing/2014/main" val="2453391450"/>
                    </a:ext>
                  </a:extLst>
                </a:gridCol>
              </a:tblGrid>
              <a:tr h="397469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L-SIG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RL-SIG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C89990BD-6944-56E9-AE9A-78B8A7F09153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14821603"/>
              </p:ext>
            </p:extLst>
          </p:nvPr>
        </p:nvGraphicFramePr>
        <p:xfrm>
          <a:off x="526064" y="1945448"/>
          <a:ext cx="1545617" cy="397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7048">
                  <a:extLst>
                    <a:ext uri="{9D8B030D-6E8A-4147-A177-3AD203B41FA5}">
                      <a16:colId xmlns:a16="http://schemas.microsoft.com/office/drawing/2014/main" val="1008753787"/>
                    </a:ext>
                  </a:extLst>
                </a:gridCol>
                <a:gridCol w="738569">
                  <a:extLst>
                    <a:ext uri="{9D8B030D-6E8A-4147-A177-3AD203B41FA5}">
                      <a16:colId xmlns:a16="http://schemas.microsoft.com/office/drawing/2014/main" val="1688115180"/>
                    </a:ext>
                  </a:extLst>
                </a:gridCol>
              </a:tblGrid>
              <a:tr h="397470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L-STF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LLTF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9" name="Table 8">
            <a:extLst>
              <a:ext uri="{FF2B5EF4-FFF2-40B4-BE49-F238E27FC236}">
                <a16:creationId xmlns:a16="http://schemas.microsoft.com/office/drawing/2014/main" id="{C29457DA-E062-C57C-15BB-7B83C90E52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5139299"/>
              </p:ext>
            </p:extLst>
          </p:nvPr>
        </p:nvGraphicFramePr>
        <p:xfrm>
          <a:off x="5482757" y="1935215"/>
          <a:ext cx="918043" cy="3974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18043">
                  <a:extLst>
                    <a:ext uri="{9D8B030D-6E8A-4147-A177-3AD203B41FA5}">
                      <a16:colId xmlns:a16="http://schemas.microsoft.com/office/drawing/2014/main" val="1008753787"/>
                    </a:ext>
                  </a:extLst>
                </a:gridCol>
              </a:tblGrid>
              <a:tr h="397470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UHR-STF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BC94413-56DC-8EB1-9833-A1F674908F7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4872483"/>
              </p:ext>
            </p:extLst>
          </p:nvPr>
        </p:nvGraphicFramePr>
        <p:xfrm>
          <a:off x="6400800" y="1931342"/>
          <a:ext cx="2476294" cy="4013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0742">
                  <a:extLst>
                    <a:ext uri="{9D8B030D-6E8A-4147-A177-3AD203B41FA5}">
                      <a16:colId xmlns:a16="http://schemas.microsoft.com/office/drawing/2014/main" val="3911812359"/>
                    </a:ext>
                  </a:extLst>
                </a:gridCol>
                <a:gridCol w="1685552">
                  <a:extLst>
                    <a:ext uri="{9D8B030D-6E8A-4147-A177-3AD203B41FA5}">
                      <a16:colId xmlns:a16="http://schemas.microsoft.com/office/drawing/2014/main" val="846135765"/>
                    </a:ext>
                  </a:extLst>
                </a:gridCol>
              </a:tblGrid>
              <a:tr h="401342">
                <a:tc>
                  <a:txBody>
                    <a:bodyPr/>
                    <a:lstStyle/>
                    <a:p>
                      <a:pPr algn="ctr"/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UHR-LTF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UHR-Data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CE5E0608-5842-B4DF-17FF-95B458BE435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44460317"/>
              </p:ext>
            </p:extLst>
          </p:nvPr>
        </p:nvGraphicFramePr>
        <p:xfrm>
          <a:off x="3167839" y="1945448"/>
          <a:ext cx="1096156" cy="39428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96156">
                  <a:extLst>
                    <a:ext uri="{9D8B030D-6E8A-4147-A177-3AD203B41FA5}">
                      <a16:colId xmlns:a16="http://schemas.microsoft.com/office/drawing/2014/main" val="3911812359"/>
                    </a:ext>
                  </a:extLst>
                </a:gridCol>
              </a:tblGrid>
              <a:tr h="394289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U-SIG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  <p:graphicFrame>
        <p:nvGraphicFramePr>
          <p:cNvPr id="12" name="Table 11">
            <a:extLst>
              <a:ext uri="{FF2B5EF4-FFF2-40B4-BE49-F238E27FC236}">
                <a16:creationId xmlns:a16="http://schemas.microsoft.com/office/drawing/2014/main" id="{4D43E320-3B5E-FEE8-A5B8-3B9FE78CCDA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8896877"/>
              </p:ext>
            </p:extLst>
          </p:nvPr>
        </p:nvGraphicFramePr>
        <p:xfrm>
          <a:off x="4266909" y="1942269"/>
          <a:ext cx="1217903" cy="3942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17903">
                  <a:extLst>
                    <a:ext uri="{9D8B030D-6E8A-4147-A177-3AD203B41FA5}">
                      <a16:colId xmlns:a16="http://schemas.microsoft.com/office/drawing/2014/main" val="3911812359"/>
                    </a:ext>
                  </a:extLst>
                </a:gridCol>
              </a:tblGrid>
              <a:tr h="3942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800" b="0" dirty="0">
                          <a:solidFill>
                            <a:schemeClr val="tx1"/>
                          </a:solidFill>
                        </a:rPr>
                        <a:t>UHR-SIG</a:t>
                      </a:r>
                    </a:p>
                  </a:txBody>
                  <a:tcPr marL="68580" marR="68580" marT="34290" marB="3429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80127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934610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5E4483-EB3E-7061-E42D-8C41556434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New Features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448F35D-B08B-2BD7-7361-1AC74D381AD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676400"/>
            <a:ext cx="7770813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UEQM: max four patterns per </a:t>
            </a:r>
            <a:r>
              <a:rPr lang="en-US" dirty="0" err="1"/>
              <a:t>Nss</a:t>
            </a:r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Need 2-bits to indicate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New MCSs: four new MCS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QPSK-2/3, 16QAM-2/3, 16QAM-5/6, 256QAM-2/3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Expand current 4-bit to 5-bits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2x1944 code: 1-bit </a:t>
            </a:r>
          </a:p>
          <a:p>
            <a:pPr marL="457200" lvl="1" indent="0"/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2BCDE6-6746-6C02-B8BD-DA53A1732B8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F1F9F2-2EBA-BD08-8743-C30A6E7E9145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8BBFE9-62F4-8B23-9F3B-F7613CE76436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May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F49D543-E865-8D71-C888-5D137AC8631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66384"/>
              </p:ext>
            </p:extLst>
          </p:nvPr>
        </p:nvGraphicFramePr>
        <p:xfrm>
          <a:off x="4909761" y="2181095"/>
          <a:ext cx="3657601" cy="2235803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707269">
                  <a:extLst>
                    <a:ext uri="{9D8B030D-6E8A-4147-A177-3AD203B41FA5}">
                      <a16:colId xmlns:a16="http://schemas.microsoft.com/office/drawing/2014/main" val="1701385497"/>
                    </a:ext>
                  </a:extLst>
                </a:gridCol>
                <a:gridCol w="737583">
                  <a:extLst>
                    <a:ext uri="{9D8B030D-6E8A-4147-A177-3AD203B41FA5}">
                      <a16:colId xmlns:a16="http://schemas.microsoft.com/office/drawing/2014/main" val="3748981356"/>
                    </a:ext>
                  </a:extLst>
                </a:gridCol>
                <a:gridCol w="737583">
                  <a:extLst>
                    <a:ext uri="{9D8B030D-6E8A-4147-A177-3AD203B41FA5}">
                      <a16:colId xmlns:a16="http://schemas.microsoft.com/office/drawing/2014/main" val="3495947927"/>
                    </a:ext>
                  </a:extLst>
                </a:gridCol>
                <a:gridCol w="737583">
                  <a:extLst>
                    <a:ext uri="{9D8B030D-6E8A-4147-A177-3AD203B41FA5}">
                      <a16:colId xmlns:a16="http://schemas.microsoft.com/office/drawing/2014/main" val="2724075952"/>
                    </a:ext>
                  </a:extLst>
                </a:gridCol>
                <a:gridCol w="737583">
                  <a:extLst>
                    <a:ext uri="{9D8B030D-6E8A-4147-A177-3AD203B41FA5}">
                      <a16:colId xmlns:a16="http://schemas.microsoft.com/office/drawing/2014/main" val="501995418"/>
                    </a:ext>
                  </a:extLst>
                </a:gridCol>
              </a:tblGrid>
              <a:tr h="229838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</a:t>
                      </a:r>
                      <a:r>
                        <a:rPr lang="en-US" sz="1400" b="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Nss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1st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2nd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3rd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4th 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520455"/>
                  </a:ext>
                </a:extLst>
              </a:tr>
              <a:tr h="154533">
                <a:tc rowSpan="2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2ss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0134516"/>
                  </a:ext>
                </a:extLst>
              </a:tr>
              <a:tr h="154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144611"/>
                  </a:ext>
                </a:extLst>
              </a:tr>
              <a:tr h="154533">
                <a:tc rowSpan="3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3ss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1245157"/>
                  </a:ext>
                </a:extLst>
              </a:tr>
              <a:tr h="154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49937605"/>
                  </a:ext>
                </a:extLst>
              </a:tr>
              <a:tr h="154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1" u="none" strike="noStrike" dirty="0">
                          <a:solidFill>
                            <a:schemeClr val="tx1"/>
                          </a:solidFill>
                          <a:effectLst/>
                        </a:rPr>
                        <a:t> </a:t>
                      </a:r>
                      <a:endParaRPr lang="en-US" sz="1400" b="1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681050421"/>
                  </a:ext>
                </a:extLst>
              </a:tr>
              <a:tr h="154533">
                <a:tc rowSpan="4"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4ss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811445465"/>
                  </a:ext>
                </a:extLst>
              </a:tr>
              <a:tr h="154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9078712"/>
                  </a:ext>
                </a:extLst>
              </a:tr>
              <a:tr h="154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u="none" strike="noStrike" dirty="0">
                          <a:solidFill>
                            <a:schemeClr val="tx1"/>
                          </a:solidFill>
                          <a:effectLst/>
                        </a:rPr>
                        <a:t>M-2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27163512"/>
                  </a:ext>
                </a:extLst>
              </a:tr>
              <a:tr h="154533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M-1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</a:rPr>
                        <a:t>M-2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877027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03923633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r>
              <a:rPr lang="en-US" dirty="0"/>
              <a:t>User Field in UHR MU PPDU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1"/>
            <a:ext cx="7924800" cy="45704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Proposal: UHR user info field, expands 22-bits to 23-bits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Non-MUMIMO Allocation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/>
              <a:t>New MCS: expand to 5-bit MCS and shrink </a:t>
            </a:r>
            <a:r>
              <a:rPr lang="en-US" dirty="0" err="1"/>
              <a:t>Nss</a:t>
            </a:r>
            <a:r>
              <a:rPr lang="en-US" dirty="0"/>
              <a:t> to 3-bit (8 </a:t>
            </a:r>
            <a:r>
              <a:rPr lang="en-US" dirty="0" err="1"/>
              <a:t>Nss</a:t>
            </a:r>
            <a:r>
              <a:rPr lang="en-US" dirty="0"/>
              <a:t>)</a:t>
            </a:r>
          </a:p>
          <a:p>
            <a:pPr lvl="1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ea typeface="+mn-ea"/>
                <a:cs typeface="+mn-cs"/>
              </a:rPr>
              <a:t>UEQM: 1-bit UEQM + 2-bit (BF and coding/Modulation pattern)</a:t>
            </a:r>
            <a:endParaRPr lang="en-US" dirty="0"/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ea typeface="+mn-ea"/>
                <a:cs typeface="+mn-cs"/>
              </a:rPr>
              <a:t>Bit 19 set to 0 (EQM) : B20 (Beamforming) and B21 (Coding)</a:t>
            </a:r>
          </a:p>
          <a:p>
            <a:pPr lvl="2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en-US" dirty="0">
                <a:cs typeface="+mn-cs"/>
              </a:rPr>
              <a:t>Bit 19 set to 1 (UEQM): B20-B21 (</a:t>
            </a:r>
            <a:r>
              <a:rPr lang="en-US" dirty="0">
                <a:ea typeface="+mn-ea"/>
                <a:cs typeface="+mn-cs"/>
              </a:rPr>
              <a:t>Modulation pattern)</a:t>
            </a:r>
            <a:endParaRPr lang="en-US" sz="1400" dirty="0">
              <a:ea typeface="+mn-ea"/>
              <a:cs typeface="+mn-cs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One bit to indicate 2x1944 code 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graphicFrame>
        <p:nvGraphicFramePr>
          <p:cNvPr id="6" name="Table 39">
            <a:extLst>
              <a:ext uri="{FF2B5EF4-FFF2-40B4-BE49-F238E27FC236}">
                <a16:creationId xmlns:a16="http://schemas.microsoft.com/office/drawing/2014/main" id="{BA7F22B1-202E-C379-BE2B-CE47850EB1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6058276"/>
              </p:ext>
            </p:extLst>
          </p:nvPr>
        </p:nvGraphicFramePr>
        <p:xfrm>
          <a:off x="1253985" y="3108167"/>
          <a:ext cx="6634442" cy="85344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551332">
                  <a:extLst>
                    <a:ext uri="{9D8B030D-6E8A-4147-A177-3AD203B41FA5}">
                      <a16:colId xmlns:a16="http://schemas.microsoft.com/office/drawing/2014/main" val="596941149"/>
                    </a:ext>
                  </a:extLst>
                </a:gridCol>
                <a:gridCol w="956521">
                  <a:extLst>
                    <a:ext uri="{9D8B030D-6E8A-4147-A177-3AD203B41FA5}">
                      <a16:colId xmlns:a16="http://schemas.microsoft.com/office/drawing/2014/main" val="893258758"/>
                    </a:ext>
                  </a:extLst>
                </a:gridCol>
                <a:gridCol w="819875">
                  <a:extLst>
                    <a:ext uri="{9D8B030D-6E8A-4147-A177-3AD203B41FA5}">
                      <a16:colId xmlns:a16="http://schemas.microsoft.com/office/drawing/2014/main" val="2982426898"/>
                    </a:ext>
                  </a:extLst>
                </a:gridCol>
                <a:gridCol w="715915">
                  <a:extLst>
                    <a:ext uri="{9D8B030D-6E8A-4147-A177-3AD203B41FA5}">
                      <a16:colId xmlns:a16="http://schemas.microsoft.com/office/drawing/2014/main" val="206778493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067314580"/>
                    </a:ext>
                  </a:extLst>
                </a:gridCol>
                <a:gridCol w="676911">
                  <a:extLst>
                    <a:ext uri="{9D8B030D-6E8A-4147-A177-3AD203B41FA5}">
                      <a16:colId xmlns:a16="http://schemas.microsoft.com/office/drawing/2014/main" val="2945789062"/>
                    </a:ext>
                  </a:extLst>
                </a:gridCol>
                <a:gridCol w="847088">
                  <a:extLst>
                    <a:ext uri="{9D8B030D-6E8A-4147-A177-3AD203B41FA5}">
                      <a16:colId xmlns:a16="http://schemas.microsoft.com/office/drawing/2014/main" val="3942322330"/>
                    </a:ext>
                  </a:extLst>
                </a:gridCol>
              </a:tblGrid>
              <a:tr h="346394"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B0-B10</a:t>
                      </a:r>
                      <a:endParaRPr lang="en-US" sz="1100" dirty="0"/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B11-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B15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Nss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B16-B18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UEQM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B19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Beamforming</a:t>
                      </a:r>
                    </a:p>
                    <a:p>
                      <a:pPr algn="ctr"/>
                      <a:r>
                        <a:rPr lang="en-US" sz="1100" dirty="0"/>
                        <a:t>B20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Coding</a:t>
                      </a:r>
                    </a:p>
                    <a:p>
                      <a:pPr algn="ctr"/>
                      <a:r>
                        <a:rPr lang="en-US" sz="1100" dirty="0"/>
                        <a:t>B21</a:t>
                      </a:r>
                    </a:p>
                  </a:txBody>
                  <a:tcPr anchor="ctr"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2x1944 B22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52457"/>
                  </a:ext>
                </a:extLst>
              </a:tr>
              <a:tr h="346394"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B0-B10</a:t>
                      </a:r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B11-</a:t>
                      </a:r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B15</a:t>
                      </a:r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UEQM</a:t>
                      </a:r>
                    </a:p>
                    <a:p>
                      <a:pPr algn="ctr"/>
                      <a:r>
                        <a:rPr lang="en-US" sz="1400" dirty="0">
                          <a:solidFill>
                            <a:schemeClr val="tx1"/>
                          </a:solidFill>
                        </a:rPr>
                        <a:t>B16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/>
                      <a:r>
                        <a:rPr lang="en-US" sz="1400" dirty="0" err="1">
                          <a:solidFill>
                            <a:srgbClr val="FF0000"/>
                          </a:solidFill>
                        </a:rPr>
                        <a:t>Nss</a:t>
                      </a:r>
                      <a:endParaRPr lang="en-US" sz="1400" dirty="0">
                        <a:solidFill>
                          <a:srgbClr val="FF0000"/>
                        </a:solidFill>
                      </a:endParaRPr>
                    </a:p>
                    <a:p>
                      <a:pPr algn="ctr"/>
                      <a:r>
                        <a:rPr lang="en-US" sz="1400" dirty="0">
                          <a:solidFill>
                            <a:srgbClr val="FF0000"/>
                          </a:solidFill>
                        </a:rPr>
                        <a:t>B17-B18</a:t>
                      </a:r>
                    </a:p>
                    <a:p>
                      <a:endParaRPr lang="en-US" sz="1400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Modulation pattern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B20-B21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tc vMerge="1">
                  <a:txBody>
                    <a:bodyPr/>
                    <a:lstStyle/>
                    <a:p>
                      <a:endParaRPr lang="en-US" dirty="0"/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9187767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0478333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CB3C5B1-02DE-ADBD-F561-D583E215E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Non-MUMIMO Allocation (2)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0ACA07-81FB-A62F-0E93-FB1442DE4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51013"/>
            <a:ext cx="8305800" cy="4773612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>
                <a:ea typeface="+mn-ea"/>
                <a:cs typeface="+mn-cs"/>
              </a:rPr>
              <a:t>Modulation pattern (</a:t>
            </a:r>
            <a:r>
              <a:rPr lang="en-US" dirty="0">
                <a:cs typeface="+mn-cs"/>
              </a:rPr>
              <a:t>B20-B21)</a:t>
            </a: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endParaRPr lang="en-US" dirty="0">
              <a:cs typeface="+mn-cs"/>
            </a:endParaRP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2751B1F-ADCF-E62F-AA12-39B975E8404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FDE66B-313B-1414-F54B-2986EC6B7DC8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409507-5D02-FA25-9CF7-24A3A9BD263E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graphicFrame>
        <p:nvGraphicFramePr>
          <p:cNvPr id="8" name="Table 6">
            <a:extLst>
              <a:ext uri="{FF2B5EF4-FFF2-40B4-BE49-F238E27FC236}">
                <a16:creationId xmlns:a16="http://schemas.microsoft.com/office/drawing/2014/main" id="{6DA23AD3-F743-B16E-5517-2DFF05F9BE00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616604"/>
              </p:ext>
            </p:extLst>
          </p:nvPr>
        </p:nvGraphicFramePr>
        <p:xfrm>
          <a:off x="1371600" y="2505635"/>
          <a:ext cx="5576155" cy="184673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78217">
                  <a:extLst>
                    <a:ext uri="{9D8B030D-6E8A-4147-A177-3AD203B41FA5}">
                      <a16:colId xmlns:a16="http://schemas.microsoft.com/office/drawing/2014/main" val="2379337305"/>
                    </a:ext>
                  </a:extLst>
                </a:gridCol>
                <a:gridCol w="1324960">
                  <a:extLst>
                    <a:ext uri="{9D8B030D-6E8A-4147-A177-3AD203B41FA5}">
                      <a16:colId xmlns:a16="http://schemas.microsoft.com/office/drawing/2014/main" val="996370650"/>
                    </a:ext>
                  </a:extLst>
                </a:gridCol>
                <a:gridCol w="1426880">
                  <a:extLst>
                    <a:ext uri="{9D8B030D-6E8A-4147-A177-3AD203B41FA5}">
                      <a16:colId xmlns:a16="http://schemas.microsoft.com/office/drawing/2014/main" val="2594423092"/>
                    </a:ext>
                  </a:extLst>
                </a:gridCol>
                <a:gridCol w="1846098">
                  <a:extLst>
                    <a:ext uri="{9D8B030D-6E8A-4147-A177-3AD203B41FA5}">
                      <a16:colId xmlns:a16="http://schemas.microsoft.com/office/drawing/2014/main" val="3778621579"/>
                    </a:ext>
                  </a:extLst>
                </a:gridCol>
              </a:tblGrid>
              <a:tr h="369346"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>
                          <a:latin typeface="+mn-lt"/>
                        </a:rPr>
                        <a:t>B20-B21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Nss = 2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Nss = 3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dirty="0"/>
                        <a:t>Nss = 4</a:t>
                      </a:r>
                      <a:endParaRPr lang="en-US" sz="1600" b="1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747823196"/>
                  </a:ext>
                </a:extLst>
              </a:tr>
              <a:tr h="3693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00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[M, M-1]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[M, M, M-1]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[M, M, M, M-1]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255577478"/>
                  </a:ext>
                </a:extLst>
              </a:tr>
              <a:tr h="3693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01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[M, M-2]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[M, M, M-2]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[M, M, M, M-2]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689778598"/>
                  </a:ext>
                </a:extLst>
              </a:tr>
              <a:tr h="3693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10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Reserved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[M, M-1, M-2]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dirty="0"/>
                        <a:t>[M, M, M-1, M-2]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3743008272"/>
                  </a:ext>
                </a:extLst>
              </a:tr>
              <a:tr h="369346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11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/>
                        <a:t>Reserved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Reserved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</a:rPr>
                        <a:t>[M, M-1, M-1, M-2]</a:t>
                      </a:r>
                      <a:endParaRPr lang="en-US" sz="1400" dirty="0">
                        <a:latin typeface="+mn-lt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35618665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934072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11187"/>
            <a:ext cx="7770813" cy="1065213"/>
          </a:xfrm>
        </p:spPr>
        <p:txBody>
          <a:bodyPr/>
          <a:lstStyle/>
          <a:p>
            <a:pPr marL="457200" lvl="1" indent="0"/>
            <a:r>
              <a:rPr lang="en-US" dirty="0">
                <a:sym typeface="Wingdings" panose="05000000000000000000" pitchFamily="2" charset="2"/>
              </a:rPr>
              <a:t>MUMIMO Allocation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676401"/>
            <a:ext cx="7924800" cy="4570412"/>
          </a:xfrm>
        </p:spPr>
        <p:txBody>
          <a:bodyPr/>
          <a:lstStyle/>
          <a:p>
            <a:pPr marL="457200" lvl="1" indent="0"/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MUMIMO mode does not define unequal modulation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2000" dirty="0"/>
              <a:t>Expand to 5-bit MCS subfield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Reduce Spatial Configuration bits from 6 to 4, limit </a:t>
            </a:r>
            <a:r>
              <a:rPr lang="en-US" dirty="0" err="1"/>
              <a:t>Nss,tot</a:t>
            </a:r>
            <a:r>
              <a:rPr lang="en-US" dirty="0"/>
              <a:t> = 8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same as HE-SIGB Spatial Configuration Table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>
                <a:sym typeface="Wingdings" panose="05000000000000000000" pitchFamily="2" charset="2"/>
              </a:rPr>
              <a:t>One bit to indicate 2x1944 code </a:t>
            </a:r>
          </a:p>
          <a:p>
            <a:endParaRPr lang="en-US" dirty="0"/>
          </a:p>
          <a:p>
            <a:pPr lvl="1">
              <a:buFont typeface="Arial" panose="020B0604020202020204" pitchFamily="34" charset="0"/>
              <a:buChar char="•"/>
            </a:pPr>
            <a:endParaRPr lang="en-US" dirty="0">
              <a:sym typeface="Wingdings" panose="05000000000000000000" pitchFamily="2" charset="2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BBCCC7-9774-45DD-BD15-2F1E596C41C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92984D-81B4-49EA-8A8D-182B33B6313F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3252C546-A479-4FD0-814F-C124B55ECA1F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graphicFrame>
        <p:nvGraphicFramePr>
          <p:cNvPr id="8" name="Table 39">
            <a:extLst>
              <a:ext uri="{FF2B5EF4-FFF2-40B4-BE49-F238E27FC236}">
                <a16:creationId xmlns:a16="http://schemas.microsoft.com/office/drawing/2014/main" id="{6DDC6572-7013-93E3-D4C0-390065B9CAA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51825923"/>
              </p:ext>
            </p:extLst>
          </p:nvPr>
        </p:nvGraphicFramePr>
        <p:xfrm>
          <a:off x="1236195" y="2057400"/>
          <a:ext cx="6670022" cy="83324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600200">
                  <a:extLst>
                    <a:ext uri="{9D8B030D-6E8A-4147-A177-3AD203B41FA5}">
                      <a16:colId xmlns:a16="http://schemas.microsoft.com/office/drawing/2014/main" val="596941149"/>
                    </a:ext>
                  </a:extLst>
                </a:gridCol>
                <a:gridCol w="914400">
                  <a:extLst>
                    <a:ext uri="{9D8B030D-6E8A-4147-A177-3AD203B41FA5}">
                      <a16:colId xmlns:a16="http://schemas.microsoft.com/office/drawing/2014/main" val="893258758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2982426898"/>
                    </a:ext>
                  </a:extLst>
                </a:gridCol>
                <a:gridCol w="990600">
                  <a:extLst>
                    <a:ext uri="{9D8B030D-6E8A-4147-A177-3AD203B41FA5}">
                      <a16:colId xmlns:a16="http://schemas.microsoft.com/office/drawing/2014/main" val="2067784937"/>
                    </a:ext>
                  </a:extLst>
                </a:gridCol>
                <a:gridCol w="762000">
                  <a:extLst>
                    <a:ext uri="{9D8B030D-6E8A-4147-A177-3AD203B41FA5}">
                      <a16:colId xmlns:a16="http://schemas.microsoft.com/office/drawing/2014/main" val="2945789062"/>
                    </a:ext>
                  </a:extLst>
                </a:gridCol>
                <a:gridCol w="802622">
                  <a:extLst>
                    <a:ext uri="{9D8B030D-6E8A-4147-A177-3AD203B41FA5}">
                      <a16:colId xmlns:a16="http://schemas.microsoft.com/office/drawing/2014/main" val="3208216558"/>
                    </a:ext>
                  </a:extLst>
                </a:gridCol>
              </a:tblGrid>
              <a:tr h="833242"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STA-ID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B0-B10</a:t>
                      </a:r>
                      <a:endParaRPr lang="en-US" sz="11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MCS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chemeClr val="tx1"/>
                          </a:solidFill>
                        </a:rPr>
                        <a:t>B11-</a:t>
                      </a:r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B15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Spatial configuration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B16-B19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Reserved</a:t>
                      </a:r>
                    </a:p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B20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/>
                        <a:t>Coding</a:t>
                      </a:r>
                    </a:p>
                    <a:p>
                      <a:pPr algn="ctr"/>
                      <a:r>
                        <a:rPr lang="en-US" sz="1100" dirty="0"/>
                        <a:t>B21</a:t>
                      </a: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100" dirty="0">
                          <a:solidFill>
                            <a:srgbClr val="FF0000"/>
                          </a:solidFill>
                        </a:rPr>
                        <a:t>2x1944 B22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29395245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6581163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59ED5F-41D9-BE00-4401-5768A4B7A78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UHR SIG: Common field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05587F7-BA64-0EA6-3EBA-B89E2E2789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2" y="1676400"/>
            <a:ext cx="7989888" cy="44180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U-SIG overflow bits for non-OFDMA transmission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User info field increase to 23-bits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SU transmission: good to keep UHR-SIG in two symbols for MCS0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dirty="0"/>
              <a:t>Total overflow bits: </a:t>
            </a:r>
            <a:r>
              <a:rPr lang="en-US" b="1" dirty="0"/>
              <a:t>20 </a:t>
            </a:r>
            <a:r>
              <a:rPr lang="en-US" b="1" dirty="0">
                <a:sym typeface="Wingdings" panose="05000000000000000000" pitchFamily="2" charset="2"/>
              </a:rPr>
              <a:t> 19</a:t>
            </a:r>
            <a:endParaRPr lang="en-US" b="1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B9886D4-D00C-0516-AFE0-F48C50381A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A7212-4717-5A7A-130C-4534036AD55D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271976C-E516-6679-F0FA-B7F3F94D5A25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2843D795-3B68-9DDD-5B91-6DE84BA372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05285720"/>
              </p:ext>
            </p:extLst>
          </p:nvPr>
        </p:nvGraphicFramePr>
        <p:xfrm>
          <a:off x="1676400" y="3200400"/>
          <a:ext cx="4951412" cy="312420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562323">
                  <a:extLst>
                    <a:ext uri="{9D8B030D-6E8A-4147-A177-3AD203B41FA5}">
                      <a16:colId xmlns:a16="http://schemas.microsoft.com/office/drawing/2014/main" val="3108951581"/>
                    </a:ext>
                  </a:extLst>
                </a:gridCol>
                <a:gridCol w="2669952">
                  <a:extLst>
                    <a:ext uri="{9D8B030D-6E8A-4147-A177-3AD203B41FA5}">
                      <a16:colId xmlns:a16="http://schemas.microsoft.com/office/drawing/2014/main" val="3196409977"/>
                    </a:ext>
                  </a:extLst>
                </a:gridCol>
                <a:gridCol w="719137">
                  <a:extLst>
                    <a:ext uri="{9D8B030D-6E8A-4147-A177-3AD203B41FA5}">
                      <a16:colId xmlns:a16="http://schemas.microsoft.com/office/drawing/2014/main" val="933458618"/>
                    </a:ext>
                  </a:extLst>
                </a:gridCol>
              </a:tblGrid>
              <a:tr h="322338">
                <a:tc rowSpan="8"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UHR-SIG </a:t>
                      </a:r>
                    </a:p>
                    <a:p>
                      <a:pPr algn="ctr" fontAlgn="ctr"/>
                      <a:r>
                        <a:rPr lang="en-US" sz="1400" u="none" strike="noStrike" dirty="0">
                          <a:effectLst/>
                        </a:rPr>
                        <a:t>(U-SIG Overflow)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Spatial Reuse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u="none" strike="noStrike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5868618"/>
                  </a:ext>
                </a:extLst>
              </a:tr>
              <a:tr h="3223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GI+LTF size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42482019"/>
                  </a:ext>
                </a:extLst>
              </a:tr>
              <a:tr h="44995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Number of EHT-LTF symbols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3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03864339"/>
                  </a:ext>
                </a:extLst>
              </a:tr>
              <a:tr h="336810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LDPC extra symbol segment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9234267"/>
                  </a:ext>
                </a:extLst>
              </a:tr>
              <a:tr h="403406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Pre-FEC padding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2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06902256"/>
                  </a:ext>
                </a:extLst>
              </a:tr>
              <a:tr h="3223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PE </a:t>
                      </a:r>
                      <a:r>
                        <a:rPr lang="en-US" sz="1400" u="none" strike="noStrike" dirty="0" err="1">
                          <a:solidFill>
                            <a:schemeClr val="tx1"/>
                          </a:solidFill>
                          <a:effectLst/>
                        </a:rPr>
                        <a:t>disambiguity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1</a:t>
                      </a:r>
                      <a:endParaRPr lang="en-US" sz="1400" b="0" i="0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9956215"/>
                  </a:ext>
                </a:extLst>
              </a:tr>
              <a:tr h="3223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Disregard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4</a:t>
                      </a: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  <a:sym typeface="Wingdings" panose="05000000000000000000" pitchFamily="2" charset="2"/>
                        </a:rPr>
                        <a:t></a:t>
                      </a:r>
                      <a:r>
                        <a:rPr lang="en-US" sz="1400" b="0" i="0" u="none" strike="noStrike" dirty="0">
                          <a:solidFill>
                            <a:srgbClr val="FF0000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508721819"/>
                  </a:ext>
                </a:extLst>
              </a:tr>
              <a:tr h="322338"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Number of Non-OFDMA Users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en-US" sz="1400" b="0" i="0" u="none" strike="noStrike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</a:rPr>
                        <a:t>3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3176095"/>
                  </a:ext>
                </a:extLst>
              </a:tr>
              <a:tr h="322338">
                <a:tc gridSpan="2">
                  <a:txBody>
                    <a:bodyPr/>
                    <a:lstStyle/>
                    <a:p>
                      <a:pPr algn="ctr" rtl="0" fontAlgn="ctr"/>
                      <a:r>
                        <a:rPr lang="en-US" sz="1400" u="none" strike="noStrike" dirty="0">
                          <a:solidFill>
                            <a:schemeClr val="tx1"/>
                          </a:solidFill>
                          <a:effectLst/>
                        </a:rPr>
                        <a:t>Total # of Overflow Bits</a:t>
                      </a:r>
                      <a:endParaRPr lang="en-US" sz="1400" b="0" i="1" u="none" strike="noStrike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400" u="none" strike="noStrike" dirty="0">
                          <a:solidFill>
                            <a:srgbClr val="FF0000"/>
                          </a:solidFill>
                          <a:effectLst/>
                        </a:rPr>
                        <a:t>19</a:t>
                      </a:r>
                      <a:endParaRPr lang="en-US" sz="1400" b="0" i="1" u="none" strike="noStrike" dirty="0">
                        <a:solidFill>
                          <a:srgbClr val="FF0000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8859417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6031734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8C320D-EB17-4DD0-889C-849AC27D47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Summary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B1BC69E-A2F6-4BEA-8BC0-5E02CECB25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1525" y="1676400"/>
            <a:ext cx="8067675" cy="4113213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Propose UHR-SIG User info field design to indicate the new PHY features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dirty="0"/>
              <a:t>23-bits user info field design of non-MUMIMO and MUMIMO allocation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UHR-SIG U-SIG overflow bits for non-OFDMA transmission change to keep SU transmission to 2 symbols with MCS 0.</a:t>
            </a:r>
          </a:p>
          <a:p>
            <a:pPr lvl="1">
              <a:buFont typeface="Arial" panose="020B0604020202020204" pitchFamily="34" charset="0"/>
              <a:buChar char="•"/>
            </a:pP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DE6E422-84F3-4D4C-9AC3-8C68F35B9FB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5CEB595-7609-476A-84EF-923FFBC90A8D}"/>
              </a:ext>
            </a:extLst>
          </p:cNvPr>
          <p:cNvSpPr>
            <a:spLocks noGrp="1"/>
          </p:cNvSpPr>
          <p:nvPr>
            <p:ph type="dt" idx="2"/>
          </p:nvPr>
        </p:nvSpPr>
        <p:spPr/>
        <p:txBody>
          <a:bodyPr/>
          <a:lstStyle/>
          <a:p>
            <a:r>
              <a:rPr lang="en-US"/>
              <a:t>2024 November</a:t>
            </a:r>
            <a:endParaRPr lang="en-GB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873FAD4E-9511-435F-A025-4F6FF3BC9D74}"/>
              </a:ext>
            </a:extLst>
          </p:cNvPr>
          <p:cNvSpPr>
            <a:spLocks noGrp="1"/>
          </p:cNvSpPr>
          <p:nvPr>
            <p:ph type="ftr" idx="13"/>
          </p:nvPr>
        </p:nvSpPr>
        <p:spPr/>
        <p:txBody>
          <a:bodyPr/>
          <a:lstStyle/>
          <a:p>
            <a:r>
              <a:rPr lang="en-GB"/>
              <a:t>Rui Cao, etc. (NXP)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30789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0</TotalTime>
  <Words>932</Words>
  <Application>Microsoft Office PowerPoint</Application>
  <PresentationFormat>On-screen Show (4:3)</PresentationFormat>
  <Paragraphs>271</Paragraphs>
  <Slides>14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 Unicode MS</vt:lpstr>
      <vt:lpstr>Arial</vt:lpstr>
      <vt:lpstr>Calibri</vt:lpstr>
      <vt:lpstr>Times New Roman</vt:lpstr>
      <vt:lpstr>Wingdings</vt:lpstr>
      <vt:lpstr>Office Theme</vt:lpstr>
      <vt:lpstr>Document</vt:lpstr>
      <vt:lpstr>UHR MU PPDU User Info Field Signaling</vt:lpstr>
      <vt:lpstr>Introduction</vt:lpstr>
      <vt:lpstr>Recap: UHR MU PPDU</vt:lpstr>
      <vt:lpstr>New Features</vt:lpstr>
      <vt:lpstr>User Field in UHR MU PPDU</vt:lpstr>
      <vt:lpstr>Non-MUMIMO Allocation (2)</vt:lpstr>
      <vt:lpstr>MUMIMO Allocation</vt:lpstr>
      <vt:lpstr>UHR SIG: Common field </vt:lpstr>
      <vt:lpstr>Summary</vt:lpstr>
      <vt:lpstr>Reference</vt:lpstr>
      <vt:lpstr>SP1</vt:lpstr>
      <vt:lpstr>SP2</vt:lpstr>
      <vt:lpstr>SP3</vt:lpstr>
      <vt:lpstr>SP4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ruicao@marvell.com</dc:creator>
  <cp:lastModifiedBy>Rui Cao</cp:lastModifiedBy>
  <cp:revision>2240</cp:revision>
  <cp:lastPrinted>1601-01-01T00:00:00Z</cp:lastPrinted>
  <dcterms:created xsi:type="dcterms:W3CDTF">2015-10-31T00:33:08Z</dcterms:created>
  <dcterms:modified xsi:type="dcterms:W3CDTF">2024-12-10T02:00:47Z</dcterms:modified>
</cp:coreProperties>
</file>