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21"/>
  </p:notesMasterIdLst>
  <p:handoutMasterIdLst>
    <p:handoutMasterId r:id="rId22"/>
  </p:handoutMasterIdLst>
  <p:sldIdLst>
    <p:sldId id="453" r:id="rId5"/>
    <p:sldId id="401" r:id="rId6"/>
    <p:sldId id="479" r:id="rId7"/>
    <p:sldId id="481" r:id="rId8"/>
    <p:sldId id="767" r:id="rId9"/>
    <p:sldId id="765" r:id="rId10"/>
    <p:sldId id="464" r:id="rId11"/>
    <p:sldId id="760" r:id="rId12"/>
    <p:sldId id="488" r:id="rId13"/>
    <p:sldId id="487" r:id="rId14"/>
    <p:sldId id="766" r:id="rId15"/>
    <p:sldId id="495" r:id="rId16"/>
    <p:sldId id="476" r:id="rId17"/>
    <p:sldId id="768" r:id="rId18"/>
    <p:sldId id="769" r:id="rId19"/>
    <p:sldId id="770"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4C6FE"/>
    <a:srgbClr val="FFA3A3"/>
    <a:srgbClr val="151515"/>
    <a:srgbClr val="CB39A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64" autoAdjust="0"/>
    <p:restoredTop sz="90293" autoAdjust="0"/>
  </p:normalViewPr>
  <p:slideViewPr>
    <p:cSldViewPr snapToGrid="0">
      <p:cViewPr varScale="1">
        <p:scale>
          <a:sx n="166" d="100"/>
          <a:sy n="166" d="100"/>
        </p:scale>
        <p:origin x="96" y="368"/>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15" d="100"/>
          <a:sy n="115" d="100"/>
        </p:scale>
        <p:origin x="37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11/11/2024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11/11/2024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88A8A0-3F50-469E-A92C-A12372574A0C}" type="slidenum">
              <a:rPr lang="en-US" smtClean="0"/>
              <a:t>5</a:t>
            </a:fld>
            <a:endParaRPr lang="en-US"/>
          </a:p>
        </p:txBody>
      </p:sp>
    </p:spTree>
    <p:extLst>
      <p:ext uri="{BB962C8B-B14F-4D97-AF65-F5344CB8AC3E}">
        <p14:creationId xmlns:p14="http://schemas.microsoft.com/office/powerpoint/2010/main" val="272230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88A8A0-3F50-469E-A92C-A12372574A0C}" type="slidenum">
              <a:rPr lang="en-US" smtClean="0"/>
              <a:t>6</a:t>
            </a:fld>
            <a:endParaRPr lang="en-US"/>
          </a:p>
        </p:txBody>
      </p:sp>
    </p:spTree>
    <p:extLst>
      <p:ext uri="{BB962C8B-B14F-4D97-AF65-F5344CB8AC3E}">
        <p14:creationId xmlns:p14="http://schemas.microsoft.com/office/powerpoint/2010/main" val="3803297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88A8A0-3F50-469E-A92C-A12372574A0C}" type="slidenum">
              <a:rPr lang="en-US" smtClean="0"/>
              <a:t>8</a:t>
            </a:fld>
            <a:endParaRPr lang="en-US"/>
          </a:p>
        </p:txBody>
      </p:sp>
    </p:spTree>
    <p:extLst>
      <p:ext uri="{BB962C8B-B14F-4D97-AF65-F5344CB8AC3E}">
        <p14:creationId xmlns:p14="http://schemas.microsoft.com/office/powerpoint/2010/main" val="4124900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88A8A0-3F50-469E-A92C-A12372574A0C}" type="slidenum">
              <a:rPr lang="en-US" smtClean="0"/>
              <a:t>9</a:t>
            </a:fld>
            <a:endParaRPr lang="en-US"/>
          </a:p>
        </p:txBody>
      </p:sp>
    </p:spTree>
    <p:extLst>
      <p:ext uri="{BB962C8B-B14F-4D97-AF65-F5344CB8AC3E}">
        <p14:creationId xmlns:p14="http://schemas.microsoft.com/office/powerpoint/2010/main" val="2078351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r>
              <a:rPr lang="en-US"/>
              <a:t>November 2024</a:t>
            </a:r>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November 2024</a:t>
            </a:r>
            <a:endParaRPr lang="en-US" dirty="0"/>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r>
              <a:rPr lang="en-US"/>
              <a:t>November 2024</a:t>
            </a:r>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endParaRPr 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4" y="249451"/>
            <a:ext cx="7069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r>
              <a:rPr lang="en-US"/>
              <a:t>November 2024</a:t>
            </a:r>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256439" y="4856560"/>
            <a:ext cx="2287486"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a:t>Mahmoud Hasabelnaby, et. al., Huawei</a:t>
            </a:r>
            <a:endParaRPr 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71630" y="4856560"/>
            <a:ext cx="769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r>
              <a:rPr lang="en-US" dirty="0"/>
              <a:t>1</a:t>
            </a:r>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802.11-24/1838r0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dirty="0"/>
              <a:t>Considerations on Coordinated NPCA</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657349" y="1478527"/>
            <a:ext cx="5829300" cy="285750"/>
          </a:xfrm>
          <a:noFill/>
        </p:spPr>
        <p:txBody>
          <a:bodyPr/>
          <a:lstStyle/>
          <a:p>
            <a:pPr algn="ctr">
              <a:buFontTx/>
              <a:buNone/>
            </a:pPr>
            <a:r>
              <a:rPr lang="en-GB" altLang="en-US" sz="1500" dirty="0"/>
              <a:t>Date:</a:t>
            </a:r>
            <a:r>
              <a:rPr lang="en-GB" altLang="en-US" sz="1500" b="0" dirty="0"/>
              <a:t> 2024-11-11</a:t>
            </a:r>
          </a:p>
        </p:txBody>
      </p:sp>
      <p:sp>
        <p:nvSpPr>
          <p:cNvPr id="2" name="Date Placeholder 1">
            <a:extLst>
              <a:ext uri="{FF2B5EF4-FFF2-40B4-BE49-F238E27FC236}">
                <a16:creationId xmlns:a16="http://schemas.microsoft.com/office/drawing/2014/main" id="{90C9DF3E-6956-4DD5-BFE5-14185333A8D1}"/>
              </a:ext>
            </a:extLst>
          </p:cNvPr>
          <p:cNvSpPr>
            <a:spLocks noGrp="1"/>
          </p:cNvSpPr>
          <p:nvPr>
            <p:ph type="dt" sz="half" idx="10"/>
          </p:nvPr>
        </p:nvSpPr>
        <p:spPr>
          <a:xfrm>
            <a:off x="696914" y="249451"/>
            <a:ext cx="1184683" cy="207749"/>
          </a:xfrm>
        </p:spPr>
        <p:txBody>
          <a:bodyPr/>
          <a:lstStyle/>
          <a:p>
            <a:r>
              <a:rPr lang="en-US"/>
              <a:t>November 2024</a:t>
            </a:r>
            <a:endParaRPr lang="en-US" dirty="0"/>
          </a:p>
        </p:txBody>
      </p:sp>
      <p:sp>
        <p:nvSpPr>
          <p:cNvPr id="3" name="Footer Placeholder 2">
            <a:extLst>
              <a:ext uri="{FF2B5EF4-FFF2-40B4-BE49-F238E27FC236}">
                <a16:creationId xmlns:a16="http://schemas.microsoft.com/office/drawing/2014/main" id="{C7A8C79C-1127-4C2B-AB6A-4F201FEBBEFF}"/>
              </a:ext>
            </a:extLst>
          </p:cNvPr>
          <p:cNvSpPr>
            <a:spLocks noGrp="1"/>
          </p:cNvSpPr>
          <p:nvPr>
            <p:ph type="ftr" sz="quarter" idx="11"/>
          </p:nvPr>
        </p:nvSpPr>
        <p:spPr/>
        <p:txBody>
          <a:bodyPr/>
          <a:lstStyle/>
          <a:p>
            <a:r>
              <a:rPr lang="en-US" dirty="0"/>
              <a:t>Mahmoud Hasabelnaby, et. al., Huawei</a:t>
            </a:r>
          </a:p>
        </p:txBody>
      </p:sp>
      <p:sp>
        <p:nvSpPr>
          <p:cNvPr id="4" name="Slide Number Placeholder 3">
            <a:extLst>
              <a:ext uri="{FF2B5EF4-FFF2-40B4-BE49-F238E27FC236}">
                <a16:creationId xmlns:a16="http://schemas.microsoft.com/office/drawing/2014/main" id="{47B04D0D-B8BD-4C70-AD7D-EF17429404D2}"/>
              </a:ext>
            </a:extLst>
          </p:cNvPr>
          <p:cNvSpPr>
            <a:spLocks noGrp="1"/>
          </p:cNvSpPr>
          <p:nvPr>
            <p:ph type="sldNum" sz="quarter" idx="12"/>
          </p:nvPr>
        </p:nvSpPr>
        <p:spPr/>
        <p:txBody>
          <a:bodyPr/>
          <a:lstStyle/>
          <a:p>
            <a:fld id="{EE2556C5-CE8C-6547-B838-EA80C61A4AF7}" type="slidenum">
              <a:rPr lang="en-US" smtClean="0"/>
              <a:pPr/>
              <a:t>1</a:t>
            </a:fld>
            <a:endParaRPr lang="en-US" dirty="0"/>
          </a:p>
        </p:txBody>
      </p:sp>
      <p:sp>
        <p:nvSpPr>
          <p:cNvPr id="7" name="Rectangle 6">
            <a:extLst>
              <a:ext uri="{FF2B5EF4-FFF2-40B4-BE49-F238E27FC236}">
                <a16:creationId xmlns:a16="http://schemas.microsoft.com/office/drawing/2014/main" id="{7FC8540A-A28D-4786-B380-86A36641D457}"/>
              </a:ext>
            </a:extLst>
          </p:cNvPr>
          <p:cNvSpPr>
            <a:spLocks noChangeArrowheads="1"/>
          </p:cNvSpPr>
          <p:nvPr/>
        </p:nvSpPr>
        <p:spPr bwMode="auto">
          <a:xfrm>
            <a:off x="1050376" y="1846315"/>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8" name="Table 7">
            <a:extLst>
              <a:ext uri="{FF2B5EF4-FFF2-40B4-BE49-F238E27FC236}">
                <a16:creationId xmlns:a16="http://schemas.microsoft.com/office/drawing/2014/main" id="{7A405822-229A-4315-A320-FE99CE1B814A}"/>
              </a:ext>
            </a:extLst>
          </p:cNvPr>
          <p:cNvGraphicFramePr>
            <a:graphicFrameLocks noGrp="1"/>
          </p:cNvGraphicFramePr>
          <p:nvPr>
            <p:extLst>
              <p:ext uri="{D42A27DB-BD31-4B8C-83A1-F6EECF244321}">
                <p14:modId xmlns:p14="http://schemas.microsoft.com/office/powerpoint/2010/main" val="390136169"/>
              </p:ext>
            </p:extLst>
          </p:nvPr>
        </p:nvGraphicFramePr>
        <p:xfrm>
          <a:off x="1112967" y="2390729"/>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 </a:t>
                      </a:r>
                      <a:r>
                        <a:rPr lang="en-US" sz="1000" kern="1200" dirty="0" err="1">
                          <a:solidFill>
                            <a:schemeClr val="dk1"/>
                          </a:solidFill>
                          <a:latin typeface="+mn-lt"/>
                          <a:ea typeface="+mn-ea"/>
                          <a:cs typeface="+mn-cs"/>
                        </a:rPr>
                        <a:t>Hoon</a:t>
                      </a:r>
                      <a:r>
                        <a:rPr lang="en-US" sz="1000" kern="1200" dirty="0">
                          <a:solidFill>
                            <a:schemeClr val="dk1"/>
                          </a:solidFill>
                          <a:latin typeface="+mn-lt"/>
                          <a:ea typeface="+mn-ea"/>
                          <a:cs typeface="+mn-cs"/>
                        </a:rPr>
                        <a:t>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Sara Norouzi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Intra-BSS NPCA Coordination</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10</a:t>
            </a:fld>
            <a:endParaRPr lang="en-US" sz="1200" dirty="0">
              <a:latin typeface="+mj-lt"/>
            </a:endParaRPr>
          </a:p>
        </p:txBody>
      </p:sp>
      <p:sp>
        <p:nvSpPr>
          <p:cNvPr id="4" name="Text Placeholder 3"/>
          <p:cNvSpPr>
            <a:spLocks noGrp="1"/>
          </p:cNvSpPr>
          <p:nvPr>
            <p:ph type="body" sz="quarter" idx="13"/>
          </p:nvPr>
        </p:nvSpPr>
        <p:spPr>
          <a:xfrm>
            <a:off x="455613" y="1247622"/>
            <a:ext cx="8362046" cy="3382537"/>
          </a:xfrm>
        </p:spPr>
        <p:txBody>
          <a:bodyPr>
            <a:normAutofit/>
          </a:bodyPr>
          <a:lstStyle/>
          <a:p>
            <a:pPr>
              <a:buFont typeface="Arial" panose="020B0604020202020204" pitchFamily="34" charset="0"/>
              <a:buChar char="•"/>
            </a:pPr>
            <a:r>
              <a:rPr lang="en-US" altLang="ko-KR" sz="1500" dirty="0"/>
              <a:t>Since the BSS is part of NPCA coordination group, the associating AP announces to its associated STAs that the event triggering STAs s</a:t>
            </a:r>
            <a:r>
              <a:rPr lang="en-US" sz="1500" dirty="0"/>
              <a:t>witching to the NPCA primary channel is upon being triggered by the associating AP. </a:t>
            </a:r>
          </a:p>
          <a:p>
            <a:pPr lvl="1">
              <a:buFont typeface="Wingdings" panose="05000000000000000000" pitchFamily="2" charset="2"/>
              <a:buChar char="Ø"/>
            </a:pPr>
            <a:r>
              <a:rPr lang="en-US" sz="1200" b="1" u="sng" dirty="0">
                <a:solidFill>
                  <a:srgbClr val="00B050"/>
                </a:solidFill>
              </a:rPr>
              <a:t>This solves the hidden node problem. </a:t>
            </a:r>
          </a:p>
          <a:p>
            <a:pPr lvl="1">
              <a:buFont typeface="Wingdings" panose="05000000000000000000" pitchFamily="2" charset="2"/>
              <a:buChar char="Ø"/>
            </a:pPr>
            <a:endParaRPr lang="en-US" sz="1200" b="1" dirty="0">
              <a:solidFill>
                <a:srgbClr val="00B050"/>
              </a:solidFill>
            </a:endParaRPr>
          </a:p>
          <a:p>
            <a:pPr marL="342900" lvl="1" indent="0">
              <a:buNone/>
            </a:pPr>
            <a:endParaRPr lang="en-US" sz="1200" b="1" dirty="0">
              <a:solidFill>
                <a:srgbClr val="00B050"/>
              </a:solidFill>
            </a:endParaRPr>
          </a:p>
          <a:p>
            <a:pPr marL="342900" lvl="1" indent="0">
              <a:buNone/>
            </a:pPr>
            <a:endParaRPr lang="en-US" sz="1000" dirty="0">
              <a:solidFill>
                <a:srgbClr val="FF0000"/>
              </a:solidFill>
            </a:endParaRPr>
          </a:p>
          <a:p>
            <a:r>
              <a:rPr lang="en-US" altLang="ko-KR" sz="1500" dirty="0"/>
              <a:t>The associating AP has to (re)announce the location and bandwidth of the NPCA primary channel to all UHR non-AP STAs within its BSS (if updated). </a:t>
            </a:r>
          </a:p>
          <a:p>
            <a:pPr marL="0" indent="0">
              <a:buNone/>
            </a:pPr>
            <a:endParaRPr lang="en-US" altLang="ko-KR" sz="1500" dirty="0">
              <a:solidFill>
                <a:schemeClr val="tx2"/>
              </a:solidFill>
            </a:endParaRPr>
          </a:p>
          <a:p>
            <a:pPr>
              <a:buFont typeface="Wingdings" panose="05000000000000000000" pitchFamily="2" charset="2"/>
              <a:buChar char="Ø"/>
            </a:pPr>
            <a:endParaRPr lang="en-US" altLang="ko-KR" dirty="0"/>
          </a:p>
          <a:p>
            <a:pPr>
              <a:buFont typeface="Wingdings" panose="05000000000000000000" pitchFamily="2" charset="2"/>
              <a:buChar char="Ø"/>
            </a:pPr>
            <a:endParaRPr lang="en-US" altLang="ko-KR" dirty="0"/>
          </a:p>
          <a:p>
            <a:pPr marL="0" indent="0">
              <a:buNone/>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949046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Co-NPCA TXOP Sharing</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11</a:t>
            </a:fld>
            <a:endParaRPr lang="en-US" sz="1200" dirty="0">
              <a:latin typeface="+mj-lt"/>
            </a:endParaRPr>
          </a:p>
        </p:txBody>
      </p:sp>
      <p:sp>
        <p:nvSpPr>
          <p:cNvPr id="4" name="Text Placeholder 3"/>
          <p:cNvSpPr>
            <a:spLocks noGrp="1"/>
          </p:cNvSpPr>
          <p:nvPr>
            <p:ph type="body" sz="quarter" idx="13"/>
          </p:nvPr>
        </p:nvSpPr>
        <p:spPr>
          <a:xfrm>
            <a:off x="103921" y="1033922"/>
            <a:ext cx="4622824" cy="3822638"/>
          </a:xfrm>
        </p:spPr>
        <p:txBody>
          <a:bodyPr>
            <a:normAutofit/>
          </a:bodyPr>
          <a:lstStyle/>
          <a:p>
            <a:pPr marL="442912" indent="-285750">
              <a:spcBef>
                <a:spcPts val="0"/>
              </a:spcBef>
              <a:spcAft>
                <a:spcPts val="0"/>
              </a:spcAft>
              <a:buFont typeface="Arial" panose="020B0604020202020204" pitchFamily="34" charset="0"/>
              <a:buChar char="•"/>
            </a:pPr>
            <a:r>
              <a:rPr lang="en-US" sz="1400" dirty="0">
                <a:solidFill>
                  <a:srgbClr val="000000"/>
                </a:solidFill>
                <a:effectLst/>
                <a:latin typeface="Calibri" panose="020F0502020204030204" pitchFamily="34" charset="0"/>
                <a:ea typeface="Times New Roman" panose="02020603050405020304" pitchFamily="18" charset="0"/>
              </a:rPr>
              <a:t>Once of </a:t>
            </a:r>
            <a:r>
              <a:rPr lang="en-US" sz="1400" dirty="0">
                <a:solidFill>
                  <a:srgbClr val="000000"/>
                </a:solidFill>
                <a:latin typeface="Calibri" panose="020F0502020204030204" pitchFamily="34" charset="0"/>
                <a:ea typeface="Times New Roman" panose="02020603050405020304" pitchFamily="18" charset="0"/>
              </a:rPr>
              <a:t>one of </a:t>
            </a:r>
            <a:r>
              <a:rPr lang="en-US" sz="1400" dirty="0">
                <a:solidFill>
                  <a:srgbClr val="000000"/>
                </a:solidFill>
                <a:effectLst/>
                <a:latin typeface="Calibri" panose="020F0502020204030204" pitchFamily="34" charset="0"/>
                <a:ea typeface="Times New Roman" panose="02020603050405020304" pitchFamily="18" charset="0"/>
              </a:rPr>
              <a:t>APs in the NPCA coordination group obtains a TXOP, it shares it with other participating APs included in the NPCA </a:t>
            </a:r>
            <a:r>
              <a:rPr lang="en-US" sz="1400" dirty="0">
                <a:solidFill>
                  <a:srgbClr val="000000"/>
                </a:solidFill>
                <a:latin typeface="Calibri" panose="020F0502020204030204" pitchFamily="34" charset="0"/>
                <a:ea typeface="Times New Roman" panose="02020603050405020304" pitchFamily="18" charset="0"/>
              </a:rPr>
              <a:t>coordination </a:t>
            </a:r>
            <a:r>
              <a:rPr lang="en-US" sz="1400" dirty="0">
                <a:solidFill>
                  <a:srgbClr val="000000"/>
                </a:solidFill>
                <a:effectLst/>
                <a:latin typeface="Calibri" panose="020F0502020204030204" pitchFamily="34" charset="0"/>
                <a:ea typeface="Times New Roman" panose="02020603050405020304" pitchFamily="18" charset="0"/>
              </a:rPr>
              <a:t>group by sending a Co-NPCA initial control frame to promote them to switch to their respective NPCA primary channels. </a:t>
            </a:r>
          </a:p>
          <a:p>
            <a:pPr marL="442912" indent="-285750">
              <a:spcBef>
                <a:spcPts val="0"/>
              </a:spcBef>
              <a:spcAft>
                <a:spcPts val="0"/>
              </a:spcAft>
              <a:buFont typeface="Arial" panose="020B0604020202020204" pitchFamily="34" charset="0"/>
              <a:buChar char="•"/>
            </a:pPr>
            <a:endParaRPr lang="en-US" sz="1400" dirty="0">
              <a:effectLst/>
              <a:latin typeface="Calibri" panose="020F0502020204030204" pitchFamily="34" charset="0"/>
              <a:ea typeface="Calibri" panose="020F0502020204030204" pitchFamily="34" charset="0"/>
            </a:endParaRPr>
          </a:p>
          <a:p>
            <a:pPr marL="442912" indent="-285750">
              <a:spcBef>
                <a:spcPts val="0"/>
              </a:spcBef>
              <a:spcAft>
                <a:spcPts val="0"/>
              </a:spcAft>
              <a:buFont typeface="Arial" panose="020B0604020202020204" pitchFamily="34" charset="0"/>
              <a:buChar char="•"/>
            </a:pPr>
            <a:r>
              <a:rPr lang="en-US" sz="1400" dirty="0">
                <a:solidFill>
                  <a:srgbClr val="000000"/>
                </a:solidFill>
                <a:latin typeface="Calibri" panose="020F0502020204030204" pitchFamily="34" charset="0"/>
                <a:ea typeface="Times New Roman" panose="02020603050405020304" pitchFamily="18" charset="0"/>
              </a:rPr>
              <a:t>T</a:t>
            </a:r>
            <a:r>
              <a:rPr lang="en-US" sz="1400" dirty="0">
                <a:solidFill>
                  <a:srgbClr val="000000"/>
                </a:solidFill>
                <a:effectLst/>
                <a:latin typeface="Calibri" panose="020F0502020204030204" pitchFamily="34" charset="0"/>
                <a:ea typeface="Times New Roman" panose="02020603050405020304" pitchFamily="18" charset="0"/>
              </a:rPr>
              <a:t>he shared AP will trigger its associated non-AP STAs to switch to the NPCA primary channel. </a:t>
            </a:r>
          </a:p>
          <a:p>
            <a:pPr marL="742950" lvl="1" indent="-285750">
              <a:spcBef>
                <a:spcPts val="0"/>
              </a:spcBef>
              <a:spcAft>
                <a:spcPts val="0"/>
              </a:spcAft>
              <a:buFont typeface="Arial" panose="020B0604020202020204" pitchFamily="34" charset="0"/>
              <a:buChar char="•"/>
            </a:pPr>
            <a:r>
              <a:rPr lang="en-US" sz="1100" u="sng" dirty="0">
                <a:solidFill>
                  <a:srgbClr val="000000"/>
                </a:solidFill>
                <a:effectLst/>
                <a:latin typeface="Calibri" panose="020F0502020204030204" pitchFamily="34" charset="0"/>
                <a:ea typeface="Times New Roman" panose="02020603050405020304" pitchFamily="18" charset="0"/>
              </a:rPr>
              <a:t>This solves the hidden node problem</a:t>
            </a:r>
            <a:r>
              <a:rPr lang="en-US" sz="1100" dirty="0">
                <a:solidFill>
                  <a:srgbClr val="000000"/>
                </a:solidFill>
                <a:effectLst/>
                <a:latin typeface="Calibri" panose="020F0502020204030204" pitchFamily="34" charset="0"/>
                <a:ea typeface="Times New Roman" panose="02020603050405020304" pitchFamily="18" charset="0"/>
              </a:rPr>
              <a:t>.</a:t>
            </a:r>
          </a:p>
          <a:p>
            <a:pPr marL="157162" indent="0">
              <a:spcBef>
                <a:spcPts val="0"/>
              </a:spcBef>
              <a:spcAft>
                <a:spcPts val="0"/>
              </a:spcAft>
              <a:buNone/>
            </a:pPr>
            <a:endParaRPr lang="en-US" sz="1400" dirty="0">
              <a:solidFill>
                <a:srgbClr val="000000"/>
              </a:solidFill>
              <a:effectLst/>
              <a:latin typeface="Calibri" panose="020F0502020204030204" pitchFamily="34" charset="0"/>
              <a:ea typeface="Times New Roman" panose="02020603050405020304" pitchFamily="18" charset="0"/>
            </a:endParaRPr>
          </a:p>
          <a:p>
            <a:pPr marL="442912" indent="-285750">
              <a:spcBef>
                <a:spcPts val="0"/>
              </a:spcBef>
              <a:spcAft>
                <a:spcPts val="0"/>
              </a:spcAft>
              <a:buFont typeface="Arial" panose="020B0604020202020204" pitchFamily="34" charset="0"/>
              <a:buChar char="•"/>
            </a:pPr>
            <a:r>
              <a:rPr lang="en-US" sz="1400" dirty="0">
                <a:solidFill>
                  <a:srgbClr val="000000"/>
                </a:solidFill>
                <a:effectLst/>
                <a:latin typeface="Calibri" panose="020F0502020204030204" pitchFamily="34" charset="0"/>
                <a:ea typeface="Times New Roman" panose="02020603050405020304" pitchFamily="18" charset="0"/>
              </a:rPr>
              <a:t>The design of the control response frame will promote some or all </a:t>
            </a:r>
            <a:r>
              <a:rPr lang="en-US" sz="1400" dirty="0">
                <a:solidFill>
                  <a:srgbClr val="000000"/>
                </a:solidFill>
                <a:latin typeface="Calibri" panose="020F0502020204030204" pitchFamily="34" charset="0"/>
                <a:ea typeface="Times New Roman" panose="02020603050405020304" pitchFamily="18" charset="0"/>
              </a:rPr>
              <a:t>of the associated UHR</a:t>
            </a:r>
            <a:r>
              <a:rPr lang="en-US" sz="1400" dirty="0">
                <a:solidFill>
                  <a:srgbClr val="000000"/>
                </a:solidFill>
                <a:effectLst/>
                <a:latin typeface="Calibri" panose="020F0502020204030204" pitchFamily="34" charset="0"/>
                <a:ea typeface="Times New Roman" panose="02020603050405020304" pitchFamily="18" charset="0"/>
              </a:rPr>
              <a:t> STAs to transit to the NPCA primary channel based on the immediate communications needs and NPCA duration. </a:t>
            </a:r>
          </a:p>
          <a:p>
            <a:pPr marL="742950" lvl="1" indent="-285750">
              <a:spcBef>
                <a:spcPts val="0"/>
              </a:spcBef>
              <a:spcAft>
                <a:spcPts val="0"/>
              </a:spcAft>
              <a:buFont typeface="Arial" panose="020B0604020202020204" pitchFamily="34" charset="0"/>
              <a:buChar char="•"/>
            </a:pPr>
            <a:r>
              <a:rPr lang="en-US" sz="1100" u="sng" dirty="0">
                <a:solidFill>
                  <a:srgbClr val="000000"/>
                </a:solidFill>
                <a:effectLst/>
                <a:latin typeface="Calibri" panose="020F0502020204030204" pitchFamily="34" charset="0"/>
                <a:ea typeface="Times New Roman" panose="02020603050405020304" pitchFamily="18" charset="0"/>
              </a:rPr>
              <a:t>This saves unnecessary power consumption by avoiding unnecessary channel switching</a:t>
            </a:r>
            <a:r>
              <a:rPr lang="en-US" sz="1100" dirty="0">
                <a:solidFill>
                  <a:srgbClr val="000000"/>
                </a:solidFill>
                <a:effectLst/>
                <a:latin typeface="Calibri" panose="020F0502020204030204" pitchFamily="34" charset="0"/>
                <a:ea typeface="Times New Roman" panose="02020603050405020304" pitchFamily="18" charset="0"/>
              </a:rPr>
              <a:t>.</a:t>
            </a:r>
          </a:p>
          <a:p>
            <a:pPr marL="442912" indent="-285750">
              <a:spcBef>
                <a:spcPts val="0"/>
              </a:spcBef>
              <a:spcAft>
                <a:spcPts val="0"/>
              </a:spcAft>
              <a:buFont typeface="Arial" panose="020B0604020202020204" pitchFamily="34" charset="0"/>
              <a:buChar char="•"/>
            </a:pPr>
            <a:endParaRPr lang="en-US" sz="1400" dirty="0">
              <a:effectLst/>
              <a:latin typeface="Calibri" panose="020F0502020204030204" pitchFamily="34" charset="0"/>
              <a:ea typeface="Calibri" panose="020F0502020204030204" pitchFamily="34" charset="0"/>
            </a:endParaRP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pic>
        <p:nvPicPr>
          <p:cNvPr id="7" name="Picture 6">
            <a:extLst>
              <a:ext uri="{FF2B5EF4-FFF2-40B4-BE49-F238E27FC236}">
                <a16:creationId xmlns:a16="http://schemas.microsoft.com/office/drawing/2014/main" id="{3B1E3722-30AA-4C2F-8306-3C0483D3FCA2}"/>
              </a:ext>
            </a:extLst>
          </p:cNvPr>
          <p:cNvPicPr>
            <a:picLocks noChangeAspect="1"/>
          </p:cNvPicPr>
          <p:nvPr/>
        </p:nvPicPr>
        <p:blipFill>
          <a:blip r:embed="rId2"/>
          <a:stretch>
            <a:fillRect/>
          </a:stretch>
        </p:blipFill>
        <p:spPr>
          <a:xfrm>
            <a:off x="4648574" y="1336431"/>
            <a:ext cx="4481358" cy="3274148"/>
          </a:xfrm>
          <a:prstGeom prst="rect">
            <a:avLst/>
          </a:prstGeom>
        </p:spPr>
      </p:pic>
    </p:spTree>
    <p:extLst>
      <p:ext uri="{BB962C8B-B14F-4D97-AF65-F5344CB8AC3E}">
        <p14:creationId xmlns:p14="http://schemas.microsoft.com/office/powerpoint/2010/main" val="97022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Summary</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12</a:t>
            </a:fld>
            <a:endParaRPr lang="en-US" sz="1200" dirty="0">
              <a:latin typeface="+mj-lt"/>
            </a:endParaRPr>
          </a:p>
        </p:txBody>
      </p:sp>
      <p:sp>
        <p:nvSpPr>
          <p:cNvPr id="4" name="Text Placeholder 3"/>
          <p:cNvSpPr>
            <a:spLocks noGrp="1"/>
          </p:cNvSpPr>
          <p:nvPr>
            <p:ph type="body" sz="quarter" idx="13"/>
          </p:nvPr>
        </p:nvSpPr>
        <p:spPr>
          <a:xfrm>
            <a:off x="457200" y="1086522"/>
            <a:ext cx="8287458" cy="3704738"/>
          </a:xfrm>
        </p:spPr>
        <p:txBody>
          <a:bodyPr>
            <a:normAutofit fontScale="85000" lnSpcReduction="10000"/>
          </a:bodyPr>
          <a:lstStyle/>
          <a:p>
            <a:pPr marL="385762" indent="-342900">
              <a:buFont typeface="Arial" panose="020B0604020202020204" pitchFamily="34" charset="0"/>
              <a:buChar char="•"/>
            </a:pPr>
            <a:r>
              <a:rPr lang="en-US" sz="1500" dirty="0"/>
              <a:t>The lack of coordination among APs and their associated STAs in OBSSs makes NPCA unreliable and inefficient. </a:t>
            </a:r>
          </a:p>
          <a:p>
            <a:pPr lvl="1">
              <a:buFont typeface="Courier New" panose="02070309020205020404" pitchFamily="49" charset="0"/>
              <a:buChar char="o"/>
            </a:pPr>
            <a:r>
              <a:rPr lang="en-US" sz="1400" dirty="0"/>
              <a:t>Not all NPCA-enabled STAs will switch to the NPCA primary channel, especially hidden STAs that can't detect interference from neighboring OBSSs. </a:t>
            </a:r>
          </a:p>
          <a:p>
            <a:pPr lvl="1">
              <a:buFont typeface="Courier New" panose="02070309020205020404" pitchFamily="49" charset="0"/>
              <a:buChar char="o"/>
            </a:pPr>
            <a:r>
              <a:rPr lang="en-US" sz="1400" dirty="0"/>
              <a:t>There is a possibility to have multiple OBSSs with overlapping NPCA primary channels, causing interference when they switch to their NPCA primary channel simultaneously. </a:t>
            </a:r>
          </a:p>
          <a:p>
            <a:pPr lvl="1">
              <a:buFont typeface="Courier New" panose="02070309020205020404" pitchFamily="49" charset="0"/>
              <a:buChar char="o"/>
            </a:pPr>
            <a:r>
              <a:rPr lang="en-US" sz="1400" dirty="0"/>
              <a:t>Additionally, unnecessary NPCA primary channel switching, resulting in unnecessary power consumption.</a:t>
            </a:r>
          </a:p>
          <a:p>
            <a:pPr marL="42862" indent="0">
              <a:buNone/>
            </a:pPr>
            <a:endParaRPr lang="en-US" altLang="ko-KR" sz="1500" dirty="0"/>
          </a:p>
          <a:p>
            <a:pPr marL="328612" indent="-285750"/>
            <a:r>
              <a:rPr lang="en-US" altLang="ko-KR" sz="1500" dirty="0"/>
              <a:t>Coordination among APs in the OBSSs and AP and its associated STAs can address the aforementioned NPCA challenges. </a:t>
            </a:r>
          </a:p>
          <a:p>
            <a:pPr marL="42862" indent="0">
              <a:buNone/>
            </a:pPr>
            <a:endParaRPr lang="en-US" sz="1500" dirty="0"/>
          </a:p>
          <a:p>
            <a:pPr marL="328612" indent="-285750"/>
            <a:r>
              <a:rPr lang="en-US" sz="1500" dirty="0"/>
              <a:t>We proposed a Coordinated NPCA mechanism, in which: </a:t>
            </a:r>
          </a:p>
          <a:p>
            <a:pPr lvl="1">
              <a:buFont typeface="Courier New" panose="02070309020205020404" pitchFamily="49" charset="0"/>
              <a:buChar char="o"/>
            </a:pPr>
            <a:r>
              <a:rPr lang="en-US" sz="1400" dirty="0"/>
              <a:t>A group of APs in OBSSs forms an NPCA coordination group, in which they agree on the NPCA parameters for each OBSS. </a:t>
            </a:r>
          </a:p>
          <a:p>
            <a:pPr lvl="1">
              <a:buFont typeface="Courier New" panose="02070309020205020404" pitchFamily="49" charset="0"/>
              <a:buChar char="o"/>
            </a:pPr>
            <a:r>
              <a:rPr lang="en-US" sz="1400" dirty="0"/>
              <a:t>Once one of APs obtains a TXOP, it shares it with other APs included in the NPCA coordination group by sending a Co-NPCA control frame to trigger them to switch to their respective NPCA primary channels. </a:t>
            </a:r>
          </a:p>
          <a:p>
            <a:pPr lvl="1">
              <a:buFont typeface="Courier New" panose="02070309020205020404" pitchFamily="49" charset="0"/>
              <a:buChar char="o"/>
            </a:pPr>
            <a:r>
              <a:rPr lang="en-US" sz="1400" dirty="0"/>
              <a:t>The shared AP will respond with a Co-NPCA response frame which can be used also as a trigger for its associated STAs to switch to the NPCA primary channel, which solves the hidden node problem.</a:t>
            </a:r>
          </a:p>
          <a:p>
            <a:pPr lvl="1">
              <a:buFont typeface="Courier New" panose="02070309020205020404" pitchFamily="49" charset="0"/>
              <a:buChar char="o"/>
            </a:pPr>
            <a:r>
              <a:rPr lang="en-US" sz="1400" b="0" dirty="0"/>
              <a:t>The design of the response frame will trigger some or all UHR STAs to transit to the  NPCA primary channel based on the immediate communications needs, saving unnecessary power consumption by avoiding unnecessary channel switching.</a:t>
            </a: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4137534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References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13</a:t>
            </a:fld>
            <a:endParaRPr lang="en-US" sz="1200" dirty="0">
              <a:latin typeface="+mj-lt"/>
            </a:endParaRPr>
          </a:p>
        </p:txBody>
      </p:sp>
      <p:sp>
        <p:nvSpPr>
          <p:cNvPr id="4" name="Text Placeholder 3"/>
          <p:cNvSpPr>
            <a:spLocks noGrp="1"/>
          </p:cNvSpPr>
          <p:nvPr>
            <p:ph type="body" sz="quarter" idx="13"/>
          </p:nvPr>
        </p:nvSpPr>
        <p:spPr>
          <a:xfrm>
            <a:off x="792368" y="1097245"/>
            <a:ext cx="7712411" cy="3576355"/>
          </a:xfrm>
        </p:spPr>
        <p:txBody>
          <a:bodyPr>
            <a:normAutofit fontScale="77500" lnSpcReduction="20000"/>
          </a:bodyPr>
          <a:lstStyle/>
          <a:p>
            <a:pPr marL="457200" indent="-457200">
              <a:buFont typeface="+mj-lt"/>
              <a:buAutoNum type="arabicPeriod"/>
            </a:pPr>
            <a:r>
              <a:rPr lang="en-GB" sz="2100" dirty="0"/>
              <a:t>11-24/0209r3, “Specification Framework for </a:t>
            </a:r>
            <a:r>
              <a:rPr lang="en-GB" sz="2100" dirty="0" err="1"/>
              <a:t>TGbn</a:t>
            </a:r>
            <a:r>
              <a:rPr lang="en-GB" sz="2100" dirty="0"/>
              <a:t>,” Ross Jian Yu </a:t>
            </a:r>
          </a:p>
          <a:p>
            <a:pPr marL="457200" indent="-457200">
              <a:buFont typeface="+mj-lt"/>
              <a:buAutoNum type="arabicPeriod"/>
            </a:pPr>
            <a:r>
              <a:rPr lang="en-US" altLang="ko-KR" sz="2100" dirty="0"/>
              <a:t>11-24/0495r0, “Non-Primary Channel Access (NPCA) – Follow Up,” </a:t>
            </a:r>
            <a:r>
              <a:rPr lang="en-US" altLang="ko-KR" sz="2100" dirty="0" err="1"/>
              <a:t>Minyoung</a:t>
            </a:r>
            <a:r>
              <a:rPr lang="en-US" altLang="ko-KR" sz="2100" dirty="0"/>
              <a:t> Park</a:t>
            </a:r>
          </a:p>
          <a:p>
            <a:pPr marL="457200" indent="-457200">
              <a:buFont typeface="+mj-lt"/>
              <a:buAutoNum type="arabicPeriod"/>
            </a:pPr>
            <a:r>
              <a:rPr lang="en-US" altLang="ko-KR" sz="2100" dirty="0"/>
              <a:t>11-23/0495r0, “Non-Primary Channel Access (NPCA),” </a:t>
            </a:r>
            <a:r>
              <a:rPr lang="en-US" altLang="ko-KR" sz="2100" dirty="0" err="1"/>
              <a:t>Minyoung</a:t>
            </a:r>
            <a:r>
              <a:rPr lang="en-US" altLang="ko-KR" sz="2100" dirty="0"/>
              <a:t> Park</a:t>
            </a:r>
          </a:p>
          <a:p>
            <a:pPr marL="457200" indent="-457200">
              <a:buFont typeface="+mj-lt"/>
              <a:buAutoNum type="arabicPeriod"/>
            </a:pPr>
            <a:r>
              <a:rPr lang="en-US" altLang="ko-KR" sz="2100" dirty="0"/>
              <a:t>11-24/0318r0, “Robust Secondary Channel Access,” </a:t>
            </a:r>
            <a:r>
              <a:rPr lang="en-US" altLang="ko-KR" sz="2100" dirty="0" err="1"/>
              <a:t>Yanchun</a:t>
            </a:r>
            <a:r>
              <a:rPr lang="en-US" altLang="ko-KR" sz="2100" dirty="0"/>
              <a:t> Li</a:t>
            </a:r>
          </a:p>
          <a:p>
            <a:pPr marL="457200" indent="-457200">
              <a:buFont typeface="+mj-lt"/>
              <a:buAutoNum type="arabicPeriod"/>
            </a:pPr>
            <a:r>
              <a:rPr lang="en-US" altLang="ko-KR" sz="2100" dirty="0"/>
              <a:t>11-24/1093r0, “</a:t>
            </a:r>
            <a:r>
              <a:rPr lang="it-IT" altLang="ko-KR" sz="2100" dirty="0"/>
              <a:t>Special scenarios in Non-Primary Channel Access</a:t>
            </a:r>
            <a:r>
              <a:rPr lang="en-US" altLang="ko-KR" sz="2100" dirty="0"/>
              <a:t>,” Sindhu Verma</a:t>
            </a:r>
          </a:p>
          <a:p>
            <a:pPr marL="457200" indent="-457200">
              <a:buFont typeface="+mj-lt"/>
              <a:buAutoNum type="arabicPeriod"/>
            </a:pPr>
            <a:r>
              <a:rPr lang="en-US" altLang="ko-KR" sz="2100" dirty="0"/>
              <a:t>11-24/1155r0, “Further discussions on NPCA,” </a:t>
            </a:r>
            <a:r>
              <a:rPr lang="en-US" altLang="ko-KR" sz="2100" dirty="0" err="1"/>
              <a:t>Sanghyun</a:t>
            </a:r>
            <a:r>
              <a:rPr lang="en-US" altLang="ko-KR" sz="2100" dirty="0"/>
              <a:t> Kim</a:t>
            </a:r>
          </a:p>
          <a:p>
            <a:pPr marL="457200" indent="-457200">
              <a:buFont typeface="+mj-lt"/>
              <a:buAutoNum type="arabicPeriod"/>
            </a:pPr>
            <a:r>
              <a:rPr lang="en-US" altLang="ko-KR" sz="2100" dirty="0"/>
              <a:t>11-24/1077r0, “Discussions on Non-Primary Channel Access,” </a:t>
            </a:r>
            <a:r>
              <a:rPr lang="en-US" sz="2100" dirty="0"/>
              <a:t>Jason Yuchen Guo</a:t>
            </a:r>
            <a:endParaRPr lang="en-US" altLang="ko-KR" sz="2100" dirty="0"/>
          </a:p>
          <a:p>
            <a:pPr marL="457200" indent="-457200">
              <a:buFont typeface="+mj-lt"/>
              <a:buAutoNum type="arabicPeriod"/>
            </a:pPr>
            <a:r>
              <a:rPr lang="en-US" altLang="ko-KR" sz="2100" dirty="0"/>
              <a:t>11-24/0070r2, “Some details about non-primary channel access,” </a:t>
            </a:r>
            <a:r>
              <a:rPr lang="en-US" altLang="ko-KR" sz="2100" dirty="0" err="1"/>
              <a:t>Yunbo</a:t>
            </a:r>
            <a:r>
              <a:rPr lang="en-US" altLang="ko-KR" sz="2100" dirty="0"/>
              <a:t> Li</a:t>
            </a:r>
          </a:p>
          <a:p>
            <a:pPr marL="457200" indent="-457200">
              <a:buFont typeface="+mj-lt"/>
              <a:buAutoNum type="arabicPeriod"/>
            </a:pPr>
            <a:r>
              <a:rPr lang="en-US" altLang="ko-KR" sz="2100" dirty="0"/>
              <a:t>11-24/0486r1, “Some considerations on non-primary channel access,” Ming Gan</a:t>
            </a:r>
          </a:p>
          <a:p>
            <a:pPr marL="457200" indent="-457200">
              <a:buFont typeface="+mj-lt"/>
              <a:buAutoNum type="arabicPeriod"/>
            </a:pPr>
            <a:r>
              <a:rPr lang="en-US" altLang="ko-KR" sz="2100" dirty="0"/>
              <a:t>11-24/0458r1, “Considerations on Non-Primary Channel Access,” Salvatore </a:t>
            </a:r>
            <a:r>
              <a:rPr lang="en-US" altLang="ko-KR" sz="2100" dirty="0" err="1"/>
              <a:t>Talarico</a:t>
            </a:r>
            <a:endParaRPr lang="en-US" altLang="ko-KR" sz="2100" dirty="0"/>
          </a:p>
          <a:p>
            <a:pPr marL="457200" indent="-457200">
              <a:buFont typeface="+mj-lt"/>
              <a:buAutoNum type="arabicPeriod"/>
            </a:pPr>
            <a:r>
              <a:rPr lang="en-US" altLang="ko-KR" sz="2100" dirty="0"/>
              <a:t>11-23/2023r1, “Further discussion on Non-Primary Channel Access,” Sindhu Verma</a:t>
            </a:r>
          </a:p>
          <a:p>
            <a:pPr marL="457200" indent="-457200">
              <a:buFont typeface="+mj-lt"/>
              <a:buAutoNum type="arabicPeriod"/>
            </a:pPr>
            <a:r>
              <a:rPr lang="en-US" altLang="ko-KR" sz="2100" dirty="0"/>
              <a:t>11-23/1891r0, “Nonprimary channel access – follow up,” </a:t>
            </a:r>
            <a:r>
              <a:rPr lang="en-US" altLang="ko-KR" sz="2100" dirty="0" err="1"/>
              <a:t>Gaurang</a:t>
            </a:r>
            <a:r>
              <a:rPr lang="en-US" altLang="ko-KR" sz="2100" dirty="0"/>
              <a:t> Naik</a:t>
            </a:r>
          </a:p>
          <a:p>
            <a:pPr marL="457200" indent="-457200">
              <a:buFont typeface="+mj-lt"/>
              <a:buAutoNum type="arabicPeriod"/>
            </a:pPr>
            <a:r>
              <a:rPr lang="en-US" altLang="ko-KR" sz="2100" dirty="0"/>
              <a:t>11-24/0042r0, “Flexible Control Frames,” </a:t>
            </a:r>
            <a:r>
              <a:rPr lang="en-US" sz="2100" dirty="0"/>
              <a:t>George Cherian </a:t>
            </a:r>
            <a:endParaRPr lang="en-US" altLang="ko-KR" sz="2100" dirty="0"/>
          </a:p>
          <a:p>
            <a:pPr marL="457200" indent="-457200">
              <a:buFont typeface="+mj-lt"/>
              <a:buAutoNum type="arabicPeriod"/>
            </a:pPr>
            <a:r>
              <a:rPr lang="en-US" altLang="ko-KR" sz="2100" dirty="0"/>
              <a:t>11-24/1256r1, “</a:t>
            </a:r>
            <a:r>
              <a:rPr lang="en-US" altLang="zh-CN" sz="2100" dirty="0"/>
              <a:t>The Padding After Intermediate FCS</a:t>
            </a:r>
            <a:r>
              <a:rPr lang="en-US" altLang="ko-KR" sz="2100" dirty="0"/>
              <a:t>”, </a:t>
            </a:r>
            <a:r>
              <a:rPr lang="en-US" sz="2100" dirty="0" err="1"/>
              <a:t>Yunbo</a:t>
            </a:r>
            <a:r>
              <a:rPr lang="en-US" sz="2100" dirty="0"/>
              <a:t> Li</a:t>
            </a:r>
          </a:p>
          <a:p>
            <a:pPr marL="457200" indent="-457200">
              <a:buFont typeface="+mj-lt"/>
              <a:buAutoNum type="arabicPeriod"/>
            </a:pPr>
            <a:endParaRPr lang="en-US" altLang="ko-KR" sz="2100" dirty="0"/>
          </a:p>
          <a:p>
            <a:pPr marL="0" indent="0">
              <a:buNone/>
            </a:pPr>
            <a:endParaRPr lang="en-GB" sz="18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988423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C1A91-C473-49D4-BAFF-7575FC02FE19}"/>
              </a:ext>
            </a:extLst>
          </p:cNvPr>
          <p:cNvSpPr>
            <a:spLocks noGrp="1"/>
          </p:cNvSpPr>
          <p:nvPr>
            <p:ph type="title"/>
          </p:nvPr>
        </p:nvSpPr>
        <p:spPr>
          <a:xfrm>
            <a:off x="455613" y="353325"/>
            <a:ext cx="8229600" cy="864000"/>
          </a:xfrm>
        </p:spPr>
        <p:txBody>
          <a:bodyPr/>
          <a:lstStyle/>
          <a:p>
            <a:r>
              <a:rPr lang="en-US" dirty="0"/>
              <a:t>Straw Poll 1</a:t>
            </a:r>
          </a:p>
        </p:txBody>
      </p:sp>
      <p:sp>
        <p:nvSpPr>
          <p:cNvPr id="3" name="Date Placeholder 2">
            <a:extLst>
              <a:ext uri="{FF2B5EF4-FFF2-40B4-BE49-F238E27FC236}">
                <a16:creationId xmlns:a16="http://schemas.microsoft.com/office/drawing/2014/main" id="{6847696C-1ECF-46A8-82C8-B8FE2B1B8DE3}"/>
              </a:ext>
            </a:extLst>
          </p:cNvPr>
          <p:cNvSpPr>
            <a:spLocks noGrp="1"/>
          </p:cNvSpPr>
          <p:nvPr>
            <p:ph type="dt" sz="half" idx="10"/>
          </p:nvPr>
        </p:nvSpPr>
        <p:spPr/>
        <p:txBody>
          <a:bodyPr/>
          <a:lstStyle/>
          <a:p>
            <a:r>
              <a:rPr lang="en-US"/>
              <a:t>November 2024</a:t>
            </a:r>
            <a:endParaRPr lang="en-US" dirty="0"/>
          </a:p>
        </p:txBody>
      </p:sp>
      <p:sp>
        <p:nvSpPr>
          <p:cNvPr id="4" name="Footer Placeholder 3">
            <a:extLst>
              <a:ext uri="{FF2B5EF4-FFF2-40B4-BE49-F238E27FC236}">
                <a16:creationId xmlns:a16="http://schemas.microsoft.com/office/drawing/2014/main" id="{6CA51F5D-A98B-464C-9254-12A02E85898B}"/>
              </a:ext>
            </a:extLst>
          </p:cNvPr>
          <p:cNvSpPr>
            <a:spLocks noGrp="1"/>
          </p:cNvSpPr>
          <p:nvPr>
            <p:ph type="ftr" sz="quarter" idx="11"/>
          </p:nvPr>
        </p:nvSpPr>
        <p:spPr/>
        <p:txBody>
          <a:bodyPr/>
          <a:lstStyle/>
          <a:p>
            <a:r>
              <a:rPr lang="en-US"/>
              <a:t>Mahmoud Hasabelnaby, et. al., Huawei</a:t>
            </a:r>
            <a:endParaRPr lang="en-US" dirty="0"/>
          </a:p>
        </p:txBody>
      </p:sp>
      <p:sp>
        <p:nvSpPr>
          <p:cNvPr id="5" name="Slide Number Placeholder 4">
            <a:extLst>
              <a:ext uri="{FF2B5EF4-FFF2-40B4-BE49-F238E27FC236}">
                <a16:creationId xmlns:a16="http://schemas.microsoft.com/office/drawing/2014/main" id="{CB6D22CE-1BEE-4078-AEF6-6953C6307763}"/>
              </a:ext>
            </a:extLst>
          </p:cNvPr>
          <p:cNvSpPr>
            <a:spLocks noGrp="1"/>
          </p:cNvSpPr>
          <p:nvPr>
            <p:ph type="sldNum" sz="quarter" idx="12"/>
          </p:nvPr>
        </p:nvSpPr>
        <p:spPr/>
        <p:txBody>
          <a:bodyPr/>
          <a:lstStyle/>
          <a:p>
            <a:fld id="{EE2556C5-CE8C-6547-B838-EA80C61A4AF7}" type="slidenum">
              <a:rPr lang="en-US" smtClean="0"/>
              <a:pPr/>
              <a:t>14</a:t>
            </a:fld>
            <a:endParaRPr lang="en-US" dirty="0"/>
          </a:p>
        </p:txBody>
      </p:sp>
      <p:sp>
        <p:nvSpPr>
          <p:cNvPr id="6" name="Text Placeholder 5">
            <a:extLst>
              <a:ext uri="{FF2B5EF4-FFF2-40B4-BE49-F238E27FC236}">
                <a16:creationId xmlns:a16="http://schemas.microsoft.com/office/drawing/2014/main" id="{2E434A39-0FFA-414C-9D1B-C48C96F2BF62}"/>
              </a:ext>
            </a:extLst>
          </p:cNvPr>
          <p:cNvSpPr>
            <a:spLocks noGrp="1"/>
          </p:cNvSpPr>
          <p:nvPr>
            <p:ph type="body" sz="quarter" idx="13"/>
          </p:nvPr>
        </p:nvSpPr>
        <p:spPr/>
        <p:txBody>
          <a:bodyPr/>
          <a:lstStyle/>
          <a:p>
            <a:r>
              <a:rPr lang="en-US" dirty="0"/>
              <a:t>Do you agree that </a:t>
            </a:r>
            <a:r>
              <a:rPr lang="en-US" dirty="0" err="1"/>
              <a:t>TGbn</a:t>
            </a:r>
            <a:r>
              <a:rPr lang="en-US" dirty="0"/>
              <a:t> should define in the 11bn SFD a Coordinated NPCA (Co-NPCA) procedure for a sharing AP to trigger a set of shared APs to switch to their respective NPCA primary channels when it obtains the TXOP over the primary channel?</a:t>
            </a:r>
          </a:p>
        </p:txBody>
      </p:sp>
    </p:spTree>
    <p:extLst>
      <p:ext uri="{BB962C8B-B14F-4D97-AF65-F5344CB8AC3E}">
        <p14:creationId xmlns:p14="http://schemas.microsoft.com/office/powerpoint/2010/main" val="2408393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C1A91-C473-49D4-BAFF-7575FC02FE19}"/>
              </a:ext>
            </a:extLst>
          </p:cNvPr>
          <p:cNvSpPr>
            <a:spLocks noGrp="1"/>
          </p:cNvSpPr>
          <p:nvPr>
            <p:ph type="title"/>
          </p:nvPr>
        </p:nvSpPr>
        <p:spPr>
          <a:xfrm>
            <a:off x="455613" y="353325"/>
            <a:ext cx="8229600" cy="864000"/>
          </a:xfrm>
        </p:spPr>
        <p:txBody>
          <a:bodyPr/>
          <a:lstStyle/>
          <a:p>
            <a:r>
              <a:rPr lang="en-US" dirty="0"/>
              <a:t>Straw Poll 2</a:t>
            </a:r>
          </a:p>
        </p:txBody>
      </p:sp>
      <p:sp>
        <p:nvSpPr>
          <p:cNvPr id="3" name="Date Placeholder 2">
            <a:extLst>
              <a:ext uri="{FF2B5EF4-FFF2-40B4-BE49-F238E27FC236}">
                <a16:creationId xmlns:a16="http://schemas.microsoft.com/office/drawing/2014/main" id="{6847696C-1ECF-46A8-82C8-B8FE2B1B8DE3}"/>
              </a:ext>
            </a:extLst>
          </p:cNvPr>
          <p:cNvSpPr>
            <a:spLocks noGrp="1"/>
          </p:cNvSpPr>
          <p:nvPr>
            <p:ph type="dt" sz="half" idx="10"/>
          </p:nvPr>
        </p:nvSpPr>
        <p:spPr/>
        <p:txBody>
          <a:bodyPr/>
          <a:lstStyle/>
          <a:p>
            <a:r>
              <a:rPr lang="en-US"/>
              <a:t>November 2024</a:t>
            </a:r>
            <a:endParaRPr lang="en-US" dirty="0"/>
          </a:p>
        </p:txBody>
      </p:sp>
      <p:sp>
        <p:nvSpPr>
          <p:cNvPr id="4" name="Footer Placeholder 3">
            <a:extLst>
              <a:ext uri="{FF2B5EF4-FFF2-40B4-BE49-F238E27FC236}">
                <a16:creationId xmlns:a16="http://schemas.microsoft.com/office/drawing/2014/main" id="{6CA51F5D-A98B-464C-9254-12A02E85898B}"/>
              </a:ext>
            </a:extLst>
          </p:cNvPr>
          <p:cNvSpPr>
            <a:spLocks noGrp="1"/>
          </p:cNvSpPr>
          <p:nvPr>
            <p:ph type="ftr" sz="quarter" idx="11"/>
          </p:nvPr>
        </p:nvSpPr>
        <p:spPr/>
        <p:txBody>
          <a:bodyPr/>
          <a:lstStyle/>
          <a:p>
            <a:r>
              <a:rPr lang="en-US"/>
              <a:t>Mahmoud Hasabelnaby, et. al., Huawei</a:t>
            </a:r>
            <a:endParaRPr lang="en-US" dirty="0"/>
          </a:p>
        </p:txBody>
      </p:sp>
      <p:sp>
        <p:nvSpPr>
          <p:cNvPr id="5" name="Slide Number Placeholder 4">
            <a:extLst>
              <a:ext uri="{FF2B5EF4-FFF2-40B4-BE49-F238E27FC236}">
                <a16:creationId xmlns:a16="http://schemas.microsoft.com/office/drawing/2014/main" id="{CB6D22CE-1BEE-4078-AEF6-6953C6307763}"/>
              </a:ext>
            </a:extLst>
          </p:cNvPr>
          <p:cNvSpPr>
            <a:spLocks noGrp="1"/>
          </p:cNvSpPr>
          <p:nvPr>
            <p:ph type="sldNum" sz="quarter" idx="12"/>
          </p:nvPr>
        </p:nvSpPr>
        <p:spPr/>
        <p:txBody>
          <a:bodyPr/>
          <a:lstStyle/>
          <a:p>
            <a:fld id="{EE2556C5-CE8C-6547-B838-EA80C61A4AF7}" type="slidenum">
              <a:rPr lang="en-US" smtClean="0"/>
              <a:pPr/>
              <a:t>15</a:t>
            </a:fld>
            <a:endParaRPr lang="en-US" dirty="0"/>
          </a:p>
        </p:txBody>
      </p:sp>
      <p:sp>
        <p:nvSpPr>
          <p:cNvPr id="6" name="Text Placeholder 5">
            <a:extLst>
              <a:ext uri="{FF2B5EF4-FFF2-40B4-BE49-F238E27FC236}">
                <a16:creationId xmlns:a16="http://schemas.microsoft.com/office/drawing/2014/main" id="{2E434A39-0FFA-414C-9D1B-C48C96F2BF62}"/>
              </a:ext>
            </a:extLst>
          </p:cNvPr>
          <p:cNvSpPr>
            <a:spLocks noGrp="1"/>
          </p:cNvSpPr>
          <p:nvPr>
            <p:ph type="body" sz="quarter" idx="13"/>
          </p:nvPr>
        </p:nvSpPr>
        <p:spPr/>
        <p:txBody>
          <a:bodyPr/>
          <a:lstStyle/>
          <a:p>
            <a:r>
              <a:rPr lang="en-US" dirty="0"/>
              <a:t>Do you agree to include in the 11bn SFD the following in the NPCA operation? </a:t>
            </a:r>
            <a:br>
              <a:rPr lang="en-US" dirty="0"/>
            </a:br>
            <a:r>
              <a:rPr lang="en-US" dirty="0"/>
              <a:t>– In 802.11bn, the associating AP can trigger its associated non-AP STAs to switch to the NPCA primary channel as one of the triggering events for switching to the NPCA primary channel.</a:t>
            </a:r>
          </a:p>
        </p:txBody>
      </p:sp>
    </p:spTree>
    <p:extLst>
      <p:ext uri="{BB962C8B-B14F-4D97-AF65-F5344CB8AC3E}">
        <p14:creationId xmlns:p14="http://schemas.microsoft.com/office/powerpoint/2010/main" val="3463296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C1A91-C473-49D4-BAFF-7575FC02FE19}"/>
              </a:ext>
            </a:extLst>
          </p:cNvPr>
          <p:cNvSpPr>
            <a:spLocks noGrp="1"/>
          </p:cNvSpPr>
          <p:nvPr>
            <p:ph type="title"/>
          </p:nvPr>
        </p:nvSpPr>
        <p:spPr>
          <a:xfrm>
            <a:off x="455613" y="353325"/>
            <a:ext cx="8229600" cy="864000"/>
          </a:xfrm>
        </p:spPr>
        <p:txBody>
          <a:bodyPr/>
          <a:lstStyle/>
          <a:p>
            <a:r>
              <a:rPr lang="en-US" dirty="0"/>
              <a:t>Straw Poll 3</a:t>
            </a:r>
          </a:p>
        </p:txBody>
      </p:sp>
      <p:sp>
        <p:nvSpPr>
          <p:cNvPr id="3" name="Date Placeholder 2">
            <a:extLst>
              <a:ext uri="{FF2B5EF4-FFF2-40B4-BE49-F238E27FC236}">
                <a16:creationId xmlns:a16="http://schemas.microsoft.com/office/drawing/2014/main" id="{6847696C-1ECF-46A8-82C8-B8FE2B1B8DE3}"/>
              </a:ext>
            </a:extLst>
          </p:cNvPr>
          <p:cNvSpPr>
            <a:spLocks noGrp="1"/>
          </p:cNvSpPr>
          <p:nvPr>
            <p:ph type="dt" sz="half" idx="10"/>
          </p:nvPr>
        </p:nvSpPr>
        <p:spPr/>
        <p:txBody>
          <a:bodyPr/>
          <a:lstStyle/>
          <a:p>
            <a:r>
              <a:rPr lang="en-US"/>
              <a:t>November 2024</a:t>
            </a:r>
            <a:endParaRPr lang="en-US" dirty="0"/>
          </a:p>
        </p:txBody>
      </p:sp>
      <p:sp>
        <p:nvSpPr>
          <p:cNvPr id="4" name="Footer Placeholder 3">
            <a:extLst>
              <a:ext uri="{FF2B5EF4-FFF2-40B4-BE49-F238E27FC236}">
                <a16:creationId xmlns:a16="http://schemas.microsoft.com/office/drawing/2014/main" id="{6CA51F5D-A98B-464C-9254-12A02E85898B}"/>
              </a:ext>
            </a:extLst>
          </p:cNvPr>
          <p:cNvSpPr>
            <a:spLocks noGrp="1"/>
          </p:cNvSpPr>
          <p:nvPr>
            <p:ph type="ftr" sz="quarter" idx="11"/>
          </p:nvPr>
        </p:nvSpPr>
        <p:spPr/>
        <p:txBody>
          <a:bodyPr/>
          <a:lstStyle/>
          <a:p>
            <a:r>
              <a:rPr lang="en-US"/>
              <a:t>Mahmoud Hasabelnaby, et. al., Huawei</a:t>
            </a:r>
            <a:endParaRPr lang="en-US" dirty="0"/>
          </a:p>
        </p:txBody>
      </p:sp>
      <p:sp>
        <p:nvSpPr>
          <p:cNvPr id="5" name="Slide Number Placeholder 4">
            <a:extLst>
              <a:ext uri="{FF2B5EF4-FFF2-40B4-BE49-F238E27FC236}">
                <a16:creationId xmlns:a16="http://schemas.microsoft.com/office/drawing/2014/main" id="{CB6D22CE-1BEE-4078-AEF6-6953C6307763}"/>
              </a:ext>
            </a:extLst>
          </p:cNvPr>
          <p:cNvSpPr>
            <a:spLocks noGrp="1"/>
          </p:cNvSpPr>
          <p:nvPr>
            <p:ph type="sldNum" sz="quarter" idx="12"/>
          </p:nvPr>
        </p:nvSpPr>
        <p:spPr/>
        <p:txBody>
          <a:bodyPr/>
          <a:lstStyle/>
          <a:p>
            <a:fld id="{EE2556C5-CE8C-6547-B838-EA80C61A4AF7}" type="slidenum">
              <a:rPr lang="en-US" smtClean="0"/>
              <a:pPr/>
              <a:t>16</a:t>
            </a:fld>
            <a:endParaRPr lang="en-US" dirty="0"/>
          </a:p>
        </p:txBody>
      </p:sp>
      <p:sp>
        <p:nvSpPr>
          <p:cNvPr id="6" name="Text Placeholder 5">
            <a:extLst>
              <a:ext uri="{FF2B5EF4-FFF2-40B4-BE49-F238E27FC236}">
                <a16:creationId xmlns:a16="http://schemas.microsoft.com/office/drawing/2014/main" id="{2E434A39-0FFA-414C-9D1B-C48C96F2BF62}"/>
              </a:ext>
            </a:extLst>
          </p:cNvPr>
          <p:cNvSpPr>
            <a:spLocks noGrp="1"/>
          </p:cNvSpPr>
          <p:nvPr>
            <p:ph type="body" sz="quarter" idx="13"/>
          </p:nvPr>
        </p:nvSpPr>
        <p:spPr/>
        <p:txBody>
          <a:bodyPr/>
          <a:lstStyle/>
          <a:p>
            <a:r>
              <a:rPr lang="en-US" dirty="0"/>
              <a:t>Do you agree to define a mechanism in the 11bn SFD that enables APs in OBSSs to negotiate updating their NPCA primary channel location when their NPCA primary channels overlap?</a:t>
            </a:r>
          </a:p>
          <a:p>
            <a:endParaRPr lang="en-US" dirty="0"/>
          </a:p>
        </p:txBody>
      </p:sp>
    </p:spTree>
    <p:extLst>
      <p:ext uri="{BB962C8B-B14F-4D97-AF65-F5344CB8AC3E}">
        <p14:creationId xmlns:p14="http://schemas.microsoft.com/office/powerpoint/2010/main" val="2022261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Abstract</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r>
              <a:rPr lang="en-US" dirty="0"/>
              <a:t>In this contribution, we propose a coordinated NPCA mechanism that enable efficient OBSS interference management. </a:t>
            </a:r>
            <a:endParaRPr lang="en-US" dirty="0">
              <a:latin typeface="+mn-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765043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Background (1/2): NPCA Primary Channel</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504845" y="1037299"/>
            <a:ext cx="8287458" cy="3382537"/>
          </a:xfrm>
        </p:spPr>
        <p:txBody>
          <a:bodyPr>
            <a:normAutofit/>
          </a:bodyPr>
          <a:lstStyle/>
          <a:p>
            <a:pPr>
              <a:buFont typeface="Arial" panose="020B0604020202020204" pitchFamily="34" charset="0"/>
              <a:buChar char="•"/>
            </a:pPr>
            <a:r>
              <a:rPr lang="en-GB" sz="1400" dirty="0"/>
              <a:t>To meet throughput and latency requirements and further utilize the channel and manage OBSS interference, non-primary channel access (NPCA) was proposed as a potential method [1].</a:t>
            </a:r>
          </a:p>
          <a:p>
            <a:pPr>
              <a:buFont typeface="Arial" panose="020B0604020202020204" pitchFamily="34" charset="0"/>
              <a:buChar char="•"/>
            </a:pPr>
            <a:endParaRPr lang="en-US" sz="1400" dirty="0"/>
          </a:p>
          <a:p>
            <a:pPr>
              <a:buFont typeface="Arial" panose="020B0604020202020204" pitchFamily="34" charset="0"/>
              <a:buChar char="•"/>
            </a:pPr>
            <a:r>
              <a:rPr lang="en-US" sz="1400" dirty="0"/>
              <a:t>NPCA was proposed in several contributions [2-12] with different problem statement, design principles, high-level concepts, and several options.</a:t>
            </a:r>
          </a:p>
          <a:p>
            <a:pPr>
              <a:buFont typeface="Wingdings" panose="05000000000000000000" pitchFamily="2" charset="2"/>
              <a:buChar char="Ø"/>
            </a:pPr>
            <a:endParaRPr lang="en-US" sz="1400" dirty="0"/>
          </a:p>
          <a:p>
            <a:pPr>
              <a:spcBef>
                <a:spcPts val="0"/>
              </a:spcBef>
              <a:buFont typeface="Arial" panose="020B0604020202020204" pitchFamily="34" charset="0"/>
              <a:buChar char="•"/>
            </a:pPr>
            <a:r>
              <a:rPr lang="en-US" sz="1400" dirty="0"/>
              <a:t>Although there are differences in the details of the proposals, there is an alignment on a high-level concept to enable non-primary channel access while the primary channel is busy.</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AP announces the location and bandwidth of the NPCA primary channel to its associated non-AP UHR STAs.</a:t>
            </a:r>
          </a:p>
          <a:p>
            <a:pPr marL="0" indent="0">
              <a:spcBef>
                <a:spcPts val="0"/>
              </a:spcBef>
              <a:buNone/>
            </a:pPr>
            <a:endParaRPr lang="en-US" sz="1400" dirty="0"/>
          </a:p>
          <a:p>
            <a:pPr>
              <a:buFont typeface="Wingdings" panose="05000000000000000000" pitchFamily="2" charset="2"/>
              <a:buChar char="Ø"/>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cxnSp>
        <p:nvCxnSpPr>
          <p:cNvPr id="8" name="Straight Connector 7">
            <a:extLst>
              <a:ext uri="{FF2B5EF4-FFF2-40B4-BE49-F238E27FC236}">
                <a16:creationId xmlns:a16="http://schemas.microsoft.com/office/drawing/2014/main" id="{6AD81805-4608-4146-909C-86881F974289}"/>
              </a:ext>
            </a:extLst>
          </p:cNvPr>
          <p:cNvCxnSpPr/>
          <p:nvPr/>
        </p:nvCxnSpPr>
        <p:spPr bwMode="auto">
          <a:xfrm>
            <a:off x="4048955" y="4129737"/>
            <a:ext cx="2895600" cy="0"/>
          </a:xfrm>
          <a:prstGeom prst="line">
            <a:avLst/>
          </a:prstGeom>
          <a:solidFill>
            <a:srgbClr val="00B8FF"/>
          </a:solidFill>
          <a:ln w="28575" cap="flat" cmpd="sng" algn="ctr">
            <a:solidFill>
              <a:srgbClr val="0070C0"/>
            </a:solidFill>
            <a:prstDash val="sysDash"/>
            <a:round/>
            <a:headEnd type="none" w="med" len="med"/>
            <a:tailEnd type="none" w="med" len="med"/>
          </a:ln>
          <a:effectLst/>
        </p:spPr>
      </p:cxnSp>
      <p:cxnSp>
        <p:nvCxnSpPr>
          <p:cNvPr id="9" name="Straight Connector 8">
            <a:extLst>
              <a:ext uri="{FF2B5EF4-FFF2-40B4-BE49-F238E27FC236}">
                <a16:creationId xmlns:a16="http://schemas.microsoft.com/office/drawing/2014/main" id="{D8A884EE-4B86-4A20-BEF1-1ECBBCEE0E12}"/>
              </a:ext>
            </a:extLst>
          </p:cNvPr>
          <p:cNvCxnSpPr/>
          <p:nvPr/>
        </p:nvCxnSpPr>
        <p:spPr bwMode="auto">
          <a:xfrm>
            <a:off x="3911795" y="4635937"/>
            <a:ext cx="3185160" cy="0"/>
          </a:xfrm>
          <a:prstGeom prst="line">
            <a:avLst/>
          </a:prstGeom>
          <a:solidFill>
            <a:srgbClr val="00B8FF"/>
          </a:solidFill>
          <a:ln w="28575" cap="flat" cmpd="sng" algn="ctr">
            <a:solidFill>
              <a:schemeClr val="tx1"/>
            </a:solidFill>
            <a:prstDash val="solid"/>
            <a:round/>
            <a:headEnd type="none" w="med" len="med"/>
            <a:tailEnd type="none" w="med" len="med"/>
          </a:ln>
          <a:effectLst/>
        </p:spPr>
      </p:cxnSp>
      <p:sp>
        <p:nvSpPr>
          <p:cNvPr id="10" name="TextBox 9">
            <a:extLst>
              <a:ext uri="{FF2B5EF4-FFF2-40B4-BE49-F238E27FC236}">
                <a16:creationId xmlns:a16="http://schemas.microsoft.com/office/drawing/2014/main" id="{2CF29A5A-2255-408A-AEF0-D21ABB469E17}"/>
              </a:ext>
            </a:extLst>
          </p:cNvPr>
          <p:cNvSpPr txBox="1"/>
          <p:nvPr/>
        </p:nvSpPr>
        <p:spPr>
          <a:xfrm>
            <a:off x="1748307" y="4478003"/>
            <a:ext cx="1946353" cy="276999"/>
          </a:xfrm>
          <a:prstGeom prst="rect">
            <a:avLst/>
          </a:prstGeom>
          <a:noFill/>
        </p:spPr>
        <p:txBody>
          <a:bodyPr wrap="square" rtlCol="0">
            <a:spAutoFit/>
          </a:bodyPr>
          <a:lstStyle/>
          <a:p>
            <a:pPr algn="r"/>
            <a:r>
              <a:rPr lang="en-US" sz="1200" dirty="0">
                <a:solidFill>
                  <a:schemeClr val="tx2"/>
                </a:solidFill>
                <a:latin typeface="Intel Clear" panose="020B0604020203020204" pitchFamily="34" charset="0"/>
                <a:cs typeface="Neo Sans Intel"/>
              </a:rPr>
              <a:t>BSS Primary channel (P1)</a:t>
            </a:r>
          </a:p>
        </p:txBody>
      </p:sp>
      <p:sp>
        <p:nvSpPr>
          <p:cNvPr id="12" name="TextBox 11">
            <a:extLst>
              <a:ext uri="{FF2B5EF4-FFF2-40B4-BE49-F238E27FC236}">
                <a16:creationId xmlns:a16="http://schemas.microsoft.com/office/drawing/2014/main" id="{76ADB53C-9D88-4CED-8CC6-52F7AE5D680B}"/>
              </a:ext>
            </a:extLst>
          </p:cNvPr>
          <p:cNvSpPr txBox="1"/>
          <p:nvPr/>
        </p:nvSpPr>
        <p:spPr>
          <a:xfrm>
            <a:off x="1610554" y="3991513"/>
            <a:ext cx="2117402" cy="276999"/>
          </a:xfrm>
          <a:prstGeom prst="rect">
            <a:avLst/>
          </a:prstGeom>
          <a:noFill/>
        </p:spPr>
        <p:txBody>
          <a:bodyPr wrap="square" rtlCol="0">
            <a:spAutoFit/>
          </a:bodyPr>
          <a:lstStyle/>
          <a:p>
            <a:pPr algn="r"/>
            <a:r>
              <a:rPr lang="en-US" sz="1200" dirty="0">
                <a:solidFill>
                  <a:schemeClr val="tx2"/>
                </a:solidFill>
                <a:latin typeface="Intel Clear" panose="020B0604020203020204" pitchFamily="34" charset="0"/>
                <a:cs typeface="Neo Sans Intel"/>
              </a:rPr>
              <a:t>NPCA primary channel (P2)</a:t>
            </a:r>
          </a:p>
        </p:txBody>
      </p:sp>
      <p:cxnSp>
        <p:nvCxnSpPr>
          <p:cNvPr id="13" name="Straight Connector 12">
            <a:extLst>
              <a:ext uri="{FF2B5EF4-FFF2-40B4-BE49-F238E27FC236}">
                <a16:creationId xmlns:a16="http://schemas.microsoft.com/office/drawing/2014/main" id="{516E4550-97C5-4A10-B8D9-B34174FD1B2F}"/>
              </a:ext>
            </a:extLst>
          </p:cNvPr>
          <p:cNvCxnSpPr/>
          <p:nvPr/>
        </p:nvCxnSpPr>
        <p:spPr bwMode="auto">
          <a:xfrm>
            <a:off x="4048955" y="4509387"/>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14" name="Straight Connector 13">
            <a:extLst>
              <a:ext uri="{FF2B5EF4-FFF2-40B4-BE49-F238E27FC236}">
                <a16:creationId xmlns:a16="http://schemas.microsoft.com/office/drawing/2014/main" id="{4F6578DA-1036-4CB7-BFC7-9038AA7454F8}"/>
              </a:ext>
            </a:extLst>
          </p:cNvPr>
          <p:cNvCxnSpPr/>
          <p:nvPr/>
        </p:nvCxnSpPr>
        <p:spPr bwMode="auto">
          <a:xfrm>
            <a:off x="4048955" y="4382837"/>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15" name="Straight Connector 14">
            <a:extLst>
              <a:ext uri="{FF2B5EF4-FFF2-40B4-BE49-F238E27FC236}">
                <a16:creationId xmlns:a16="http://schemas.microsoft.com/office/drawing/2014/main" id="{6EB0A589-4E94-4E48-BC2C-E30970E55007}"/>
              </a:ext>
            </a:extLst>
          </p:cNvPr>
          <p:cNvCxnSpPr/>
          <p:nvPr/>
        </p:nvCxnSpPr>
        <p:spPr bwMode="auto">
          <a:xfrm>
            <a:off x="4048955" y="4256287"/>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16" name="Straight Connector 15">
            <a:extLst>
              <a:ext uri="{FF2B5EF4-FFF2-40B4-BE49-F238E27FC236}">
                <a16:creationId xmlns:a16="http://schemas.microsoft.com/office/drawing/2014/main" id="{8C4D4DCE-EE4D-4C1F-940D-D282BE1EBC63}"/>
              </a:ext>
            </a:extLst>
          </p:cNvPr>
          <p:cNvCxnSpPr/>
          <p:nvPr/>
        </p:nvCxnSpPr>
        <p:spPr bwMode="auto">
          <a:xfrm>
            <a:off x="4048955" y="4003187"/>
            <a:ext cx="2895600" cy="0"/>
          </a:xfrm>
          <a:prstGeom prst="line">
            <a:avLst/>
          </a:prstGeom>
          <a:solidFill>
            <a:srgbClr val="00B8FF"/>
          </a:solidFill>
          <a:ln w="9525" cap="flat" cmpd="sng" algn="ctr">
            <a:solidFill>
              <a:srgbClr val="0070C0"/>
            </a:solidFill>
            <a:prstDash val="lgDash"/>
            <a:round/>
            <a:headEnd type="none" w="med" len="med"/>
            <a:tailEnd type="none" w="med" len="med"/>
          </a:ln>
          <a:effectLst/>
        </p:spPr>
      </p:cxnSp>
      <p:cxnSp>
        <p:nvCxnSpPr>
          <p:cNvPr id="17" name="Straight Connector 16">
            <a:extLst>
              <a:ext uri="{FF2B5EF4-FFF2-40B4-BE49-F238E27FC236}">
                <a16:creationId xmlns:a16="http://schemas.microsoft.com/office/drawing/2014/main" id="{13943925-5BF8-4B01-8ECC-835C737E72FB}"/>
              </a:ext>
            </a:extLst>
          </p:cNvPr>
          <p:cNvCxnSpPr/>
          <p:nvPr/>
        </p:nvCxnSpPr>
        <p:spPr bwMode="auto">
          <a:xfrm>
            <a:off x="4048955" y="3876637"/>
            <a:ext cx="2895600" cy="0"/>
          </a:xfrm>
          <a:prstGeom prst="line">
            <a:avLst/>
          </a:prstGeom>
          <a:solidFill>
            <a:srgbClr val="00B8FF"/>
          </a:solidFill>
          <a:ln w="9525" cap="flat" cmpd="sng" algn="ctr">
            <a:solidFill>
              <a:srgbClr val="0070C0"/>
            </a:solidFill>
            <a:prstDash val="lgDash"/>
            <a:round/>
            <a:headEnd type="none" w="med" len="med"/>
            <a:tailEnd type="none" w="med" len="med"/>
          </a:ln>
          <a:effectLst/>
        </p:spPr>
      </p:cxnSp>
      <p:cxnSp>
        <p:nvCxnSpPr>
          <p:cNvPr id="18" name="Straight Connector 17">
            <a:extLst>
              <a:ext uri="{FF2B5EF4-FFF2-40B4-BE49-F238E27FC236}">
                <a16:creationId xmlns:a16="http://schemas.microsoft.com/office/drawing/2014/main" id="{9F3E8241-F32D-40A0-8AD0-B743D3C4CB17}"/>
              </a:ext>
            </a:extLst>
          </p:cNvPr>
          <p:cNvCxnSpPr/>
          <p:nvPr/>
        </p:nvCxnSpPr>
        <p:spPr bwMode="auto">
          <a:xfrm>
            <a:off x="4048955" y="3750087"/>
            <a:ext cx="2895600" cy="0"/>
          </a:xfrm>
          <a:prstGeom prst="line">
            <a:avLst/>
          </a:prstGeom>
          <a:solidFill>
            <a:srgbClr val="00B8FF"/>
          </a:solidFill>
          <a:ln w="9525" cap="flat" cmpd="sng" algn="ctr">
            <a:solidFill>
              <a:srgbClr val="0070C0"/>
            </a:solidFill>
            <a:prstDash val="lgDash"/>
            <a:round/>
            <a:headEnd type="none" w="med" len="med"/>
            <a:tailEnd type="none" w="med" len="med"/>
          </a:ln>
          <a:effectLst/>
        </p:spPr>
      </p:cxnSp>
      <p:sp>
        <p:nvSpPr>
          <p:cNvPr id="23" name="TextBox 22">
            <a:extLst>
              <a:ext uri="{FF2B5EF4-FFF2-40B4-BE49-F238E27FC236}">
                <a16:creationId xmlns:a16="http://schemas.microsoft.com/office/drawing/2014/main" id="{8B0DBAAA-C183-408A-B79F-DBEB67DDD26F}"/>
              </a:ext>
            </a:extLst>
          </p:cNvPr>
          <p:cNvSpPr txBox="1"/>
          <p:nvPr/>
        </p:nvSpPr>
        <p:spPr>
          <a:xfrm>
            <a:off x="1527124" y="3753125"/>
            <a:ext cx="2170082" cy="276999"/>
          </a:xfrm>
          <a:prstGeom prst="rect">
            <a:avLst/>
          </a:prstGeom>
          <a:noFill/>
        </p:spPr>
        <p:txBody>
          <a:bodyPr wrap="square" rtlCol="0">
            <a:spAutoFit/>
          </a:bodyPr>
          <a:lstStyle/>
          <a:p>
            <a:pPr algn="r"/>
            <a:r>
              <a:rPr lang="en-US" sz="1200" dirty="0">
                <a:solidFill>
                  <a:schemeClr val="tx2"/>
                </a:solidFill>
                <a:latin typeface="Intel Clear" panose="020B0604020203020204" pitchFamily="34" charset="0"/>
                <a:cs typeface="Neo Sans Intel"/>
              </a:rPr>
              <a:t>Potential NPCA operation</a:t>
            </a:r>
          </a:p>
        </p:txBody>
      </p:sp>
      <p:cxnSp>
        <p:nvCxnSpPr>
          <p:cNvPr id="24" name="Straight Arrow Connector 23">
            <a:extLst>
              <a:ext uri="{FF2B5EF4-FFF2-40B4-BE49-F238E27FC236}">
                <a16:creationId xmlns:a16="http://schemas.microsoft.com/office/drawing/2014/main" id="{239110C1-01CD-4BFD-A59B-6A21E18293A1}"/>
              </a:ext>
            </a:extLst>
          </p:cNvPr>
          <p:cNvCxnSpPr/>
          <p:nvPr/>
        </p:nvCxnSpPr>
        <p:spPr bwMode="auto">
          <a:xfrm>
            <a:off x="3642220" y="4130012"/>
            <a:ext cx="220551"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B5271D1C-BD1D-496F-9B01-B28B50260301}"/>
              </a:ext>
            </a:extLst>
          </p:cNvPr>
          <p:cNvCxnSpPr/>
          <p:nvPr/>
        </p:nvCxnSpPr>
        <p:spPr bwMode="auto">
          <a:xfrm>
            <a:off x="3642220" y="4630403"/>
            <a:ext cx="22055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F79504D7-0FF9-4F86-9EE3-B1E8FE22F842}"/>
              </a:ext>
            </a:extLst>
          </p:cNvPr>
          <p:cNvCxnSpPr>
            <a:cxnSpLocks/>
          </p:cNvCxnSpPr>
          <p:nvPr/>
        </p:nvCxnSpPr>
        <p:spPr bwMode="auto">
          <a:xfrm flipV="1">
            <a:off x="4048212" y="3430111"/>
            <a:ext cx="743" cy="143768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88CE321A-03AA-48F2-8CED-BF4399293C29}"/>
              </a:ext>
            </a:extLst>
          </p:cNvPr>
          <p:cNvSpPr txBox="1"/>
          <p:nvPr/>
        </p:nvSpPr>
        <p:spPr>
          <a:xfrm>
            <a:off x="3100902" y="3362902"/>
            <a:ext cx="947310"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frequency</a:t>
            </a:r>
          </a:p>
        </p:txBody>
      </p:sp>
      <p:sp>
        <p:nvSpPr>
          <p:cNvPr id="28" name="TextBox 27">
            <a:extLst>
              <a:ext uri="{FF2B5EF4-FFF2-40B4-BE49-F238E27FC236}">
                <a16:creationId xmlns:a16="http://schemas.microsoft.com/office/drawing/2014/main" id="{AA34D28B-F56D-4D1B-9627-B716846F41D3}"/>
              </a:ext>
            </a:extLst>
          </p:cNvPr>
          <p:cNvSpPr txBox="1"/>
          <p:nvPr/>
        </p:nvSpPr>
        <p:spPr>
          <a:xfrm>
            <a:off x="6584715" y="4623139"/>
            <a:ext cx="630645"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time</a:t>
            </a:r>
          </a:p>
        </p:txBody>
      </p:sp>
      <p:sp>
        <p:nvSpPr>
          <p:cNvPr id="29" name="Trapezoid 28">
            <a:extLst>
              <a:ext uri="{FF2B5EF4-FFF2-40B4-BE49-F238E27FC236}">
                <a16:creationId xmlns:a16="http://schemas.microsoft.com/office/drawing/2014/main" id="{EFD7CE0B-5E5C-458A-A131-E5C269F50B98}"/>
              </a:ext>
            </a:extLst>
          </p:cNvPr>
          <p:cNvSpPr/>
          <p:nvPr/>
        </p:nvSpPr>
        <p:spPr>
          <a:xfrm rot="16200000">
            <a:off x="3938156" y="4567228"/>
            <a:ext cx="111708" cy="128406"/>
          </a:xfrm>
          <a:prstGeom prst="trapezoid">
            <a:avLst/>
          </a:prstGeom>
          <a:solidFill>
            <a:srgbClr val="0070C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0" name="Trapezoid 29">
            <a:extLst>
              <a:ext uri="{FF2B5EF4-FFF2-40B4-BE49-F238E27FC236}">
                <a16:creationId xmlns:a16="http://schemas.microsoft.com/office/drawing/2014/main" id="{15B05A87-4FBA-4937-9040-B26828B991BD}"/>
              </a:ext>
            </a:extLst>
          </p:cNvPr>
          <p:cNvSpPr/>
          <p:nvPr/>
        </p:nvSpPr>
        <p:spPr>
          <a:xfrm rot="16200000">
            <a:off x="3938156" y="4443671"/>
            <a:ext cx="111708" cy="128406"/>
          </a:xfrm>
          <a:prstGeom prst="trapezoid">
            <a:avLst/>
          </a:prstGeom>
          <a:solidFill>
            <a:srgbClr val="0070C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1" name="Trapezoid 30">
            <a:extLst>
              <a:ext uri="{FF2B5EF4-FFF2-40B4-BE49-F238E27FC236}">
                <a16:creationId xmlns:a16="http://schemas.microsoft.com/office/drawing/2014/main" id="{73D4FB98-431E-4585-A033-D203BF0BD00E}"/>
              </a:ext>
            </a:extLst>
          </p:cNvPr>
          <p:cNvSpPr/>
          <p:nvPr/>
        </p:nvSpPr>
        <p:spPr>
          <a:xfrm rot="16200000">
            <a:off x="3938156" y="4313283"/>
            <a:ext cx="111708" cy="128406"/>
          </a:xfrm>
          <a:prstGeom prst="trapezoid">
            <a:avLst/>
          </a:prstGeom>
          <a:solidFill>
            <a:srgbClr val="0070C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2" name="Trapezoid 31">
            <a:extLst>
              <a:ext uri="{FF2B5EF4-FFF2-40B4-BE49-F238E27FC236}">
                <a16:creationId xmlns:a16="http://schemas.microsoft.com/office/drawing/2014/main" id="{27A4A33F-405D-421E-A000-576953160D54}"/>
              </a:ext>
            </a:extLst>
          </p:cNvPr>
          <p:cNvSpPr/>
          <p:nvPr/>
        </p:nvSpPr>
        <p:spPr>
          <a:xfrm rot="16200000">
            <a:off x="3938156" y="4189726"/>
            <a:ext cx="111708" cy="128406"/>
          </a:xfrm>
          <a:prstGeom prst="trapezoid">
            <a:avLst/>
          </a:prstGeom>
          <a:solidFill>
            <a:srgbClr val="0070C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3" name="Trapezoid 32">
            <a:extLst>
              <a:ext uri="{FF2B5EF4-FFF2-40B4-BE49-F238E27FC236}">
                <a16:creationId xmlns:a16="http://schemas.microsoft.com/office/drawing/2014/main" id="{26894F52-F496-4DD6-AB83-DD2BB3BAAF8B}"/>
              </a:ext>
            </a:extLst>
          </p:cNvPr>
          <p:cNvSpPr/>
          <p:nvPr/>
        </p:nvSpPr>
        <p:spPr>
          <a:xfrm rot="16200000">
            <a:off x="3938156" y="4059338"/>
            <a:ext cx="111708" cy="128406"/>
          </a:xfrm>
          <a:prstGeom prst="trapezoid">
            <a:avLst/>
          </a:prstGeom>
          <a:solidFill>
            <a:srgbClr val="0070C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4" name="Trapezoid 33">
            <a:extLst>
              <a:ext uri="{FF2B5EF4-FFF2-40B4-BE49-F238E27FC236}">
                <a16:creationId xmlns:a16="http://schemas.microsoft.com/office/drawing/2014/main" id="{D2AEBF91-023D-4D4B-B5FB-9448BCE11FE3}"/>
              </a:ext>
            </a:extLst>
          </p:cNvPr>
          <p:cNvSpPr/>
          <p:nvPr/>
        </p:nvSpPr>
        <p:spPr>
          <a:xfrm rot="16200000">
            <a:off x="3938156" y="3935781"/>
            <a:ext cx="111708" cy="128406"/>
          </a:xfrm>
          <a:prstGeom prst="trapezoid">
            <a:avLst/>
          </a:prstGeom>
          <a:solidFill>
            <a:srgbClr val="0070C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5" name="Trapezoid 34">
            <a:extLst>
              <a:ext uri="{FF2B5EF4-FFF2-40B4-BE49-F238E27FC236}">
                <a16:creationId xmlns:a16="http://schemas.microsoft.com/office/drawing/2014/main" id="{02414D2D-21C1-4ECE-AB8E-04D8C4F27CBE}"/>
              </a:ext>
            </a:extLst>
          </p:cNvPr>
          <p:cNvSpPr/>
          <p:nvPr/>
        </p:nvSpPr>
        <p:spPr>
          <a:xfrm rot="16200000">
            <a:off x="3938156" y="3805393"/>
            <a:ext cx="111708" cy="128406"/>
          </a:xfrm>
          <a:prstGeom prst="trapezoid">
            <a:avLst/>
          </a:prstGeom>
          <a:solidFill>
            <a:srgbClr val="0070C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6" name="Trapezoid 35">
            <a:extLst>
              <a:ext uri="{FF2B5EF4-FFF2-40B4-BE49-F238E27FC236}">
                <a16:creationId xmlns:a16="http://schemas.microsoft.com/office/drawing/2014/main" id="{81696C72-6946-403B-8EFC-0CCE25E3EEAC}"/>
              </a:ext>
            </a:extLst>
          </p:cNvPr>
          <p:cNvSpPr/>
          <p:nvPr/>
        </p:nvSpPr>
        <p:spPr>
          <a:xfrm rot="16200000">
            <a:off x="3938156" y="3681836"/>
            <a:ext cx="111708" cy="128406"/>
          </a:xfrm>
          <a:prstGeom prst="trapezoid">
            <a:avLst/>
          </a:prstGeom>
          <a:solidFill>
            <a:srgbClr val="0070C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7" name="Right Brace 36">
            <a:extLst>
              <a:ext uri="{FF2B5EF4-FFF2-40B4-BE49-F238E27FC236}">
                <a16:creationId xmlns:a16="http://schemas.microsoft.com/office/drawing/2014/main" id="{FB7EB471-7A3F-407E-8AC9-D06FF61D2323}"/>
              </a:ext>
            </a:extLst>
          </p:cNvPr>
          <p:cNvSpPr/>
          <p:nvPr/>
        </p:nvSpPr>
        <p:spPr bwMode="auto">
          <a:xfrm flipH="1">
            <a:off x="3694659" y="3660470"/>
            <a:ext cx="138911" cy="873541"/>
          </a:xfrm>
          <a:prstGeom prst="rightBrace">
            <a:avLst>
              <a:gd name="adj1" fmla="val 30394"/>
              <a:gd name="adj2" fmla="val 25727"/>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083584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0603"/>
            <a:ext cx="8229600" cy="551322"/>
          </a:xfrm>
        </p:spPr>
        <p:txBody>
          <a:bodyPr/>
          <a:lstStyle/>
          <a:p>
            <a:r>
              <a:rPr lang="en-US" dirty="0">
                <a:latin typeface="+mj-lt"/>
              </a:rPr>
              <a:t>Background (2/2): Recap [24/495r0] Switching to NPCA primary channel </a:t>
            </a:r>
          </a:p>
        </p:txBody>
      </p:sp>
      <p:sp>
        <p:nvSpPr>
          <p:cNvPr id="3" name="Slide Number Placeholder 2"/>
          <p:cNvSpPr>
            <a:spLocks noGrp="1"/>
          </p:cNvSpPr>
          <p:nvPr>
            <p:ph type="sldNum" sz="quarter" idx="12"/>
          </p:nvPr>
        </p:nvSpPr>
        <p:spPr>
          <a:xfrm>
            <a:off x="4533528" y="4907416"/>
            <a:ext cx="76944" cy="154221"/>
          </a:xfrm>
        </p:spPr>
        <p:txBody>
          <a:bodyPr/>
          <a:lstStyle/>
          <a:p>
            <a:fld id="{EE2556C5-CE8C-6547-B838-EA80C61A4AF7}" type="slidenum">
              <a:rPr lang="en-US" sz="1200" smtClean="0">
                <a:latin typeface="+mj-lt"/>
              </a:rPr>
              <a:pPr/>
              <a:t>4</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a:xfrm>
            <a:off x="6906375" y="4907416"/>
            <a:ext cx="1609415" cy="154221"/>
          </a:xfrm>
        </p:spPr>
        <p:txBody>
          <a:bodyPr/>
          <a:lstStyle/>
          <a:p>
            <a:r>
              <a:rPr lang="en-US" dirty="0"/>
              <a:t>Mahmoud Hasabelnaby, et. al., Huawei</a:t>
            </a:r>
          </a:p>
        </p:txBody>
      </p:sp>
      <p:pic>
        <p:nvPicPr>
          <p:cNvPr id="7" name="Picture 6">
            <a:extLst>
              <a:ext uri="{FF2B5EF4-FFF2-40B4-BE49-F238E27FC236}">
                <a16:creationId xmlns:a16="http://schemas.microsoft.com/office/drawing/2014/main" id="{7FB90992-64C9-4543-8B59-C47377B796C5}"/>
              </a:ext>
            </a:extLst>
          </p:cNvPr>
          <p:cNvPicPr>
            <a:picLocks noChangeAspect="1"/>
          </p:cNvPicPr>
          <p:nvPr/>
        </p:nvPicPr>
        <p:blipFill>
          <a:blip r:embed="rId2"/>
          <a:stretch>
            <a:fillRect/>
          </a:stretch>
        </p:blipFill>
        <p:spPr>
          <a:xfrm>
            <a:off x="399342" y="1853704"/>
            <a:ext cx="8287458" cy="2922172"/>
          </a:xfrm>
          <a:prstGeom prst="rect">
            <a:avLst/>
          </a:prstGeom>
        </p:spPr>
      </p:pic>
      <p:pic>
        <p:nvPicPr>
          <p:cNvPr id="12" name="Picture 11">
            <a:extLst>
              <a:ext uri="{FF2B5EF4-FFF2-40B4-BE49-F238E27FC236}">
                <a16:creationId xmlns:a16="http://schemas.microsoft.com/office/drawing/2014/main" id="{158A40A1-81FE-44ED-9423-811220BE416D}"/>
              </a:ext>
            </a:extLst>
          </p:cNvPr>
          <p:cNvPicPr>
            <a:picLocks noChangeAspect="1"/>
          </p:cNvPicPr>
          <p:nvPr/>
        </p:nvPicPr>
        <p:blipFill>
          <a:blip r:embed="rId3"/>
          <a:stretch>
            <a:fillRect/>
          </a:stretch>
        </p:blipFill>
        <p:spPr>
          <a:xfrm>
            <a:off x="515058" y="1789273"/>
            <a:ext cx="8229600" cy="560477"/>
          </a:xfrm>
          <a:prstGeom prst="rect">
            <a:avLst/>
          </a:prstGeom>
        </p:spPr>
      </p:pic>
      <p:pic>
        <p:nvPicPr>
          <p:cNvPr id="5" name="Picture 4">
            <a:extLst>
              <a:ext uri="{FF2B5EF4-FFF2-40B4-BE49-F238E27FC236}">
                <a16:creationId xmlns:a16="http://schemas.microsoft.com/office/drawing/2014/main" id="{28F086E7-017D-44EB-926F-65B9AEC6D7E3}"/>
              </a:ext>
            </a:extLst>
          </p:cNvPr>
          <p:cNvPicPr>
            <a:picLocks noChangeAspect="1"/>
          </p:cNvPicPr>
          <p:nvPr/>
        </p:nvPicPr>
        <p:blipFill>
          <a:blip r:embed="rId4"/>
          <a:stretch>
            <a:fillRect/>
          </a:stretch>
        </p:blipFill>
        <p:spPr>
          <a:xfrm>
            <a:off x="3409219" y="2701291"/>
            <a:ext cx="1124310" cy="738261"/>
          </a:xfrm>
          <a:prstGeom prst="rect">
            <a:avLst/>
          </a:prstGeom>
        </p:spPr>
      </p:pic>
      <p:pic>
        <p:nvPicPr>
          <p:cNvPr id="10" name="Picture 9">
            <a:extLst>
              <a:ext uri="{FF2B5EF4-FFF2-40B4-BE49-F238E27FC236}">
                <a16:creationId xmlns:a16="http://schemas.microsoft.com/office/drawing/2014/main" id="{514ADA29-A9E1-478E-B45D-A3900967CC4D}"/>
              </a:ext>
            </a:extLst>
          </p:cNvPr>
          <p:cNvPicPr>
            <a:picLocks noChangeAspect="1"/>
          </p:cNvPicPr>
          <p:nvPr/>
        </p:nvPicPr>
        <p:blipFill>
          <a:blip r:embed="rId4"/>
          <a:stretch>
            <a:fillRect/>
          </a:stretch>
        </p:blipFill>
        <p:spPr>
          <a:xfrm>
            <a:off x="7866332" y="2702493"/>
            <a:ext cx="1124310" cy="738261"/>
          </a:xfrm>
          <a:prstGeom prst="rect">
            <a:avLst/>
          </a:prstGeom>
        </p:spPr>
      </p:pic>
      <p:pic>
        <p:nvPicPr>
          <p:cNvPr id="13" name="Picture 12">
            <a:extLst>
              <a:ext uri="{FF2B5EF4-FFF2-40B4-BE49-F238E27FC236}">
                <a16:creationId xmlns:a16="http://schemas.microsoft.com/office/drawing/2014/main" id="{32A7FDA1-BBF5-46AD-B0A4-5297394F732B}"/>
              </a:ext>
            </a:extLst>
          </p:cNvPr>
          <p:cNvPicPr>
            <a:picLocks noChangeAspect="1"/>
          </p:cNvPicPr>
          <p:nvPr/>
        </p:nvPicPr>
        <p:blipFill>
          <a:blip r:embed="rId4"/>
          <a:stretch>
            <a:fillRect/>
          </a:stretch>
        </p:blipFill>
        <p:spPr>
          <a:xfrm>
            <a:off x="959096" y="3931859"/>
            <a:ext cx="940042" cy="274381"/>
          </a:xfrm>
          <a:prstGeom prst="rect">
            <a:avLst/>
          </a:prstGeom>
        </p:spPr>
      </p:pic>
      <p:pic>
        <p:nvPicPr>
          <p:cNvPr id="14" name="Picture 13">
            <a:extLst>
              <a:ext uri="{FF2B5EF4-FFF2-40B4-BE49-F238E27FC236}">
                <a16:creationId xmlns:a16="http://schemas.microsoft.com/office/drawing/2014/main" id="{884F68C8-3367-4A70-9B7C-BD14E95AE8A0}"/>
              </a:ext>
            </a:extLst>
          </p:cNvPr>
          <p:cNvPicPr>
            <a:picLocks noChangeAspect="1"/>
          </p:cNvPicPr>
          <p:nvPr/>
        </p:nvPicPr>
        <p:blipFill>
          <a:blip r:embed="rId4"/>
          <a:stretch>
            <a:fillRect/>
          </a:stretch>
        </p:blipFill>
        <p:spPr>
          <a:xfrm>
            <a:off x="7304177" y="4336046"/>
            <a:ext cx="1124310" cy="376632"/>
          </a:xfrm>
          <a:prstGeom prst="rect">
            <a:avLst/>
          </a:prstGeom>
        </p:spPr>
      </p:pic>
    </p:spTree>
    <p:extLst>
      <p:ext uri="{BB962C8B-B14F-4D97-AF65-F5344CB8AC3E}">
        <p14:creationId xmlns:p14="http://schemas.microsoft.com/office/powerpoint/2010/main" val="2785555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8215"/>
            <a:ext cx="8229600" cy="634361"/>
          </a:xfrm>
        </p:spPr>
        <p:txBody>
          <a:bodyPr/>
          <a:lstStyle/>
          <a:p>
            <a:r>
              <a:rPr lang="en-US" dirty="0">
                <a:latin typeface="+mj-lt"/>
              </a:rPr>
              <a:t>NPCA Identified Issues (1/2)</a:t>
            </a:r>
            <a:br>
              <a:rPr lang="en-US" sz="2400" dirty="0"/>
            </a:br>
            <a:endParaRPr lang="en-US"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7" name="Text Placeholder 3">
            <a:extLst>
              <a:ext uri="{FF2B5EF4-FFF2-40B4-BE49-F238E27FC236}">
                <a16:creationId xmlns:a16="http://schemas.microsoft.com/office/drawing/2014/main" id="{7BA853BF-B812-4DCB-8CC2-202C102F08DA}"/>
              </a:ext>
            </a:extLst>
          </p:cNvPr>
          <p:cNvSpPr>
            <a:spLocks noGrp="1"/>
          </p:cNvSpPr>
          <p:nvPr>
            <p:ph type="body" sz="quarter" idx="13"/>
          </p:nvPr>
        </p:nvSpPr>
        <p:spPr>
          <a:xfrm>
            <a:off x="531195" y="1232186"/>
            <a:ext cx="8272345" cy="1711342"/>
          </a:xfrm>
        </p:spPr>
        <p:txBody>
          <a:bodyPr>
            <a:normAutofit/>
          </a:bodyPr>
          <a:lstStyle/>
          <a:p>
            <a:pPr marL="385762" indent="-342900">
              <a:buFont typeface="+mj-lt"/>
              <a:buAutoNum type="arabicPeriod"/>
            </a:pPr>
            <a:r>
              <a:rPr lang="en-US" altLang="ko-KR" sz="1600" noProof="0" dirty="0"/>
              <a:t>The lack of coordination between APs and their associated STAs renders NPCA unreliable and inefficient in many scenarios [3-5]. </a:t>
            </a:r>
          </a:p>
          <a:p>
            <a:pPr marL="628650" lvl="1" indent="-285750"/>
            <a:r>
              <a:rPr lang="en-US" altLang="ko-KR" sz="1200" noProof="0" dirty="0"/>
              <a:t>Not all NPCA-enabled STAs in the BSS will transit to the </a:t>
            </a:r>
            <a:r>
              <a:rPr lang="en-US" altLang="ko-KR" sz="1200" dirty="0"/>
              <a:t>NPCA </a:t>
            </a:r>
            <a:r>
              <a:rPr lang="en-US" altLang="ko-KR" sz="1200" noProof="0" dirty="0"/>
              <a:t>primary channel, e.g. hidden AP/non-AP STAs are </a:t>
            </a:r>
            <a:r>
              <a:rPr lang="en-US" sz="1200" dirty="0"/>
              <a:t>unable to detect interference from neighboring OBSSs</a:t>
            </a:r>
            <a:r>
              <a:rPr lang="en-US" altLang="ko-KR" sz="1200" noProof="0" dirty="0"/>
              <a:t>.</a:t>
            </a:r>
          </a:p>
          <a:p>
            <a:pPr marL="885825" lvl="2" indent="-285750">
              <a:buFont typeface="Courier New" panose="02070309020205020404" pitchFamily="49" charset="0"/>
              <a:buChar char="o"/>
            </a:pPr>
            <a:r>
              <a:rPr lang="en-US" altLang="ko-KR" sz="1200" dirty="0"/>
              <a:t>Case 1: AP1 on the NPCA primary channel while STA1 is still on primary channel.</a:t>
            </a:r>
          </a:p>
          <a:p>
            <a:pPr marL="885825" lvl="2" indent="-285750">
              <a:buFont typeface="Courier New" panose="02070309020205020404" pitchFamily="49" charset="0"/>
              <a:buChar char="o"/>
            </a:pPr>
            <a:r>
              <a:rPr lang="en-US" altLang="ko-KR" sz="1200" dirty="0"/>
              <a:t>Case 2: STA1 on the NPCA primary channel while AP1 is still on primary channel.</a:t>
            </a:r>
          </a:p>
          <a:p>
            <a:pPr marL="342900" lvl="1" indent="0">
              <a:buNone/>
            </a:pPr>
            <a:endParaRPr lang="en-US" altLang="ko-KR" noProof="0" dirty="0"/>
          </a:p>
          <a:p>
            <a:pPr marL="628650" lvl="1" indent="-285750"/>
            <a:endParaRPr lang="en-US" dirty="0"/>
          </a:p>
          <a:p>
            <a:pPr marL="0" lvl="0" indent="0">
              <a:buNone/>
            </a:pPr>
            <a:endParaRPr lang="en-US" altLang="ko-KR" noProof="0" dirty="0"/>
          </a:p>
          <a:p>
            <a:pPr marL="0" lvl="0" indent="0">
              <a:buNone/>
            </a:pPr>
            <a:endParaRPr lang="en-US" altLang="ko-KR" dirty="0"/>
          </a:p>
          <a:p>
            <a:pPr marL="0" lvl="0" indent="0">
              <a:buNone/>
            </a:pPr>
            <a:endParaRPr lang="en-US" altLang="ko-KR" noProof="0" dirty="0"/>
          </a:p>
          <a:p>
            <a:pPr marL="0" lvl="0" indent="0">
              <a:buNone/>
            </a:pPr>
            <a:endParaRPr lang="en-US" altLang="ko-KR" dirty="0"/>
          </a:p>
          <a:p>
            <a:pPr marL="0" lvl="0" indent="0">
              <a:buNone/>
            </a:pPr>
            <a:endParaRPr lang="en-US" altLang="ko-KR" noProof="0" dirty="0"/>
          </a:p>
          <a:p>
            <a:pPr marL="0" lvl="0" indent="0">
              <a:buNone/>
            </a:pPr>
            <a:endParaRPr lang="en-US" altLang="ko-KR" noProof="0" dirty="0"/>
          </a:p>
          <a:p>
            <a:pPr marL="0" lvl="0" indent="0">
              <a:buNone/>
            </a:pPr>
            <a:endParaRPr lang="en-US" sz="2200"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8" name="Footer Placeholder 10">
            <a:extLst>
              <a:ext uri="{FF2B5EF4-FFF2-40B4-BE49-F238E27FC236}">
                <a16:creationId xmlns:a16="http://schemas.microsoft.com/office/drawing/2014/main" id="{D1E9BB7C-6925-4520-8D0B-13BCED4048E2}"/>
              </a:ext>
            </a:extLst>
          </p:cNvPr>
          <p:cNvSpPr>
            <a:spLocks noGrp="1"/>
          </p:cNvSpPr>
          <p:nvPr>
            <p:ph type="ftr" sz="quarter" idx="11"/>
          </p:nvPr>
        </p:nvSpPr>
        <p:spPr>
          <a:xfrm>
            <a:off x="6934510" y="4856560"/>
            <a:ext cx="1609415" cy="184666"/>
          </a:xfrm>
        </p:spPr>
        <p:txBody>
          <a:bodyPr/>
          <a:lstStyle/>
          <a:p>
            <a:r>
              <a:rPr lang="en-US" dirty="0"/>
              <a:t>Mahmoud Hasabelnaby, et. al., Huawei</a:t>
            </a:r>
          </a:p>
        </p:txBody>
      </p:sp>
      <p:sp>
        <p:nvSpPr>
          <p:cNvPr id="3" name="Slide Number Placeholder 2">
            <a:extLst>
              <a:ext uri="{FF2B5EF4-FFF2-40B4-BE49-F238E27FC236}">
                <a16:creationId xmlns:a16="http://schemas.microsoft.com/office/drawing/2014/main" id="{BB5EB1C8-1329-48E6-94E7-34DC4EF08AA3}"/>
              </a:ext>
            </a:extLst>
          </p:cNvPr>
          <p:cNvSpPr>
            <a:spLocks noGrp="1"/>
          </p:cNvSpPr>
          <p:nvPr>
            <p:ph type="sldNum" sz="quarter" idx="12"/>
          </p:nvPr>
        </p:nvSpPr>
        <p:spPr/>
        <p:txBody>
          <a:bodyPr/>
          <a:lstStyle/>
          <a:p>
            <a:fld id="{EE2556C5-CE8C-6547-B838-EA80C61A4AF7}" type="slidenum">
              <a:rPr lang="en-US" smtClean="0"/>
              <a:pPr/>
              <a:t>5</a:t>
            </a:fld>
            <a:endParaRPr lang="en-US" dirty="0"/>
          </a:p>
        </p:txBody>
      </p:sp>
      <p:sp>
        <p:nvSpPr>
          <p:cNvPr id="5" name="TextBox 4">
            <a:extLst>
              <a:ext uri="{FF2B5EF4-FFF2-40B4-BE49-F238E27FC236}">
                <a16:creationId xmlns:a16="http://schemas.microsoft.com/office/drawing/2014/main" id="{7A40D6E6-3F00-46F8-8A15-0353C88FB2F6}"/>
              </a:ext>
            </a:extLst>
          </p:cNvPr>
          <p:cNvSpPr txBox="1"/>
          <p:nvPr/>
        </p:nvSpPr>
        <p:spPr>
          <a:xfrm>
            <a:off x="2753994" y="4457102"/>
            <a:ext cx="562975" cy="246221"/>
          </a:xfrm>
          <a:prstGeom prst="rect">
            <a:avLst/>
          </a:prstGeom>
          <a:noFill/>
        </p:spPr>
        <p:txBody>
          <a:bodyPr wrap="none" rtlCol="0">
            <a:spAutoFit/>
          </a:bodyPr>
          <a:lstStyle/>
          <a:p>
            <a:r>
              <a:rPr lang="en-US" sz="1000" dirty="0"/>
              <a:t>Case 1 </a:t>
            </a:r>
          </a:p>
        </p:txBody>
      </p:sp>
      <p:sp>
        <p:nvSpPr>
          <p:cNvPr id="12" name="TextBox 11">
            <a:extLst>
              <a:ext uri="{FF2B5EF4-FFF2-40B4-BE49-F238E27FC236}">
                <a16:creationId xmlns:a16="http://schemas.microsoft.com/office/drawing/2014/main" id="{223ED290-F738-47EE-8419-D823D78EDEBE}"/>
              </a:ext>
            </a:extLst>
          </p:cNvPr>
          <p:cNvSpPr txBox="1"/>
          <p:nvPr/>
        </p:nvSpPr>
        <p:spPr>
          <a:xfrm>
            <a:off x="6206989" y="4442701"/>
            <a:ext cx="562975" cy="246221"/>
          </a:xfrm>
          <a:prstGeom prst="rect">
            <a:avLst/>
          </a:prstGeom>
          <a:noFill/>
        </p:spPr>
        <p:txBody>
          <a:bodyPr wrap="none" rtlCol="0">
            <a:spAutoFit/>
          </a:bodyPr>
          <a:lstStyle/>
          <a:p>
            <a:r>
              <a:rPr lang="en-US" sz="1000" dirty="0"/>
              <a:t>Case 2 </a:t>
            </a:r>
          </a:p>
        </p:txBody>
      </p:sp>
      <p:pic>
        <p:nvPicPr>
          <p:cNvPr id="40" name="Picture 39">
            <a:extLst>
              <a:ext uri="{FF2B5EF4-FFF2-40B4-BE49-F238E27FC236}">
                <a16:creationId xmlns:a16="http://schemas.microsoft.com/office/drawing/2014/main" id="{CFA32D0F-6338-4EF1-85B7-AD07765986BE}"/>
              </a:ext>
            </a:extLst>
          </p:cNvPr>
          <p:cNvPicPr>
            <a:picLocks noChangeAspect="1"/>
          </p:cNvPicPr>
          <p:nvPr/>
        </p:nvPicPr>
        <p:blipFill>
          <a:blip r:embed="rId3"/>
          <a:stretch>
            <a:fillRect/>
          </a:stretch>
        </p:blipFill>
        <p:spPr>
          <a:xfrm>
            <a:off x="1471355" y="3008944"/>
            <a:ext cx="2924649" cy="1448158"/>
          </a:xfrm>
          <a:prstGeom prst="rect">
            <a:avLst/>
          </a:prstGeom>
        </p:spPr>
      </p:pic>
      <p:pic>
        <p:nvPicPr>
          <p:cNvPr id="42" name="Picture 41">
            <a:extLst>
              <a:ext uri="{FF2B5EF4-FFF2-40B4-BE49-F238E27FC236}">
                <a16:creationId xmlns:a16="http://schemas.microsoft.com/office/drawing/2014/main" id="{955B1BBF-21BE-4E24-9FCC-70881CA5484E}"/>
              </a:ext>
            </a:extLst>
          </p:cNvPr>
          <p:cNvPicPr>
            <a:picLocks noChangeAspect="1"/>
          </p:cNvPicPr>
          <p:nvPr/>
        </p:nvPicPr>
        <p:blipFill>
          <a:blip r:embed="rId4"/>
          <a:stretch>
            <a:fillRect/>
          </a:stretch>
        </p:blipFill>
        <p:spPr>
          <a:xfrm>
            <a:off x="4924350" y="2979069"/>
            <a:ext cx="2924650" cy="1448158"/>
          </a:xfrm>
          <a:prstGeom prst="rect">
            <a:avLst/>
          </a:prstGeom>
        </p:spPr>
      </p:pic>
    </p:spTree>
    <p:extLst>
      <p:ext uri="{BB962C8B-B14F-4D97-AF65-F5344CB8AC3E}">
        <p14:creationId xmlns:p14="http://schemas.microsoft.com/office/powerpoint/2010/main" val="564734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8215"/>
            <a:ext cx="8229600" cy="634361"/>
          </a:xfrm>
        </p:spPr>
        <p:txBody>
          <a:bodyPr/>
          <a:lstStyle/>
          <a:p>
            <a:r>
              <a:rPr lang="en-US" dirty="0">
                <a:latin typeface="+mj-lt"/>
              </a:rPr>
              <a:t>NPCA Identified Issues (2/2)</a:t>
            </a:r>
            <a:br>
              <a:rPr lang="en-US" sz="2400" dirty="0"/>
            </a:br>
            <a:endParaRPr lang="en-US"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7" name="Text Placeholder 3">
            <a:extLst>
              <a:ext uri="{FF2B5EF4-FFF2-40B4-BE49-F238E27FC236}">
                <a16:creationId xmlns:a16="http://schemas.microsoft.com/office/drawing/2014/main" id="{7BA853BF-B812-4DCB-8CC2-202C102F08DA}"/>
              </a:ext>
            </a:extLst>
          </p:cNvPr>
          <p:cNvSpPr>
            <a:spLocks noGrp="1"/>
          </p:cNvSpPr>
          <p:nvPr>
            <p:ph type="body" sz="quarter" idx="13"/>
          </p:nvPr>
        </p:nvSpPr>
        <p:spPr>
          <a:xfrm>
            <a:off x="531195" y="1232186"/>
            <a:ext cx="8106368" cy="3498024"/>
          </a:xfrm>
        </p:spPr>
        <p:txBody>
          <a:bodyPr>
            <a:normAutofit/>
          </a:bodyPr>
          <a:lstStyle/>
          <a:p>
            <a:pPr marL="342900" lvl="0" indent="-342900">
              <a:buFont typeface="+mj-lt"/>
              <a:buAutoNum type="arabicPeriod" startAt="2"/>
            </a:pPr>
            <a:r>
              <a:rPr lang="en-US" altLang="ko-KR" sz="1400" dirty="0"/>
              <a:t>UHR non-AP STAs with NPCA-enabled capability that detect an OBSS interference may switch to the NPCA primary channel and remain there, </a:t>
            </a:r>
            <a:r>
              <a:rPr lang="en-US" sz="1400" dirty="0"/>
              <a:t>regardless of their immediate communication needs</a:t>
            </a:r>
            <a:r>
              <a:rPr lang="en-US" altLang="ko-KR" sz="1400" dirty="0"/>
              <a:t>, then switch back to their primary channel at the end of the OBSS TXOP duration [7]. </a:t>
            </a:r>
          </a:p>
          <a:p>
            <a:pPr lvl="1"/>
            <a:r>
              <a:rPr lang="en-US" altLang="ko-KR" sz="1200" noProof="0" dirty="0"/>
              <a:t>Unnecessary channel switching may lead to </a:t>
            </a:r>
            <a:r>
              <a:rPr lang="en-US" sz="1200" dirty="0"/>
              <a:t>excessive </a:t>
            </a:r>
            <a:r>
              <a:rPr lang="en-US" altLang="ko-KR" sz="1200" noProof="0" dirty="0"/>
              <a:t>power consumption. </a:t>
            </a:r>
          </a:p>
          <a:p>
            <a:pPr lvl="1"/>
            <a:endParaRPr lang="en-US" sz="1200" dirty="0"/>
          </a:p>
          <a:p>
            <a:pPr marL="342900" indent="-342900">
              <a:spcAft>
                <a:spcPts val="0"/>
              </a:spcAft>
              <a:buFont typeface="+mj-lt"/>
              <a:buAutoNum type="arabicPeriod" startAt="3"/>
              <a:tabLst>
                <a:tab pos="698500" algn="l"/>
              </a:tabLst>
            </a:pPr>
            <a:r>
              <a:rPr lang="en-US" sz="1400" dirty="0"/>
              <a:t>While an OBSS transmission is being detected on the primary channel, another OBSS transmission takes place on the NPCA primary channel at the same time [5]. </a:t>
            </a:r>
          </a:p>
          <a:p>
            <a:pPr marL="471488" lvl="1" indent="-171450">
              <a:spcAft>
                <a:spcPts val="0"/>
              </a:spcAft>
              <a:buFontTx/>
              <a:buChar char="-"/>
              <a:tabLst>
                <a:tab pos="698500" algn="l"/>
              </a:tabLst>
            </a:pPr>
            <a:r>
              <a:rPr lang="en-US" sz="1200" dirty="0"/>
              <a:t>This can happen when multiple OBSSs have overlapping NPCA primary channel locations.</a:t>
            </a:r>
          </a:p>
          <a:p>
            <a:pPr marL="300038" lvl="1" indent="0">
              <a:spcAft>
                <a:spcPts val="0"/>
              </a:spcAft>
              <a:buNone/>
              <a:tabLst>
                <a:tab pos="698500" algn="l"/>
              </a:tabLst>
            </a:pPr>
            <a:endParaRPr lang="en-GB" sz="1100" dirty="0"/>
          </a:p>
          <a:p>
            <a:pPr marL="342900" lvl="1" indent="0">
              <a:buNone/>
            </a:pPr>
            <a:endParaRPr lang="en-US" dirty="0"/>
          </a:p>
          <a:p>
            <a:pPr lvl="1"/>
            <a:endParaRPr lang="en-US" altLang="ko-KR" sz="1700" dirty="0"/>
          </a:p>
          <a:p>
            <a:endParaRPr lang="en-US" dirty="0"/>
          </a:p>
        </p:txBody>
      </p:sp>
      <p:sp>
        <p:nvSpPr>
          <p:cNvPr id="8" name="Footer Placeholder 10">
            <a:extLst>
              <a:ext uri="{FF2B5EF4-FFF2-40B4-BE49-F238E27FC236}">
                <a16:creationId xmlns:a16="http://schemas.microsoft.com/office/drawing/2014/main" id="{D1E9BB7C-6925-4520-8D0B-13BCED4048E2}"/>
              </a:ext>
            </a:extLst>
          </p:cNvPr>
          <p:cNvSpPr>
            <a:spLocks noGrp="1"/>
          </p:cNvSpPr>
          <p:nvPr>
            <p:ph type="ftr" sz="quarter" idx="11"/>
          </p:nvPr>
        </p:nvSpPr>
        <p:spPr>
          <a:xfrm>
            <a:off x="6934510" y="4856560"/>
            <a:ext cx="1609415" cy="184666"/>
          </a:xfrm>
        </p:spPr>
        <p:txBody>
          <a:bodyPr/>
          <a:lstStyle/>
          <a:p>
            <a:r>
              <a:rPr lang="en-US" dirty="0"/>
              <a:t>Mahmoud Hasabelnaby, et. al., Huawei</a:t>
            </a:r>
          </a:p>
        </p:txBody>
      </p:sp>
      <p:sp>
        <p:nvSpPr>
          <p:cNvPr id="3" name="Slide Number Placeholder 2">
            <a:extLst>
              <a:ext uri="{FF2B5EF4-FFF2-40B4-BE49-F238E27FC236}">
                <a16:creationId xmlns:a16="http://schemas.microsoft.com/office/drawing/2014/main" id="{BB5EB1C8-1329-48E6-94E7-34DC4EF08AA3}"/>
              </a:ext>
            </a:extLst>
          </p:cNvPr>
          <p:cNvSpPr>
            <a:spLocks noGrp="1"/>
          </p:cNvSpPr>
          <p:nvPr>
            <p:ph type="sldNum" sz="quarter" idx="12"/>
          </p:nvPr>
        </p:nvSpPr>
        <p:spPr/>
        <p:txBody>
          <a:bodyPr/>
          <a:lstStyle/>
          <a:p>
            <a:fld id="{EE2556C5-CE8C-6547-B838-EA80C61A4AF7}" type="slidenum">
              <a:rPr lang="en-US" smtClean="0"/>
              <a:pPr/>
              <a:t>6</a:t>
            </a:fld>
            <a:endParaRPr lang="en-US" dirty="0"/>
          </a:p>
        </p:txBody>
      </p:sp>
    </p:spTree>
    <p:extLst>
      <p:ext uri="{BB962C8B-B14F-4D97-AF65-F5344CB8AC3E}">
        <p14:creationId xmlns:p14="http://schemas.microsoft.com/office/powerpoint/2010/main" val="198331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Proposal: Coordinated NPCA</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7</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pPr>
              <a:buFont typeface="Wingdings" panose="05000000000000000000" pitchFamily="2" charset="2"/>
              <a:buChar char="Ø"/>
            </a:pPr>
            <a:r>
              <a:rPr lang="en-US" dirty="0"/>
              <a:t>Inter-BSS coordination between APs within OBSSs and Intra-BSS coordination between APs and their associated non-AP STAs can help resolve various NPCA challenges.</a:t>
            </a:r>
          </a:p>
          <a:p>
            <a:pPr>
              <a:buFont typeface="Wingdings" panose="05000000000000000000" pitchFamily="2" charset="2"/>
              <a:buChar char="Ø"/>
            </a:pPr>
            <a:endParaRPr lang="en-US" dirty="0"/>
          </a:p>
          <a:p>
            <a:pPr>
              <a:buFont typeface="Wingdings" panose="05000000000000000000" pitchFamily="2" charset="2"/>
              <a:buChar char="Ø"/>
            </a:pPr>
            <a:r>
              <a:rPr lang="en-US" dirty="0"/>
              <a:t>In this contribution, we propose a coordinated NPCA scheme, as discussed next. </a:t>
            </a:r>
          </a:p>
          <a:p>
            <a:pPr>
              <a:buFont typeface="Wingdings" panose="05000000000000000000" pitchFamily="2" charset="2"/>
              <a:buChar char="Ø"/>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5" name="Rectangle 4">
            <a:extLst>
              <a:ext uri="{FF2B5EF4-FFF2-40B4-BE49-F238E27FC236}">
                <a16:creationId xmlns:a16="http://schemas.microsoft.com/office/drawing/2014/main" id="{92645C10-1707-49BA-8385-24ADD3D4F898}"/>
              </a:ext>
            </a:extLst>
          </p:cNvPr>
          <p:cNvSpPr/>
          <p:nvPr/>
        </p:nvSpPr>
        <p:spPr bwMode="auto">
          <a:xfrm>
            <a:off x="1844040" y="3238500"/>
            <a:ext cx="1234440" cy="55626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Inter-BSS NPCA Coordination</a:t>
            </a:r>
          </a:p>
        </p:txBody>
      </p:sp>
      <p:sp>
        <p:nvSpPr>
          <p:cNvPr id="8" name="Rectangle 7">
            <a:extLst>
              <a:ext uri="{FF2B5EF4-FFF2-40B4-BE49-F238E27FC236}">
                <a16:creationId xmlns:a16="http://schemas.microsoft.com/office/drawing/2014/main" id="{C999A566-8DEB-4521-98A7-24001200B91C}"/>
              </a:ext>
            </a:extLst>
          </p:cNvPr>
          <p:cNvSpPr/>
          <p:nvPr/>
        </p:nvSpPr>
        <p:spPr bwMode="auto">
          <a:xfrm>
            <a:off x="3849687" y="3238500"/>
            <a:ext cx="1234440" cy="55626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Intra-BSS NPCA Coordination</a:t>
            </a:r>
          </a:p>
        </p:txBody>
      </p:sp>
      <p:sp>
        <p:nvSpPr>
          <p:cNvPr id="9" name="Rectangle 8">
            <a:extLst>
              <a:ext uri="{FF2B5EF4-FFF2-40B4-BE49-F238E27FC236}">
                <a16:creationId xmlns:a16="http://schemas.microsoft.com/office/drawing/2014/main" id="{1FD56DEC-078F-480A-B3D4-60EB4FF6521A}"/>
              </a:ext>
            </a:extLst>
          </p:cNvPr>
          <p:cNvSpPr/>
          <p:nvPr/>
        </p:nvSpPr>
        <p:spPr bwMode="auto">
          <a:xfrm>
            <a:off x="5855334" y="3238500"/>
            <a:ext cx="1234440" cy="55626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Co-NPCA TXOP Sharing</a:t>
            </a:r>
          </a:p>
        </p:txBody>
      </p:sp>
      <p:cxnSp>
        <p:nvCxnSpPr>
          <p:cNvPr id="10" name="Straight Arrow Connector 9">
            <a:extLst>
              <a:ext uri="{FF2B5EF4-FFF2-40B4-BE49-F238E27FC236}">
                <a16:creationId xmlns:a16="http://schemas.microsoft.com/office/drawing/2014/main" id="{5E365759-298A-4D89-A67E-E6562E8E73B7}"/>
              </a:ext>
            </a:extLst>
          </p:cNvPr>
          <p:cNvCxnSpPr>
            <a:stCxn id="5" idx="3"/>
            <a:endCxn id="8" idx="1"/>
          </p:cNvCxnSpPr>
          <p:nvPr/>
        </p:nvCxnSpPr>
        <p:spPr bwMode="auto">
          <a:xfrm>
            <a:off x="3078480" y="3516630"/>
            <a:ext cx="771207"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91FBD442-C941-428C-A34B-B707D996FCB8}"/>
              </a:ext>
            </a:extLst>
          </p:cNvPr>
          <p:cNvCxnSpPr>
            <a:endCxn id="9" idx="1"/>
          </p:cNvCxnSpPr>
          <p:nvPr/>
        </p:nvCxnSpPr>
        <p:spPr bwMode="auto">
          <a:xfrm>
            <a:off x="5084127" y="3516630"/>
            <a:ext cx="771207"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747128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Inter-BSS NPCA Coordination: MAP Co-NPCA (1/3)</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8</a:t>
            </a:fld>
            <a:endParaRPr lang="en-US" sz="1200" dirty="0">
              <a:latin typeface="+mj-lt"/>
            </a:endParaRPr>
          </a:p>
        </p:txBody>
      </p:sp>
      <p:sp>
        <p:nvSpPr>
          <p:cNvPr id="4" name="Text Placeholder 3"/>
          <p:cNvSpPr>
            <a:spLocks noGrp="1"/>
          </p:cNvSpPr>
          <p:nvPr>
            <p:ph type="body" sz="quarter" idx="13"/>
          </p:nvPr>
        </p:nvSpPr>
        <p:spPr>
          <a:xfrm>
            <a:off x="457200" y="1113402"/>
            <a:ext cx="4192961" cy="3743158"/>
          </a:xfrm>
        </p:spPr>
        <p:txBody>
          <a:bodyPr>
            <a:normAutofit fontScale="92500"/>
          </a:bodyPr>
          <a:lstStyle/>
          <a:p>
            <a:pPr>
              <a:buFont typeface="Arial" panose="020B0604020202020204" pitchFamily="34" charset="0"/>
              <a:buChar char="•"/>
            </a:pPr>
            <a:r>
              <a:rPr lang="en-US" sz="1700" dirty="0"/>
              <a:t>MAP Co-NPCA announcement: During this phase, the coordinating AP identifies other APs in neighboring OBSSs that are willing to participate in NPCA coordination.</a:t>
            </a:r>
          </a:p>
          <a:p>
            <a:pPr>
              <a:buFont typeface="Arial" panose="020B0604020202020204" pitchFamily="34" charset="0"/>
              <a:buChar char="•"/>
            </a:pPr>
            <a:r>
              <a:rPr lang="en-US" sz="1700" dirty="0"/>
              <a:t>The respective NPCA parameters for each AP (e.g., NPCA primary channel location and bandwidth, BSS operating bandwidth, …, etc.) can be exchanged during this phase.</a:t>
            </a:r>
          </a:p>
          <a:p>
            <a:pPr lvl="1">
              <a:buFont typeface="Arial" panose="020B0604020202020204" pitchFamily="34" charset="0"/>
              <a:buChar char="•"/>
            </a:pPr>
            <a:r>
              <a:rPr lang="en-US" sz="1400" dirty="0"/>
              <a:t>If a neighboring AP is willing and prepared to participate in the NPCA coordination, it can inform the coordinating AP by responding to the Co-NPCA announcement received from the coordinating AP.</a:t>
            </a:r>
          </a:p>
          <a:p>
            <a:pPr lvl="1">
              <a:buFont typeface="Arial" panose="020B0604020202020204" pitchFamily="34" charset="0"/>
              <a:buChar char="•"/>
            </a:pPr>
            <a:r>
              <a:rPr lang="en-US" sz="1400" b="0" dirty="0"/>
              <a:t>This p</a:t>
            </a:r>
            <a:r>
              <a:rPr lang="en-US" sz="1400" dirty="0"/>
              <a:t>hase essentially forms a NPCA coordination group.</a:t>
            </a:r>
            <a:endParaRPr lang="en-US" sz="1400" b="0" dirty="0"/>
          </a:p>
          <a:p>
            <a:pPr>
              <a:buFont typeface="Arial" panose="020B0604020202020204" pitchFamily="34" charset="0"/>
              <a:buChar char="•"/>
            </a:pPr>
            <a:endParaRPr lang="en-US" altLang="zh-CN" sz="14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pic>
        <p:nvPicPr>
          <p:cNvPr id="9" name="Picture 8">
            <a:extLst>
              <a:ext uri="{FF2B5EF4-FFF2-40B4-BE49-F238E27FC236}">
                <a16:creationId xmlns:a16="http://schemas.microsoft.com/office/drawing/2014/main" id="{0007B038-2AFC-4EF0-A737-DFEBF5013C8E}"/>
              </a:ext>
            </a:extLst>
          </p:cNvPr>
          <p:cNvPicPr>
            <a:picLocks noChangeAspect="1"/>
          </p:cNvPicPr>
          <p:nvPr/>
        </p:nvPicPr>
        <p:blipFill>
          <a:blip r:embed="rId3"/>
          <a:stretch>
            <a:fillRect/>
          </a:stretch>
        </p:blipFill>
        <p:spPr>
          <a:xfrm>
            <a:off x="6247073" y="4073990"/>
            <a:ext cx="609600" cy="209550"/>
          </a:xfrm>
          <a:prstGeom prst="rect">
            <a:avLst/>
          </a:prstGeom>
        </p:spPr>
      </p:pic>
      <p:pic>
        <p:nvPicPr>
          <p:cNvPr id="10" name="Picture 9">
            <a:extLst>
              <a:ext uri="{FF2B5EF4-FFF2-40B4-BE49-F238E27FC236}">
                <a16:creationId xmlns:a16="http://schemas.microsoft.com/office/drawing/2014/main" id="{E2D1CA9C-F8BD-4DF2-A8AF-1FD6F5D01DF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704108" y="1190264"/>
            <a:ext cx="4238625" cy="3362325"/>
          </a:xfrm>
          <a:prstGeom prst="rect">
            <a:avLst/>
          </a:prstGeom>
          <a:noFill/>
          <a:ln>
            <a:noFill/>
          </a:ln>
        </p:spPr>
      </p:pic>
      <p:pic>
        <p:nvPicPr>
          <p:cNvPr id="7" name="Picture 6">
            <a:extLst>
              <a:ext uri="{FF2B5EF4-FFF2-40B4-BE49-F238E27FC236}">
                <a16:creationId xmlns:a16="http://schemas.microsoft.com/office/drawing/2014/main" id="{53FF1547-E165-4540-B0BB-3AA0A1CDDD04}"/>
              </a:ext>
            </a:extLst>
          </p:cNvPr>
          <p:cNvPicPr>
            <a:picLocks noChangeAspect="1"/>
          </p:cNvPicPr>
          <p:nvPr/>
        </p:nvPicPr>
        <p:blipFill>
          <a:blip r:embed="rId5"/>
          <a:stretch>
            <a:fillRect/>
          </a:stretch>
        </p:blipFill>
        <p:spPr>
          <a:xfrm>
            <a:off x="5015278" y="1971235"/>
            <a:ext cx="590550" cy="342900"/>
          </a:xfrm>
          <a:prstGeom prst="rect">
            <a:avLst/>
          </a:prstGeom>
        </p:spPr>
      </p:pic>
      <p:sp>
        <p:nvSpPr>
          <p:cNvPr id="8" name="Rectangle 7">
            <a:extLst>
              <a:ext uri="{FF2B5EF4-FFF2-40B4-BE49-F238E27FC236}">
                <a16:creationId xmlns:a16="http://schemas.microsoft.com/office/drawing/2014/main" id="{BCC13B01-09E0-4FEB-98EC-EBFB668CD89E}"/>
              </a:ext>
            </a:extLst>
          </p:cNvPr>
          <p:cNvSpPr/>
          <p:nvPr/>
        </p:nvSpPr>
        <p:spPr bwMode="auto">
          <a:xfrm>
            <a:off x="5373858" y="3339321"/>
            <a:ext cx="1392702" cy="342900"/>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81185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Inter-BSS NPCA Coordination: MAP Co-NPCA (2/3)</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9</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pic>
        <p:nvPicPr>
          <p:cNvPr id="9" name="Picture 8">
            <a:extLst>
              <a:ext uri="{FF2B5EF4-FFF2-40B4-BE49-F238E27FC236}">
                <a16:creationId xmlns:a16="http://schemas.microsoft.com/office/drawing/2014/main" id="{0007B038-2AFC-4EF0-A737-DFEBF5013C8E}"/>
              </a:ext>
            </a:extLst>
          </p:cNvPr>
          <p:cNvPicPr>
            <a:picLocks noChangeAspect="1"/>
          </p:cNvPicPr>
          <p:nvPr/>
        </p:nvPicPr>
        <p:blipFill>
          <a:blip r:embed="rId3"/>
          <a:stretch>
            <a:fillRect/>
          </a:stretch>
        </p:blipFill>
        <p:spPr>
          <a:xfrm>
            <a:off x="6247073" y="4073990"/>
            <a:ext cx="609600" cy="209550"/>
          </a:xfrm>
          <a:prstGeom prst="rect">
            <a:avLst/>
          </a:prstGeom>
        </p:spPr>
      </p:pic>
      <p:pic>
        <p:nvPicPr>
          <p:cNvPr id="12" name="Picture 11">
            <a:extLst>
              <a:ext uri="{FF2B5EF4-FFF2-40B4-BE49-F238E27FC236}">
                <a16:creationId xmlns:a16="http://schemas.microsoft.com/office/drawing/2014/main" id="{81FD1C99-FED6-43A7-9D75-45929C79D4A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737360" y="1136476"/>
            <a:ext cx="4238625" cy="3362325"/>
          </a:xfrm>
          <a:prstGeom prst="rect">
            <a:avLst/>
          </a:prstGeom>
          <a:noFill/>
          <a:ln>
            <a:noFill/>
          </a:ln>
        </p:spPr>
      </p:pic>
      <p:pic>
        <p:nvPicPr>
          <p:cNvPr id="7" name="Picture 6">
            <a:extLst>
              <a:ext uri="{FF2B5EF4-FFF2-40B4-BE49-F238E27FC236}">
                <a16:creationId xmlns:a16="http://schemas.microsoft.com/office/drawing/2014/main" id="{7C4A2CEC-7558-4541-B6CF-57AB2B964C91}"/>
              </a:ext>
            </a:extLst>
          </p:cNvPr>
          <p:cNvPicPr>
            <a:picLocks noChangeAspect="1"/>
          </p:cNvPicPr>
          <p:nvPr/>
        </p:nvPicPr>
        <p:blipFill>
          <a:blip r:embed="rId5"/>
          <a:stretch>
            <a:fillRect/>
          </a:stretch>
        </p:blipFill>
        <p:spPr>
          <a:xfrm>
            <a:off x="4966042" y="1929032"/>
            <a:ext cx="590550" cy="342900"/>
          </a:xfrm>
          <a:prstGeom prst="rect">
            <a:avLst/>
          </a:prstGeom>
        </p:spPr>
      </p:pic>
      <p:sp>
        <p:nvSpPr>
          <p:cNvPr id="13" name="Rectangle 12">
            <a:extLst>
              <a:ext uri="{FF2B5EF4-FFF2-40B4-BE49-F238E27FC236}">
                <a16:creationId xmlns:a16="http://schemas.microsoft.com/office/drawing/2014/main" id="{4AE40B2D-8B8A-4BF0-8736-2662DA976B80}"/>
              </a:ext>
            </a:extLst>
          </p:cNvPr>
          <p:cNvSpPr/>
          <p:nvPr/>
        </p:nvSpPr>
        <p:spPr bwMode="auto">
          <a:xfrm>
            <a:off x="7042866" y="3297118"/>
            <a:ext cx="1392702" cy="342900"/>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 name="Text Placeholder 3"/>
          <p:cNvSpPr>
            <a:spLocks noGrp="1"/>
          </p:cNvSpPr>
          <p:nvPr>
            <p:ph type="body" sz="quarter" idx="13"/>
          </p:nvPr>
        </p:nvSpPr>
        <p:spPr>
          <a:xfrm>
            <a:off x="168015" y="1205735"/>
            <a:ext cx="4757423" cy="3743158"/>
          </a:xfrm>
        </p:spPr>
        <p:txBody>
          <a:bodyPr>
            <a:normAutofit/>
          </a:bodyPr>
          <a:lstStyle/>
          <a:p>
            <a:pPr>
              <a:buFont typeface="Arial" panose="020B0604020202020204" pitchFamily="34" charset="0"/>
              <a:buChar char="•"/>
            </a:pPr>
            <a:r>
              <a:rPr lang="en-US" altLang="zh-CN" sz="1700" dirty="0"/>
              <a:t>MAP Co-NPCA Negotiation: During this phase, NPCA parameters for the NPCA coordination group are decided among the participating APs.</a:t>
            </a:r>
          </a:p>
          <a:p>
            <a:pPr lvl="1">
              <a:buFont typeface="Arial" panose="020B0604020202020204" pitchFamily="34" charset="0"/>
              <a:buChar char="•"/>
            </a:pPr>
            <a:r>
              <a:rPr lang="en-US" altLang="zh-CN" sz="1400" dirty="0"/>
              <a:t>The </a:t>
            </a:r>
            <a:r>
              <a:rPr lang="en-US" sz="1400" dirty="0"/>
              <a:t>coordinating</a:t>
            </a:r>
            <a:r>
              <a:rPr lang="en-US" altLang="zh-CN" sz="1400" dirty="0"/>
              <a:t> AP can send an NPCA coordination request to other APs in the NPCA coordination group, along with recommended NPCA parameters for the participating APs if needed.</a:t>
            </a:r>
          </a:p>
          <a:p>
            <a:pPr lvl="1">
              <a:buFont typeface="Arial" panose="020B0604020202020204" pitchFamily="34" charset="0"/>
              <a:buChar char="•"/>
            </a:pPr>
            <a:r>
              <a:rPr lang="en-US" sz="1400" dirty="0"/>
              <a:t>This ensures that each AP in the NPCA coordination group operates on an NPCA primary channel with minimal risk of OBSS interference, especially when neighboring OBSS networks are simultaneously using their own NPCA primary channels.</a:t>
            </a:r>
          </a:p>
          <a:p>
            <a:pPr lvl="1">
              <a:buFont typeface="Arial" panose="020B0604020202020204" pitchFamily="34" charset="0"/>
              <a:buChar char="•"/>
            </a:pPr>
            <a:r>
              <a:rPr lang="en-US" altLang="zh-CN" sz="1400" dirty="0"/>
              <a:t>Upon receiving the request, the </a:t>
            </a:r>
            <a:r>
              <a:rPr lang="en-US" sz="1400" dirty="0"/>
              <a:t>participating</a:t>
            </a:r>
            <a:r>
              <a:rPr lang="en-US" altLang="zh-CN" sz="1400" dirty="0"/>
              <a:t> AP can either accept/reject the request or suggest an alternative set of NPCA parameters.</a:t>
            </a:r>
          </a:p>
        </p:txBody>
      </p:sp>
    </p:spTree>
    <p:extLst>
      <p:ext uri="{BB962C8B-B14F-4D97-AF65-F5344CB8AC3E}">
        <p14:creationId xmlns:p14="http://schemas.microsoft.com/office/powerpoint/2010/main" val="279338604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Props1.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903781-2D59-41BB-A0D1-2C864C3447A7}">
  <ds:schemaRefs>
    <ds:schemaRef ds:uri="http://schemas.microsoft.com/sharepoint/v3/contenttype/forms"/>
  </ds:schemaRefs>
</ds:datastoreItem>
</file>

<file path=customXml/itemProps3.xml><?xml version="1.0" encoding="utf-8"?>
<ds:datastoreItem xmlns:ds="http://schemas.openxmlformats.org/officeDocument/2006/customXml" ds:itemID="{622479DE-E745-40A4-B85A-2F7933CD79A3}">
  <ds:schemaRefs>
    <ds:schemaRef ds:uri="http://schemas.microsoft.com/office/2006/documentManagement/types"/>
    <ds:schemaRef ds:uri="http://schemas.openxmlformats.org/package/2006/metadata/core-properties"/>
    <ds:schemaRef ds:uri="http://schemas.microsoft.com/office/infopath/2007/PartnerControls"/>
    <ds:schemaRef ds:uri="http://schemas.microsoft.com/office/2006/metadata/properties"/>
    <ds:schemaRef ds:uri="http://purl.org/dc/elements/1.1/"/>
    <ds:schemaRef ds:uri="http://www.w3.org/XML/1998/namespace"/>
    <ds:schemaRef ds:uri="http://purl.org/dc/dcmitype/"/>
    <ds:schemaRef ds:uri="3e05245e-0532-4e83-b7fc-5d37e8c447e4"/>
    <ds:schemaRef ds:uri="http://schemas.microsoft.com/sharepoint/v4"/>
    <ds:schemaRef ds:uri="http://purl.org/dc/terms/"/>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84266</TotalTime>
  <Words>1620</Words>
  <Application>Microsoft Office PowerPoint</Application>
  <PresentationFormat>On-screen Show (16:9)</PresentationFormat>
  <Paragraphs>203</Paragraphs>
  <Slides>16</Slides>
  <Notes>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16</vt:i4>
      </vt:variant>
    </vt:vector>
  </HeadingPairs>
  <TitlesOfParts>
    <vt:vector size="28" baseType="lpstr">
      <vt:lpstr>바탕</vt:lpstr>
      <vt:lpstr>MS Gothic</vt:lpstr>
      <vt:lpstr>宋体</vt:lpstr>
      <vt:lpstr>Arial</vt:lpstr>
      <vt:lpstr>Calibri</vt:lpstr>
      <vt:lpstr>Courier New</vt:lpstr>
      <vt:lpstr>Intel Clear</vt:lpstr>
      <vt:lpstr>Intel Clear Light</vt:lpstr>
      <vt:lpstr>Neo Sans Intel</vt:lpstr>
      <vt:lpstr>Times New Roman</vt:lpstr>
      <vt:lpstr>Wingdings</vt:lpstr>
      <vt:lpstr>802-11-Submission</vt:lpstr>
      <vt:lpstr>Considerations on Coordinated NPCA</vt:lpstr>
      <vt:lpstr>Abstract</vt:lpstr>
      <vt:lpstr>Background (1/2): NPCA Primary Channel</vt:lpstr>
      <vt:lpstr>Background (2/2): Recap [24/495r0] Switching to NPCA primary channel </vt:lpstr>
      <vt:lpstr>NPCA Identified Issues (1/2) </vt:lpstr>
      <vt:lpstr>NPCA Identified Issues (2/2) </vt:lpstr>
      <vt:lpstr>Proposal: Coordinated NPCA</vt:lpstr>
      <vt:lpstr>Inter-BSS NPCA Coordination: MAP Co-NPCA (1/3)</vt:lpstr>
      <vt:lpstr>Inter-BSS NPCA Coordination: MAP Co-NPCA (2/3)</vt:lpstr>
      <vt:lpstr>Intra-BSS NPCA Coordination</vt:lpstr>
      <vt:lpstr>Co-NPCA TXOP Sharing</vt:lpstr>
      <vt:lpstr>Summary</vt:lpstr>
      <vt:lpstr>References</vt:lpstr>
      <vt:lpstr>Straw Poll 1</vt:lpstr>
      <vt:lpstr>Straw Poll 2</vt:lpstr>
      <vt:lpstr>Straw Poll 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cp:keywords>
  <cp:lastModifiedBy>Mahmoud Hasabelnaby</cp:lastModifiedBy>
  <cp:revision>1322</cp:revision>
  <dcterms:created xsi:type="dcterms:W3CDTF">2015-04-26T08:45:29Z</dcterms:created>
  <dcterms:modified xsi:type="dcterms:W3CDTF">2024-11-12T06:43:52Z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edcb7b97-9f44-4ca1-9427-974bac8afc6d</vt:lpwstr>
  </property>
  <property fmtid="{D5CDD505-2E9C-101B-9397-08002B2CF9AE}" pid="4" name="CTP_BU">
    <vt:lpwstr>NEXT GEN &amp; STANDARDS GROUP</vt:lpwstr>
  </property>
  <property fmtid="{D5CDD505-2E9C-101B-9397-08002B2CF9AE}" pid="5" name="CTP_TimeStamp">
    <vt:lpwstr>2019-07-15 18:05:29Z</vt:lpwstr>
  </property>
  <property fmtid="{D5CDD505-2E9C-101B-9397-08002B2CF9AE}" pid="6" name="CTPClassification">
    <vt:lpwstr>CTP_IC</vt:lpwstr>
  </property>
</Properties>
</file>