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Lst>
  <p:notesMasterIdLst>
    <p:notesMasterId r:id="rId16"/>
  </p:notesMasterIdLst>
  <p:handoutMasterIdLst>
    <p:handoutMasterId r:id="rId17"/>
  </p:handoutMasterIdLst>
  <p:sldIdLst>
    <p:sldId id="453" r:id="rId5"/>
    <p:sldId id="769" r:id="rId6"/>
    <p:sldId id="792" r:id="rId7"/>
    <p:sldId id="812" r:id="rId8"/>
    <p:sldId id="831" r:id="rId9"/>
    <p:sldId id="815" r:id="rId10"/>
    <p:sldId id="824" r:id="rId11"/>
    <p:sldId id="827" r:id="rId12"/>
    <p:sldId id="828" r:id="rId13"/>
    <p:sldId id="495" r:id="rId14"/>
    <p:sldId id="476" r:id="rId1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760">
          <p15:clr>
            <a:srgbClr val="A4A3A4"/>
          </p15:clr>
        </p15:guide>
        <p15:guide id="2" orient="horz" pos="1618">
          <p15:clr>
            <a:srgbClr val="A4A3A4"/>
          </p15:clr>
        </p15:guide>
        <p15:guide id="3" orient="horz" pos="3177">
          <p15:clr>
            <a:srgbClr val="A4A3A4"/>
          </p15:clr>
        </p15:guide>
        <p15:guide id="4" orient="horz" pos="323">
          <p15:clr>
            <a:srgbClr val="A4A3A4"/>
          </p15:clr>
        </p15:guide>
        <p15:guide id="5" orient="horz" pos="3037">
          <p15:clr>
            <a:srgbClr val="A4A3A4"/>
          </p15:clr>
        </p15:guide>
        <p15:guide id="6" pos="5498">
          <p15:clr>
            <a:srgbClr val="A4A3A4"/>
          </p15:clr>
        </p15:guide>
        <p15:guide id="7" pos="287">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eisblum, Yossi" initials="WY"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4E4F8"/>
    <a:srgbClr val="151515"/>
    <a:srgbClr val="FFA3A3"/>
    <a:srgbClr val="CB39AC"/>
    <a:srgbClr val="66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64" autoAdjust="0"/>
    <p:restoredTop sz="90293" autoAdjust="0"/>
  </p:normalViewPr>
  <p:slideViewPr>
    <p:cSldViewPr snapToGrid="0">
      <p:cViewPr varScale="1">
        <p:scale>
          <a:sx n="166" d="100"/>
          <a:sy n="166" d="100"/>
        </p:scale>
        <p:origin x="96" y="368"/>
      </p:cViewPr>
      <p:guideLst>
        <p:guide orient="horz" pos="760"/>
        <p:guide orient="horz" pos="1618"/>
        <p:guide orient="horz" pos="3177"/>
        <p:guide orient="horz" pos="323"/>
        <p:guide orient="horz" pos="3037"/>
        <p:guide pos="5498"/>
        <p:guide pos="28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15" d="100"/>
          <a:sy n="115" d="100"/>
        </p:scale>
        <p:origin x="3712"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A09691F-0FF6-4520-B9D8-72B947EE3C88}" type="datetimeFigureOut">
              <a:rPr lang="en-US" smtClean="0"/>
              <a:t>11/9/2024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1F06F6C-5398-4C00-90A3-16A86BCF0FFE}" type="slidenum">
              <a:rPr lang="en-US" smtClean="0"/>
              <a:t>‹#›</a:t>
            </a:fld>
            <a:endParaRPr lang="en-US"/>
          </a:p>
        </p:txBody>
      </p:sp>
    </p:spTree>
    <p:extLst>
      <p:ext uri="{BB962C8B-B14F-4D97-AF65-F5344CB8AC3E}">
        <p14:creationId xmlns:p14="http://schemas.microsoft.com/office/powerpoint/2010/main" val="318796889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dirty="0" err="1"/>
              <a:t>qwqw</a:t>
            </a:r>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B52416-05F4-4745-8F72-A18AC655CE50}" type="datetimeFigureOut">
              <a:rPr lang="en-US" smtClean="0"/>
              <a:t>11/9/2024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en-US" dirty="0"/>
              <a:t>foo</a:t>
            </a: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88A8A0-3F50-469E-A92C-A12372574A0C}" type="slidenum">
              <a:rPr lang="en-US" smtClean="0"/>
              <a:t>‹#›</a:t>
            </a:fld>
            <a:endParaRPr lang="en-US"/>
          </a:p>
        </p:txBody>
      </p:sp>
    </p:spTree>
    <p:extLst>
      <p:ext uri="{BB962C8B-B14F-4D97-AF65-F5344CB8AC3E}">
        <p14:creationId xmlns:p14="http://schemas.microsoft.com/office/powerpoint/2010/main" val="77159700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94021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388A8A0-3F50-469E-A92C-A12372574A0C}" type="slidenum">
              <a:rPr lang="en-US" smtClean="0"/>
              <a:t>2</a:t>
            </a:fld>
            <a:endParaRPr lang="en-US"/>
          </a:p>
        </p:txBody>
      </p:sp>
    </p:spTree>
    <p:extLst>
      <p:ext uri="{BB962C8B-B14F-4D97-AF65-F5344CB8AC3E}">
        <p14:creationId xmlns:p14="http://schemas.microsoft.com/office/powerpoint/2010/main" val="1491401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4" y="249451"/>
            <a:ext cx="886525" cy="207749"/>
          </a:xfrm>
        </p:spPr>
        <p:txBody>
          <a:bodyPr/>
          <a:lstStyle>
            <a:lvl1pPr>
              <a:defRPr/>
            </a:lvl1pPr>
          </a:lstStyle>
          <a:p>
            <a:r>
              <a:rPr lang="en-US"/>
              <a:t>November 2024</a:t>
            </a:r>
            <a:endParaRPr 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181373" y="4856560"/>
            <a:ext cx="1362552" cy="169277"/>
          </a:xfrm>
        </p:spPr>
        <p:txBody>
          <a:bodyPr/>
          <a:lstStyle>
            <a:lvl1pPr>
              <a:defRPr b="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830016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429449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514350"/>
            <a:ext cx="1943100" cy="40576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514350"/>
            <a:ext cx="5676900" cy="40576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a:xfrm>
            <a:off x="5778039" y="4856560"/>
            <a:ext cx="2765886" cy="276999"/>
          </a:xfrm>
        </p:spPr>
        <p:txBody>
          <a:bodyPr/>
          <a:lstStyle>
            <a:lvl1pPr>
              <a:defRPr/>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30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157222"/>
            <a:ext cx="8229600" cy="864000"/>
          </a:xfrm>
        </p:spPr>
        <p:txBody>
          <a:bodyPr/>
          <a:lstStyle>
            <a:lvl1pPr>
              <a:defRPr>
                <a:latin typeface="Intel Clear Light" panose="020B0404020203020204" pitchFamily="34" charset="0"/>
              </a:defRPr>
            </a:lvl1pPr>
          </a:lstStyle>
          <a:p>
            <a:r>
              <a:rPr lang="de-DE" dirty="0"/>
              <a:t>28pt Headline</a:t>
            </a:r>
          </a:p>
        </p:txBody>
      </p:sp>
      <p:sp>
        <p:nvSpPr>
          <p:cNvPr id="3" name="Datumsplatzhalter 2"/>
          <p:cNvSpPr>
            <a:spLocks noGrp="1"/>
          </p:cNvSpPr>
          <p:nvPr>
            <p:ph type="dt" sz="half" idx="10"/>
          </p:nvPr>
        </p:nvSpPr>
        <p:spPr>
          <a:xfrm>
            <a:off x="696914" y="249451"/>
            <a:ext cx="968214" cy="207749"/>
          </a:xfrm>
        </p:spPr>
        <p:txBody>
          <a:bodyPr/>
          <a:lstStyle>
            <a:lvl1pPr marL="0" marR="0" indent="0" algn="l" defTabSz="457200" rtl="0" eaLnBrk="1" fontAlgn="auto" latinLnBrk="0" hangingPunct="1">
              <a:lnSpc>
                <a:spcPct val="100000"/>
              </a:lnSpc>
              <a:spcBef>
                <a:spcPts val="0"/>
              </a:spcBef>
              <a:spcAft>
                <a:spcPts val="0"/>
              </a:spcAft>
              <a:buClrTx/>
              <a:buSzTx/>
              <a:buFontTx/>
              <a:buNone/>
              <a:tabLst/>
              <a:defRPr>
                <a:latin typeface="Intel Clear" panose="020B0604020203020204" pitchFamily="34" charset="0"/>
              </a:defRPr>
            </a:lvl1pPr>
          </a:lstStyle>
          <a:p>
            <a:r>
              <a:rPr lang="en-US"/>
              <a:t>November 2024</a:t>
            </a:r>
            <a:endParaRPr lang="en-US" dirty="0"/>
          </a:p>
        </p:txBody>
      </p:sp>
      <p:sp>
        <p:nvSpPr>
          <p:cNvPr id="4" name="Fußzeilenplatzhalter 3"/>
          <p:cNvSpPr>
            <a:spLocks noGrp="1"/>
          </p:cNvSpPr>
          <p:nvPr>
            <p:ph type="ftr" sz="quarter" idx="11"/>
          </p:nvPr>
        </p:nvSpPr>
        <p:spPr>
          <a:xfrm>
            <a:off x="6934510" y="4856560"/>
            <a:ext cx="1609415" cy="184666"/>
          </a:xfrm>
        </p:spPr>
        <p:txBody>
          <a:bodyPr/>
          <a:lstStyle>
            <a:lvl1pPr>
              <a:defRPr sz="1200">
                <a:latin typeface="Intel Clear" panose="020B0604020203020204" pitchFamily="34" charset="0"/>
              </a:defRPr>
            </a:lvl1pPr>
          </a:lstStyle>
          <a:p>
            <a:r>
              <a:rPr lang="en-US"/>
              <a:t>Mahmoud Hasabelnaby, et. al., Huawei</a:t>
            </a:r>
            <a:endParaRPr lang="en-US" dirty="0"/>
          </a:p>
        </p:txBody>
      </p:sp>
      <p:sp>
        <p:nvSpPr>
          <p:cNvPr id="5" name="Foliennummernplatzhalter 4"/>
          <p:cNvSpPr>
            <a:spLocks noGrp="1"/>
          </p:cNvSpPr>
          <p:nvPr>
            <p:ph type="sldNum" sz="quarter" idx="12"/>
          </p:nvPr>
        </p:nvSpPr>
        <p:spPr>
          <a:xfrm>
            <a:off x="4498693" y="4856560"/>
            <a:ext cx="222818" cy="215444"/>
          </a:xfrm>
        </p:spPr>
        <p:txBody>
          <a:bodyPr/>
          <a:lstStyle>
            <a:lvl1pPr>
              <a:defRPr sz="1400">
                <a:latin typeface="Intel Clear" panose="020B0604020203020204" pitchFamily="34" charset="0"/>
              </a:defRPr>
            </a:lvl1pPr>
          </a:lstStyle>
          <a:p>
            <a:fld id="{EE2556C5-CE8C-6547-B838-EA80C61A4AF7}" type="slidenum">
              <a:rPr lang="en-US" smtClean="0"/>
              <a:pPr/>
              <a:t>‹#›</a:t>
            </a:fld>
            <a:endParaRPr lang="en-US" dirty="0"/>
          </a:p>
        </p:txBody>
      </p:sp>
      <p:sp>
        <p:nvSpPr>
          <p:cNvPr id="9" name="Textplatzhalter 8"/>
          <p:cNvSpPr>
            <a:spLocks noGrp="1"/>
          </p:cNvSpPr>
          <p:nvPr>
            <p:ph type="body" sz="quarter" idx="13"/>
          </p:nvPr>
        </p:nvSpPr>
        <p:spPr>
          <a:xfrm>
            <a:off x="455613" y="1198800"/>
            <a:ext cx="8229600" cy="3394800"/>
          </a:xfrm>
        </p:spPr>
        <p:txBody>
          <a:bodyPr/>
          <a:lstStyle>
            <a:lvl1pPr>
              <a:defRPr>
                <a:latin typeface="Intel Clear" panose="020B0604020203020204" pitchFamily="34" charset="0"/>
              </a:defRPr>
            </a:lvl1pPr>
            <a:lvl2pPr>
              <a:defRPr>
                <a:latin typeface="Intel Clear" panose="020B0604020203020204" pitchFamily="34" charset="0"/>
              </a:defRPr>
            </a:lvl2pPr>
            <a:lvl3pP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994139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a:lstStyle/>
          <a:p>
            <a:r>
              <a:rPr lang="en-US"/>
              <a:t>Click to edit Master title style</a:t>
            </a:r>
          </a:p>
        </p:txBody>
      </p:sp>
      <p:sp>
        <p:nvSpPr>
          <p:cNvPr id="8" name="Date Placeholder 7"/>
          <p:cNvSpPr>
            <a:spLocks noGrp="1"/>
          </p:cNvSpPr>
          <p:nvPr>
            <p:ph type="dt" sz="half" idx="10"/>
          </p:nvPr>
        </p:nvSpPr>
        <p:spPr/>
        <p:txBody>
          <a:bodyPr/>
          <a:lstStyle/>
          <a:p>
            <a:r>
              <a:rPr lang="en-US"/>
              <a:t>November 2024</a:t>
            </a:r>
            <a:endParaRPr lang="en-US" dirty="0"/>
          </a:p>
        </p:txBody>
      </p:sp>
      <p:sp>
        <p:nvSpPr>
          <p:cNvPr id="9" name="Footer Placeholder 8"/>
          <p:cNvSpPr>
            <a:spLocks noGrp="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10" name="Slide Number Placeholder 9"/>
          <p:cNvSpPr>
            <a:spLocks noGrp="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048588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a:xfrm>
            <a:off x="7066789" y="4856560"/>
            <a:ext cx="1477136" cy="184666"/>
          </a:xfrm>
        </p:spPr>
        <p:txBody>
          <a:bodyPr/>
          <a:lstStyle>
            <a:lvl1pPr>
              <a:defRPr sz="1200"/>
            </a:lvl1pPr>
          </a:lstStyle>
          <a:p>
            <a:r>
              <a:rPr lang="en-US"/>
              <a:t>Mahmoud Hasabelnaby, et. al., Huawei</a:t>
            </a:r>
            <a:endParaRPr lang="en-US" dirty="0"/>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662822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5900"/>
            <a:ext cx="3810000" cy="30861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91292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2855992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endParaRPr lang="en-US" dirty="0"/>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a:xfrm>
            <a:off x="4505907"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25968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a:xfrm>
            <a:off x="4505908" y="4856560"/>
            <a:ext cx="208390" cy="215444"/>
          </a:xfrm>
        </p:spPr>
        <p:txBody>
          <a:bodyPr/>
          <a:lstStyle>
            <a:lvl1pPr>
              <a:defRPr sz="14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3318311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a:xfrm>
            <a:off x="7181373" y="4856560"/>
            <a:ext cx="1362552" cy="169277"/>
          </a:xfrm>
        </p:spPr>
        <p:txBody>
          <a:bodyPr/>
          <a:lstStyle>
            <a:lvl1pPr>
              <a:defRPr sz="11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519699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a:xfrm>
            <a:off x="696914" y="249451"/>
            <a:ext cx="726161" cy="207749"/>
          </a:xfrm>
        </p:spPr>
        <p:txBody>
          <a:bodyPr/>
          <a:lstStyle>
            <a:lvl1pPr>
              <a:defRPr/>
            </a:lvl1pPr>
          </a:lstStyle>
          <a:p>
            <a:r>
              <a:rPr lang="en-US"/>
              <a:t>November 2024</a:t>
            </a:r>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a:xfrm>
            <a:off x="7066790" y="4856560"/>
            <a:ext cx="1477135" cy="184666"/>
          </a:xfrm>
        </p:spPr>
        <p:txBody>
          <a:bodyPr/>
          <a:lstStyle>
            <a:lvl1pPr>
              <a:defRPr sz="1200"/>
            </a:lvl1pPr>
          </a:lstStyle>
          <a:p>
            <a:r>
              <a:rPr lang="en-US"/>
              <a:t>Mahmoud Hasabelnaby, et. al., Huawei</a:t>
            </a:r>
            <a:endParaRPr lang="en-US" dirty="0"/>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a:xfrm>
            <a:off x="4520334" y="4856560"/>
            <a:ext cx="179536" cy="184666"/>
          </a:xfrm>
        </p:spPr>
        <p:txBody>
          <a:bodyPr/>
          <a:lstStyle>
            <a:lvl1pPr>
              <a:defRPr sz="1200"/>
            </a:lvl1pPr>
          </a:lstStyle>
          <a:p>
            <a:fld id="{EE2556C5-CE8C-6547-B838-EA80C61A4AF7}" type="slidenum">
              <a:rPr lang="en-US" smtClean="0"/>
              <a:pPr/>
              <a:t>‹#›</a:t>
            </a:fld>
            <a:endParaRPr lang="en-US" dirty="0"/>
          </a:p>
        </p:txBody>
      </p:sp>
    </p:spTree>
    <p:extLst>
      <p:ext uri="{BB962C8B-B14F-4D97-AF65-F5344CB8AC3E}">
        <p14:creationId xmlns:p14="http://schemas.microsoft.com/office/powerpoint/2010/main" val="892168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514350"/>
            <a:ext cx="7772400"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endParaRPr lang="en-GB" altLang="en-US" dirty="0"/>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491854"/>
            <a:ext cx="7772400" cy="308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4" y="249451"/>
            <a:ext cx="706925" cy="20774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350" b="1"/>
            </a:lvl1pPr>
          </a:lstStyle>
          <a:p>
            <a:r>
              <a:rPr lang="en-US"/>
              <a:t>November 2024</a:t>
            </a:r>
            <a:endParaRPr 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6256439" y="4856560"/>
            <a:ext cx="2287486" cy="16927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100"/>
            </a:lvl1pPr>
          </a:lstStyle>
          <a:p>
            <a:r>
              <a:rPr lang="en-US"/>
              <a:t>Mahmoud Hasabelnaby, et. al., Huawei</a:t>
            </a:r>
            <a:endParaRPr lang="en-US"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571630" y="4856560"/>
            <a:ext cx="7694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a:lvl1pPr>
          </a:lstStyle>
          <a:p>
            <a:r>
              <a:rPr lang="en-US" dirty="0"/>
              <a:t>1</a:t>
            </a:r>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834470" y="248261"/>
            <a:ext cx="2577693" cy="207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350" b="1" dirty="0"/>
              <a:t>doc.: IEEE 802.11-24/1837r0</a:t>
            </a:r>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4572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1" y="4856560"/>
            <a:ext cx="538609" cy="1384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sz="900"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485775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350"/>
          </a:p>
        </p:txBody>
      </p:sp>
    </p:spTree>
    <p:extLst>
      <p:ext uri="{BB962C8B-B14F-4D97-AF65-F5344CB8AC3E}">
        <p14:creationId xmlns:p14="http://schemas.microsoft.com/office/powerpoint/2010/main" val="7849672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6" r:id="rId12"/>
  </p:sldLayoutIdLst>
  <p:hf hdr="0"/>
  <p:txStyles>
    <p:titleStyle>
      <a:lvl1pPr algn="ctr" rtl="0" eaLnBrk="1" fontAlgn="base" hangingPunct="1">
        <a:spcBef>
          <a:spcPct val="0"/>
        </a:spcBef>
        <a:spcAft>
          <a:spcPct val="0"/>
        </a:spcAft>
        <a:defRPr sz="2400" b="1">
          <a:solidFill>
            <a:schemeClr val="tx2"/>
          </a:solidFill>
          <a:latin typeface="+mj-lt"/>
          <a:ea typeface="+mj-ea"/>
          <a:cs typeface="+mj-cs"/>
        </a:defRPr>
      </a:lvl1pPr>
      <a:lvl2pPr algn="ctr" rtl="0" eaLnBrk="1" fontAlgn="base" hangingPunct="1">
        <a:spcBef>
          <a:spcPct val="0"/>
        </a:spcBef>
        <a:spcAft>
          <a:spcPct val="0"/>
        </a:spcAft>
        <a:defRPr sz="2400" b="1">
          <a:solidFill>
            <a:schemeClr val="tx2"/>
          </a:solidFill>
          <a:latin typeface="Times New Roman" pitchFamily="18" charset="0"/>
        </a:defRPr>
      </a:lvl2pPr>
      <a:lvl3pPr algn="ctr" rtl="0" eaLnBrk="1" fontAlgn="base" hangingPunct="1">
        <a:spcBef>
          <a:spcPct val="0"/>
        </a:spcBef>
        <a:spcAft>
          <a:spcPct val="0"/>
        </a:spcAft>
        <a:defRPr sz="2400" b="1">
          <a:solidFill>
            <a:schemeClr val="tx2"/>
          </a:solidFill>
          <a:latin typeface="Times New Roman" pitchFamily="18" charset="0"/>
        </a:defRPr>
      </a:lvl3pPr>
      <a:lvl4pPr algn="ctr" rtl="0" eaLnBrk="1" fontAlgn="base" hangingPunct="1">
        <a:spcBef>
          <a:spcPct val="0"/>
        </a:spcBef>
        <a:spcAft>
          <a:spcPct val="0"/>
        </a:spcAft>
        <a:defRPr sz="2400" b="1">
          <a:solidFill>
            <a:schemeClr val="tx2"/>
          </a:solidFill>
          <a:latin typeface="Times New Roman" pitchFamily="18" charset="0"/>
        </a:defRPr>
      </a:lvl4pPr>
      <a:lvl5pPr algn="ctr" rtl="0" eaLnBrk="1" fontAlgn="base" hangingPunct="1">
        <a:spcBef>
          <a:spcPct val="0"/>
        </a:spcBef>
        <a:spcAft>
          <a:spcPct val="0"/>
        </a:spcAft>
        <a:defRPr sz="2400" b="1">
          <a:solidFill>
            <a:schemeClr val="tx2"/>
          </a:solidFill>
          <a:latin typeface="Times New Roman" pitchFamily="18" charset="0"/>
        </a:defRPr>
      </a:lvl5pPr>
      <a:lvl6pPr marL="342900" algn="ctr" rtl="0" eaLnBrk="1" fontAlgn="base" hangingPunct="1">
        <a:spcBef>
          <a:spcPct val="0"/>
        </a:spcBef>
        <a:spcAft>
          <a:spcPct val="0"/>
        </a:spcAft>
        <a:defRPr sz="2400" b="1">
          <a:solidFill>
            <a:schemeClr val="tx2"/>
          </a:solidFill>
          <a:latin typeface="Times New Roman" pitchFamily="18" charset="0"/>
        </a:defRPr>
      </a:lvl6pPr>
      <a:lvl7pPr marL="685800" algn="ctr" rtl="0" eaLnBrk="1" fontAlgn="base" hangingPunct="1">
        <a:spcBef>
          <a:spcPct val="0"/>
        </a:spcBef>
        <a:spcAft>
          <a:spcPct val="0"/>
        </a:spcAft>
        <a:defRPr sz="2400" b="1">
          <a:solidFill>
            <a:schemeClr val="tx2"/>
          </a:solidFill>
          <a:latin typeface="Times New Roman" pitchFamily="18" charset="0"/>
        </a:defRPr>
      </a:lvl7pPr>
      <a:lvl8pPr marL="1028700" algn="ctr" rtl="0" eaLnBrk="1" fontAlgn="base" hangingPunct="1">
        <a:spcBef>
          <a:spcPct val="0"/>
        </a:spcBef>
        <a:spcAft>
          <a:spcPct val="0"/>
        </a:spcAft>
        <a:defRPr sz="2400" b="1">
          <a:solidFill>
            <a:schemeClr val="tx2"/>
          </a:solidFill>
          <a:latin typeface="Times New Roman" pitchFamily="18" charset="0"/>
        </a:defRPr>
      </a:lvl8pPr>
      <a:lvl9pPr marL="1371600" algn="ctr" rtl="0" eaLnBrk="1" fontAlgn="base" hangingPunct="1">
        <a:spcBef>
          <a:spcPct val="0"/>
        </a:spcBef>
        <a:spcAft>
          <a:spcPct val="0"/>
        </a:spcAft>
        <a:defRPr sz="2400" b="1">
          <a:solidFill>
            <a:schemeClr val="tx2"/>
          </a:solidFill>
          <a:latin typeface="Times New Roman" pitchFamily="18" charset="0"/>
        </a:defRPr>
      </a:lvl9pPr>
    </p:titleStyle>
    <p:body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hyperlink" Target="https://ieeexplore.ieee.org/document/10476382/"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xfrm>
            <a:off x="685800" y="514350"/>
            <a:ext cx="7772400" cy="800100"/>
          </a:xfrm>
          <a:noFill/>
        </p:spPr>
        <p:txBody>
          <a:bodyPr/>
          <a:lstStyle/>
          <a:p>
            <a:r>
              <a:rPr lang="en-US" altLang="en-US" dirty="0"/>
              <a:t>UHR NDPA Signaling</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1657349" y="1478527"/>
            <a:ext cx="5829300" cy="285750"/>
          </a:xfrm>
          <a:noFill/>
        </p:spPr>
        <p:txBody>
          <a:bodyPr/>
          <a:lstStyle/>
          <a:p>
            <a:pPr algn="ctr">
              <a:buFontTx/>
              <a:buNone/>
            </a:pPr>
            <a:r>
              <a:rPr lang="en-GB" altLang="en-US" sz="1500" dirty="0"/>
              <a:t>Date:</a:t>
            </a:r>
            <a:r>
              <a:rPr lang="en-GB" altLang="en-US" sz="1500" b="0" dirty="0"/>
              <a:t> 2024-11-11</a:t>
            </a:r>
          </a:p>
        </p:txBody>
      </p:sp>
      <p:sp>
        <p:nvSpPr>
          <p:cNvPr id="2" name="Date Placeholder 1">
            <a:extLst>
              <a:ext uri="{FF2B5EF4-FFF2-40B4-BE49-F238E27FC236}">
                <a16:creationId xmlns:a16="http://schemas.microsoft.com/office/drawing/2014/main" id="{90C9DF3E-6956-4DD5-BFE5-14185333A8D1}"/>
              </a:ext>
            </a:extLst>
          </p:cNvPr>
          <p:cNvSpPr>
            <a:spLocks noGrp="1"/>
          </p:cNvSpPr>
          <p:nvPr>
            <p:ph type="dt" sz="half" idx="10"/>
          </p:nvPr>
        </p:nvSpPr>
        <p:spPr>
          <a:xfrm>
            <a:off x="696914" y="249451"/>
            <a:ext cx="1184683" cy="207749"/>
          </a:xfrm>
        </p:spPr>
        <p:txBody>
          <a:bodyPr/>
          <a:lstStyle/>
          <a:p>
            <a:r>
              <a:rPr lang="en-US"/>
              <a:t>November 2024</a:t>
            </a:r>
            <a:endParaRPr lang="en-US" dirty="0"/>
          </a:p>
        </p:txBody>
      </p:sp>
      <p:sp>
        <p:nvSpPr>
          <p:cNvPr id="3" name="Footer Placeholder 2">
            <a:extLst>
              <a:ext uri="{FF2B5EF4-FFF2-40B4-BE49-F238E27FC236}">
                <a16:creationId xmlns:a16="http://schemas.microsoft.com/office/drawing/2014/main" id="{C7A8C79C-1127-4C2B-AB6A-4F201FEBBEFF}"/>
              </a:ext>
            </a:extLst>
          </p:cNvPr>
          <p:cNvSpPr>
            <a:spLocks noGrp="1"/>
          </p:cNvSpPr>
          <p:nvPr>
            <p:ph type="ftr" sz="quarter" idx="11"/>
          </p:nvPr>
        </p:nvSpPr>
        <p:spPr/>
        <p:txBody>
          <a:bodyPr/>
          <a:lstStyle/>
          <a:p>
            <a:r>
              <a:rPr lang="en-US" dirty="0"/>
              <a:t>Mahmoud Hasabelnaby, et. al., Huawei</a:t>
            </a:r>
          </a:p>
        </p:txBody>
      </p:sp>
      <p:sp>
        <p:nvSpPr>
          <p:cNvPr id="4" name="Slide Number Placeholder 3">
            <a:extLst>
              <a:ext uri="{FF2B5EF4-FFF2-40B4-BE49-F238E27FC236}">
                <a16:creationId xmlns:a16="http://schemas.microsoft.com/office/drawing/2014/main" id="{47B04D0D-B8BD-4C70-AD7D-EF17429404D2}"/>
              </a:ext>
            </a:extLst>
          </p:cNvPr>
          <p:cNvSpPr>
            <a:spLocks noGrp="1"/>
          </p:cNvSpPr>
          <p:nvPr>
            <p:ph type="sldNum" sz="quarter" idx="12"/>
          </p:nvPr>
        </p:nvSpPr>
        <p:spPr/>
        <p:txBody>
          <a:bodyPr/>
          <a:lstStyle/>
          <a:p>
            <a:fld id="{EE2556C5-CE8C-6547-B838-EA80C61A4AF7}" type="slidenum">
              <a:rPr lang="en-US" smtClean="0"/>
              <a:pPr/>
              <a:t>1</a:t>
            </a:fld>
            <a:endParaRPr lang="en-US" dirty="0"/>
          </a:p>
        </p:txBody>
      </p:sp>
      <p:sp>
        <p:nvSpPr>
          <p:cNvPr id="7" name="Rectangle 6">
            <a:extLst>
              <a:ext uri="{FF2B5EF4-FFF2-40B4-BE49-F238E27FC236}">
                <a16:creationId xmlns:a16="http://schemas.microsoft.com/office/drawing/2014/main" id="{E72A2DCA-4B2D-4F99-B650-60861A2DD68E}"/>
              </a:ext>
            </a:extLst>
          </p:cNvPr>
          <p:cNvSpPr>
            <a:spLocks noChangeArrowheads="1"/>
          </p:cNvSpPr>
          <p:nvPr/>
        </p:nvSpPr>
        <p:spPr bwMode="auto">
          <a:xfrm>
            <a:off x="1050376" y="1846315"/>
            <a:ext cx="10858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1500" dirty="0"/>
              <a:t>Authors:</a:t>
            </a:r>
            <a:endParaRPr lang="en-GB" altLang="en-US" sz="1500" b="0" dirty="0"/>
          </a:p>
        </p:txBody>
      </p:sp>
      <p:graphicFrame>
        <p:nvGraphicFramePr>
          <p:cNvPr id="8" name="Table 7">
            <a:extLst>
              <a:ext uri="{FF2B5EF4-FFF2-40B4-BE49-F238E27FC236}">
                <a16:creationId xmlns:a16="http://schemas.microsoft.com/office/drawing/2014/main" id="{8E4809B0-B93F-4DC4-99F9-610231CB1992}"/>
              </a:ext>
            </a:extLst>
          </p:cNvPr>
          <p:cNvGraphicFramePr>
            <a:graphicFrameLocks noGrp="1"/>
          </p:cNvGraphicFramePr>
          <p:nvPr>
            <p:extLst>
              <p:ext uri="{D42A27DB-BD31-4B8C-83A1-F6EECF244321}">
                <p14:modId xmlns:p14="http://schemas.microsoft.com/office/powerpoint/2010/main" val="82816015"/>
              </p:ext>
            </p:extLst>
          </p:nvPr>
        </p:nvGraphicFramePr>
        <p:xfrm>
          <a:off x="1112967" y="2390729"/>
          <a:ext cx="7202659" cy="1438322"/>
        </p:xfrm>
        <a:graphic>
          <a:graphicData uri="http://schemas.openxmlformats.org/drawingml/2006/table">
            <a:tbl>
              <a:tblPr firstRow="1" bandRow="1">
                <a:tableStyleId>{21E4AEA4-8DFA-4A89-87EB-49C32662AFE0}</a:tableStyleId>
              </a:tblPr>
              <a:tblGrid>
                <a:gridCol w="1410829">
                  <a:extLst>
                    <a:ext uri="{9D8B030D-6E8A-4147-A177-3AD203B41FA5}">
                      <a16:colId xmlns:a16="http://schemas.microsoft.com/office/drawing/2014/main" val="20000"/>
                    </a:ext>
                  </a:extLst>
                </a:gridCol>
                <a:gridCol w="965304">
                  <a:extLst>
                    <a:ext uri="{9D8B030D-6E8A-4147-A177-3AD203B41FA5}">
                      <a16:colId xmlns:a16="http://schemas.microsoft.com/office/drawing/2014/main" val="20001"/>
                    </a:ext>
                  </a:extLst>
                </a:gridCol>
                <a:gridCol w="2004864">
                  <a:extLst>
                    <a:ext uri="{9D8B030D-6E8A-4147-A177-3AD203B41FA5}">
                      <a16:colId xmlns:a16="http://schemas.microsoft.com/office/drawing/2014/main" val="20002"/>
                    </a:ext>
                  </a:extLst>
                </a:gridCol>
                <a:gridCol w="668289">
                  <a:extLst>
                    <a:ext uri="{9D8B030D-6E8A-4147-A177-3AD203B41FA5}">
                      <a16:colId xmlns:a16="http://schemas.microsoft.com/office/drawing/2014/main" val="20003"/>
                    </a:ext>
                  </a:extLst>
                </a:gridCol>
                <a:gridCol w="2153373">
                  <a:extLst>
                    <a:ext uri="{9D8B030D-6E8A-4147-A177-3AD203B41FA5}">
                      <a16:colId xmlns:a16="http://schemas.microsoft.com/office/drawing/2014/main" val="20004"/>
                    </a:ext>
                  </a:extLst>
                </a:gridCol>
              </a:tblGrid>
              <a:tr h="333422">
                <a:tc>
                  <a:txBody>
                    <a:bodyPr/>
                    <a:lstStyle/>
                    <a:p>
                      <a:pPr algn="ctr"/>
                      <a:r>
                        <a:rPr lang="en-US" sz="900" dirty="0">
                          <a:solidFill>
                            <a:schemeClr val="tx1"/>
                          </a:solidFill>
                        </a:rPr>
                        <a:t>Name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Affiliations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Address</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Phone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900" dirty="0">
                          <a:solidFill>
                            <a:schemeClr val="tx1"/>
                          </a:solidFill>
                        </a:rPr>
                        <a:t>Email</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18017">
                <a:tc>
                  <a:txBody>
                    <a:bodyPr/>
                    <a:lstStyle/>
                    <a:p>
                      <a:pPr algn="ctr"/>
                      <a:r>
                        <a:rPr lang="en-US" sz="1000" kern="1200" dirty="0">
                          <a:solidFill>
                            <a:schemeClr val="dk1"/>
                          </a:solidFill>
                          <a:latin typeface="+mn-lt"/>
                          <a:ea typeface="+mn-ea"/>
                          <a:cs typeface="+mn-cs"/>
                        </a:rPr>
                        <a:t>Mahmoud Hasabelnaby</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algn="ctr"/>
                      <a:endParaRPr lang="en-US" sz="1000" dirty="0"/>
                    </a:p>
                    <a:p>
                      <a:pPr algn="ctr"/>
                      <a:endParaRPr lang="en-US" sz="1000" dirty="0"/>
                    </a:p>
                    <a:p>
                      <a:pPr algn="ctr">
                        <a:lnSpc>
                          <a:spcPct val="200000"/>
                        </a:lnSpc>
                      </a:pPr>
                      <a:r>
                        <a:rPr lang="en-US" sz="1000" dirty="0"/>
                        <a:t>Huawei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Mahmoud.Hasabelnaby@huawei.com</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Junghoon Suh</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Osama </a:t>
                      </a:r>
                      <a:r>
                        <a:rPr lang="en-US" sz="1000" kern="1200" dirty="0" err="1">
                          <a:solidFill>
                            <a:schemeClr val="dk1"/>
                          </a:solidFill>
                          <a:latin typeface="+mn-lt"/>
                          <a:ea typeface="+mn-ea"/>
                          <a:cs typeface="+mn-cs"/>
                        </a:rPr>
                        <a:t>Aboul-Magd</a:t>
                      </a:r>
                      <a:endParaRPr lang="en-US" sz="1000" kern="1200" dirty="0">
                        <a:solidFill>
                          <a:schemeClr val="dk1"/>
                        </a:solidFill>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Yan Xin</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9431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kern="1200" dirty="0">
                          <a:solidFill>
                            <a:schemeClr val="dk1"/>
                          </a:solidFill>
                          <a:latin typeface="+mn-lt"/>
                          <a:ea typeface="+mn-ea"/>
                          <a:cs typeface="+mn-cs"/>
                        </a:rPr>
                        <a:t>Sara Norouzi</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8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92572408"/>
                  </a:ext>
                </a:extLst>
              </a:tr>
            </a:tbl>
          </a:graphicData>
        </a:graphic>
      </p:graphicFrame>
    </p:spTree>
    <p:extLst>
      <p:ext uri="{BB962C8B-B14F-4D97-AF65-F5344CB8AC3E}">
        <p14:creationId xmlns:p14="http://schemas.microsoft.com/office/powerpoint/2010/main" val="8223735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Summary</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10</a:t>
            </a:fld>
            <a:endParaRPr lang="en-US" sz="1200" dirty="0">
              <a:latin typeface="+mj-lt"/>
            </a:endParaRPr>
          </a:p>
        </p:txBody>
      </p:sp>
      <p:sp>
        <p:nvSpPr>
          <p:cNvPr id="4" name="Text Placeholder 3"/>
          <p:cNvSpPr>
            <a:spLocks noGrp="1"/>
          </p:cNvSpPr>
          <p:nvPr>
            <p:ph type="body" sz="quarter" idx="13"/>
          </p:nvPr>
        </p:nvSpPr>
        <p:spPr>
          <a:xfrm>
            <a:off x="457200" y="1086522"/>
            <a:ext cx="8287458" cy="3704738"/>
          </a:xfrm>
        </p:spPr>
        <p:txBody>
          <a:bodyPr>
            <a:normAutofit fontScale="92500" lnSpcReduction="10000"/>
          </a:bodyPr>
          <a:lstStyle/>
          <a:p>
            <a:pPr marL="385762" indent="-342900">
              <a:buFont typeface="Arial" panose="020B0604020202020204" pitchFamily="34" charset="0"/>
              <a:buChar char="•"/>
            </a:pPr>
            <a:r>
              <a:rPr lang="en-US" sz="1600" dirty="0"/>
              <a:t>In this contribution, we extended the NDP Announcement frame to accommodate the UHR and beyond variants, as well as considering the Co-BF sounding parameters.</a:t>
            </a:r>
          </a:p>
          <a:p>
            <a:pPr marL="385762" indent="-342900">
              <a:buFont typeface="Arial" panose="020B0604020202020204" pitchFamily="34" charset="0"/>
              <a:buChar char="•"/>
            </a:pPr>
            <a:endParaRPr lang="en-US" sz="1600" dirty="0"/>
          </a:p>
          <a:p>
            <a:pPr marL="385762" indent="-342900">
              <a:buFont typeface="Arial" panose="020B0604020202020204" pitchFamily="34" charset="0"/>
              <a:buChar char="•"/>
            </a:pPr>
            <a:r>
              <a:rPr lang="en-US" sz="1600" dirty="0"/>
              <a:t>Particularly, we propose indicating UHR and Beyond NDPA variants alongside the VHT variant by setting the value of NDPA Variant subfield in the Sounding Dialog Token field to 0.</a:t>
            </a:r>
          </a:p>
          <a:p>
            <a:pPr marL="385762" indent="-342900">
              <a:buFont typeface="Arial" panose="020B0604020202020204" pitchFamily="34" charset="0"/>
              <a:buChar char="•"/>
            </a:pPr>
            <a:endParaRPr lang="en-US" sz="1600" dirty="0"/>
          </a:p>
          <a:p>
            <a:pPr marL="385762" indent="-342900">
              <a:buFont typeface="Arial" panose="020B0604020202020204" pitchFamily="34" charset="0"/>
              <a:buChar char="•"/>
            </a:pPr>
            <a:r>
              <a:rPr lang="en-US" sz="1600" dirty="0"/>
              <a:t>If the Sounding Dialog Token (with NDPA Variant = 0) is followed by a STA Info field containing: </a:t>
            </a:r>
          </a:p>
          <a:p>
            <a:pPr lvl="1"/>
            <a:r>
              <a:rPr lang="en-US" sz="1300" dirty="0"/>
              <a:t>an AID12 in the range 1-2007, the NDPA frame corresponds to VHT.</a:t>
            </a:r>
          </a:p>
          <a:p>
            <a:pPr lvl="1"/>
            <a:r>
              <a:rPr lang="en-US" sz="1300" dirty="0"/>
              <a:t>a “Special AID” (e.g., fixed value between 2008-2047), the UHR STA recognizes this as a UHR NDPA frame.</a:t>
            </a:r>
          </a:p>
          <a:p>
            <a:pPr marL="342900" lvl="1" indent="0">
              <a:buNone/>
            </a:pPr>
            <a:endParaRPr lang="en-US" sz="1300" dirty="0"/>
          </a:p>
          <a:p>
            <a:r>
              <a:rPr lang="en-US" sz="1600" dirty="0"/>
              <a:t>Benefits of VHT Variant Usage for UHR and Beyond NDPA Variants Indication:</a:t>
            </a:r>
          </a:p>
          <a:p>
            <a:pPr lvl="1"/>
            <a:r>
              <a:rPr lang="en-US" sz="1300" dirty="0"/>
              <a:t>This simplifies STA Info field expansion to 2×K bytes (where K = 3, 4, …), if needed, enabling future scalability by simply setting every disambiguation bit to 1.</a:t>
            </a:r>
          </a:p>
          <a:p>
            <a:pPr lvl="1"/>
            <a:r>
              <a:rPr lang="en-US" sz="1300" dirty="0"/>
              <a:t>Shared AP BSS Color (6 bits) or other “shorter” AP IDs can be used to distinguish the Co-BF NDPA Info field across different APs, freeing space for more control info, instead of using the first 11 or 12 bits for the shared AP ID.</a:t>
            </a:r>
            <a:br>
              <a:rPr lang="en-US" sz="1300" dirty="0"/>
            </a:br>
            <a:endParaRPr lang="en-US" sz="1300"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41375344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latin typeface="+mj-lt"/>
              </a:rPr>
              <a:t>References</a:t>
            </a: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11</a:t>
            </a:fld>
            <a:endParaRPr lang="en-US" sz="1200" dirty="0">
              <a:latin typeface="+mj-lt"/>
            </a:endParaRPr>
          </a:p>
        </p:txBody>
      </p:sp>
      <p:sp>
        <p:nvSpPr>
          <p:cNvPr id="4" name="Text Placeholder 3"/>
          <p:cNvSpPr>
            <a:spLocks noGrp="1"/>
          </p:cNvSpPr>
          <p:nvPr>
            <p:ph type="body" sz="quarter" idx="13"/>
          </p:nvPr>
        </p:nvSpPr>
        <p:spPr>
          <a:xfrm>
            <a:off x="715424" y="1220728"/>
            <a:ext cx="7712411" cy="3382537"/>
          </a:xfrm>
        </p:spPr>
        <p:txBody>
          <a:bodyPr>
            <a:normAutofit/>
          </a:bodyPr>
          <a:lstStyle/>
          <a:p>
            <a:pPr marL="457200" indent="-457200">
              <a:buFont typeface="+mj-lt"/>
              <a:buAutoNum type="arabicPeriod"/>
            </a:pPr>
            <a:r>
              <a:rPr lang="en-US" dirty="0"/>
              <a:t>Junghoon Suh, et. al., “11-21/1977r0 NDPA for Future Amendments”.</a:t>
            </a:r>
          </a:p>
          <a:p>
            <a:pPr marL="457200" indent="-457200">
              <a:buFont typeface="+mj-lt"/>
              <a:buAutoNum type="arabicPeriod"/>
            </a:pPr>
            <a:r>
              <a:rPr lang="en-US" dirty="0"/>
              <a:t>Sameer </a:t>
            </a:r>
            <a:r>
              <a:rPr lang="en-US" dirty="0" err="1"/>
              <a:t>Vermani</a:t>
            </a:r>
            <a:r>
              <a:rPr lang="en-US" dirty="0"/>
              <a:t>, et. al., “11-24/1542r0 </a:t>
            </a:r>
            <a:r>
              <a:rPr lang="en-US" sz="1800" dirty="0"/>
              <a:t>Sounding Schemes for Coordinated Beamforming”.</a:t>
            </a:r>
            <a:endParaRPr lang="en-US" dirty="0"/>
          </a:p>
          <a:p>
            <a:pPr marL="457200" indent="-457200">
              <a:buFont typeface="+mj-lt"/>
              <a:buAutoNum type="arabicPeriod"/>
            </a:pPr>
            <a:r>
              <a:rPr lang="en-US" u="sng" dirty="0">
                <a:hlinkClick r:id="rId2">
                  <a:extLst>
                    <a:ext uri="{A12FA001-AC4F-418D-AE19-62706E023703}">
                      <ahyp:hlinkClr xmlns:ahyp="http://schemas.microsoft.com/office/drawing/2018/hyperlinkcolor" val="tx"/>
                    </a:ext>
                  </a:extLst>
                </a:hlinkClick>
              </a:rPr>
              <a:t>IEEE P802.11-REVme/D5.0</a:t>
            </a:r>
            <a:endParaRPr lang="en-US" u="sng" dirty="0"/>
          </a:p>
          <a:p>
            <a:pPr marL="457200" indent="-457200">
              <a:buFont typeface="+mj-lt"/>
              <a:buAutoNum type="arabicPeriod"/>
            </a:pPr>
            <a:r>
              <a:rPr lang="en-GB" u="sng" dirty="0"/>
              <a:t>IEEE P802.11be/</a:t>
            </a:r>
            <a:r>
              <a:rPr lang="en-US" u="sng" dirty="0"/>
              <a:t> D5.0</a:t>
            </a:r>
          </a:p>
          <a:p>
            <a:pPr marL="457200" indent="-457200">
              <a:buFont typeface="+mj-lt"/>
              <a:buAutoNum type="arabicPeriod"/>
            </a:pPr>
            <a:endParaRPr lang="en-US" u="sng" dirty="0"/>
          </a:p>
          <a:p>
            <a:pPr marL="0" indent="0">
              <a:buNone/>
            </a:pPr>
            <a:endParaRPr lang="en-US" altLang="ko-KR" dirty="0"/>
          </a:p>
          <a:p>
            <a:pPr marL="0" indent="0">
              <a:buNone/>
            </a:pPr>
            <a:endParaRPr lang="en-GB" dirty="0"/>
          </a:p>
          <a:p>
            <a:pPr marL="457200" indent="-457200">
              <a:buFont typeface="+mj-lt"/>
              <a:buAutoNum type="arabicPeriod"/>
            </a:pPr>
            <a:endParaRPr lang="en-GB" sz="2100" dirty="0"/>
          </a:p>
          <a:p>
            <a:pPr marL="457200" indent="-457200">
              <a:buFont typeface="+mj-lt"/>
              <a:buAutoNum type="arabicPeriod"/>
            </a:pPr>
            <a:endParaRPr lang="en-US" altLang="ko-KR" sz="2100" dirty="0"/>
          </a:p>
          <a:p>
            <a:pPr marL="0" indent="0">
              <a:buNone/>
            </a:pPr>
            <a:endParaRPr lang="en-GB" sz="1800"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Tree>
    <p:extLst>
      <p:ext uri="{BB962C8B-B14F-4D97-AF65-F5344CB8AC3E}">
        <p14:creationId xmlns:p14="http://schemas.microsoft.com/office/powerpoint/2010/main" val="988423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3AAA36AA-0090-45A9-939A-22A20CE349FE}"/>
              </a:ext>
            </a:extLst>
          </p:cNvPr>
          <p:cNvSpPr>
            <a:spLocks noGrp="1"/>
          </p:cNvSpPr>
          <p:nvPr>
            <p:ph type="dt" sz="half" idx="10"/>
          </p:nvPr>
        </p:nvSpPr>
        <p:spPr/>
        <p:txBody>
          <a:bodyPr/>
          <a:lstStyle/>
          <a:p>
            <a:r>
              <a:rPr lang="en-US"/>
              <a:t>November 2024</a:t>
            </a:r>
            <a:endParaRPr lang="en-US" dirty="0"/>
          </a:p>
        </p:txBody>
      </p:sp>
      <p:sp>
        <p:nvSpPr>
          <p:cNvPr id="8" name="标题 3">
            <a:extLst>
              <a:ext uri="{FF2B5EF4-FFF2-40B4-BE49-F238E27FC236}">
                <a16:creationId xmlns:a16="http://schemas.microsoft.com/office/drawing/2014/main" id="{5D3F6D02-9002-4765-BD34-17C5BDABFE5E}"/>
              </a:ext>
            </a:extLst>
          </p:cNvPr>
          <p:cNvSpPr>
            <a:spLocks noGrp="1"/>
          </p:cNvSpPr>
          <p:nvPr>
            <p:ph type="title"/>
          </p:nvPr>
        </p:nvSpPr>
        <p:spPr>
          <a:xfrm>
            <a:off x="734627" y="485989"/>
            <a:ext cx="7772400" cy="609600"/>
          </a:xfrm>
        </p:spPr>
        <p:txBody>
          <a:bodyPr/>
          <a:lstStyle/>
          <a:p>
            <a:r>
              <a:rPr lang="en-US" altLang="zh-CN" dirty="0"/>
              <a:t>Background: NDPA Signaling Design </a:t>
            </a:r>
            <a:endParaRPr lang="zh-CN" altLang="en-US" dirty="0"/>
          </a:p>
        </p:txBody>
      </p:sp>
      <p:sp>
        <p:nvSpPr>
          <p:cNvPr id="2" name="Footer Placeholder 1">
            <a:extLst>
              <a:ext uri="{FF2B5EF4-FFF2-40B4-BE49-F238E27FC236}">
                <a16:creationId xmlns:a16="http://schemas.microsoft.com/office/drawing/2014/main" id="{0797FA75-F185-489A-90F4-27FC3FD566CA}"/>
              </a:ext>
            </a:extLst>
          </p:cNvPr>
          <p:cNvSpPr>
            <a:spLocks noGrp="1"/>
          </p:cNvSpPr>
          <p:nvPr>
            <p:ph type="ftr" sz="quarter" idx="11"/>
          </p:nvPr>
        </p:nvSpPr>
        <p:spPr/>
        <p:txBody>
          <a:bodyPr/>
          <a:lstStyle/>
          <a:p>
            <a:r>
              <a:rPr lang="en-US"/>
              <a:t>Mahmoud Hasabelnaby, et. al., Huawei</a:t>
            </a:r>
            <a:endParaRPr lang="en-US" dirty="0"/>
          </a:p>
        </p:txBody>
      </p:sp>
      <p:sp>
        <p:nvSpPr>
          <p:cNvPr id="5" name="Slide Number Placeholder 4">
            <a:extLst>
              <a:ext uri="{FF2B5EF4-FFF2-40B4-BE49-F238E27FC236}">
                <a16:creationId xmlns:a16="http://schemas.microsoft.com/office/drawing/2014/main" id="{F2235BB2-CAE8-4DF7-BB1E-46CFDFD62081}"/>
              </a:ext>
            </a:extLst>
          </p:cNvPr>
          <p:cNvSpPr>
            <a:spLocks noGrp="1"/>
          </p:cNvSpPr>
          <p:nvPr>
            <p:ph type="sldNum" sz="quarter" idx="12"/>
          </p:nvPr>
        </p:nvSpPr>
        <p:spPr/>
        <p:txBody>
          <a:bodyPr/>
          <a:lstStyle/>
          <a:p>
            <a:fld id="{EE2556C5-CE8C-6547-B838-EA80C61A4AF7}" type="slidenum">
              <a:rPr lang="en-US" smtClean="0"/>
              <a:pPr/>
              <a:t>2</a:t>
            </a:fld>
            <a:endParaRPr lang="en-US" dirty="0"/>
          </a:p>
        </p:txBody>
      </p:sp>
      <p:sp>
        <p:nvSpPr>
          <p:cNvPr id="10" name="Content Placeholder 2">
            <a:extLst>
              <a:ext uri="{FF2B5EF4-FFF2-40B4-BE49-F238E27FC236}">
                <a16:creationId xmlns:a16="http://schemas.microsoft.com/office/drawing/2014/main" id="{4134C58D-42BA-4BDD-A1F2-48B7C880FF29}"/>
              </a:ext>
            </a:extLst>
          </p:cNvPr>
          <p:cNvSpPr txBox="1">
            <a:spLocks/>
          </p:cNvSpPr>
          <p:nvPr/>
        </p:nvSpPr>
        <p:spPr>
          <a:xfrm>
            <a:off x="286871" y="1196580"/>
            <a:ext cx="4285129" cy="3558988"/>
          </a:xfrm>
          <a:prstGeom prst="rect">
            <a:avLst/>
          </a:prstGeom>
        </p:spPr>
        <p:txBody>
          <a:bodyPr/>
          <a:lstStyle>
            <a:lvl1pPr marL="257175" indent="-257175" algn="l" rtl="0" eaLnBrk="1" fontAlgn="base" hangingPunct="1">
              <a:spcBef>
                <a:spcPct val="20000"/>
              </a:spcBef>
              <a:spcAft>
                <a:spcPct val="0"/>
              </a:spcAft>
              <a:buChar char="•"/>
              <a:defRPr sz="1800" b="1">
                <a:solidFill>
                  <a:schemeClr val="tx1"/>
                </a:solidFill>
                <a:latin typeface="+mn-lt"/>
                <a:ea typeface="+mn-ea"/>
                <a:cs typeface="+mn-cs"/>
              </a:defRPr>
            </a:lvl1pPr>
            <a:lvl2pPr marL="557213" indent="-214313" algn="l" rtl="0" eaLnBrk="1" fontAlgn="base" hangingPunct="1">
              <a:spcBef>
                <a:spcPct val="20000"/>
              </a:spcBef>
              <a:spcAft>
                <a:spcPct val="0"/>
              </a:spcAft>
              <a:buChar char="–"/>
              <a:defRPr sz="1500">
                <a:solidFill>
                  <a:schemeClr val="tx1"/>
                </a:solidFill>
                <a:latin typeface="+mn-lt"/>
              </a:defRPr>
            </a:lvl2pPr>
            <a:lvl3pPr marL="814388" indent="-171450" algn="l" rtl="0" eaLnBrk="1" fontAlgn="base" hangingPunct="1">
              <a:spcBef>
                <a:spcPct val="20000"/>
              </a:spcBef>
              <a:spcAft>
                <a:spcPct val="0"/>
              </a:spcAft>
              <a:buChar char="•"/>
              <a:defRPr>
                <a:solidFill>
                  <a:schemeClr val="tx1"/>
                </a:solidFill>
                <a:latin typeface="+mn-lt"/>
              </a:defRPr>
            </a:lvl3pPr>
            <a:lvl4pPr marL="1071563" indent="-171450" algn="l" rtl="0" eaLnBrk="1" fontAlgn="base" hangingPunct="1">
              <a:spcBef>
                <a:spcPct val="20000"/>
              </a:spcBef>
              <a:spcAft>
                <a:spcPct val="0"/>
              </a:spcAft>
              <a:buChar char="–"/>
              <a:defRPr sz="1200">
                <a:solidFill>
                  <a:schemeClr val="tx1"/>
                </a:solidFill>
                <a:latin typeface="+mn-lt"/>
              </a:defRPr>
            </a:lvl4pPr>
            <a:lvl5pPr marL="1328738" indent="-171450" algn="l" rtl="0" eaLnBrk="1" fontAlgn="base" hangingPunct="1">
              <a:spcBef>
                <a:spcPct val="20000"/>
              </a:spcBef>
              <a:spcAft>
                <a:spcPct val="0"/>
              </a:spcAft>
              <a:buChar char="•"/>
              <a:defRPr sz="1200">
                <a:solidFill>
                  <a:schemeClr val="tx1"/>
                </a:solidFill>
                <a:latin typeface="+mn-lt"/>
              </a:defRPr>
            </a:lvl5pPr>
            <a:lvl6pPr marL="1671638" indent="-171450" algn="l" rtl="0" eaLnBrk="1" fontAlgn="base" hangingPunct="1">
              <a:spcBef>
                <a:spcPct val="20000"/>
              </a:spcBef>
              <a:spcAft>
                <a:spcPct val="0"/>
              </a:spcAft>
              <a:buChar char="•"/>
              <a:defRPr sz="1200">
                <a:solidFill>
                  <a:schemeClr val="tx1"/>
                </a:solidFill>
                <a:latin typeface="+mn-lt"/>
              </a:defRPr>
            </a:lvl6pPr>
            <a:lvl7pPr marL="2014538" indent="-171450" algn="l" rtl="0" eaLnBrk="1" fontAlgn="base" hangingPunct="1">
              <a:spcBef>
                <a:spcPct val="20000"/>
              </a:spcBef>
              <a:spcAft>
                <a:spcPct val="0"/>
              </a:spcAft>
              <a:buChar char="•"/>
              <a:defRPr sz="1200">
                <a:solidFill>
                  <a:schemeClr val="tx1"/>
                </a:solidFill>
                <a:latin typeface="+mn-lt"/>
              </a:defRPr>
            </a:lvl7pPr>
            <a:lvl8pPr marL="2357438" indent="-171450" algn="l" rtl="0" eaLnBrk="1" fontAlgn="base" hangingPunct="1">
              <a:spcBef>
                <a:spcPct val="20000"/>
              </a:spcBef>
              <a:spcAft>
                <a:spcPct val="0"/>
              </a:spcAft>
              <a:buChar char="•"/>
              <a:defRPr sz="1200">
                <a:solidFill>
                  <a:schemeClr val="tx1"/>
                </a:solidFill>
                <a:latin typeface="+mn-lt"/>
              </a:defRPr>
            </a:lvl8pPr>
            <a:lvl9pPr marL="2700338" indent="-171450" algn="l" rtl="0" eaLnBrk="1" fontAlgn="base" hangingPunct="1">
              <a:spcBef>
                <a:spcPct val="20000"/>
              </a:spcBef>
              <a:spcAft>
                <a:spcPct val="0"/>
              </a:spcAft>
              <a:buChar char="•"/>
              <a:defRPr sz="1200">
                <a:solidFill>
                  <a:schemeClr val="tx1"/>
                </a:solidFill>
                <a:latin typeface="+mn-lt"/>
              </a:defRPr>
            </a:lvl9pPr>
          </a:lstStyle>
          <a:p>
            <a:pPr defTabSz="914400"/>
            <a:r>
              <a:rPr lang="en-US" sz="1500" kern="0" dirty="0">
                <a:latin typeface="Intel Clear" panose="020B0604020203020204"/>
              </a:rPr>
              <a:t>The NDP Announcement frame in the current 802.11 baseline is shown as follows.</a:t>
            </a:r>
            <a:endParaRPr lang="en-US" sz="1500" kern="0" dirty="0">
              <a:latin typeface="Intel Clear" panose="020B0604020203020204"/>
              <a:sym typeface="Wingdings" pitchFamily="2" charset="2"/>
            </a:endParaRPr>
          </a:p>
          <a:p>
            <a:pPr defTabSz="914400"/>
            <a:endParaRPr lang="en-US" sz="1500" kern="0" dirty="0">
              <a:latin typeface="Intel Clear" panose="020B0604020203020204"/>
              <a:sym typeface="Wingdings" pitchFamily="2" charset="2"/>
            </a:endParaRPr>
          </a:p>
          <a:p>
            <a:pPr defTabSz="914400"/>
            <a:r>
              <a:rPr lang="en-US" sz="1500" kern="0" dirty="0">
                <a:latin typeface="Intel Clear" panose="020B0604020203020204"/>
                <a:sym typeface="Wingdings" pitchFamily="2" charset="2"/>
              </a:rPr>
              <a:t>The first two bits in the Sounding Dialog Token field have been used to indicate the NDP Announcement Variant of the NDPA frame</a:t>
            </a:r>
          </a:p>
          <a:p>
            <a:pPr lvl="1" defTabSz="914400"/>
            <a:r>
              <a:rPr lang="en-CA" kern="0" dirty="0">
                <a:latin typeface="Intel Clear" panose="020B0604020203020204"/>
                <a:sym typeface="Wingdings" pitchFamily="2" charset="2"/>
              </a:rPr>
              <a:t>The first two bits are already consumed to indicate 4 variants, VHT, Ranging, HE and EHT. </a:t>
            </a:r>
          </a:p>
          <a:p>
            <a:pPr lvl="1" defTabSz="914400"/>
            <a:endParaRPr lang="en-CA" kern="0" dirty="0">
              <a:latin typeface="Intel Clear" panose="020B0604020203020204"/>
              <a:sym typeface="Wingdings" pitchFamily="2" charset="2"/>
            </a:endParaRPr>
          </a:p>
          <a:p>
            <a:pPr defTabSz="914400"/>
            <a:r>
              <a:rPr lang="en-CA" sz="1500" kern="0" dirty="0">
                <a:latin typeface="Intel Clear" panose="020B0604020203020204"/>
                <a:sym typeface="Wingdings" pitchFamily="2" charset="2"/>
              </a:rPr>
              <a:t>[</a:t>
            </a:r>
            <a:r>
              <a:rPr lang="en-CA" sz="1500" kern="0" dirty="0">
                <a:solidFill>
                  <a:srgbClr val="FF0000"/>
                </a:solidFill>
                <a:latin typeface="Intel Clear" panose="020B0604020203020204"/>
                <a:sym typeface="Wingdings" pitchFamily="2" charset="2"/>
              </a:rPr>
              <a:t>Challenge</a:t>
            </a:r>
            <a:r>
              <a:rPr lang="en-CA" sz="1500" kern="0" dirty="0">
                <a:latin typeface="Intel Clear" panose="020B0604020203020204"/>
                <a:sym typeface="Wingdings" pitchFamily="2" charset="2"/>
              </a:rPr>
              <a:t>]: </a:t>
            </a:r>
            <a:r>
              <a:rPr lang="en-US" sz="1500" kern="0" dirty="0">
                <a:latin typeface="Intel Clear" panose="020B0604020203020204"/>
              </a:rPr>
              <a:t>There is no remaining space in the NDPA Announcement frame to indicate new variants like UHR and future NDPA frame versions</a:t>
            </a:r>
            <a:r>
              <a:rPr lang="en-CA" sz="1500" kern="0" dirty="0">
                <a:latin typeface="Intel Clear" panose="020B0604020203020204"/>
                <a:sym typeface="Wingdings" pitchFamily="2" charset="2"/>
              </a:rPr>
              <a:t>.</a:t>
            </a:r>
            <a:endParaRPr lang="en-US" sz="1500" kern="0" dirty="0">
              <a:latin typeface="Intel Clear" panose="020B0604020203020204"/>
            </a:endParaRPr>
          </a:p>
        </p:txBody>
      </p:sp>
      <p:pic>
        <p:nvPicPr>
          <p:cNvPr id="41" name="Picture 40">
            <a:extLst>
              <a:ext uri="{FF2B5EF4-FFF2-40B4-BE49-F238E27FC236}">
                <a16:creationId xmlns:a16="http://schemas.microsoft.com/office/drawing/2014/main" id="{FA44C730-5E18-44AE-9412-AD8F4CB11C59}"/>
              </a:ext>
            </a:extLst>
          </p:cNvPr>
          <p:cNvPicPr>
            <a:picLocks noChangeAspect="1"/>
          </p:cNvPicPr>
          <p:nvPr/>
        </p:nvPicPr>
        <p:blipFill>
          <a:blip r:embed="rId3"/>
          <a:stretch>
            <a:fillRect/>
          </a:stretch>
        </p:blipFill>
        <p:spPr>
          <a:xfrm>
            <a:off x="4618104" y="1160233"/>
            <a:ext cx="4337947" cy="740448"/>
          </a:xfrm>
          <a:prstGeom prst="rect">
            <a:avLst/>
          </a:prstGeom>
        </p:spPr>
      </p:pic>
      <p:pic>
        <p:nvPicPr>
          <p:cNvPr id="4" name="Picture 3">
            <a:extLst>
              <a:ext uri="{FF2B5EF4-FFF2-40B4-BE49-F238E27FC236}">
                <a16:creationId xmlns:a16="http://schemas.microsoft.com/office/drawing/2014/main" id="{660EE71C-9DE0-4C6D-BDAE-842353C86434}"/>
              </a:ext>
            </a:extLst>
          </p:cNvPr>
          <p:cNvPicPr>
            <a:picLocks noChangeAspect="1"/>
          </p:cNvPicPr>
          <p:nvPr/>
        </p:nvPicPr>
        <p:blipFill>
          <a:blip r:embed="rId4"/>
          <a:stretch>
            <a:fillRect/>
          </a:stretch>
        </p:blipFill>
        <p:spPr>
          <a:xfrm>
            <a:off x="5754970" y="2034383"/>
            <a:ext cx="2547628" cy="965340"/>
          </a:xfrm>
          <a:prstGeom prst="rect">
            <a:avLst/>
          </a:prstGeom>
        </p:spPr>
      </p:pic>
      <p:cxnSp>
        <p:nvCxnSpPr>
          <p:cNvPr id="7" name="Straight Connector 6">
            <a:extLst>
              <a:ext uri="{FF2B5EF4-FFF2-40B4-BE49-F238E27FC236}">
                <a16:creationId xmlns:a16="http://schemas.microsoft.com/office/drawing/2014/main" id="{A4F92433-BA4E-4F3E-A3DD-A3869BB24CF5}"/>
              </a:ext>
            </a:extLst>
          </p:cNvPr>
          <p:cNvCxnSpPr/>
          <p:nvPr/>
        </p:nvCxnSpPr>
        <p:spPr bwMode="auto">
          <a:xfrm flipH="1">
            <a:off x="6151069" y="1517597"/>
            <a:ext cx="672353" cy="749193"/>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1" name="Straight Connector 10">
            <a:extLst>
              <a:ext uri="{FF2B5EF4-FFF2-40B4-BE49-F238E27FC236}">
                <a16:creationId xmlns:a16="http://schemas.microsoft.com/office/drawing/2014/main" id="{500A2539-CBE9-4132-BCF1-1E8B9396ECEC}"/>
              </a:ext>
            </a:extLst>
          </p:cNvPr>
          <p:cNvCxnSpPr/>
          <p:nvPr/>
        </p:nvCxnSpPr>
        <p:spPr bwMode="auto">
          <a:xfrm>
            <a:off x="7461197" y="1517597"/>
            <a:ext cx="756877" cy="749193"/>
          </a:xfrm>
          <a:prstGeom prst="line">
            <a:avLst/>
          </a:prstGeom>
          <a:solidFill>
            <a:schemeClr val="accent1"/>
          </a:solidFill>
          <a:ln w="12700" cap="flat" cmpd="sng" algn="ctr">
            <a:solidFill>
              <a:schemeClr val="tx1"/>
            </a:solidFill>
            <a:prstDash val="dash"/>
            <a:round/>
            <a:headEnd type="none" w="sm" len="sm"/>
            <a:tailEnd type="none" w="sm" len="sm"/>
          </a:ln>
          <a:effectLst/>
        </p:spPr>
      </p:cxnSp>
      <p:pic>
        <p:nvPicPr>
          <p:cNvPr id="12" name="Picture 11">
            <a:extLst>
              <a:ext uri="{FF2B5EF4-FFF2-40B4-BE49-F238E27FC236}">
                <a16:creationId xmlns:a16="http://schemas.microsoft.com/office/drawing/2014/main" id="{1277D77E-29DD-4923-9D37-8908CC0247AE}"/>
              </a:ext>
            </a:extLst>
          </p:cNvPr>
          <p:cNvPicPr>
            <a:picLocks noChangeAspect="1"/>
          </p:cNvPicPr>
          <p:nvPr/>
        </p:nvPicPr>
        <p:blipFill>
          <a:blip r:embed="rId5"/>
          <a:stretch>
            <a:fillRect/>
          </a:stretch>
        </p:blipFill>
        <p:spPr>
          <a:xfrm>
            <a:off x="5071982" y="3226899"/>
            <a:ext cx="3801848" cy="1512735"/>
          </a:xfrm>
          <a:prstGeom prst="rect">
            <a:avLst/>
          </a:prstGeom>
        </p:spPr>
      </p:pic>
      <p:sp>
        <p:nvSpPr>
          <p:cNvPr id="13" name="Rectangle 12">
            <a:extLst>
              <a:ext uri="{FF2B5EF4-FFF2-40B4-BE49-F238E27FC236}">
                <a16:creationId xmlns:a16="http://schemas.microsoft.com/office/drawing/2014/main" id="{8CB3CCAC-D285-4F54-A380-A107CF63A669}"/>
              </a:ext>
            </a:extLst>
          </p:cNvPr>
          <p:cNvSpPr/>
          <p:nvPr/>
        </p:nvSpPr>
        <p:spPr bwMode="auto">
          <a:xfrm>
            <a:off x="6788844" y="1095589"/>
            <a:ext cx="703089" cy="575688"/>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5" name="Rectangle 14">
            <a:extLst>
              <a:ext uri="{FF2B5EF4-FFF2-40B4-BE49-F238E27FC236}">
                <a16:creationId xmlns:a16="http://schemas.microsoft.com/office/drawing/2014/main" id="{2A8AD7E4-0606-4668-858F-834D13B9B5D2}"/>
              </a:ext>
            </a:extLst>
          </p:cNvPr>
          <p:cNvSpPr/>
          <p:nvPr/>
        </p:nvSpPr>
        <p:spPr bwMode="auto">
          <a:xfrm>
            <a:off x="6120333" y="2082373"/>
            <a:ext cx="1091133" cy="660827"/>
          </a:xfrm>
          <a:prstGeom prst="rect">
            <a:avLst/>
          </a:prstGeom>
          <a:noFill/>
          <a:ln w="19050" cap="flat" cmpd="sng" algn="ctr">
            <a:solidFill>
              <a:srgbClr val="FF0000"/>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500318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3</a:t>
            </a:fld>
            <a:endParaRPr lang="en-US" sz="1200" dirty="0">
              <a:latin typeface="+mj-lt"/>
            </a:endParaRPr>
          </a:p>
        </p:txBody>
      </p:sp>
      <p:sp>
        <p:nvSpPr>
          <p:cNvPr id="4" name="Text Placeholder 3"/>
          <p:cNvSpPr>
            <a:spLocks noGrp="1"/>
          </p:cNvSpPr>
          <p:nvPr>
            <p:ph type="body" sz="quarter" idx="13"/>
          </p:nvPr>
        </p:nvSpPr>
        <p:spPr>
          <a:xfrm>
            <a:off x="457200" y="1151822"/>
            <a:ext cx="8287458" cy="3704738"/>
          </a:xfrm>
        </p:spPr>
        <p:txBody>
          <a:bodyPr>
            <a:normAutofit/>
          </a:bodyPr>
          <a:lstStyle/>
          <a:p>
            <a:r>
              <a:rPr lang="en-US" dirty="0"/>
              <a:t>The sharing AP may share with the shared AP some info about how to transmit the NDP, such as:</a:t>
            </a:r>
            <a:endParaRPr lang="en-US" sz="1600" dirty="0"/>
          </a:p>
          <a:p>
            <a:pPr lvl="1"/>
            <a:r>
              <a:rPr lang="en-US" sz="1600" dirty="0"/>
              <a:t>BW and punctured channel information.</a:t>
            </a:r>
          </a:p>
          <a:p>
            <a:pPr lvl="1"/>
            <a:r>
              <a:rPr lang="en-US" sz="1600" dirty="0"/>
              <a:t>NLTF in NDP (P-matrix size).</a:t>
            </a:r>
          </a:p>
          <a:p>
            <a:pPr lvl="1"/>
            <a:r>
              <a:rPr lang="en-US" sz="1600" dirty="0"/>
              <a:t>Starting stream index and number of spatial streams for shared AP in NDP.</a:t>
            </a:r>
          </a:p>
          <a:p>
            <a:pPr lvl="1"/>
            <a:r>
              <a:rPr lang="en-US" sz="1600" dirty="0"/>
              <a:t>GI and UHR LTF Type.</a:t>
            </a:r>
          </a:p>
          <a:p>
            <a:pPr lvl="1"/>
            <a:r>
              <a:rPr lang="en-US" sz="1600" dirty="0"/>
              <a:t>TXOP duration.</a:t>
            </a:r>
          </a:p>
          <a:p>
            <a:pPr lvl="1"/>
            <a:r>
              <a:rPr lang="en-US" sz="1600" dirty="0"/>
              <a:t>…..</a:t>
            </a:r>
          </a:p>
          <a:p>
            <a:pPr marL="342900" lvl="1" indent="0">
              <a:buNone/>
            </a:pPr>
            <a:endParaRPr lang="en-US" sz="1600" dirty="0"/>
          </a:p>
          <a:p>
            <a:pPr marL="314324" indent="-342900" fontAlgn="t">
              <a:spcBef>
                <a:spcPts val="0"/>
              </a:spcBef>
              <a:spcAft>
                <a:spcPts val="0"/>
              </a:spcAft>
            </a:pPr>
            <a:r>
              <a:rPr lang="en-US" dirty="0"/>
              <a:t>In this contribution, we extend the NDP Announcement frame to accommodate the UHR and beyond variants, as well as considering the Co-BF sounding parameters, as discussed next. </a:t>
            </a:r>
          </a:p>
          <a:p>
            <a:pPr marL="271462" lvl="1" indent="0" fontAlgn="t">
              <a:spcBef>
                <a:spcPts val="0"/>
              </a:spcBef>
              <a:spcAft>
                <a:spcPts val="0"/>
              </a:spcAft>
              <a:buNone/>
            </a:pPr>
            <a:endParaRPr lang="en-US" sz="1600" dirty="0"/>
          </a:p>
          <a:p>
            <a:pPr marL="342900" lvl="1" indent="0">
              <a:buNone/>
            </a:pPr>
            <a:endParaRPr lang="en-US" altLang="ko-KR" sz="1700" dirty="0"/>
          </a:p>
          <a:p>
            <a:endParaRPr lang="en-US" dirty="0"/>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
        <p:nvSpPr>
          <p:cNvPr id="8" name="Title 1">
            <a:extLst>
              <a:ext uri="{FF2B5EF4-FFF2-40B4-BE49-F238E27FC236}">
                <a16:creationId xmlns:a16="http://schemas.microsoft.com/office/drawing/2014/main" id="{D0F448CA-01EB-459C-B63D-16B41084846C}"/>
              </a:ext>
            </a:extLst>
          </p:cNvPr>
          <p:cNvSpPr>
            <a:spLocks noGrp="1"/>
          </p:cNvSpPr>
          <p:nvPr>
            <p:ph type="title"/>
          </p:nvPr>
        </p:nvSpPr>
        <p:spPr>
          <a:xfrm>
            <a:off x="457200" y="589476"/>
            <a:ext cx="8229600" cy="551322"/>
          </a:xfrm>
        </p:spPr>
        <p:txBody>
          <a:bodyPr/>
          <a:lstStyle/>
          <a:p>
            <a:r>
              <a:rPr lang="en-US" dirty="0"/>
              <a:t>Background: Co-BF Sounding Parameters</a:t>
            </a:r>
            <a:endParaRPr lang="en-US" dirty="0">
              <a:latin typeface="+mj-lt"/>
            </a:endParaRPr>
          </a:p>
        </p:txBody>
      </p:sp>
    </p:spTree>
    <p:extLst>
      <p:ext uri="{BB962C8B-B14F-4D97-AF65-F5344CB8AC3E}">
        <p14:creationId xmlns:p14="http://schemas.microsoft.com/office/powerpoint/2010/main" val="3593616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7" name="Table 7">
                <a:extLst>
                  <a:ext uri="{FF2B5EF4-FFF2-40B4-BE49-F238E27FC236}">
                    <a16:creationId xmlns:a16="http://schemas.microsoft.com/office/drawing/2014/main" id="{43BCD85C-DEED-4B2E-BF8F-44709D44CA9D}"/>
                  </a:ext>
                </a:extLst>
              </p:cNvPr>
              <p:cNvGraphicFramePr>
                <a:graphicFrameLocks noGrp="1"/>
              </p:cNvGraphicFramePr>
              <p:nvPr>
                <p:extLst>
                  <p:ext uri="{D42A27DB-BD31-4B8C-83A1-F6EECF244321}">
                    <p14:modId xmlns:p14="http://schemas.microsoft.com/office/powerpoint/2010/main" val="3953555959"/>
                  </p:ext>
                </p:extLst>
              </p:nvPr>
            </p:nvGraphicFramePr>
            <p:xfrm>
              <a:off x="942205" y="984842"/>
              <a:ext cx="6463553"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708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708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2 or </a:t>
                          </a: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4 </a:t>
                          </a:r>
                          <a:br>
                            <a:rPr lang="en-US" sz="1000" dirty="0"/>
                          </a:br>
                          <a:r>
                            <a:rPr lang="en-US" sz="1000" dirty="0"/>
                            <a:t>(Variant dependent)</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Choice>
        <mc:Fallback xmlns="">
          <p:graphicFrame>
            <p:nvGraphicFramePr>
              <p:cNvPr id="27" name="Table 7">
                <a:extLst>
                  <a:ext uri="{FF2B5EF4-FFF2-40B4-BE49-F238E27FC236}">
                    <a16:creationId xmlns:a16="http://schemas.microsoft.com/office/drawing/2014/main" id="{43BCD85C-DEED-4B2E-BF8F-44709D44CA9D}"/>
                  </a:ext>
                </a:extLst>
              </p:cNvPr>
              <p:cNvGraphicFramePr>
                <a:graphicFrameLocks noGrp="1"/>
              </p:cNvGraphicFramePr>
              <p:nvPr>
                <p:extLst>
                  <p:ext uri="{D42A27DB-BD31-4B8C-83A1-F6EECF244321}">
                    <p14:modId xmlns:p14="http://schemas.microsoft.com/office/powerpoint/2010/main" val="3953555959"/>
                  </p:ext>
                </p:extLst>
              </p:nvPr>
            </p:nvGraphicFramePr>
            <p:xfrm>
              <a:off x="942205" y="984842"/>
              <a:ext cx="6463553"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962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962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US"/>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blipFill>
                          <a:blip r:embed="rId2"/>
                          <a:stretch>
                            <a:fillRect l="-393000" t="-103077" r="-39000" b="-7692"/>
                          </a:stretch>
                        </a:blipFill>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Fallback>
      </mc:AlternateContent>
      <p:pic>
        <p:nvPicPr>
          <p:cNvPr id="24" name="Picture 23">
            <a:extLst>
              <a:ext uri="{FF2B5EF4-FFF2-40B4-BE49-F238E27FC236}">
                <a16:creationId xmlns:a16="http://schemas.microsoft.com/office/drawing/2014/main" id="{9722F1C0-A216-4652-82A7-D3CE7BC2E940}"/>
              </a:ext>
            </a:extLst>
          </p:cNvPr>
          <p:cNvPicPr>
            <a:picLocks noChangeAspect="1"/>
          </p:cNvPicPr>
          <p:nvPr/>
        </p:nvPicPr>
        <p:blipFill>
          <a:blip r:embed="rId3"/>
          <a:stretch>
            <a:fillRect/>
          </a:stretch>
        </p:blipFill>
        <p:spPr>
          <a:xfrm>
            <a:off x="207936" y="2623373"/>
            <a:ext cx="4476783" cy="1400185"/>
          </a:xfrm>
          <a:prstGeom prst="rect">
            <a:avLst/>
          </a:prstGeom>
        </p:spPr>
      </p:pic>
      <p:sp>
        <p:nvSpPr>
          <p:cNvPr id="2" name="Title 1"/>
          <p:cNvSpPr>
            <a:spLocks noGrp="1"/>
          </p:cNvSpPr>
          <p:nvPr>
            <p:ph type="title"/>
          </p:nvPr>
        </p:nvSpPr>
        <p:spPr>
          <a:xfrm>
            <a:off x="457200" y="469900"/>
            <a:ext cx="8229600" cy="551322"/>
          </a:xfrm>
        </p:spPr>
        <p:txBody>
          <a:bodyPr/>
          <a:lstStyle/>
          <a:p>
            <a:r>
              <a:rPr lang="en-US" dirty="0"/>
              <a:t>Proposed UHR NDPA Signaling Indication (1/2)</a:t>
            </a:r>
            <a:endParaRPr lang="en-US" dirty="0">
              <a:latin typeface="+mj-lt"/>
            </a:endParaRP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4</a:t>
            </a:fld>
            <a:endParaRPr lang="en-US" sz="1200"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pic>
        <p:nvPicPr>
          <p:cNvPr id="10" name="Picture 9">
            <a:extLst>
              <a:ext uri="{FF2B5EF4-FFF2-40B4-BE49-F238E27FC236}">
                <a16:creationId xmlns:a16="http://schemas.microsoft.com/office/drawing/2014/main" id="{D3239C86-1B2E-4219-A0D2-010AB74B20EC}"/>
              </a:ext>
            </a:extLst>
          </p:cNvPr>
          <p:cNvPicPr>
            <a:picLocks noChangeAspect="1"/>
          </p:cNvPicPr>
          <p:nvPr/>
        </p:nvPicPr>
        <p:blipFill>
          <a:blip r:embed="rId4"/>
          <a:stretch>
            <a:fillRect/>
          </a:stretch>
        </p:blipFill>
        <p:spPr>
          <a:xfrm>
            <a:off x="627907" y="1655807"/>
            <a:ext cx="3162323" cy="933457"/>
          </a:xfrm>
          <a:prstGeom prst="rect">
            <a:avLst/>
          </a:prstGeom>
        </p:spPr>
      </p:pic>
      <p:cxnSp>
        <p:nvCxnSpPr>
          <p:cNvPr id="14" name="Straight Connector 13">
            <a:extLst>
              <a:ext uri="{FF2B5EF4-FFF2-40B4-BE49-F238E27FC236}">
                <a16:creationId xmlns:a16="http://schemas.microsoft.com/office/drawing/2014/main" id="{7F1BE6CD-A7F0-41F8-9DA0-4AF52B0377BC}"/>
              </a:ext>
            </a:extLst>
          </p:cNvPr>
          <p:cNvCxnSpPr>
            <a:cxnSpLocks/>
          </p:cNvCxnSpPr>
          <p:nvPr/>
        </p:nvCxnSpPr>
        <p:spPr bwMode="auto">
          <a:xfrm flipH="1">
            <a:off x="999967" y="1404657"/>
            <a:ext cx="2550057" cy="528149"/>
          </a:xfrm>
          <a:prstGeom prst="line">
            <a:avLst/>
          </a:prstGeom>
          <a:ln>
            <a:prstDash val="dash"/>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16" name="Straight Connector 15">
            <a:extLst>
              <a:ext uri="{FF2B5EF4-FFF2-40B4-BE49-F238E27FC236}">
                <a16:creationId xmlns:a16="http://schemas.microsoft.com/office/drawing/2014/main" id="{3E6BD96D-2B3E-4F03-B5FF-8780E3926459}"/>
              </a:ext>
            </a:extLst>
          </p:cNvPr>
          <p:cNvCxnSpPr>
            <a:cxnSpLocks/>
          </p:cNvCxnSpPr>
          <p:nvPr/>
        </p:nvCxnSpPr>
        <p:spPr bwMode="auto">
          <a:xfrm flipH="1">
            <a:off x="3728684" y="1404657"/>
            <a:ext cx="881418" cy="512449"/>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3" name="Straight Connector 12">
            <a:extLst>
              <a:ext uri="{FF2B5EF4-FFF2-40B4-BE49-F238E27FC236}">
                <a16:creationId xmlns:a16="http://schemas.microsoft.com/office/drawing/2014/main" id="{C15E6843-DD74-4FD3-811D-97D09FFC24BA}"/>
              </a:ext>
            </a:extLst>
          </p:cNvPr>
          <p:cNvCxnSpPr>
            <a:cxnSpLocks/>
          </p:cNvCxnSpPr>
          <p:nvPr/>
        </p:nvCxnSpPr>
        <p:spPr bwMode="auto">
          <a:xfrm>
            <a:off x="2331854" y="2361126"/>
            <a:ext cx="2316720" cy="291103"/>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7" name="Straight Connector 16">
            <a:extLst>
              <a:ext uri="{FF2B5EF4-FFF2-40B4-BE49-F238E27FC236}">
                <a16:creationId xmlns:a16="http://schemas.microsoft.com/office/drawing/2014/main" id="{BAE1CD45-1607-470F-A0CA-B94C3357FE99}"/>
              </a:ext>
            </a:extLst>
          </p:cNvPr>
          <p:cNvCxnSpPr>
            <a:cxnSpLocks/>
          </p:cNvCxnSpPr>
          <p:nvPr/>
        </p:nvCxnSpPr>
        <p:spPr bwMode="auto">
          <a:xfrm flipH="1">
            <a:off x="252025" y="2361126"/>
            <a:ext cx="740887" cy="291103"/>
          </a:xfrm>
          <a:prstGeom prst="line">
            <a:avLst/>
          </a:prstGeom>
          <a:solidFill>
            <a:schemeClr val="accent1"/>
          </a:solidFill>
          <a:ln w="12700" cap="flat" cmpd="sng" algn="ctr">
            <a:solidFill>
              <a:schemeClr val="tx1"/>
            </a:solidFill>
            <a:prstDash val="dash"/>
            <a:round/>
            <a:headEnd type="none" w="sm" len="sm"/>
            <a:tailEnd type="none" w="sm" len="sm"/>
          </a:ln>
          <a:effectLst/>
        </p:spPr>
      </p:cxnSp>
      <p:pic>
        <p:nvPicPr>
          <p:cNvPr id="22" name="Picture 21">
            <a:extLst>
              <a:ext uri="{FF2B5EF4-FFF2-40B4-BE49-F238E27FC236}">
                <a16:creationId xmlns:a16="http://schemas.microsoft.com/office/drawing/2014/main" id="{9DBAA24A-9634-4814-A5D4-E7DADBF8D978}"/>
              </a:ext>
            </a:extLst>
          </p:cNvPr>
          <p:cNvPicPr>
            <a:picLocks noChangeAspect="1"/>
          </p:cNvPicPr>
          <p:nvPr/>
        </p:nvPicPr>
        <p:blipFill>
          <a:blip r:embed="rId5"/>
          <a:stretch>
            <a:fillRect/>
          </a:stretch>
        </p:blipFill>
        <p:spPr>
          <a:xfrm>
            <a:off x="2277259" y="3114063"/>
            <a:ext cx="1857389" cy="172468"/>
          </a:xfrm>
          <a:prstGeom prst="rect">
            <a:avLst/>
          </a:prstGeom>
        </p:spPr>
      </p:pic>
      <p:pic>
        <p:nvPicPr>
          <p:cNvPr id="36" name="Picture 35">
            <a:extLst>
              <a:ext uri="{FF2B5EF4-FFF2-40B4-BE49-F238E27FC236}">
                <a16:creationId xmlns:a16="http://schemas.microsoft.com/office/drawing/2014/main" id="{99A5E466-18E0-4F72-A8D8-9D2DFC4B97F5}"/>
              </a:ext>
            </a:extLst>
          </p:cNvPr>
          <p:cNvPicPr>
            <a:picLocks noChangeAspect="1"/>
          </p:cNvPicPr>
          <p:nvPr/>
        </p:nvPicPr>
        <p:blipFill>
          <a:blip r:embed="rId5"/>
          <a:stretch>
            <a:fillRect/>
          </a:stretch>
        </p:blipFill>
        <p:spPr>
          <a:xfrm>
            <a:off x="2281414" y="3126208"/>
            <a:ext cx="1857389" cy="172468"/>
          </a:xfrm>
          <a:prstGeom prst="rect">
            <a:avLst/>
          </a:prstGeom>
        </p:spPr>
      </p:pic>
      <mc:AlternateContent xmlns:mc="http://schemas.openxmlformats.org/markup-compatibility/2006" xmlns:a14="http://schemas.microsoft.com/office/drawing/2010/main">
        <mc:Choice Requires="a14">
          <p:sp>
            <p:nvSpPr>
              <p:cNvPr id="37" name="TextBox 36">
                <a:extLst>
                  <a:ext uri="{FF2B5EF4-FFF2-40B4-BE49-F238E27FC236}">
                    <a16:creationId xmlns:a16="http://schemas.microsoft.com/office/drawing/2014/main" id="{55755587-C458-4F51-B777-154BE314307C}"/>
                  </a:ext>
                </a:extLst>
              </p:cNvPr>
              <p:cNvSpPr txBox="1"/>
              <p:nvPr/>
            </p:nvSpPr>
            <p:spPr>
              <a:xfrm>
                <a:off x="2217770" y="3046033"/>
                <a:ext cx="1242721" cy="276999"/>
              </a:xfrm>
              <a:prstGeom prst="rect">
                <a:avLst/>
              </a:prstGeom>
              <a:noFill/>
            </p:spPr>
            <p:txBody>
              <a:bodyPr wrap="square" rtlCol="0">
                <a:spAutoFit/>
              </a:bodyPr>
              <a:lstStyle/>
              <a:p>
                <a:r>
                  <a:rPr lang="en-US" sz="1200" dirty="0">
                    <a:solidFill>
                      <a:srgbClr val="FF0000"/>
                    </a:solidFill>
                  </a:rPr>
                  <a:t>or </a:t>
                </a:r>
                <a14:m>
                  <m:oMath xmlns:m="http://schemas.openxmlformats.org/officeDocument/2006/math">
                    <m:r>
                      <m:rPr>
                        <m:sty m:val="p"/>
                      </m:rPr>
                      <a:rPr lang="en-US" sz="1200" i="0" dirty="0" smtClean="0">
                        <a:solidFill>
                          <a:srgbClr val="FF0000"/>
                        </a:solidFill>
                        <a:latin typeface="Cambria Math" panose="02040503050406030204" pitchFamily="18" charset="0"/>
                      </a:rPr>
                      <m:t>U</m:t>
                    </m:r>
                    <m:r>
                      <m:rPr>
                        <m:sty m:val="p"/>
                      </m:rPr>
                      <a:rPr lang="en-US" sz="1200" b="0" i="0" dirty="0" smtClean="0">
                        <a:solidFill>
                          <a:srgbClr val="FF0000"/>
                        </a:solidFill>
                        <a:latin typeface="Cambria Math" panose="02040503050406030204" pitchFamily="18" charset="0"/>
                      </a:rPr>
                      <m:t>HR</m:t>
                    </m:r>
                  </m:oMath>
                </a14:m>
                <a:endParaRPr lang="en-US" sz="1200" dirty="0"/>
              </a:p>
            </p:txBody>
          </p:sp>
        </mc:Choice>
        <mc:Fallback xmlns="">
          <p:sp>
            <p:nvSpPr>
              <p:cNvPr id="37" name="TextBox 36">
                <a:extLst>
                  <a:ext uri="{FF2B5EF4-FFF2-40B4-BE49-F238E27FC236}">
                    <a16:creationId xmlns:a16="http://schemas.microsoft.com/office/drawing/2014/main" id="{55755587-C458-4F51-B777-154BE314307C}"/>
                  </a:ext>
                </a:extLst>
              </p:cNvPr>
              <p:cNvSpPr txBox="1">
                <a:spLocks noRot="1" noChangeAspect="1" noMove="1" noResize="1" noEditPoints="1" noAdjustHandles="1" noChangeArrowheads="1" noChangeShapeType="1" noTextEdit="1"/>
              </p:cNvSpPr>
              <p:nvPr/>
            </p:nvSpPr>
            <p:spPr>
              <a:xfrm>
                <a:off x="2217770" y="3046033"/>
                <a:ext cx="1242721" cy="276999"/>
              </a:xfrm>
              <a:prstGeom prst="rect">
                <a:avLst/>
              </a:prstGeom>
              <a:blipFill>
                <a:blip r:embed="rId6"/>
                <a:stretch>
                  <a:fillRect l="-490" t="-2222" b="-17778"/>
                </a:stretch>
              </a:blipFill>
            </p:spPr>
            <p:txBody>
              <a:bodyPr/>
              <a:lstStyle/>
              <a:p>
                <a:r>
                  <a:rPr lang="en-US">
                    <a:noFill/>
                  </a:rPr>
                  <a:t> </a:t>
                </a:r>
              </a:p>
            </p:txBody>
          </p:sp>
        </mc:Fallback>
      </mc:AlternateContent>
      <p:pic>
        <p:nvPicPr>
          <p:cNvPr id="38" name="Picture 37">
            <a:extLst>
              <a:ext uri="{FF2B5EF4-FFF2-40B4-BE49-F238E27FC236}">
                <a16:creationId xmlns:a16="http://schemas.microsoft.com/office/drawing/2014/main" id="{D1D87B6A-D085-41D5-BD2B-D1A04FA4684A}"/>
              </a:ext>
            </a:extLst>
          </p:cNvPr>
          <p:cNvPicPr>
            <a:picLocks noChangeAspect="1"/>
          </p:cNvPicPr>
          <p:nvPr/>
        </p:nvPicPr>
        <p:blipFill>
          <a:blip r:embed="rId7"/>
          <a:stretch>
            <a:fillRect/>
          </a:stretch>
        </p:blipFill>
        <p:spPr>
          <a:xfrm>
            <a:off x="2897321" y="3109376"/>
            <a:ext cx="1676412" cy="180976"/>
          </a:xfrm>
          <a:prstGeom prst="rect">
            <a:avLst/>
          </a:prstGeom>
        </p:spPr>
      </p:pic>
      <p:sp>
        <p:nvSpPr>
          <p:cNvPr id="41" name="TextBox 40">
            <a:extLst>
              <a:ext uri="{FF2B5EF4-FFF2-40B4-BE49-F238E27FC236}">
                <a16:creationId xmlns:a16="http://schemas.microsoft.com/office/drawing/2014/main" id="{B6E2E5F5-F7AA-4FC2-BB99-B3A704FF92F3}"/>
              </a:ext>
            </a:extLst>
          </p:cNvPr>
          <p:cNvSpPr txBox="1"/>
          <p:nvPr/>
        </p:nvSpPr>
        <p:spPr>
          <a:xfrm>
            <a:off x="139853" y="4115641"/>
            <a:ext cx="8813282" cy="707886"/>
          </a:xfrm>
          <a:prstGeom prst="rect">
            <a:avLst/>
          </a:prstGeom>
          <a:noFill/>
        </p:spPr>
        <p:txBody>
          <a:bodyPr wrap="square">
            <a:spAutoFit/>
          </a:bodyPr>
          <a:lstStyle/>
          <a:p>
            <a:pPr marL="171450" indent="-171450">
              <a:buFont typeface="Arial" panose="020B0604020202020204" pitchFamily="34" charset="0"/>
              <a:buChar char="•"/>
            </a:pPr>
            <a:r>
              <a:rPr lang="en-US" sz="1000" b="0" dirty="0">
                <a:latin typeface="Intel Clear" panose="020B0604020203020204"/>
              </a:rPr>
              <a:t>If the Sounding Dialog Token, with NDP Announcement Variant subfield equals zero, is </a:t>
            </a:r>
            <a:r>
              <a:rPr lang="en-US" sz="1000" dirty="0">
                <a:latin typeface="Intel Clear" panose="020B0604020203020204"/>
              </a:rPr>
              <a:t>followed by a STA Info field containing an AID between 1 and 2007</a:t>
            </a:r>
            <a:r>
              <a:rPr lang="en-US" sz="1000" b="0" dirty="0">
                <a:latin typeface="Intel Clear" panose="020B0604020203020204"/>
              </a:rPr>
              <a:t>, this NDPA frame corresponds to the </a:t>
            </a:r>
            <a:r>
              <a:rPr lang="en-US" sz="1000" dirty="0">
                <a:latin typeface="Intel Clear" panose="020B0604020203020204"/>
              </a:rPr>
              <a:t>VHT. </a:t>
            </a:r>
            <a:endParaRPr lang="en-US" sz="1000" b="0" dirty="0">
              <a:latin typeface="Intel Clear" panose="020B0604020203020204"/>
            </a:endParaRPr>
          </a:p>
          <a:p>
            <a:pPr marL="171450" indent="-171450">
              <a:buFont typeface="Arial" panose="020B0604020202020204" pitchFamily="34" charset="0"/>
              <a:buChar char="•"/>
            </a:pPr>
            <a:r>
              <a:rPr lang="en-US" sz="1000" b="0" dirty="0">
                <a:latin typeface="Intel Clear" panose="020B0604020203020204"/>
              </a:rPr>
              <a:t>If the Sounding Dialog Token, with NDP Announcement Variant subfield equals zero, is </a:t>
            </a:r>
            <a:r>
              <a:rPr lang="en-US" sz="1000" dirty="0">
                <a:latin typeface="Intel Clear" panose="020B0604020203020204"/>
              </a:rPr>
              <a:t>followed by a STA Info field containing a “Special AID” greater than 2007 </a:t>
            </a:r>
            <a:r>
              <a:rPr lang="en-US" sz="1000" b="0" dirty="0">
                <a:latin typeface="Intel Clear" panose="020B0604020203020204"/>
              </a:rPr>
              <a:t>(e.g., a fixed value in the range of 2008 and 2047), the UHR STA will detect that this is a UHR NDPA frame.</a:t>
            </a:r>
          </a:p>
        </p:txBody>
      </p:sp>
      <p:sp>
        <p:nvSpPr>
          <p:cNvPr id="28" name="TextBox 27">
            <a:extLst>
              <a:ext uri="{FF2B5EF4-FFF2-40B4-BE49-F238E27FC236}">
                <a16:creationId xmlns:a16="http://schemas.microsoft.com/office/drawing/2014/main" id="{E1A615F6-8314-48B8-800A-6FDF85570616}"/>
              </a:ext>
            </a:extLst>
          </p:cNvPr>
          <p:cNvSpPr txBox="1"/>
          <p:nvPr/>
        </p:nvSpPr>
        <p:spPr>
          <a:xfrm flipH="1">
            <a:off x="350378" y="1371001"/>
            <a:ext cx="799139" cy="276999"/>
          </a:xfrm>
          <a:prstGeom prst="rect">
            <a:avLst/>
          </a:prstGeom>
          <a:noFill/>
        </p:spPr>
        <p:txBody>
          <a:bodyPr wrap="square" rtlCol="0">
            <a:spAutoFit/>
          </a:bodyPr>
          <a:lstStyle/>
          <a:p>
            <a:r>
              <a:rPr lang="en-US" sz="1200" dirty="0"/>
              <a:t>Octets</a:t>
            </a:r>
          </a:p>
        </p:txBody>
      </p:sp>
    </p:spTree>
    <p:extLst>
      <p:ext uri="{BB962C8B-B14F-4D97-AF65-F5344CB8AC3E}">
        <p14:creationId xmlns:p14="http://schemas.microsoft.com/office/powerpoint/2010/main" val="132524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t>Proposed UHR NDPA Signaling Indication</a:t>
            </a:r>
            <a:endParaRPr lang="en-US" dirty="0">
              <a:latin typeface="+mj-lt"/>
            </a:endParaRP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5</a:t>
            </a:fld>
            <a:endParaRPr lang="en-US" sz="1200"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
        <p:nvSpPr>
          <p:cNvPr id="48" name="TextBox 47">
            <a:extLst>
              <a:ext uri="{FF2B5EF4-FFF2-40B4-BE49-F238E27FC236}">
                <a16:creationId xmlns:a16="http://schemas.microsoft.com/office/drawing/2014/main" id="{0CDC3B5F-E156-4146-BC48-7092EC2035CC}"/>
              </a:ext>
            </a:extLst>
          </p:cNvPr>
          <p:cNvSpPr txBox="1"/>
          <p:nvPr/>
        </p:nvSpPr>
        <p:spPr>
          <a:xfrm>
            <a:off x="154567" y="1007497"/>
            <a:ext cx="8813282" cy="1615827"/>
          </a:xfrm>
          <a:prstGeom prst="rect">
            <a:avLst/>
          </a:prstGeom>
          <a:noFill/>
        </p:spPr>
        <p:txBody>
          <a:bodyPr wrap="square">
            <a:spAutoFit/>
          </a:bodyPr>
          <a:lstStyle/>
          <a:p>
            <a:pPr marL="171450" indent="-171450">
              <a:buFont typeface="Arial" panose="020B0604020202020204" pitchFamily="34" charset="0"/>
              <a:buChar char="•"/>
            </a:pPr>
            <a:r>
              <a:rPr lang="en-US" sz="1500" dirty="0">
                <a:latin typeface="Intel Clear" panose="020B0604020203020204"/>
              </a:rPr>
              <a:t>An advantage of accommodating the </a:t>
            </a:r>
            <a:r>
              <a:rPr lang="en-US" sz="1500" u="sng" dirty="0">
                <a:latin typeface="Intel Clear" panose="020B0604020203020204"/>
              </a:rPr>
              <a:t>UHR and Beyond NDPA variants </a:t>
            </a:r>
            <a:r>
              <a:rPr lang="en-US" sz="1500" dirty="0">
                <a:latin typeface="Intel Clear" panose="020B0604020203020204"/>
              </a:rPr>
              <a:t>indication alongside the </a:t>
            </a:r>
            <a:r>
              <a:rPr lang="en-US" sz="1500" u="sng" dirty="0">
                <a:latin typeface="Intel Clear" panose="020B0604020203020204"/>
              </a:rPr>
              <a:t>VHT variant </a:t>
            </a:r>
            <a:r>
              <a:rPr lang="en-US" sz="1500" dirty="0">
                <a:latin typeface="Intel Clear" panose="020B0604020203020204"/>
              </a:rPr>
              <a:t>is:</a:t>
            </a:r>
          </a:p>
          <a:p>
            <a:pPr marL="742950" lvl="1" indent="-285750">
              <a:buFont typeface="Wingdings" panose="05000000000000000000" pitchFamily="2" charset="2"/>
              <a:buChar char="Ø"/>
            </a:pPr>
            <a:r>
              <a:rPr lang="en-US" sz="1500" dirty="0">
                <a:latin typeface="Intel Clear" panose="020B0604020203020204"/>
              </a:rPr>
              <a:t>it allows for </a:t>
            </a:r>
            <a:r>
              <a:rPr lang="en-US" sz="1500" u="sng" dirty="0">
                <a:latin typeface="Intel Clear" panose="020B0604020203020204"/>
              </a:rPr>
              <a:t>easy extension of the STA Info field size to 2×K bytes (with K = 3, 4, …) if needed, especially for future generations</a:t>
            </a:r>
            <a:r>
              <a:rPr lang="en-US" sz="1500" dirty="0">
                <a:latin typeface="Intel Clear" panose="020B0604020203020204"/>
              </a:rPr>
              <a:t>. </a:t>
            </a:r>
          </a:p>
          <a:p>
            <a:pPr marL="1085850" lvl="2" indent="-171450">
              <a:buFont typeface="Courier New" panose="02070309020205020404" pitchFamily="49" charset="0"/>
              <a:buChar char="o"/>
            </a:pPr>
            <a:r>
              <a:rPr lang="en-US" sz="1200" dirty="0">
                <a:latin typeface="Intel Clear" panose="020B0604020203020204"/>
              </a:rPr>
              <a:t>This only requires setting each Disambiguation bit to 1. </a:t>
            </a:r>
            <a:br>
              <a:rPr lang="en-US" sz="1200" dirty="0">
                <a:latin typeface="Intel Clear" panose="020B0604020203020204"/>
              </a:rPr>
            </a:br>
            <a:endParaRPr lang="en-US" sz="1200" dirty="0">
              <a:latin typeface="Intel Clear" panose="020B0604020203020204"/>
            </a:endParaRPr>
          </a:p>
          <a:p>
            <a:pPr marL="171450" indent="-171450">
              <a:buFont typeface="Arial" panose="020B0604020202020204" pitchFamily="34" charset="0"/>
              <a:buChar char="•"/>
            </a:pPr>
            <a:r>
              <a:rPr lang="en-US" sz="1500" dirty="0">
                <a:latin typeface="Intel Clear" panose="020B0604020203020204"/>
              </a:rPr>
              <a:t>In contrast, accommodating the UHR and Beyond NDPA variants indication with HE or EHT variants would pose challenges for the STA Info field expansion (if needed for future generations) since they use AID 11.</a:t>
            </a:r>
            <a:endParaRPr lang="en-US" sz="1500" b="0" dirty="0">
              <a:latin typeface="Intel Clear" panose="020B0604020203020204"/>
            </a:endParaRPr>
          </a:p>
        </p:txBody>
      </p:sp>
      <p:pic>
        <p:nvPicPr>
          <p:cNvPr id="5" name="Picture 4">
            <a:extLst>
              <a:ext uri="{FF2B5EF4-FFF2-40B4-BE49-F238E27FC236}">
                <a16:creationId xmlns:a16="http://schemas.microsoft.com/office/drawing/2014/main" id="{DF32B838-E330-4048-97E2-31B9B89FD818}"/>
              </a:ext>
            </a:extLst>
          </p:cNvPr>
          <p:cNvPicPr>
            <a:picLocks noChangeAspect="1"/>
          </p:cNvPicPr>
          <p:nvPr/>
        </p:nvPicPr>
        <p:blipFill>
          <a:blip r:embed="rId2"/>
          <a:stretch>
            <a:fillRect/>
          </a:stretch>
        </p:blipFill>
        <p:spPr>
          <a:xfrm>
            <a:off x="964136" y="2766506"/>
            <a:ext cx="6894347" cy="1994242"/>
          </a:xfrm>
          <a:prstGeom prst="rect">
            <a:avLst/>
          </a:prstGeom>
        </p:spPr>
      </p:pic>
    </p:spTree>
    <p:extLst>
      <p:ext uri="{BB962C8B-B14F-4D97-AF65-F5344CB8AC3E}">
        <p14:creationId xmlns:p14="http://schemas.microsoft.com/office/powerpoint/2010/main" val="22831581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1" name="Table 7">
                <a:extLst>
                  <a:ext uri="{FF2B5EF4-FFF2-40B4-BE49-F238E27FC236}">
                    <a16:creationId xmlns:a16="http://schemas.microsoft.com/office/drawing/2014/main" id="{3EF50F3C-3E44-441E-B3EC-67F39C7A4F9A}"/>
                  </a:ext>
                </a:extLst>
              </p:cNvPr>
              <p:cNvGraphicFramePr>
                <a:graphicFrameLocks noGrp="1"/>
              </p:cNvGraphicFramePr>
              <p:nvPr>
                <p:extLst>
                  <p:ext uri="{D42A27DB-BD31-4B8C-83A1-F6EECF244321}">
                    <p14:modId xmlns:p14="http://schemas.microsoft.com/office/powerpoint/2010/main" val="2797842182"/>
                  </p:ext>
                </p:extLst>
              </p:nvPr>
            </p:nvGraphicFramePr>
            <p:xfrm>
              <a:off x="933767" y="1137657"/>
              <a:ext cx="7258850"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795297">
                      <a:extLst>
                        <a:ext uri="{9D8B030D-6E8A-4147-A177-3AD203B41FA5}">
                          <a16:colId xmlns:a16="http://schemas.microsoft.com/office/drawing/2014/main" val="3315111994"/>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708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Co-BF NDPA Info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708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2 or </a:t>
                          </a: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4 </a:t>
                          </a:r>
                          <a:br>
                            <a:rPr lang="en-US" sz="1000" dirty="0"/>
                          </a:br>
                          <a:r>
                            <a:rPr lang="en-US" sz="1000" dirty="0"/>
                            <a:t>(Variant dependent)</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Choice>
        <mc:Fallback xmlns="">
          <p:graphicFrame>
            <p:nvGraphicFramePr>
              <p:cNvPr id="21" name="Table 7">
                <a:extLst>
                  <a:ext uri="{FF2B5EF4-FFF2-40B4-BE49-F238E27FC236}">
                    <a16:creationId xmlns:a16="http://schemas.microsoft.com/office/drawing/2014/main" id="{3EF50F3C-3E44-441E-B3EC-67F39C7A4F9A}"/>
                  </a:ext>
                </a:extLst>
              </p:cNvPr>
              <p:cNvGraphicFramePr>
                <a:graphicFrameLocks noGrp="1"/>
              </p:cNvGraphicFramePr>
              <p:nvPr>
                <p:extLst>
                  <p:ext uri="{D42A27DB-BD31-4B8C-83A1-F6EECF244321}">
                    <p14:modId xmlns:p14="http://schemas.microsoft.com/office/powerpoint/2010/main" val="2797842182"/>
                  </p:ext>
                </p:extLst>
              </p:nvPr>
            </p:nvGraphicFramePr>
            <p:xfrm>
              <a:off x="933767" y="1137657"/>
              <a:ext cx="7258850"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795297">
                      <a:extLst>
                        <a:ext uri="{9D8B030D-6E8A-4147-A177-3AD203B41FA5}">
                          <a16:colId xmlns:a16="http://schemas.microsoft.com/office/drawing/2014/main" val="3315111994"/>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962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Co-BF NDPA Info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962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US"/>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blipFill>
                          <a:blip r:embed="rId2"/>
                          <a:stretch>
                            <a:fillRect l="-458000" t="-103077" r="-39500" b="-7692"/>
                          </a:stretch>
                        </a:blipFill>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Fallback>
      </mc:AlternateContent>
      <p:sp>
        <p:nvSpPr>
          <p:cNvPr id="23" name="TextBox 22">
            <a:extLst>
              <a:ext uri="{FF2B5EF4-FFF2-40B4-BE49-F238E27FC236}">
                <a16:creationId xmlns:a16="http://schemas.microsoft.com/office/drawing/2014/main" id="{F396472C-C01A-4F0B-8B6C-7A882391F953}"/>
              </a:ext>
            </a:extLst>
          </p:cNvPr>
          <p:cNvSpPr txBox="1"/>
          <p:nvPr/>
        </p:nvSpPr>
        <p:spPr>
          <a:xfrm flipH="1">
            <a:off x="341940" y="1523816"/>
            <a:ext cx="799139" cy="276999"/>
          </a:xfrm>
          <a:prstGeom prst="rect">
            <a:avLst/>
          </a:prstGeom>
          <a:noFill/>
        </p:spPr>
        <p:txBody>
          <a:bodyPr wrap="square" rtlCol="0">
            <a:spAutoFit/>
          </a:bodyPr>
          <a:lstStyle/>
          <a:p>
            <a:r>
              <a:rPr lang="en-US" sz="1200" dirty="0"/>
              <a:t>Octets</a:t>
            </a:r>
          </a:p>
        </p:txBody>
      </p:sp>
      <p:sp>
        <p:nvSpPr>
          <p:cNvPr id="2" name="Title 1"/>
          <p:cNvSpPr>
            <a:spLocks noGrp="1"/>
          </p:cNvSpPr>
          <p:nvPr>
            <p:ph type="title"/>
          </p:nvPr>
        </p:nvSpPr>
        <p:spPr>
          <a:xfrm>
            <a:off x="457200" y="469900"/>
            <a:ext cx="8229600" cy="551322"/>
          </a:xfrm>
        </p:spPr>
        <p:txBody>
          <a:bodyPr/>
          <a:lstStyle/>
          <a:p>
            <a:r>
              <a:rPr lang="en-US" dirty="0"/>
              <a:t>Option 1: Proposed UHR NDPA Signaling Design </a:t>
            </a:r>
            <a:endParaRPr lang="en-US" dirty="0">
              <a:latin typeface="+mj-lt"/>
            </a:endParaRP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6</a:t>
            </a:fld>
            <a:endParaRPr lang="en-US" sz="1200"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graphicFrame>
        <p:nvGraphicFramePr>
          <p:cNvPr id="24" name="Table 7">
            <a:extLst>
              <a:ext uri="{FF2B5EF4-FFF2-40B4-BE49-F238E27FC236}">
                <a16:creationId xmlns:a16="http://schemas.microsoft.com/office/drawing/2014/main" id="{45448C43-BDF3-40AE-B69E-F345816C7989}"/>
              </a:ext>
            </a:extLst>
          </p:cNvPr>
          <p:cNvGraphicFramePr>
            <a:graphicFrameLocks noGrp="1"/>
          </p:cNvGraphicFramePr>
          <p:nvPr>
            <p:extLst>
              <p:ext uri="{D42A27DB-BD31-4B8C-83A1-F6EECF244321}">
                <p14:modId xmlns:p14="http://schemas.microsoft.com/office/powerpoint/2010/main" val="1583056056"/>
              </p:ext>
            </p:extLst>
          </p:nvPr>
        </p:nvGraphicFramePr>
        <p:xfrm>
          <a:off x="1341711" y="2079838"/>
          <a:ext cx="6096000" cy="1290320"/>
        </p:xfrm>
        <a:graphic>
          <a:graphicData uri="http://schemas.openxmlformats.org/drawingml/2006/table">
            <a:tbl>
              <a:tblPr firstRow="1" bandRow="1">
                <a:tableStyleId>{5940675A-B579-460E-94D1-54222C63F5DA}</a:tableStyleId>
              </a:tblPr>
              <a:tblGrid>
                <a:gridCol w="1016000">
                  <a:extLst>
                    <a:ext uri="{9D8B030D-6E8A-4147-A177-3AD203B41FA5}">
                      <a16:colId xmlns:a16="http://schemas.microsoft.com/office/drawing/2014/main" val="2836971721"/>
                    </a:ext>
                  </a:extLst>
                </a:gridCol>
                <a:gridCol w="1016000">
                  <a:extLst>
                    <a:ext uri="{9D8B030D-6E8A-4147-A177-3AD203B41FA5}">
                      <a16:colId xmlns:a16="http://schemas.microsoft.com/office/drawing/2014/main" val="2978652814"/>
                    </a:ext>
                  </a:extLst>
                </a:gridCol>
                <a:gridCol w="1086871">
                  <a:extLst>
                    <a:ext uri="{9D8B030D-6E8A-4147-A177-3AD203B41FA5}">
                      <a16:colId xmlns:a16="http://schemas.microsoft.com/office/drawing/2014/main" val="3371605978"/>
                    </a:ext>
                  </a:extLst>
                </a:gridCol>
                <a:gridCol w="945129">
                  <a:extLst>
                    <a:ext uri="{9D8B030D-6E8A-4147-A177-3AD203B41FA5}">
                      <a16:colId xmlns:a16="http://schemas.microsoft.com/office/drawing/2014/main" val="223993147"/>
                    </a:ext>
                  </a:extLst>
                </a:gridCol>
                <a:gridCol w="1016000">
                  <a:extLst>
                    <a:ext uri="{9D8B030D-6E8A-4147-A177-3AD203B41FA5}">
                      <a16:colId xmlns:a16="http://schemas.microsoft.com/office/drawing/2014/main" val="2750993559"/>
                    </a:ext>
                  </a:extLst>
                </a:gridCol>
                <a:gridCol w="1016000">
                  <a:extLst>
                    <a:ext uri="{9D8B030D-6E8A-4147-A177-3AD203B41FA5}">
                      <a16:colId xmlns:a16="http://schemas.microsoft.com/office/drawing/2014/main" val="3311872757"/>
                    </a:ext>
                  </a:extLst>
                </a:gridCol>
              </a:tblGrid>
              <a:tr h="370840">
                <a:tc>
                  <a:txBody>
                    <a:bodyPr/>
                    <a:lstStyle/>
                    <a:p>
                      <a:pPr algn="ctr"/>
                      <a:r>
                        <a:rPr lang="en-US" sz="1000" dirty="0"/>
                        <a:t>B0       B11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B12   B14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B15</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B16     B26</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B27</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B28    B31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55600546"/>
                  </a:ext>
                </a:extLst>
              </a:tr>
              <a:tr h="370840">
                <a:tc>
                  <a:txBody>
                    <a:bodyPr/>
                    <a:lstStyle/>
                    <a:p>
                      <a:pPr algn="ctr"/>
                      <a:r>
                        <a:rPr lang="en-US" sz="1000" dirty="0"/>
                        <a:t>Special AID </a:t>
                      </a:r>
                      <a:br>
                        <a:rPr lang="en-US" sz="1000" dirty="0"/>
                      </a:b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NDPA Extended Variant Types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u="sng" dirty="0"/>
                        <a:t>Co-BF NDPA Info Flag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Reserved</a:t>
                      </a:r>
                    </a:p>
                    <a:p>
                      <a:pPr algn="ctr"/>
                      <a:r>
                        <a:rPr lang="en-US" sz="1000" dirty="0"/>
                        <a:t>or other TBD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Disambiguation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Reserved</a:t>
                      </a:r>
                    </a:p>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or other TBD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7549297"/>
                  </a:ext>
                </a:extLst>
              </a:tr>
              <a:tr h="370840">
                <a:tc>
                  <a:txBody>
                    <a:bodyPr/>
                    <a:lstStyle/>
                    <a:p>
                      <a:pPr algn="ctr"/>
                      <a:r>
                        <a:rPr lang="en-US" sz="1000" dirty="0"/>
                        <a:t>12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11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47998243"/>
                  </a:ext>
                </a:extLst>
              </a:tr>
            </a:tbl>
          </a:graphicData>
        </a:graphic>
      </p:graphicFrame>
      <p:cxnSp>
        <p:nvCxnSpPr>
          <p:cNvPr id="25" name="Straight Connector 24">
            <a:extLst>
              <a:ext uri="{FF2B5EF4-FFF2-40B4-BE49-F238E27FC236}">
                <a16:creationId xmlns:a16="http://schemas.microsoft.com/office/drawing/2014/main" id="{A73A24DE-7342-481C-AAD4-095435504BD0}"/>
              </a:ext>
            </a:extLst>
          </p:cNvPr>
          <p:cNvCxnSpPr>
            <a:cxnSpLocks/>
          </p:cNvCxnSpPr>
          <p:nvPr/>
        </p:nvCxnSpPr>
        <p:spPr bwMode="auto">
          <a:xfrm>
            <a:off x="5705395" y="1549825"/>
            <a:ext cx="1732316" cy="87064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7" name="Straight Connector 16">
            <a:extLst>
              <a:ext uri="{FF2B5EF4-FFF2-40B4-BE49-F238E27FC236}">
                <a16:creationId xmlns:a16="http://schemas.microsoft.com/office/drawing/2014/main" id="{BAE1CD45-1607-470F-A0CA-B94C3357FE99}"/>
              </a:ext>
            </a:extLst>
          </p:cNvPr>
          <p:cNvCxnSpPr>
            <a:cxnSpLocks/>
          </p:cNvCxnSpPr>
          <p:nvPr/>
        </p:nvCxnSpPr>
        <p:spPr bwMode="auto">
          <a:xfrm flipH="1">
            <a:off x="1341711" y="1533897"/>
            <a:ext cx="3268392" cy="886574"/>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8" name="TextBox 17">
            <a:extLst>
              <a:ext uri="{FF2B5EF4-FFF2-40B4-BE49-F238E27FC236}">
                <a16:creationId xmlns:a16="http://schemas.microsoft.com/office/drawing/2014/main" id="{F20C223C-2328-495E-BD4E-EF7E47FE9DCD}"/>
              </a:ext>
            </a:extLst>
          </p:cNvPr>
          <p:cNvSpPr txBox="1"/>
          <p:nvPr/>
        </p:nvSpPr>
        <p:spPr>
          <a:xfrm flipH="1">
            <a:off x="741509" y="2956058"/>
            <a:ext cx="799139" cy="276999"/>
          </a:xfrm>
          <a:prstGeom prst="rect">
            <a:avLst/>
          </a:prstGeom>
          <a:noFill/>
        </p:spPr>
        <p:txBody>
          <a:bodyPr wrap="square" rtlCol="0">
            <a:spAutoFit/>
          </a:bodyPr>
          <a:lstStyle/>
          <a:p>
            <a:r>
              <a:rPr lang="en-US" sz="1200" dirty="0"/>
              <a:t>Bits</a:t>
            </a:r>
          </a:p>
        </p:txBody>
      </p:sp>
      <p:graphicFrame>
        <p:nvGraphicFramePr>
          <p:cNvPr id="41" name="Table 40">
            <a:extLst>
              <a:ext uri="{FF2B5EF4-FFF2-40B4-BE49-F238E27FC236}">
                <a16:creationId xmlns:a16="http://schemas.microsoft.com/office/drawing/2014/main" id="{B7C9A3DC-ABBC-4600-84B8-0C8408C6D75B}"/>
              </a:ext>
            </a:extLst>
          </p:cNvPr>
          <p:cNvGraphicFramePr>
            <a:graphicFrameLocks noGrp="1"/>
          </p:cNvGraphicFramePr>
          <p:nvPr>
            <p:extLst>
              <p:ext uri="{D42A27DB-BD31-4B8C-83A1-F6EECF244321}">
                <p14:modId xmlns:p14="http://schemas.microsoft.com/office/powerpoint/2010/main" val="3667270124"/>
              </p:ext>
            </p:extLst>
          </p:nvPr>
        </p:nvGraphicFramePr>
        <p:xfrm>
          <a:off x="160553" y="3474527"/>
          <a:ext cx="2799323" cy="1199073"/>
        </p:xfrm>
        <a:graphic>
          <a:graphicData uri="http://schemas.openxmlformats.org/drawingml/2006/table">
            <a:tbl>
              <a:tblPr firstRow="1" bandRow="1">
                <a:tableStyleId>{7E9639D4-E3E2-4D34-9284-5A2195B3D0D7}</a:tableStyleId>
              </a:tblPr>
              <a:tblGrid>
                <a:gridCol w="784543">
                  <a:extLst>
                    <a:ext uri="{9D8B030D-6E8A-4147-A177-3AD203B41FA5}">
                      <a16:colId xmlns:a16="http://schemas.microsoft.com/office/drawing/2014/main" val="1771007654"/>
                    </a:ext>
                  </a:extLst>
                </a:gridCol>
                <a:gridCol w="2014780">
                  <a:extLst>
                    <a:ext uri="{9D8B030D-6E8A-4147-A177-3AD203B41FA5}">
                      <a16:colId xmlns:a16="http://schemas.microsoft.com/office/drawing/2014/main" val="1337686598"/>
                    </a:ext>
                  </a:extLst>
                </a:gridCol>
              </a:tblGrid>
              <a:tr h="399691">
                <a:tc>
                  <a:txBody>
                    <a:bodyPr/>
                    <a:lstStyle/>
                    <a:p>
                      <a:pPr algn="ctr"/>
                      <a:r>
                        <a:rPr lang="en-US" sz="1000" dirty="0"/>
                        <a:t>Value</a:t>
                      </a:r>
                    </a:p>
                  </a:txBody>
                  <a:tcPr/>
                </a:tc>
                <a:tc>
                  <a:txBody>
                    <a:bodyPr/>
                    <a:lstStyle/>
                    <a:p>
                      <a:pPr algn="ctr"/>
                      <a:r>
                        <a:rPr lang="en-US" sz="1000" dirty="0"/>
                        <a:t>NDPA Extended Variant</a:t>
                      </a:r>
                    </a:p>
                  </a:txBody>
                  <a:tcPr/>
                </a:tc>
                <a:extLst>
                  <a:ext uri="{0D108BD9-81ED-4DB2-BD59-A6C34878D82A}">
                    <a16:rowId xmlns:a16="http://schemas.microsoft.com/office/drawing/2014/main" val="1887563191"/>
                  </a:ext>
                </a:extLst>
              </a:tr>
              <a:tr h="399691">
                <a:tc>
                  <a:txBody>
                    <a:bodyPr/>
                    <a:lstStyle/>
                    <a:p>
                      <a:pPr algn="ctr"/>
                      <a:r>
                        <a:rPr lang="en-US" sz="1000" dirty="0"/>
                        <a:t>0</a:t>
                      </a:r>
                    </a:p>
                  </a:txBody>
                  <a:tcPr/>
                </a:tc>
                <a:tc>
                  <a:txBody>
                    <a:bodyPr/>
                    <a:lstStyle/>
                    <a:p>
                      <a:pPr algn="ctr"/>
                      <a:r>
                        <a:rPr lang="en-US" sz="1000" dirty="0"/>
                        <a:t>UHR NDP Announcement Frame</a:t>
                      </a:r>
                    </a:p>
                  </a:txBody>
                  <a:tcPr/>
                </a:tc>
                <a:extLst>
                  <a:ext uri="{0D108BD9-81ED-4DB2-BD59-A6C34878D82A}">
                    <a16:rowId xmlns:a16="http://schemas.microsoft.com/office/drawing/2014/main" val="1818030929"/>
                  </a:ext>
                </a:extLst>
              </a:tr>
              <a:tr h="399691">
                <a:tc>
                  <a:txBody>
                    <a:bodyPr/>
                    <a:lstStyle/>
                    <a:p>
                      <a:pPr algn="ctr"/>
                      <a:r>
                        <a:rPr lang="en-US" sz="1000" dirty="0"/>
                        <a:t>1-7</a:t>
                      </a:r>
                    </a:p>
                  </a:txBody>
                  <a:tcPr/>
                </a:tc>
                <a:tc>
                  <a:txBody>
                    <a:bodyPr/>
                    <a:lstStyle/>
                    <a:p>
                      <a:pPr algn="ctr"/>
                      <a:r>
                        <a:rPr lang="en-US" sz="1000" dirty="0"/>
                        <a:t>Reserved for future generations</a:t>
                      </a:r>
                    </a:p>
                  </a:txBody>
                  <a:tcPr/>
                </a:tc>
                <a:extLst>
                  <a:ext uri="{0D108BD9-81ED-4DB2-BD59-A6C34878D82A}">
                    <a16:rowId xmlns:a16="http://schemas.microsoft.com/office/drawing/2014/main" val="3333197336"/>
                  </a:ext>
                </a:extLst>
              </a:tr>
            </a:tbl>
          </a:graphicData>
        </a:graphic>
      </p:graphicFrame>
      <p:cxnSp>
        <p:nvCxnSpPr>
          <p:cNvPr id="42" name="Straight Connector 41">
            <a:extLst>
              <a:ext uri="{FF2B5EF4-FFF2-40B4-BE49-F238E27FC236}">
                <a16:creationId xmlns:a16="http://schemas.microsoft.com/office/drawing/2014/main" id="{FCE81985-0162-42A5-B842-1C523AD4D610}"/>
              </a:ext>
            </a:extLst>
          </p:cNvPr>
          <p:cNvCxnSpPr>
            <a:cxnSpLocks/>
          </p:cNvCxnSpPr>
          <p:nvPr/>
        </p:nvCxnSpPr>
        <p:spPr bwMode="auto">
          <a:xfrm flipH="1">
            <a:off x="160553" y="2996773"/>
            <a:ext cx="2198447" cy="460538"/>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43" name="Straight Connector 42">
            <a:extLst>
              <a:ext uri="{FF2B5EF4-FFF2-40B4-BE49-F238E27FC236}">
                <a16:creationId xmlns:a16="http://schemas.microsoft.com/office/drawing/2014/main" id="{499F4534-B144-47E6-ADD6-C08DFA126E2F}"/>
              </a:ext>
            </a:extLst>
          </p:cNvPr>
          <p:cNvCxnSpPr>
            <a:cxnSpLocks/>
          </p:cNvCxnSpPr>
          <p:nvPr/>
        </p:nvCxnSpPr>
        <p:spPr bwMode="auto">
          <a:xfrm flipH="1">
            <a:off x="2959876" y="2996773"/>
            <a:ext cx="413415" cy="475325"/>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4" name="Rectangle 3">
            <a:extLst>
              <a:ext uri="{FF2B5EF4-FFF2-40B4-BE49-F238E27FC236}">
                <a16:creationId xmlns:a16="http://schemas.microsoft.com/office/drawing/2014/main" id="{8765FE5D-18A7-434E-B4C4-A8D34817D573}"/>
              </a:ext>
            </a:extLst>
          </p:cNvPr>
          <p:cNvSpPr/>
          <p:nvPr/>
        </p:nvSpPr>
        <p:spPr>
          <a:xfrm>
            <a:off x="3260823" y="3159819"/>
            <a:ext cx="1228356" cy="369332"/>
          </a:xfrm>
          <a:prstGeom prst="rect">
            <a:avLst/>
          </a:prstGeom>
        </p:spPr>
        <p:txBody>
          <a:bodyPr wrap="square">
            <a:spAutoFit/>
          </a:bodyPr>
          <a:lstStyle/>
          <a:p>
            <a:pPr algn="ctr"/>
            <a:r>
              <a:rPr lang="en-CA" altLang="zh-CN" sz="900" dirty="0">
                <a:solidFill>
                  <a:srgbClr val="FF0000"/>
                </a:solidFill>
                <a:latin typeface="Intel Clear" panose="020B0604020203020204"/>
              </a:rPr>
              <a:t>Indicate the presence of the Co-BF Info field</a:t>
            </a:r>
          </a:p>
        </p:txBody>
      </p:sp>
    </p:spTree>
    <p:extLst>
      <p:ext uri="{BB962C8B-B14F-4D97-AF65-F5344CB8AC3E}">
        <p14:creationId xmlns:p14="http://schemas.microsoft.com/office/powerpoint/2010/main" val="53322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t>Option 1: Proposed UHR NDPA Signaling Design </a:t>
            </a:r>
            <a:endParaRPr lang="en-US" dirty="0">
              <a:latin typeface="+mj-lt"/>
            </a:endParaRP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7</a:t>
            </a:fld>
            <a:endParaRPr lang="en-US" sz="1200"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
        <p:nvSpPr>
          <p:cNvPr id="16" name="TextBox 15">
            <a:extLst>
              <a:ext uri="{FF2B5EF4-FFF2-40B4-BE49-F238E27FC236}">
                <a16:creationId xmlns:a16="http://schemas.microsoft.com/office/drawing/2014/main" id="{5E98222E-7E23-4805-B3E0-40B952C16CF6}"/>
              </a:ext>
            </a:extLst>
          </p:cNvPr>
          <p:cNvSpPr txBox="1"/>
          <p:nvPr/>
        </p:nvSpPr>
        <p:spPr>
          <a:xfrm>
            <a:off x="262481" y="3985088"/>
            <a:ext cx="8695242" cy="646331"/>
          </a:xfrm>
          <a:prstGeom prst="rect">
            <a:avLst/>
          </a:prstGeom>
          <a:noFill/>
        </p:spPr>
        <p:txBody>
          <a:bodyPr wrap="square" rtlCol="0">
            <a:spAutoFit/>
          </a:bodyPr>
          <a:lstStyle/>
          <a:p>
            <a:pPr marL="171450" indent="-171450">
              <a:buFont typeface="Arial" panose="020B0604020202020204" pitchFamily="34" charset="0"/>
              <a:buChar char="•"/>
            </a:pPr>
            <a:r>
              <a:rPr lang="en-US" sz="1200" dirty="0">
                <a:latin typeface="Intel Clear" panose="020B0604020203020204"/>
              </a:rPr>
              <a:t>The Shared AP BSS Color (6 bits) is utilized to distinguish Co-BF NDPA Info across different shared APs, if applicable. </a:t>
            </a:r>
          </a:p>
          <a:p>
            <a:pPr marL="171450" indent="-171450">
              <a:buFont typeface="Arial" panose="020B0604020202020204" pitchFamily="34" charset="0"/>
              <a:buChar char="•"/>
            </a:pPr>
            <a:r>
              <a:rPr lang="en-US" sz="1200" dirty="0">
                <a:latin typeface="Intel Clear" panose="020B0604020203020204"/>
              </a:rPr>
              <a:t>Other shorter AP identifiers may be used, allowing for additional bit savings. </a:t>
            </a:r>
          </a:p>
          <a:p>
            <a:pPr marL="628650" lvl="1" indent="-171450">
              <a:buFont typeface="Wingdings" panose="05000000000000000000" pitchFamily="2" charset="2"/>
              <a:buChar char="Ø"/>
            </a:pPr>
            <a:r>
              <a:rPr lang="en-US" sz="1200" u="sng" dirty="0">
                <a:latin typeface="Intel Clear" panose="020B0604020203020204"/>
              </a:rPr>
              <a:t>This frees up more space for incorporating more control information parameters (if needed) to be shared with the Shared AP. </a:t>
            </a:r>
          </a:p>
        </p:txBody>
      </p:sp>
      <mc:AlternateContent xmlns:mc="http://schemas.openxmlformats.org/markup-compatibility/2006" xmlns:a14="http://schemas.microsoft.com/office/drawing/2010/main">
        <mc:Choice Requires="a14">
          <p:graphicFrame>
            <p:nvGraphicFramePr>
              <p:cNvPr id="19" name="Table 7">
                <a:extLst>
                  <a:ext uri="{FF2B5EF4-FFF2-40B4-BE49-F238E27FC236}">
                    <a16:creationId xmlns:a16="http://schemas.microsoft.com/office/drawing/2014/main" id="{6E2021AA-61A7-466F-B146-7373C9644A93}"/>
                  </a:ext>
                </a:extLst>
              </p:cNvPr>
              <p:cNvGraphicFramePr>
                <a:graphicFrameLocks noGrp="1"/>
              </p:cNvGraphicFramePr>
              <p:nvPr>
                <p:extLst>
                  <p:ext uri="{D42A27DB-BD31-4B8C-83A1-F6EECF244321}">
                    <p14:modId xmlns:p14="http://schemas.microsoft.com/office/powerpoint/2010/main" val="374951149"/>
                  </p:ext>
                </p:extLst>
              </p:nvPr>
            </p:nvGraphicFramePr>
            <p:xfrm>
              <a:off x="942205" y="1110442"/>
              <a:ext cx="7258850"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795297">
                      <a:extLst>
                        <a:ext uri="{9D8B030D-6E8A-4147-A177-3AD203B41FA5}">
                          <a16:colId xmlns:a16="http://schemas.microsoft.com/office/drawing/2014/main" val="3315111994"/>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708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Co-BF NDPA Info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708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2 or </a:t>
                          </a: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4 </a:t>
                          </a:r>
                          <a:br>
                            <a:rPr lang="en-US" sz="1000" dirty="0"/>
                          </a:br>
                          <a:r>
                            <a:rPr lang="en-US" sz="1000" dirty="0"/>
                            <a:t>(Variant dependent)</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Choice>
        <mc:Fallback xmlns="">
          <p:graphicFrame>
            <p:nvGraphicFramePr>
              <p:cNvPr id="19" name="Table 7">
                <a:extLst>
                  <a:ext uri="{FF2B5EF4-FFF2-40B4-BE49-F238E27FC236}">
                    <a16:creationId xmlns:a16="http://schemas.microsoft.com/office/drawing/2014/main" id="{6E2021AA-61A7-466F-B146-7373C9644A93}"/>
                  </a:ext>
                </a:extLst>
              </p:cNvPr>
              <p:cNvGraphicFramePr>
                <a:graphicFrameLocks noGrp="1"/>
              </p:cNvGraphicFramePr>
              <p:nvPr>
                <p:extLst>
                  <p:ext uri="{D42A27DB-BD31-4B8C-83A1-F6EECF244321}">
                    <p14:modId xmlns:p14="http://schemas.microsoft.com/office/powerpoint/2010/main" val="374951149"/>
                  </p:ext>
                </p:extLst>
              </p:nvPr>
            </p:nvGraphicFramePr>
            <p:xfrm>
              <a:off x="942205" y="1110442"/>
              <a:ext cx="7258850"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795297">
                      <a:extLst>
                        <a:ext uri="{9D8B030D-6E8A-4147-A177-3AD203B41FA5}">
                          <a16:colId xmlns:a16="http://schemas.microsoft.com/office/drawing/2014/main" val="3315111994"/>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962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Co-BF NDPA Info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962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endParaRPr lang="en-US"/>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blipFill>
                          <a:blip r:embed="rId2"/>
                          <a:stretch>
                            <a:fillRect l="-458500" t="-103077" r="-39000" b="-7692"/>
                          </a:stretch>
                        </a:blipFill>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Fallback>
      </mc:AlternateContent>
      <p:sp>
        <p:nvSpPr>
          <p:cNvPr id="20" name="TextBox 19">
            <a:extLst>
              <a:ext uri="{FF2B5EF4-FFF2-40B4-BE49-F238E27FC236}">
                <a16:creationId xmlns:a16="http://schemas.microsoft.com/office/drawing/2014/main" id="{C9899783-A84D-47CD-A30E-7BF1E560BEA4}"/>
              </a:ext>
            </a:extLst>
          </p:cNvPr>
          <p:cNvSpPr txBox="1"/>
          <p:nvPr/>
        </p:nvSpPr>
        <p:spPr>
          <a:xfrm flipH="1">
            <a:off x="350378" y="1496601"/>
            <a:ext cx="799139" cy="276999"/>
          </a:xfrm>
          <a:prstGeom prst="rect">
            <a:avLst/>
          </a:prstGeom>
          <a:noFill/>
        </p:spPr>
        <p:txBody>
          <a:bodyPr wrap="square" rtlCol="0">
            <a:spAutoFit/>
          </a:bodyPr>
          <a:lstStyle/>
          <a:p>
            <a:r>
              <a:rPr lang="en-US" sz="1200" dirty="0"/>
              <a:t>Octets</a:t>
            </a:r>
          </a:p>
        </p:txBody>
      </p:sp>
      <p:cxnSp>
        <p:nvCxnSpPr>
          <p:cNvPr id="21" name="Straight Connector 20">
            <a:extLst>
              <a:ext uri="{FF2B5EF4-FFF2-40B4-BE49-F238E27FC236}">
                <a16:creationId xmlns:a16="http://schemas.microsoft.com/office/drawing/2014/main" id="{11971BB7-9078-4E8A-B20F-8A3813E68FDA}"/>
              </a:ext>
            </a:extLst>
          </p:cNvPr>
          <p:cNvCxnSpPr>
            <a:cxnSpLocks/>
          </p:cNvCxnSpPr>
          <p:nvPr/>
        </p:nvCxnSpPr>
        <p:spPr bwMode="auto">
          <a:xfrm>
            <a:off x="6528340" y="1522610"/>
            <a:ext cx="2489317" cy="1235637"/>
          </a:xfrm>
          <a:prstGeom prst="line">
            <a:avLst/>
          </a:prstGeom>
          <a:solidFill>
            <a:schemeClr val="accent1"/>
          </a:solidFill>
          <a:ln w="12700" cap="flat" cmpd="sng" algn="ctr">
            <a:solidFill>
              <a:schemeClr val="tx1"/>
            </a:solidFill>
            <a:prstDash val="dash"/>
            <a:round/>
            <a:headEnd type="none" w="sm" len="sm"/>
            <a:tailEnd type="none" w="sm" len="sm"/>
          </a:ln>
          <a:effectLst/>
        </p:spPr>
      </p:cxnSp>
      <p:graphicFrame>
        <p:nvGraphicFramePr>
          <p:cNvPr id="22" name="Table 21">
            <a:extLst>
              <a:ext uri="{FF2B5EF4-FFF2-40B4-BE49-F238E27FC236}">
                <a16:creationId xmlns:a16="http://schemas.microsoft.com/office/drawing/2014/main" id="{846C3C3A-2C6A-40D5-A55D-8D84730623A1}"/>
              </a:ext>
            </a:extLst>
          </p:cNvPr>
          <p:cNvGraphicFramePr>
            <a:graphicFrameLocks noGrp="1"/>
          </p:cNvGraphicFramePr>
          <p:nvPr>
            <p:extLst>
              <p:ext uri="{D42A27DB-BD31-4B8C-83A1-F6EECF244321}">
                <p14:modId xmlns:p14="http://schemas.microsoft.com/office/powerpoint/2010/main" val="4019475803"/>
              </p:ext>
            </p:extLst>
          </p:nvPr>
        </p:nvGraphicFramePr>
        <p:xfrm>
          <a:off x="350069" y="2393256"/>
          <a:ext cx="8667588" cy="1290320"/>
        </p:xfrm>
        <a:graphic>
          <a:graphicData uri="http://schemas.openxmlformats.org/drawingml/2006/table">
            <a:tbl>
              <a:tblPr firstRow="1" bandRow="1">
                <a:tableStyleId>{5940675A-B579-460E-94D1-54222C63F5DA}</a:tableStyleId>
              </a:tblPr>
              <a:tblGrid>
                <a:gridCol w="611188">
                  <a:extLst>
                    <a:ext uri="{9D8B030D-6E8A-4147-A177-3AD203B41FA5}">
                      <a16:colId xmlns:a16="http://schemas.microsoft.com/office/drawing/2014/main" val="2836971721"/>
                    </a:ext>
                  </a:extLst>
                </a:gridCol>
                <a:gridCol w="787614">
                  <a:extLst>
                    <a:ext uri="{9D8B030D-6E8A-4147-A177-3AD203B41FA5}">
                      <a16:colId xmlns:a16="http://schemas.microsoft.com/office/drawing/2014/main" val="1271397119"/>
                    </a:ext>
                  </a:extLst>
                </a:gridCol>
                <a:gridCol w="1028616">
                  <a:extLst>
                    <a:ext uri="{9D8B030D-6E8A-4147-A177-3AD203B41FA5}">
                      <a16:colId xmlns:a16="http://schemas.microsoft.com/office/drawing/2014/main" val="2978652814"/>
                    </a:ext>
                  </a:extLst>
                </a:gridCol>
                <a:gridCol w="694685">
                  <a:extLst>
                    <a:ext uri="{9D8B030D-6E8A-4147-A177-3AD203B41FA5}">
                      <a16:colId xmlns:a16="http://schemas.microsoft.com/office/drawing/2014/main" val="3371605978"/>
                    </a:ext>
                  </a:extLst>
                </a:gridCol>
                <a:gridCol w="726997">
                  <a:extLst>
                    <a:ext uri="{9D8B030D-6E8A-4147-A177-3AD203B41FA5}">
                      <a16:colId xmlns:a16="http://schemas.microsoft.com/office/drawing/2014/main" val="423090321"/>
                    </a:ext>
                  </a:extLst>
                </a:gridCol>
                <a:gridCol w="819258">
                  <a:extLst>
                    <a:ext uri="{9D8B030D-6E8A-4147-A177-3AD203B41FA5}">
                      <a16:colId xmlns:a16="http://schemas.microsoft.com/office/drawing/2014/main" val="223993147"/>
                    </a:ext>
                  </a:extLst>
                </a:gridCol>
                <a:gridCol w="875980">
                  <a:extLst>
                    <a:ext uri="{9D8B030D-6E8A-4147-A177-3AD203B41FA5}">
                      <a16:colId xmlns:a16="http://schemas.microsoft.com/office/drawing/2014/main" val="2538551604"/>
                    </a:ext>
                  </a:extLst>
                </a:gridCol>
                <a:gridCol w="622407">
                  <a:extLst>
                    <a:ext uri="{9D8B030D-6E8A-4147-A177-3AD203B41FA5}">
                      <a16:colId xmlns:a16="http://schemas.microsoft.com/office/drawing/2014/main" val="323245631"/>
                    </a:ext>
                  </a:extLst>
                </a:gridCol>
                <a:gridCol w="1010450">
                  <a:extLst>
                    <a:ext uri="{9D8B030D-6E8A-4147-A177-3AD203B41FA5}">
                      <a16:colId xmlns:a16="http://schemas.microsoft.com/office/drawing/2014/main" val="2750993559"/>
                    </a:ext>
                  </a:extLst>
                </a:gridCol>
                <a:gridCol w="787614">
                  <a:extLst>
                    <a:ext uri="{9D8B030D-6E8A-4147-A177-3AD203B41FA5}">
                      <a16:colId xmlns:a16="http://schemas.microsoft.com/office/drawing/2014/main" val="3311872757"/>
                    </a:ext>
                  </a:extLst>
                </a:gridCol>
                <a:gridCol w="702779">
                  <a:extLst>
                    <a:ext uri="{9D8B030D-6E8A-4147-A177-3AD203B41FA5}">
                      <a16:colId xmlns:a16="http://schemas.microsoft.com/office/drawing/2014/main" val="1041941524"/>
                    </a:ext>
                  </a:extLst>
                </a:gridCol>
              </a:tblGrid>
              <a:tr h="370840">
                <a:tc>
                  <a:txBody>
                    <a:bodyPr/>
                    <a:lstStyle/>
                    <a:p>
                      <a:pPr algn="ctr"/>
                      <a:r>
                        <a:rPr lang="en-US" sz="1000" dirty="0"/>
                        <a:t>B0    B5</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B6    B10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B11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000" dirty="0"/>
                        <a:t>B12  B14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B15  B17</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B18</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B19    B25</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B26</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B27</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000" dirty="0"/>
                        <a:t>B28    B30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000" dirty="0"/>
                        <a:t>B31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655600546"/>
                  </a:ext>
                </a:extLst>
              </a:tr>
              <a:tr h="37084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Shared AP BSS Color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Punctured Channel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Disambiguation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sz="1000" dirty="0"/>
                        <a:t>Starting of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NSS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GI AND UHR-LTF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Tx EVM</a:t>
                      </a:r>
                      <a:br>
                        <a:rPr lang="en-US" sz="1000" dirty="0"/>
                      </a:br>
                      <a:r>
                        <a:rPr lang="en-US" sz="1000" dirty="0"/>
                        <a:t>or other TBD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N_LTF</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Disambiguation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sz="1000" dirty="0"/>
                        <a:t>BW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70840">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5</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7</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p:sp>
        <p:nvSpPr>
          <p:cNvPr id="24" name="TextBox 23">
            <a:extLst>
              <a:ext uri="{FF2B5EF4-FFF2-40B4-BE49-F238E27FC236}">
                <a16:creationId xmlns:a16="http://schemas.microsoft.com/office/drawing/2014/main" id="{0C4C8BD9-D658-4F83-BC55-CCBB29E23706}"/>
              </a:ext>
            </a:extLst>
          </p:cNvPr>
          <p:cNvSpPr txBox="1"/>
          <p:nvPr/>
        </p:nvSpPr>
        <p:spPr>
          <a:xfrm flipH="1">
            <a:off x="-49192" y="3286765"/>
            <a:ext cx="799139" cy="276999"/>
          </a:xfrm>
          <a:prstGeom prst="rect">
            <a:avLst/>
          </a:prstGeom>
          <a:noFill/>
        </p:spPr>
        <p:txBody>
          <a:bodyPr wrap="square" rtlCol="0">
            <a:spAutoFit/>
          </a:bodyPr>
          <a:lstStyle/>
          <a:p>
            <a:r>
              <a:rPr lang="en-US" sz="1200" dirty="0"/>
              <a:t>Bits</a:t>
            </a:r>
          </a:p>
        </p:txBody>
      </p:sp>
      <p:sp>
        <p:nvSpPr>
          <p:cNvPr id="26" name="Rectangle 25">
            <a:extLst>
              <a:ext uri="{FF2B5EF4-FFF2-40B4-BE49-F238E27FC236}">
                <a16:creationId xmlns:a16="http://schemas.microsoft.com/office/drawing/2014/main" id="{EF4E965F-6570-44CE-BC39-FF536F338533}"/>
              </a:ext>
            </a:extLst>
          </p:cNvPr>
          <p:cNvSpPr/>
          <p:nvPr/>
        </p:nvSpPr>
        <p:spPr>
          <a:xfrm>
            <a:off x="1654801" y="3497099"/>
            <a:ext cx="1244813" cy="338554"/>
          </a:xfrm>
          <a:prstGeom prst="rect">
            <a:avLst/>
          </a:prstGeom>
        </p:spPr>
        <p:txBody>
          <a:bodyPr wrap="square">
            <a:spAutoFit/>
          </a:bodyPr>
          <a:lstStyle/>
          <a:p>
            <a:pPr algn="ctr"/>
            <a:r>
              <a:rPr lang="en-CA" altLang="zh-CN" sz="800" dirty="0">
                <a:solidFill>
                  <a:srgbClr val="FF0000"/>
                </a:solidFill>
                <a:latin typeface="Intel Clear" panose="020B0604020203020204"/>
              </a:rPr>
              <a:t>Avoid the wrong detection of AID</a:t>
            </a:r>
          </a:p>
        </p:txBody>
      </p:sp>
      <p:sp>
        <p:nvSpPr>
          <p:cNvPr id="27" name="Rectangle 26">
            <a:extLst>
              <a:ext uri="{FF2B5EF4-FFF2-40B4-BE49-F238E27FC236}">
                <a16:creationId xmlns:a16="http://schemas.microsoft.com/office/drawing/2014/main" id="{B25F40D1-74A0-426E-9A3E-9FCDD3C7BD92}"/>
              </a:ext>
            </a:extLst>
          </p:cNvPr>
          <p:cNvSpPr/>
          <p:nvPr/>
        </p:nvSpPr>
        <p:spPr>
          <a:xfrm>
            <a:off x="6399077" y="3527579"/>
            <a:ext cx="1244813" cy="369332"/>
          </a:xfrm>
          <a:prstGeom prst="rect">
            <a:avLst/>
          </a:prstGeom>
        </p:spPr>
        <p:txBody>
          <a:bodyPr wrap="square">
            <a:spAutoFit/>
          </a:bodyPr>
          <a:lstStyle/>
          <a:p>
            <a:pPr algn="ctr"/>
            <a:r>
              <a:rPr lang="en-CA" altLang="zh-CN" sz="900" dirty="0">
                <a:solidFill>
                  <a:srgbClr val="FF0000"/>
                </a:solidFill>
                <a:latin typeface="Intel Clear" panose="020B0604020203020204"/>
              </a:rPr>
              <a:t>Avoid the wrong detection of AID</a:t>
            </a:r>
          </a:p>
        </p:txBody>
      </p:sp>
      <p:sp>
        <p:nvSpPr>
          <p:cNvPr id="28" name="TextBox 27">
            <a:extLst>
              <a:ext uri="{FF2B5EF4-FFF2-40B4-BE49-F238E27FC236}">
                <a16:creationId xmlns:a16="http://schemas.microsoft.com/office/drawing/2014/main" id="{32411C25-0352-4BA9-B2CB-AD63F70214EF}"/>
              </a:ext>
            </a:extLst>
          </p:cNvPr>
          <p:cNvSpPr txBox="1"/>
          <p:nvPr/>
        </p:nvSpPr>
        <p:spPr>
          <a:xfrm>
            <a:off x="1196122" y="1722171"/>
            <a:ext cx="1499228" cy="553998"/>
          </a:xfrm>
          <a:prstGeom prst="rect">
            <a:avLst/>
          </a:prstGeom>
          <a:noFill/>
        </p:spPr>
        <p:txBody>
          <a:bodyPr wrap="square" rtlCol="0">
            <a:spAutoFit/>
          </a:bodyPr>
          <a:lstStyle/>
          <a:p>
            <a:pPr algn="ctr"/>
            <a:r>
              <a:rPr lang="en-US" sz="1000" dirty="0">
                <a:solidFill>
                  <a:srgbClr val="FF0000"/>
                </a:solidFill>
                <a:latin typeface="Intel Clear" panose="020B0604020203020204"/>
              </a:rPr>
              <a:t>TXOP Info may be interpreted from the Duration field</a:t>
            </a:r>
          </a:p>
        </p:txBody>
      </p:sp>
      <p:cxnSp>
        <p:nvCxnSpPr>
          <p:cNvPr id="29" name="Straight Arrow Connector 28">
            <a:extLst>
              <a:ext uri="{FF2B5EF4-FFF2-40B4-BE49-F238E27FC236}">
                <a16:creationId xmlns:a16="http://schemas.microsoft.com/office/drawing/2014/main" id="{646F33A0-B3DB-44F9-9E3D-50BC1F5665A1}"/>
              </a:ext>
            </a:extLst>
          </p:cNvPr>
          <p:cNvCxnSpPr/>
          <p:nvPr/>
        </p:nvCxnSpPr>
        <p:spPr bwMode="auto">
          <a:xfrm>
            <a:off x="641138" y="3563764"/>
            <a:ext cx="0" cy="44912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0" name="Straight Connector 29">
            <a:extLst>
              <a:ext uri="{FF2B5EF4-FFF2-40B4-BE49-F238E27FC236}">
                <a16:creationId xmlns:a16="http://schemas.microsoft.com/office/drawing/2014/main" id="{4B71589F-FA82-4BE6-9FFA-56C2A5CEA66E}"/>
              </a:ext>
            </a:extLst>
          </p:cNvPr>
          <p:cNvCxnSpPr>
            <a:cxnSpLocks/>
          </p:cNvCxnSpPr>
          <p:nvPr/>
        </p:nvCxnSpPr>
        <p:spPr bwMode="auto">
          <a:xfrm flipH="1">
            <a:off x="350069" y="1519731"/>
            <a:ext cx="5390342" cy="1242342"/>
          </a:xfrm>
          <a:prstGeom prst="line">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16843724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graphicFrame>
            <p:nvGraphicFramePr>
              <p:cNvPr id="22" name="Table 7">
                <a:extLst>
                  <a:ext uri="{FF2B5EF4-FFF2-40B4-BE49-F238E27FC236}">
                    <a16:creationId xmlns:a16="http://schemas.microsoft.com/office/drawing/2014/main" id="{7E855EE7-526B-4574-965B-46797110D433}"/>
                  </a:ext>
                </a:extLst>
              </p:cNvPr>
              <p:cNvGraphicFramePr>
                <a:graphicFrameLocks noGrp="1"/>
              </p:cNvGraphicFramePr>
              <p:nvPr>
                <p:extLst>
                  <p:ext uri="{D42A27DB-BD31-4B8C-83A1-F6EECF244321}">
                    <p14:modId xmlns:p14="http://schemas.microsoft.com/office/powerpoint/2010/main" val="1921168227"/>
                  </p:ext>
                </p:extLst>
              </p:nvPr>
            </p:nvGraphicFramePr>
            <p:xfrm>
              <a:off x="942205" y="1121502"/>
              <a:ext cx="7258850"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795297">
                      <a:extLst>
                        <a:ext uri="{9D8B030D-6E8A-4147-A177-3AD203B41FA5}">
                          <a16:colId xmlns:a16="http://schemas.microsoft.com/office/drawing/2014/main" val="3315111994"/>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708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Co-BF NDPA Info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708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2 or </a:t>
                          </a: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4 </a:t>
                          </a:r>
                          <a:br>
                            <a:rPr lang="en-US" sz="1000" dirty="0"/>
                          </a:br>
                          <a:r>
                            <a:rPr lang="en-US" sz="1000" dirty="0"/>
                            <a:t>(Variant dependent)</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Choice>
        <mc:Fallback xmlns="">
          <p:graphicFrame>
            <p:nvGraphicFramePr>
              <p:cNvPr id="22" name="Table 7">
                <a:extLst>
                  <a:ext uri="{FF2B5EF4-FFF2-40B4-BE49-F238E27FC236}">
                    <a16:creationId xmlns:a16="http://schemas.microsoft.com/office/drawing/2014/main" id="{7E855EE7-526B-4574-965B-46797110D433}"/>
                  </a:ext>
                </a:extLst>
              </p:cNvPr>
              <p:cNvGraphicFramePr>
                <a:graphicFrameLocks noGrp="1"/>
              </p:cNvGraphicFramePr>
              <p:nvPr>
                <p:extLst>
                  <p:ext uri="{D42A27DB-BD31-4B8C-83A1-F6EECF244321}">
                    <p14:modId xmlns:p14="http://schemas.microsoft.com/office/powerpoint/2010/main" val="1921168227"/>
                  </p:ext>
                </p:extLst>
              </p:nvPr>
            </p:nvGraphicFramePr>
            <p:xfrm>
              <a:off x="942205" y="1121502"/>
              <a:ext cx="7258850"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795297">
                      <a:extLst>
                        <a:ext uri="{9D8B030D-6E8A-4147-A177-3AD203B41FA5}">
                          <a16:colId xmlns:a16="http://schemas.microsoft.com/office/drawing/2014/main" val="3315111994"/>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962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Co-BF NDPA Info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962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endParaRPr lang="en-US"/>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blipFill>
                          <a:blip r:embed="rId2"/>
                          <a:stretch>
                            <a:fillRect l="-458500" t="-103077" r="-39000" b="-7692"/>
                          </a:stretch>
                        </a:blipFill>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Fallback>
      </mc:AlternateContent>
      <p:graphicFrame>
        <p:nvGraphicFramePr>
          <p:cNvPr id="15" name="Table 7">
            <a:extLst>
              <a:ext uri="{FF2B5EF4-FFF2-40B4-BE49-F238E27FC236}">
                <a16:creationId xmlns:a16="http://schemas.microsoft.com/office/drawing/2014/main" id="{60A8D0EB-D982-4902-BD4E-69633643D9A1}"/>
              </a:ext>
            </a:extLst>
          </p:cNvPr>
          <p:cNvGraphicFramePr>
            <a:graphicFrameLocks noGrp="1"/>
          </p:cNvGraphicFramePr>
          <p:nvPr>
            <p:extLst>
              <p:ext uri="{D42A27DB-BD31-4B8C-83A1-F6EECF244321}">
                <p14:modId xmlns:p14="http://schemas.microsoft.com/office/powerpoint/2010/main" val="4076211754"/>
              </p:ext>
            </p:extLst>
          </p:nvPr>
        </p:nvGraphicFramePr>
        <p:xfrm>
          <a:off x="300492" y="2457289"/>
          <a:ext cx="8578559" cy="1290320"/>
        </p:xfrm>
        <a:graphic>
          <a:graphicData uri="http://schemas.openxmlformats.org/drawingml/2006/table">
            <a:tbl>
              <a:tblPr firstRow="1" bandRow="1">
                <a:tableStyleId>{5940675A-B579-460E-94D1-54222C63F5DA}</a:tableStyleId>
              </a:tblPr>
              <a:tblGrid>
                <a:gridCol w="931514">
                  <a:extLst>
                    <a:ext uri="{9D8B030D-6E8A-4147-A177-3AD203B41FA5}">
                      <a16:colId xmlns:a16="http://schemas.microsoft.com/office/drawing/2014/main" val="2836971721"/>
                    </a:ext>
                  </a:extLst>
                </a:gridCol>
                <a:gridCol w="931514">
                  <a:extLst>
                    <a:ext uri="{9D8B030D-6E8A-4147-A177-3AD203B41FA5}">
                      <a16:colId xmlns:a16="http://schemas.microsoft.com/office/drawing/2014/main" val="2978652814"/>
                    </a:ext>
                  </a:extLst>
                </a:gridCol>
                <a:gridCol w="1111076">
                  <a:extLst>
                    <a:ext uri="{9D8B030D-6E8A-4147-A177-3AD203B41FA5}">
                      <a16:colId xmlns:a16="http://schemas.microsoft.com/office/drawing/2014/main" val="2564380810"/>
                    </a:ext>
                  </a:extLst>
                </a:gridCol>
                <a:gridCol w="781984">
                  <a:extLst>
                    <a:ext uri="{9D8B030D-6E8A-4147-A177-3AD203B41FA5}">
                      <a16:colId xmlns:a16="http://schemas.microsoft.com/office/drawing/2014/main" val="3371605978"/>
                    </a:ext>
                  </a:extLst>
                </a:gridCol>
                <a:gridCol w="822374">
                  <a:extLst>
                    <a:ext uri="{9D8B030D-6E8A-4147-A177-3AD203B41FA5}">
                      <a16:colId xmlns:a16="http://schemas.microsoft.com/office/drawing/2014/main" val="4052584477"/>
                    </a:ext>
                  </a:extLst>
                </a:gridCol>
                <a:gridCol w="1205555">
                  <a:extLst>
                    <a:ext uri="{9D8B030D-6E8A-4147-A177-3AD203B41FA5}">
                      <a16:colId xmlns:a16="http://schemas.microsoft.com/office/drawing/2014/main" val="1271636811"/>
                    </a:ext>
                  </a:extLst>
                </a:gridCol>
                <a:gridCol w="994821">
                  <a:extLst>
                    <a:ext uri="{9D8B030D-6E8A-4147-A177-3AD203B41FA5}">
                      <a16:colId xmlns:a16="http://schemas.microsoft.com/office/drawing/2014/main" val="2750993559"/>
                    </a:ext>
                  </a:extLst>
                </a:gridCol>
                <a:gridCol w="759307">
                  <a:extLst>
                    <a:ext uri="{9D8B030D-6E8A-4147-A177-3AD203B41FA5}">
                      <a16:colId xmlns:a16="http://schemas.microsoft.com/office/drawing/2014/main" val="3311872757"/>
                    </a:ext>
                  </a:extLst>
                </a:gridCol>
                <a:gridCol w="1040414">
                  <a:extLst>
                    <a:ext uri="{9D8B030D-6E8A-4147-A177-3AD203B41FA5}">
                      <a16:colId xmlns:a16="http://schemas.microsoft.com/office/drawing/2014/main" val="849545464"/>
                    </a:ext>
                  </a:extLst>
                </a:gridCol>
              </a:tblGrid>
              <a:tr h="370840">
                <a:tc>
                  <a:txBody>
                    <a:bodyPr/>
                    <a:lstStyle/>
                    <a:p>
                      <a:pPr algn="ctr"/>
                      <a:r>
                        <a:rPr lang="en-US" sz="1000" dirty="0"/>
                        <a:t>B0       B11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B12   B14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B15   </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B16    B18</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000" dirty="0"/>
                        <a:t>B19      B21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B22         B26</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B27</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dirty="0"/>
                        <a:t>B28</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B29   B31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655600546"/>
                  </a:ext>
                </a:extLst>
              </a:tr>
              <a:tr h="370840">
                <a:tc>
                  <a:txBody>
                    <a:bodyPr/>
                    <a:lstStyle/>
                    <a:p>
                      <a:pPr algn="ctr"/>
                      <a:r>
                        <a:rPr lang="en-US" sz="1000" dirty="0"/>
                        <a:t>Special AID </a:t>
                      </a:r>
                      <a:br>
                        <a:rPr lang="en-US" sz="1000" dirty="0"/>
                      </a:b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NDPA Extended Variant Types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Co-BF NDPA Info Flag</a:t>
                      </a:r>
                    </a:p>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u="sng" dirty="0"/>
                        <a:t>BW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u="sng" dirty="0"/>
                        <a:t>Punctured Channel Info</a:t>
                      </a:r>
                    </a:p>
                    <a:p>
                      <a:pPr algn="ctr"/>
                      <a:endParaRPr lang="en-US" sz="1000" u="sng"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Disambiguation</a:t>
                      </a:r>
                    </a:p>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u="sng" dirty="0"/>
                        <a:t>Sounding Type</a:t>
                      </a:r>
                    </a:p>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97549297"/>
                  </a:ext>
                </a:extLst>
              </a:tr>
              <a:tr h="370840">
                <a:tc>
                  <a:txBody>
                    <a:bodyPr/>
                    <a:lstStyle/>
                    <a:p>
                      <a:pPr algn="ctr"/>
                      <a:r>
                        <a:rPr lang="en-US" sz="1000" dirty="0"/>
                        <a:t>12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5</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47998243"/>
                  </a:ext>
                </a:extLst>
              </a:tr>
            </a:tbl>
          </a:graphicData>
        </a:graphic>
      </p:graphicFrame>
      <p:sp>
        <p:nvSpPr>
          <p:cNvPr id="2" name="Title 1"/>
          <p:cNvSpPr>
            <a:spLocks noGrp="1"/>
          </p:cNvSpPr>
          <p:nvPr>
            <p:ph type="title"/>
          </p:nvPr>
        </p:nvSpPr>
        <p:spPr>
          <a:xfrm>
            <a:off x="457200" y="469900"/>
            <a:ext cx="8229600" cy="551322"/>
          </a:xfrm>
        </p:spPr>
        <p:txBody>
          <a:bodyPr/>
          <a:lstStyle/>
          <a:p>
            <a:r>
              <a:rPr lang="en-US" dirty="0"/>
              <a:t>Option 2: Proposed UHR NDPA Signaling Design </a:t>
            </a:r>
            <a:endParaRPr lang="en-US" dirty="0">
              <a:latin typeface="+mj-lt"/>
            </a:endParaRP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8</a:t>
            </a:fld>
            <a:endParaRPr lang="en-US" sz="1200"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p:sp>
        <p:nvSpPr>
          <p:cNvPr id="5" name="TextBox 4">
            <a:extLst>
              <a:ext uri="{FF2B5EF4-FFF2-40B4-BE49-F238E27FC236}">
                <a16:creationId xmlns:a16="http://schemas.microsoft.com/office/drawing/2014/main" id="{5E9720D2-5520-45BC-8838-A5B5708152A8}"/>
              </a:ext>
            </a:extLst>
          </p:cNvPr>
          <p:cNvSpPr txBox="1"/>
          <p:nvPr/>
        </p:nvSpPr>
        <p:spPr>
          <a:xfrm flipH="1">
            <a:off x="341940" y="1507661"/>
            <a:ext cx="799139" cy="276999"/>
          </a:xfrm>
          <a:prstGeom prst="rect">
            <a:avLst/>
          </a:prstGeom>
          <a:noFill/>
        </p:spPr>
        <p:txBody>
          <a:bodyPr wrap="square" rtlCol="0">
            <a:spAutoFit/>
          </a:bodyPr>
          <a:lstStyle/>
          <a:p>
            <a:r>
              <a:rPr lang="en-US" sz="1200" dirty="0"/>
              <a:t>Octets</a:t>
            </a:r>
          </a:p>
        </p:txBody>
      </p:sp>
      <p:cxnSp>
        <p:nvCxnSpPr>
          <p:cNvPr id="25" name="Straight Connector 24">
            <a:extLst>
              <a:ext uri="{FF2B5EF4-FFF2-40B4-BE49-F238E27FC236}">
                <a16:creationId xmlns:a16="http://schemas.microsoft.com/office/drawing/2014/main" id="{A73A24DE-7342-481C-AAD4-095435504BD0}"/>
              </a:ext>
            </a:extLst>
          </p:cNvPr>
          <p:cNvCxnSpPr>
            <a:cxnSpLocks/>
          </p:cNvCxnSpPr>
          <p:nvPr/>
        </p:nvCxnSpPr>
        <p:spPr bwMode="auto">
          <a:xfrm>
            <a:off x="5732289" y="1517742"/>
            <a:ext cx="3146762" cy="1293311"/>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3" name="TextBox 22">
            <a:extLst>
              <a:ext uri="{FF2B5EF4-FFF2-40B4-BE49-F238E27FC236}">
                <a16:creationId xmlns:a16="http://schemas.microsoft.com/office/drawing/2014/main" id="{5BA0B3DD-CD82-46BB-B4F1-FF797FB1F44B}"/>
              </a:ext>
            </a:extLst>
          </p:cNvPr>
          <p:cNvSpPr txBox="1"/>
          <p:nvPr/>
        </p:nvSpPr>
        <p:spPr>
          <a:xfrm flipH="1">
            <a:off x="-57630" y="3334704"/>
            <a:ext cx="799139" cy="276999"/>
          </a:xfrm>
          <a:prstGeom prst="rect">
            <a:avLst/>
          </a:prstGeom>
          <a:noFill/>
        </p:spPr>
        <p:txBody>
          <a:bodyPr wrap="square" rtlCol="0">
            <a:spAutoFit/>
          </a:bodyPr>
          <a:lstStyle/>
          <a:p>
            <a:r>
              <a:rPr lang="en-US" sz="1200" dirty="0"/>
              <a:t>Bits</a:t>
            </a:r>
          </a:p>
        </p:txBody>
      </p:sp>
      <p:sp>
        <p:nvSpPr>
          <p:cNvPr id="21" name="TextBox 20">
            <a:extLst>
              <a:ext uri="{FF2B5EF4-FFF2-40B4-BE49-F238E27FC236}">
                <a16:creationId xmlns:a16="http://schemas.microsoft.com/office/drawing/2014/main" id="{6564E80B-0C6D-4323-8337-C48366638427}"/>
              </a:ext>
            </a:extLst>
          </p:cNvPr>
          <p:cNvSpPr txBox="1"/>
          <p:nvPr/>
        </p:nvSpPr>
        <p:spPr>
          <a:xfrm>
            <a:off x="558857" y="3957049"/>
            <a:ext cx="7701351" cy="461665"/>
          </a:xfrm>
          <a:prstGeom prst="rect">
            <a:avLst/>
          </a:prstGeom>
          <a:noFill/>
        </p:spPr>
        <p:txBody>
          <a:bodyPr wrap="square" rtlCol="0">
            <a:spAutoFit/>
          </a:bodyPr>
          <a:lstStyle/>
          <a:p>
            <a:pPr marL="171450" indent="-171450">
              <a:buFont typeface="Arial" panose="020B0604020202020204" pitchFamily="34" charset="0"/>
              <a:buChar char="•"/>
            </a:pPr>
            <a:r>
              <a:rPr lang="en-US" sz="1200" dirty="0">
                <a:latin typeface="Intel Clear" panose="020B0604020203020204"/>
              </a:rPr>
              <a:t>In option 2, some Co-BF Info parameters can be included in the Special NDPA STA Info field.</a:t>
            </a:r>
          </a:p>
          <a:p>
            <a:pPr marL="171450" indent="-171450">
              <a:buFont typeface="Arial" panose="020B0604020202020204" pitchFamily="34" charset="0"/>
              <a:buChar char="•"/>
            </a:pPr>
            <a:r>
              <a:rPr lang="en-US" sz="1200" dirty="0">
                <a:latin typeface="Intel Clear" panose="020B0604020203020204"/>
              </a:rPr>
              <a:t>This saves more space at the Co-BF NDPA Info field to accommodate additional control information, if needed.  </a:t>
            </a:r>
          </a:p>
        </p:txBody>
      </p:sp>
      <p:cxnSp>
        <p:nvCxnSpPr>
          <p:cNvPr id="17" name="Straight Connector 16">
            <a:extLst>
              <a:ext uri="{FF2B5EF4-FFF2-40B4-BE49-F238E27FC236}">
                <a16:creationId xmlns:a16="http://schemas.microsoft.com/office/drawing/2014/main" id="{BAE1CD45-1607-470F-A0CA-B94C3357FE99}"/>
              </a:ext>
            </a:extLst>
          </p:cNvPr>
          <p:cNvCxnSpPr>
            <a:cxnSpLocks/>
          </p:cNvCxnSpPr>
          <p:nvPr/>
        </p:nvCxnSpPr>
        <p:spPr bwMode="auto">
          <a:xfrm flipH="1">
            <a:off x="300492" y="1517742"/>
            <a:ext cx="4309613" cy="1293311"/>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19" name="TextBox 18">
            <a:extLst>
              <a:ext uri="{FF2B5EF4-FFF2-40B4-BE49-F238E27FC236}">
                <a16:creationId xmlns:a16="http://schemas.microsoft.com/office/drawing/2014/main" id="{F57F41DB-F847-4DFC-883B-05A9A22074B7}"/>
              </a:ext>
            </a:extLst>
          </p:cNvPr>
          <p:cNvSpPr txBox="1"/>
          <p:nvPr/>
        </p:nvSpPr>
        <p:spPr>
          <a:xfrm>
            <a:off x="1280858" y="1693851"/>
            <a:ext cx="1499228" cy="553998"/>
          </a:xfrm>
          <a:prstGeom prst="rect">
            <a:avLst/>
          </a:prstGeom>
          <a:noFill/>
        </p:spPr>
        <p:txBody>
          <a:bodyPr wrap="square" rtlCol="0">
            <a:spAutoFit/>
          </a:bodyPr>
          <a:lstStyle/>
          <a:p>
            <a:pPr algn="ctr"/>
            <a:r>
              <a:rPr lang="en-US" sz="1000" dirty="0">
                <a:solidFill>
                  <a:srgbClr val="FF0000"/>
                </a:solidFill>
                <a:latin typeface="Intel Clear" panose="020B0604020203020204"/>
              </a:rPr>
              <a:t>TXOP Info may be interpreted from the Duration field</a:t>
            </a:r>
          </a:p>
        </p:txBody>
      </p:sp>
    </p:spTree>
    <p:extLst>
      <p:ext uri="{BB962C8B-B14F-4D97-AF65-F5344CB8AC3E}">
        <p14:creationId xmlns:p14="http://schemas.microsoft.com/office/powerpoint/2010/main" val="22992189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9900"/>
            <a:ext cx="8229600" cy="551322"/>
          </a:xfrm>
        </p:spPr>
        <p:txBody>
          <a:bodyPr/>
          <a:lstStyle/>
          <a:p>
            <a:r>
              <a:rPr lang="en-US" dirty="0"/>
              <a:t>Option 2: Proposed UHR NDPA Signaling Design </a:t>
            </a:r>
            <a:endParaRPr lang="en-US" dirty="0">
              <a:latin typeface="+mj-lt"/>
            </a:endParaRPr>
          </a:p>
        </p:txBody>
      </p:sp>
      <p:sp>
        <p:nvSpPr>
          <p:cNvPr id="3" name="Slide Number Placeholder 2"/>
          <p:cNvSpPr>
            <a:spLocks noGrp="1"/>
          </p:cNvSpPr>
          <p:nvPr>
            <p:ph type="sldNum" sz="quarter" idx="12"/>
          </p:nvPr>
        </p:nvSpPr>
        <p:spPr>
          <a:xfrm>
            <a:off x="4571630" y="4856560"/>
            <a:ext cx="76944" cy="184666"/>
          </a:xfrm>
        </p:spPr>
        <p:txBody>
          <a:bodyPr/>
          <a:lstStyle/>
          <a:p>
            <a:fld id="{EE2556C5-CE8C-6547-B838-EA80C61A4AF7}" type="slidenum">
              <a:rPr lang="en-US" sz="1200" smtClean="0">
                <a:latin typeface="+mj-lt"/>
              </a:rPr>
              <a:pPr/>
              <a:t>9</a:t>
            </a:fld>
            <a:endParaRPr lang="en-US" sz="1200" dirty="0">
              <a:latin typeface="+mj-lt"/>
            </a:endParaRPr>
          </a:p>
        </p:txBody>
      </p:sp>
      <p:sp>
        <p:nvSpPr>
          <p:cNvPr id="6" name="Date Placeholder 5">
            <a:extLst>
              <a:ext uri="{FF2B5EF4-FFF2-40B4-BE49-F238E27FC236}">
                <a16:creationId xmlns:a16="http://schemas.microsoft.com/office/drawing/2014/main" id="{A32201BE-D81E-49C1-B4AB-A610D140D1F4}"/>
              </a:ext>
            </a:extLst>
          </p:cNvPr>
          <p:cNvSpPr>
            <a:spLocks noGrp="1"/>
          </p:cNvSpPr>
          <p:nvPr>
            <p:ph type="dt" sz="half" idx="10"/>
          </p:nvPr>
        </p:nvSpPr>
        <p:spPr/>
        <p:txBody>
          <a:bodyPr/>
          <a:lstStyle/>
          <a:p>
            <a:r>
              <a:rPr lang="en-US"/>
              <a:t>November 2024</a:t>
            </a:r>
            <a:endParaRPr lang="en-US" dirty="0"/>
          </a:p>
        </p:txBody>
      </p:sp>
      <p:sp>
        <p:nvSpPr>
          <p:cNvPr id="11" name="Footer Placeholder 10">
            <a:extLst>
              <a:ext uri="{FF2B5EF4-FFF2-40B4-BE49-F238E27FC236}">
                <a16:creationId xmlns:a16="http://schemas.microsoft.com/office/drawing/2014/main" id="{B18AA8AE-FB91-46DA-92F2-00AA0910C8F1}"/>
              </a:ext>
            </a:extLst>
          </p:cNvPr>
          <p:cNvSpPr>
            <a:spLocks noGrp="1"/>
          </p:cNvSpPr>
          <p:nvPr>
            <p:ph type="ftr" sz="quarter" idx="11"/>
          </p:nvPr>
        </p:nvSpPr>
        <p:spPr/>
        <p:txBody>
          <a:bodyPr/>
          <a:lstStyle/>
          <a:p>
            <a:r>
              <a:rPr lang="en-US" dirty="0"/>
              <a:t>Mahmoud Hasabelnaby, et. al., Huawei</a:t>
            </a:r>
          </a:p>
        </p:txBody>
      </p:sp>
      <mc:AlternateContent xmlns:mc="http://schemas.openxmlformats.org/markup-compatibility/2006" xmlns:a14="http://schemas.microsoft.com/office/drawing/2010/main">
        <mc:Choice Requires="a14">
          <p:graphicFrame>
            <p:nvGraphicFramePr>
              <p:cNvPr id="7" name="Table 7">
                <a:extLst>
                  <a:ext uri="{FF2B5EF4-FFF2-40B4-BE49-F238E27FC236}">
                    <a16:creationId xmlns:a16="http://schemas.microsoft.com/office/drawing/2014/main" id="{6F79E46A-4AE7-44E3-BF49-6F9743DA368B}"/>
                  </a:ext>
                </a:extLst>
              </p:cNvPr>
              <p:cNvGraphicFramePr>
                <a:graphicFrameLocks noGrp="1"/>
              </p:cNvGraphicFramePr>
              <p:nvPr>
                <p:extLst>
                  <p:ext uri="{D42A27DB-BD31-4B8C-83A1-F6EECF244321}">
                    <p14:modId xmlns:p14="http://schemas.microsoft.com/office/powerpoint/2010/main" val="2383881249"/>
                  </p:ext>
                </p:extLst>
              </p:nvPr>
            </p:nvGraphicFramePr>
            <p:xfrm>
              <a:off x="933767" y="1363831"/>
              <a:ext cx="7258850"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795297">
                      <a:extLst>
                        <a:ext uri="{9D8B030D-6E8A-4147-A177-3AD203B41FA5}">
                          <a16:colId xmlns:a16="http://schemas.microsoft.com/office/drawing/2014/main" val="3315111994"/>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708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Co-BF NDPA Info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708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pPr algn="ct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2 or </a:t>
                          </a:r>
                          <a14:m>
                            <m:oMath xmlns:m="http://schemas.openxmlformats.org/officeDocument/2006/math">
                              <m:r>
                                <a:rPr lang="en-US" sz="1000" i="1" dirty="0" smtClean="0">
                                  <a:latin typeface="Cambria Math" panose="02040503050406030204" pitchFamily="18" charset="0"/>
                                </a:rPr>
                                <m:t>𝑛</m:t>
                              </m:r>
                              <m:r>
                                <a:rPr lang="en-US" sz="1000" i="1" dirty="0" smtClean="0">
                                  <a:latin typeface="Cambria Math" panose="02040503050406030204" pitchFamily="18" charset="0"/>
                                  <a:ea typeface="Cambria Math" panose="02040503050406030204" pitchFamily="18" charset="0"/>
                                </a:rPr>
                                <m:t>×</m:t>
                              </m:r>
                            </m:oMath>
                          </a14:m>
                          <a:r>
                            <a:rPr lang="en-US" sz="1000" dirty="0"/>
                            <a:t>4 </a:t>
                          </a:r>
                          <a:br>
                            <a:rPr lang="en-US" sz="1000" dirty="0"/>
                          </a:br>
                          <a:r>
                            <a:rPr lang="en-US" sz="1000" dirty="0"/>
                            <a:t>(Variant dependent)</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Choice>
        <mc:Fallback xmlns="">
          <p:graphicFrame>
            <p:nvGraphicFramePr>
              <p:cNvPr id="7" name="Table 7">
                <a:extLst>
                  <a:ext uri="{FF2B5EF4-FFF2-40B4-BE49-F238E27FC236}">
                    <a16:creationId xmlns:a16="http://schemas.microsoft.com/office/drawing/2014/main" id="{6F79E46A-4AE7-44E3-BF49-6F9743DA368B}"/>
                  </a:ext>
                </a:extLst>
              </p:cNvPr>
              <p:cNvGraphicFramePr>
                <a:graphicFrameLocks noGrp="1"/>
              </p:cNvGraphicFramePr>
              <p:nvPr>
                <p:extLst>
                  <p:ext uri="{D42A27DB-BD31-4B8C-83A1-F6EECF244321}">
                    <p14:modId xmlns:p14="http://schemas.microsoft.com/office/powerpoint/2010/main" val="2383881249"/>
                  </p:ext>
                </p:extLst>
              </p:nvPr>
            </p:nvGraphicFramePr>
            <p:xfrm>
              <a:off x="933767" y="1363831"/>
              <a:ext cx="7258850" cy="792480"/>
            </p:xfrm>
            <a:graphic>
              <a:graphicData uri="http://schemas.openxmlformats.org/drawingml/2006/table">
                <a:tbl>
                  <a:tblPr firstRow="1" bandRow="1">
                    <a:tableStyleId>{5940675A-B579-460E-94D1-54222C63F5DA}</a:tableStyleId>
                  </a:tblPr>
                  <a:tblGrid>
                    <a:gridCol w="654984">
                      <a:extLst>
                        <a:ext uri="{9D8B030D-6E8A-4147-A177-3AD203B41FA5}">
                          <a16:colId xmlns:a16="http://schemas.microsoft.com/office/drawing/2014/main" val="2836971721"/>
                        </a:ext>
                      </a:extLst>
                    </a:gridCol>
                    <a:gridCol w="723454">
                      <a:extLst>
                        <a:ext uri="{9D8B030D-6E8A-4147-A177-3AD203B41FA5}">
                          <a16:colId xmlns:a16="http://schemas.microsoft.com/office/drawing/2014/main" val="2978652814"/>
                        </a:ext>
                      </a:extLst>
                    </a:gridCol>
                    <a:gridCol w="641617">
                      <a:extLst>
                        <a:ext uri="{9D8B030D-6E8A-4147-A177-3AD203B41FA5}">
                          <a16:colId xmlns:a16="http://schemas.microsoft.com/office/drawing/2014/main" val="3371605978"/>
                        </a:ext>
                      </a:extLst>
                    </a:gridCol>
                    <a:gridCol w="607038">
                      <a:extLst>
                        <a:ext uri="{9D8B030D-6E8A-4147-A177-3AD203B41FA5}">
                          <a16:colId xmlns:a16="http://schemas.microsoft.com/office/drawing/2014/main" val="223993147"/>
                        </a:ext>
                      </a:extLst>
                    </a:gridCol>
                    <a:gridCol w="1045719">
                      <a:extLst>
                        <a:ext uri="{9D8B030D-6E8A-4147-A177-3AD203B41FA5}">
                          <a16:colId xmlns:a16="http://schemas.microsoft.com/office/drawing/2014/main" val="2750993559"/>
                        </a:ext>
                      </a:extLst>
                    </a:gridCol>
                    <a:gridCol w="1110342">
                      <a:extLst>
                        <a:ext uri="{9D8B030D-6E8A-4147-A177-3AD203B41FA5}">
                          <a16:colId xmlns:a16="http://schemas.microsoft.com/office/drawing/2014/main" val="3311872757"/>
                        </a:ext>
                      </a:extLst>
                    </a:gridCol>
                    <a:gridCol w="795297">
                      <a:extLst>
                        <a:ext uri="{9D8B030D-6E8A-4147-A177-3AD203B41FA5}">
                          <a16:colId xmlns:a16="http://schemas.microsoft.com/office/drawing/2014/main" val="3315111994"/>
                        </a:ext>
                      </a:extLst>
                    </a:gridCol>
                    <a:gridCol w="1217920">
                      <a:extLst>
                        <a:ext uri="{9D8B030D-6E8A-4147-A177-3AD203B41FA5}">
                          <a16:colId xmlns:a16="http://schemas.microsoft.com/office/drawing/2014/main" val="448830675"/>
                        </a:ext>
                      </a:extLst>
                    </a:gridCol>
                    <a:gridCol w="462479">
                      <a:extLst>
                        <a:ext uri="{9D8B030D-6E8A-4147-A177-3AD203B41FA5}">
                          <a16:colId xmlns:a16="http://schemas.microsoft.com/office/drawing/2014/main" val="2226984489"/>
                        </a:ext>
                      </a:extLst>
                    </a:gridCol>
                  </a:tblGrid>
                  <a:tr h="396240">
                    <a:tc>
                      <a:txBody>
                        <a:bodyPr/>
                        <a:lstStyle/>
                        <a:p>
                          <a:pPr algn="ctr"/>
                          <a:r>
                            <a:rPr lang="en-US" sz="1000" dirty="0"/>
                            <a:t>Frame Control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Duration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TA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Sounding Dialog Token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Special NDPA STA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1000" dirty="0"/>
                            <a:t>Co-BF NDPA Info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tc>
                      <a:txBody>
                        <a:bodyPr/>
                        <a:lstStyle/>
                        <a:p>
                          <a:pPr algn="ctr"/>
                          <a:r>
                            <a:rPr lang="en-US" sz="1000" dirty="0"/>
                            <a:t>STA Info List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000" dirty="0"/>
                            <a:t>FCS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97549297"/>
                      </a:ext>
                    </a:extLst>
                  </a:tr>
                  <a:tr h="396240">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ctr"/>
                          <a:r>
                            <a:rPr lang="en-US" sz="1000" dirty="0"/>
                            <a:t>0 or 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2">
                            <a:lumMod val="20000"/>
                            <a:lumOff val="80000"/>
                          </a:schemeClr>
                        </a:solidFill>
                      </a:tcPr>
                    </a:tc>
                    <a:tc>
                      <a:txBody>
                        <a:bodyPr/>
                        <a:lstStyle/>
                        <a:p>
                          <a:endParaRPr lang="en-US"/>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blipFill>
                          <a:blip r:embed="rId2"/>
                          <a:stretch>
                            <a:fillRect l="-458000" t="-103077" r="-39500" b="-7692"/>
                          </a:stretch>
                        </a:blipFill>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47998243"/>
                      </a:ext>
                    </a:extLst>
                  </a:tr>
                </a:tbl>
              </a:graphicData>
            </a:graphic>
          </p:graphicFrame>
        </mc:Fallback>
      </mc:AlternateContent>
      <p:sp>
        <p:nvSpPr>
          <p:cNvPr id="5" name="TextBox 4">
            <a:extLst>
              <a:ext uri="{FF2B5EF4-FFF2-40B4-BE49-F238E27FC236}">
                <a16:creationId xmlns:a16="http://schemas.microsoft.com/office/drawing/2014/main" id="{5E9720D2-5520-45BC-8838-A5B5708152A8}"/>
              </a:ext>
            </a:extLst>
          </p:cNvPr>
          <p:cNvSpPr txBox="1"/>
          <p:nvPr/>
        </p:nvSpPr>
        <p:spPr>
          <a:xfrm flipH="1">
            <a:off x="341940" y="1749990"/>
            <a:ext cx="799139" cy="276999"/>
          </a:xfrm>
          <a:prstGeom prst="rect">
            <a:avLst/>
          </a:prstGeom>
          <a:noFill/>
        </p:spPr>
        <p:txBody>
          <a:bodyPr wrap="square" rtlCol="0">
            <a:spAutoFit/>
          </a:bodyPr>
          <a:lstStyle/>
          <a:p>
            <a:r>
              <a:rPr lang="en-US" sz="1200" dirty="0"/>
              <a:t>Octets</a:t>
            </a:r>
          </a:p>
        </p:txBody>
      </p:sp>
      <p:cxnSp>
        <p:nvCxnSpPr>
          <p:cNvPr id="25" name="Straight Connector 24">
            <a:extLst>
              <a:ext uri="{FF2B5EF4-FFF2-40B4-BE49-F238E27FC236}">
                <a16:creationId xmlns:a16="http://schemas.microsoft.com/office/drawing/2014/main" id="{A73A24DE-7342-481C-AAD4-095435504BD0}"/>
              </a:ext>
            </a:extLst>
          </p:cNvPr>
          <p:cNvCxnSpPr>
            <a:cxnSpLocks/>
          </p:cNvCxnSpPr>
          <p:nvPr/>
        </p:nvCxnSpPr>
        <p:spPr bwMode="auto">
          <a:xfrm>
            <a:off x="6519902" y="1775999"/>
            <a:ext cx="2489317" cy="1235637"/>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17" name="Straight Connector 16">
            <a:extLst>
              <a:ext uri="{FF2B5EF4-FFF2-40B4-BE49-F238E27FC236}">
                <a16:creationId xmlns:a16="http://schemas.microsoft.com/office/drawing/2014/main" id="{BAE1CD45-1607-470F-A0CA-B94C3357FE99}"/>
              </a:ext>
            </a:extLst>
          </p:cNvPr>
          <p:cNvCxnSpPr>
            <a:cxnSpLocks/>
          </p:cNvCxnSpPr>
          <p:nvPr/>
        </p:nvCxnSpPr>
        <p:spPr bwMode="auto">
          <a:xfrm flipH="1">
            <a:off x="395117" y="1769294"/>
            <a:ext cx="5336856" cy="1242342"/>
          </a:xfrm>
          <a:prstGeom prst="line">
            <a:avLst/>
          </a:prstGeom>
          <a:solidFill>
            <a:schemeClr val="accent1"/>
          </a:solidFill>
          <a:ln w="12700" cap="flat" cmpd="sng" algn="ctr">
            <a:solidFill>
              <a:schemeClr val="tx1"/>
            </a:solidFill>
            <a:prstDash val="dash"/>
            <a:round/>
            <a:headEnd type="none" w="sm" len="sm"/>
            <a:tailEnd type="none" w="sm" len="sm"/>
          </a:ln>
          <a:effectLst/>
        </p:spPr>
      </p:cxnSp>
      <p:sp>
        <p:nvSpPr>
          <p:cNvPr id="23" name="TextBox 22">
            <a:extLst>
              <a:ext uri="{FF2B5EF4-FFF2-40B4-BE49-F238E27FC236}">
                <a16:creationId xmlns:a16="http://schemas.microsoft.com/office/drawing/2014/main" id="{5BA0B3DD-CD82-46BB-B4F1-FF797FB1F44B}"/>
              </a:ext>
            </a:extLst>
          </p:cNvPr>
          <p:cNvSpPr txBox="1"/>
          <p:nvPr/>
        </p:nvSpPr>
        <p:spPr>
          <a:xfrm flipH="1">
            <a:off x="-57630" y="3540154"/>
            <a:ext cx="799139" cy="276999"/>
          </a:xfrm>
          <a:prstGeom prst="rect">
            <a:avLst/>
          </a:prstGeom>
          <a:noFill/>
        </p:spPr>
        <p:txBody>
          <a:bodyPr wrap="square" rtlCol="0">
            <a:spAutoFit/>
          </a:bodyPr>
          <a:lstStyle/>
          <a:p>
            <a:r>
              <a:rPr lang="en-US" sz="1200" dirty="0"/>
              <a:t>Bits</a:t>
            </a:r>
          </a:p>
        </p:txBody>
      </p:sp>
      <p:sp>
        <p:nvSpPr>
          <p:cNvPr id="15" name="TextBox 14">
            <a:extLst>
              <a:ext uri="{FF2B5EF4-FFF2-40B4-BE49-F238E27FC236}">
                <a16:creationId xmlns:a16="http://schemas.microsoft.com/office/drawing/2014/main" id="{BD4A3A79-DEF8-4C9F-93F3-D5DE39D6232E}"/>
              </a:ext>
            </a:extLst>
          </p:cNvPr>
          <p:cNvSpPr txBox="1"/>
          <p:nvPr/>
        </p:nvSpPr>
        <p:spPr>
          <a:xfrm>
            <a:off x="1187684" y="1975560"/>
            <a:ext cx="1499228" cy="553998"/>
          </a:xfrm>
          <a:prstGeom prst="rect">
            <a:avLst/>
          </a:prstGeom>
          <a:noFill/>
        </p:spPr>
        <p:txBody>
          <a:bodyPr wrap="square" rtlCol="0">
            <a:spAutoFit/>
          </a:bodyPr>
          <a:lstStyle/>
          <a:p>
            <a:pPr algn="ctr"/>
            <a:r>
              <a:rPr lang="en-US" sz="1000" dirty="0">
                <a:solidFill>
                  <a:srgbClr val="FF0000"/>
                </a:solidFill>
                <a:latin typeface="Intel Clear" panose="020B0604020203020204"/>
              </a:rPr>
              <a:t>TXOP Info may be interpreted from the Duration field</a:t>
            </a:r>
          </a:p>
        </p:txBody>
      </p:sp>
      <p:graphicFrame>
        <p:nvGraphicFramePr>
          <p:cNvPr id="13" name="Table 7">
            <a:extLst>
              <a:ext uri="{FF2B5EF4-FFF2-40B4-BE49-F238E27FC236}">
                <a16:creationId xmlns:a16="http://schemas.microsoft.com/office/drawing/2014/main" id="{584A1EDB-4271-42AA-8A4B-12C11B1E80E4}"/>
              </a:ext>
            </a:extLst>
          </p:cNvPr>
          <p:cNvGraphicFramePr>
            <a:graphicFrameLocks noGrp="1"/>
          </p:cNvGraphicFramePr>
          <p:nvPr>
            <p:extLst>
              <p:ext uri="{D42A27DB-BD31-4B8C-83A1-F6EECF244321}">
                <p14:modId xmlns:p14="http://schemas.microsoft.com/office/powerpoint/2010/main" val="3227411845"/>
              </p:ext>
            </p:extLst>
          </p:nvPr>
        </p:nvGraphicFramePr>
        <p:xfrm>
          <a:off x="395117" y="2662736"/>
          <a:ext cx="8614102" cy="1290320"/>
        </p:xfrm>
        <a:graphic>
          <a:graphicData uri="http://schemas.openxmlformats.org/drawingml/2006/table">
            <a:tbl>
              <a:tblPr firstRow="1" bandRow="1">
                <a:tableStyleId>{5940675A-B579-460E-94D1-54222C63F5DA}</a:tableStyleId>
              </a:tblPr>
              <a:tblGrid>
                <a:gridCol w="715505">
                  <a:extLst>
                    <a:ext uri="{9D8B030D-6E8A-4147-A177-3AD203B41FA5}">
                      <a16:colId xmlns:a16="http://schemas.microsoft.com/office/drawing/2014/main" val="2836971721"/>
                    </a:ext>
                  </a:extLst>
                </a:gridCol>
                <a:gridCol w="754144">
                  <a:extLst>
                    <a:ext uri="{9D8B030D-6E8A-4147-A177-3AD203B41FA5}">
                      <a16:colId xmlns:a16="http://schemas.microsoft.com/office/drawing/2014/main" val="2978652814"/>
                    </a:ext>
                  </a:extLst>
                </a:gridCol>
                <a:gridCol w="1047947">
                  <a:extLst>
                    <a:ext uri="{9D8B030D-6E8A-4147-A177-3AD203B41FA5}">
                      <a16:colId xmlns:a16="http://schemas.microsoft.com/office/drawing/2014/main" val="3371605978"/>
                    </a:ext>
                  </a:extLst>
                </a:gridCol>
                <a:gridCol w="1184065">
                  <a:extLst>
                    <a:ext uri="{9D8B030D-6E8A-4147-A177-3AD203B41FA5}">
                      <a16:colId xmlns:a16="http://schemas.microsoft.com/office/drawing/2014/main" val="2856685292"/>
                    </a:ext>
                  </a:extLst>
                </a:gridCol>
                <a:gridCol w="772055">
                  <a:extLst>
                    <a:ext uri="{9D8B030D-6E8A-4147-A177-3AD203B41FA5}">
                      <a16:colId xmlns:a16="http://schemas.microsoft.com/office/drawing/2014/main" val="356623309"/>
                    </a:ext>
                  </a:extLst>
                </a:gridCol>
                <a:gridCol w="727424">
                  <a:extLst>
                    <a:ext uri="{9D8B030D-6E8A-4147-A177-3AD203B41FA5}">
                      <a16:colId xmlns:a16="http://schemas.microsoft.com/office/drawing/2014/main" val="4052584477"/>
                    </a:ext>
                  </a:extLst>
                </a:gridCol>
                <a:gridCol w="746383">
                  <a:extLst>
                    <a:ext uri="{9D8B030D-6E8A-4147-A177-3AD203B41FA5}">
                      <a16:colId xmlns:a16="http://schemas.microsoft.com/office/drawing/2014/main" val="3908368349"/>
                    </a:ext>
                  </a:extLst>
                </a:gridCol>
                <a:gridCol w="765770">
                  <a:extLst>
                    <a:ext uri="{9D8B030D-6E8A-4147-A177-3AD203B41FA5}">
                      <a16:colId xmlns:a16="http://schemas.microsoft.com/office/drawing/2014/main" val="223993147"/>
                    </a:ext>
                  </a:extLst>
                </a:gridCol>
                <a:gridCol w="995177">
                  <a:extLst>
                    <a:ext uri="{9D8B030D-6E8A-4147-A177-3AD203B41FA5}">
                      <a16:colId xmlns:a16="http://schemas.microsoft.com/office/drawing/2014/main" val="2750993559"/>
                    </a:ext>
                  </a:extLst>
                </a:gridCol>
                <a:gridCol w="905632">
                  <a:extLst>
                    <a:ext uri="{9D8B030D-6E8A-4147-A177-3AD203B41FA5}">
                      <a16:colId xmlns:a16="http://schemas.microsoft.com/office/drawing/2014/main" val="1927649161"/>
                    </a:ext>
                  </a:extLst>
                </a:gridCol>
              </a:tblGrid>
              <a:tr h="370840">
                <a:tc>
                  <a:txBody>
                    <a:bodyPr/>
                    <a:lstStyle/>
                    <a:p>
                      <a:pPr algn="ctr"/>
                      <a:r>
                        <a:rPr lang="en-US" sz="1000" dirty="0"/>
                        <a:t>B0       B5</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dirty="0"/>
                        <a:t>B6   B8</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dirty="0"/>
                        <a:t>B9    B10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dirty="0"/>
                        <a:t>B11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000" dirty="0"/>
                        <a:t>B12  B14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dirty="0"/>
                        <a:t>B15   B21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dirty="0"/>
                        <a:t>B22    B24</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dirty="0"/>
                        <a:t>B25     B26</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dirty="0"/>
                        <a:t>B27</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000" dirty="0"/>
                        <a:t>B28   B31</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55600546"/>
                  </a:ext>
                </a:extLst>
              </a:tr>
              <a:tr h="370840">
                <a:tc>
                  <a:txBody>
                    <a:bodyPr/>
                    <a:lstStyle/>
                    <a:p>
                      <a:pPr algn="ctr"/>
                      <a:r>
                        <a:rPr lang="en-US" sz="1000" dirty="0"/>
                        <a:t>Shared AP BSS Color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Starting of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GI AND UHR-LTF Type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Disambiguation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sz="1000" dirty="0"/>
                        <a:t>NSS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Tx EVM or other TBD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Reserved</a:t>
                      </a:r>
                    </a:p>
                    <a:p>
                      <a:pPr algn="ctr"/>
                      <a:r>
                        <a:rPr lang="en-US" sz="1000" dirty="0"/>
                        <a:t>or other TBD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1000" dirty="0"/>
                        <a:t>N_LTF</a:t>
                      </a:r>
                    </a:p>
                    <a:p>
                      <a:pPr algn="ctr"/>
                      <a:endParaRPr 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a:t>Disambiguation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lang="en-US" sz="1000" dirty="0"/>
                        <a:t>Reserved</a:t>
                      </a:r>
                    </a:p>
                    <a:p>
                      <a:pPr algn="ctr"/>
                      <a:r>
                        <a:rPr lang="en-US" sz="1000" dirty="0"/>
                        <a:t>or other TBD Info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7549297"/>
                  </a:ext>
                </a:extLst>
              </a:tr>
              <a:tr h="370840">
                <a:tc>
                  <a:txBody>
                    <a:bodyPr/>
                    <a:lstStyle/>
                    <a:p>
                      <a:pPr algn="ctr"/>
                      <a:r>
                        <a:rPr lang="en-US" sz="1000" dirty="0"/>
                        <a:t>6</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00" dirty="0"/>
                        <a:t>7</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00" dirty="0"/>
                        <a:t>3</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00" dirty="0"/>
                        <a:t>2</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en-US" sz="1000" dirty="0"/>
                        <a:t>1</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lumMod val="95000"/>
                      </a:schemeClr>
                    </a:solidFill>
                  </a:tcPr>
                </a:tc>
                <a:tc>
                  <a:txBody>
                    <a:bodyPr/>
                    <a:lstStyle/>
                    <a:p>
                      <a:pPr algn="ctr"/>
                      <a:r>
                        <a:rPr lang="en-US" sz="1000" dirty="0"/>
                        <a:t>4</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647998243"/>
                  </a:ext>
                </a:extLst>
              </a:tr>
            </a:tbl>
          </a:graphicData>
        </a:graphic>
      </p:graphicFrame>
    </p:spTree>
    <p:extLst>
      <p:ext uri="{BB962C8B-B14F-4D97-AF65-F5344CB8AC3E}">
        <p14:creationId xmlns:p14="http://schemas.microsoft.com/office/powerpoint/2010/main" val="206845849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rial-Times New Roman">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5FE8CCFE3FE554390E1ACF39AFF333B" ma:contentTypeVersion="3" ma:contentTypeDescription="Create a new document." ma:contentTypeScope="" ma:versionID="5e7dc557c41a3a005459d582944133c9">
  <xsd:schema xmlns:xsd="http://www.w3.org/2001/XMLSchema" xmlns:xs="http://www.w3.org/2001/XMLSchema" xmlns:p="http://schemas.microsoft.com/office/2006/metadata/properties" xmlns:ns2="3e05245e-0532-4e83-b7fc-5d37e8c447e4" xmlns:ns3="http://schemas.microsoft.com/sharepoint/v4" targetNamespace="http://schemas.microsoft.com/office/2006/metadata/properties" ma:root="true" ma:fieldsID="1d1df043d25333886a008f266de52216" ns2:_="" ns3:_="">
    <xsd:import namespace="3e05245e-0532-4e83-b7fc-5d37e8c447e4"/>
    <xsd:import namespace="http://schemas.microsoft.com/sharepoint/v4"/>
    <xsd:element name="properties">
      <xsd:complexType>
        <xsd:sequence>
          <xsd:element name="documentManagement">
            <xsd:complexType>
              <xsd:all>
                <xsd:element ref="ns2:WW"/>
                <xsd:element ref="ns3: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05245e-0532-4e83-b7fc-5d37e8c447e4" elementFormDefault="qualified">
    <xsd:import namespace="http://schemas.microsoft.com/office/2006/documentManagement/types"/>
    <xsd:import namespace="http://schemas.microsoft.com/office/infopath/2007/PartnerControls"/>
    <xsd:element name="WW" ma:index="8" ma:displayName="WW" ma:format="Dropdown" ma:internalName="WW">
      <xsd:simpleType>
        <xsd:restriction base="dms:Choice">
          <xsd:enumeration value="ww2016_04"/>
          <xsd:enumeration value="ww2016_05"/>
          <xsd:enumeration value="ww2016_06"/>
          <xsd:enumeration value="ww2016_07"/>
          <xsd:enumeration value="ww2016_08"/>
          <xsd:enumeration value="ww2016_09"/>
          <xsd:enumeration value="ww2016_10"/>
          <xsd:enumeration value="ww2016_11"/>
          <xsd:enumeration value="ww2016_12"/>
          <xsd:enumeration value="ww2016_13"/>
          <xsd:enumeration value="ww2016_14"/>
          <xsd:enumeration value="ww2016_15"/>
          <xsd:enumeration value="ww2016_16"/>
          <xsd:enumeration value="ww2016_17"/>
          <xsd:enumeration value="ww2016_18"/>
          <xsd:enumeration value="ww2016_19"/>
          <xsd:enumeration value="ww2016_20"/>
          <xsd:enumeration value="ww2016_21"/>
          <xsd:enumeration value="ww2016_22"/>
          <xsd:enumeration value="ww2016_23"/>
          <xsd:enumeration value="ww2016_24"/>
          <xsd:enumeration value="ww2016_25"/>
          <xsd:enumeration value="ww2016_26"/>
          <xsd:enumeration value="ww2016_27"/>
          <xsd:enumeration value="ww2016_28"/>
          <xsd:enumeration value="ww2016_29"/>
          <xsd:enumeration value="ww2016_30"/>
          <xsd:enumeration value="ww2016_31"/>
          <xsd:enumeration value="ww2016_32"/>
          <xsd:enumeration value="ww2016_33"/>
          <xsd:enumeration value="ww2016_34"/>
          <xsd:enumeration value="ww2016_35"/>
          <xsd:enumeration value="ww2016_36"/>
          <xsd:enumeration value="ww2016_37"/>
          <xsd:enumeration value="ww2016_38"/>
          <xsd:enumeration value="ww2016_39"/>
          <xsd:enumeration value="ww2016_40"/>
          <xsd:enumeration value="ww2016_41"/>
          <xsd:enumeration value="ww2016_42"/>
          <xsd:enumeration value="ww2016_43"/>
          <xsd:enumeration value="ww2016_44"/>
          <xsd:enumeration value="ww2016_45"/>
          <xsd:enumeration value="ww2016_46"/>
          <xsd:enumeration value="ww2016_47"/>
          <xsd:enumeration value="ww2016_48"/>
          <xsd:enumeration value="ww2016_49"/>
          <xsd:enumeration value="ww2016_50"/>
          <xsd:enumeration value="ww2016_51"/>
          <xsd:enumeration value="ww2016_52"/>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9"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WW xmlns="3e05245e-0532-4e83-b7fc-5d37e8c447e4">ww2015_23</WW>
  </documentManagement>
</p:properties>
</file>

<file path=customXml/itemProps1.xml><?xml version="1.0" encoding="utf-8"?>
<ds:datastoreItem xmlns:ds="http://schemas.openxmlformats.org/officeDocument/2006/customXml" ds:itemID="{597D11D2-1D5E-404D-8705-355B3AC422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05245e-0532-4e83-b7fc-5d37e8c447e4"/>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E903781-2D59-41BB-A0D1-2C864C3447A7}">
  <ds:schemaRefs>
    <ds:schemaRef ds:uri="http://schemas.microsoft.com/sharepoint/v3/contenttype/forms"/>
  </ds:schemaRefs>
</ds:datastoreItem>
</file>

<file path=customXml/itemProps3.xml><?xml version="1.0" encoding="utf-8"?>
<ds:datastoreItem xmlns:ds="http://schemas.openxmlformats.org/officeDocument/2006/customXml" ds:itemID="{622479DE-E745-40A4-B85A-2F7933CD79A3}">
  <ds:schemaRefs>
    <ds:schemaRef ds:uri="http://schemas.microsoft.com/office/2006/metadata/properties"/>
    <ds:schemaRef ds:uri="http://purl.org/dc/elements/1.1/"/>
    <ds:schemaRef ds:uri="http://schemas.microsoft.com/sharepoint/v4"/>
    <ds:schemaRef ds:uri="http://purl.org/dc/dcmitype/"/>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3e05245e-0532-4e83-b7fc-5d37e8c447e4"/>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11-19-xxxx-00-00eht-multi-link-operation_follow_up_r1</Template>
  <TotalTime>93244</TotalTime>
  <Words>1430</Words>
  <Application>Microsoft Office PowerPoint</Application>
  <PresentationFormat>On-screen Show (16:9)</PresentationFormat>
  <Paragraphs>334</Paragraphs>
  <Slides>11</Slides>
  <Notes>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11</vt:i4>
      </vt:variant>
    </vt:vector>
  </HeadingPairs>
  <TitlesOfParts>
    <vt:vector size="23" baseType="lpstr">
      <vt:lpstr>바탕</vt:lpstr>
      <vt:lpstr>黑体</vt:lpstr>
      <vt:lpstr>宋体</vt:lpstr>
      <vt:lpstr>Arial</vt:lpstr>
      <vt:lpstr>Calibri</vt:lpstr>
      <vt:lpstr>Cambria Math</vt:lpstr>
      <vt:lpstr>Courier New</vt:lpstr>
      <vt:lpstr>Intel Clear</vt:lpstr>
      <vt:lpstr>Intel Clear Light</vt:lpstr>
      <vt:lpstr>Times New Roman</vt:lpstr>
      <vt:lpstr>Wingdings</vt:lpstr>
      <vt:lpstr>802-11-Submission</vt:lpstr>
      <vt:lpstr>UHR NDPA Signaling</vt:lpstr>
      <vt:lpstr>Background: NDPA Signaling Design </vt:lpstr>
      <vt:lpstr>Background: Co-BF Sounding Parameters</vt:lpstr>
      <vt:lpstr>Proposed UHR NDPA Signaling Indication (1/2)</vt:lpstr>
      <vt:lpstr>Proposed UHR NDPA Signaling Indication</vt:lpstr>
      <vt:lpstr>Option 1: Proposed UHR NDPA Signaling Design </vt:lpstr>
      <vt:lpstr>Option 1: Proposed UHR NDPA Signaling Design </vt:lpstr>
      <vt:lpstr>Option 2: Proposed UHR NDPA Signaling Design </vt:lpstr>
      <vt:lpstr>Option 2: Proposed UHR NDPA Signaling Design </vt:lpstr>
      <vt:lpstr>Summary</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aspects of multi-link operations</dc:title>
  <dc:subject>qwqwqwqw</dc:subject>
  <dc:creator>Dmitry.Akhmetov@intel.com</dc:creator>
  <cp:keywords>CTPClassification=CTP_IC:VisualMarkings=, CTPClassification=CTP_IC</cp:keywords>
  <cp:lastModifiedBy>Mahmoud Hasabelnaby</cp:lastModifiedBy>
  <cp:revision>1512</cp:revision>
  <dcterms:created xsi:type="dcterms:W3CDTF">2015-04-26T08:45:29Z</dcterms:created>
  <dcterms:modified xsi:type="dcterms:W3CDTF">2024-11-09T19:49:51Z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0x01010045FE8CCFE3FE554390E1ACF39AFF333B</vt:lpwstr>
  </property>
  <property fmtid="{D5CDD505-2E9C-101B-9397-08002B2CF9AE}" pid="3" name="TitusGUID">
    <vt:lpwstr>edcb7b97-9f44-4ca1-9427-974bac8afc6d</vt:lpwstr>
  </property>
  <property fmtid="{D5CDD505-2E9C-101B-9397-08002B2CF9AE}" pid="4" name="CTP_BU">
    <vt:lpwstr>NEXT GEN &amp; STANDARDS GROUP</vt:lpwstr>
  </property>
  <property fmtid="{D5CDD505-2E9C-101B-9397-08002B2CF9AE}" pid="5" name="CTP_TimeStamp">
    <vt:lpwstr>2019-07-15 18:05:29Z</vt:lpwstr>
  </property>
  <property fmtid="{D5CDD505-2E9C-101B-9397-08002B2CF9AE}" pid="6" name="CTPClassification">
    <vt:lpwstr>CTP_IC</vt:lpwstr>
  </property>
</Properties>
</file>