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  <Override PartName="/ppt/authors.xml" ContentType="application/vnd.ms-powerpoint.author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6"/>
  </p:notesMasterIdLst>
  <p:handoutMasterIdLst>
    <p:handoutMasterId r:id="rId17"/>
  </p:handoutMasterIdLst>
  <p:sldIdLst>
    <p:sldId id="270" r:id="rId5"/>
    <p:sldId id="141170204" r:id="rId6"/>
    <p:sldId id="141170217" r:id="rId7"/>
    <p:sldId id="141170220" r:id="rId8"/>
    <p:sldId id="141170224" r:id="rId9"/>
    <p:sldId id="141170227" r:id="rId10"/>
    <p:sldId id="141170228" r:id="rId11"/>
    <p:sldId id="141170221" r:id="rId12"/>
    <p:sldId id="141170229" r:id="rId13"/>
    <p:sldId id="141170226" r:id="rId14"/>
    <p:sldId id="141170223" r:id="rId15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F7A3D13D-5DB4-1CDE-6627-6D2DBF8DD2C8}" name="Abhishek Patil" initials="AP" userId="S::appatil@qti.qualcomm.com::4a57f103-40b4-4474-a113-d3340a5396d8" providerId="AD"/>
  <p188:author id="{C6154C81-C790-C50A-D394-05139FB9BC3E}" name="r2" initials="r2" userId="r2" providerId="None"/>
  <p188:author id="{118ABBB4-5C5D-9821-4C17-83656CC7D11E}" name="Gaurang Naik" initials="GN" userId="S::gnaik@qti.qualcomm.com::095fd180-9166-4a3e-8ca1-a5959fa5cd48" providerId="AD"/>
  <p188:author id="{6A23C2B9-0C50-A134-54C3-FD051D555190}" name="Yanjun Sun" initials="YS" userId="S::yanjuns@qti.qualcomm.com::b36047ec-8c33-4551-bc74-961d47fe2da9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anjun Sun" initials="YS" lastIdx="3" clrIdx="0">
    <p:extLst>
      <p:ext uri="{19B8F6BF-5375-455C-9EA6-DF929625EA0E}">
        <p15:presenceInfo xmlns:p15="http://schemas.microsoft.com/office/powerpoint/2012/main" userId="S::yanjuns@qti.qualcomm.com::b36047ec-8c33-4551-bc74-961d47fe2da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EC8C4"/>
    <a:srgbClr val="FC3728"/>
    <a:srgbClr val="C9D0F1"/>
    <a:srgbClr val="FFC000"/>
    <a:srgbClr val="C498FE"/>
    <a:srgbClr val="CCEEDF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6247" autoAdjust="0"/>
  </p:normalViewPr>
  <p:slideViewPr>
    <p:cSldViewPr snapToGrid="0">
      <p:cViewPr varScale="1">
        <p:scale>
          <a:sx n="98" d="100"/>
          <a:sy n="98" d="100"/>
        </p:scale>
        <p:origin x="795" y="51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85" d="100"/>
          <a:sy n="85" d="100"/>
        </p:scale>
        <p:origin x="3870" y="108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4" Type="http://schemas.microsoft.com/office/2018/10/relationships/authors" Target="author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111576" y="175750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677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02966" y="175750"/>
            <a:ext cx="9160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677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736588" y="8997440"/>
            <a:ext cx="165109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677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68476" y="8997440"/>
            <a:ext cx="51776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677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701362" y="388013"/>
            <a:ext cx="560767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1952" tIns="45976" rIns="91952" bIns="45976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701362" y="8997440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8677" eaLnBrk="0" hangingPunct="0">
              <a:defRPr/>
            </a:pPr>
            <a:r>
              <a:rPr lang="en-US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701362" y="8986308"/>
            <a:ext cx="576335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1952" tIns="45976" rIns="91952" bIns="45976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154910" y="96239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677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61237" y="96239"/>
            <a:ext cx="9160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677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9038" y="703263"/>
            <a:ext cx="4632325" cy="34734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4078" y="4416029"/>
            <a:ext cx="5142244" cy="41838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87" tIns="46296" rIns="94187" bIns="4629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235446" y="9000621"/>
            <a:ext cx="211532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9760" lvl="4" algn="r" defTabSz="938677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58668" y="9000621"/>
            <a:ext cx="51776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677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31855" y="9000621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31855" y="8999030"/>
            <a:ext cx="554669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1952" tIns="45976" rIns="91952" bIns="45976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54818" y="297371"/>
            <a:ext cx="570076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1952" tIns="45976" rIns="91952" bIns="45976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9038" y="703263"/>
            <a:ext cx="4632325" cy="3473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361260" y="9000621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4321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31636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083210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02805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EDCEBDF8-1FBD-49CA-BC1A-DBB01FAE0396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22469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October 2024</a:t>
            </a:r>
            <a:endParaRPr lang="en-US" dirty="0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39B7C977-B73D-1121-7F50-90058BAD9F0C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02744" y="6475413"/>
            <a:ext cx="314118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fr-FR" altLang="ko-KR"/>
              <a:t>Aiguo Yan and et al., Samsung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02744" y="6475413"/>
            <a:ext cx="314118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fr-FR" altLang="ko-KR"/>
              <a:t>Aiguo Yan and et al., Samsung</a:t>
            </a:r>
            <a:endParaRPr lang="en-US" altLang="ko-KR" dirty="0"/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561AAACA-7605-4ADE-B10E-EFFF7852FA3C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22469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October 2024</a:t>
            </a:r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02744" y="6475413"/>
            <a:ext cx="314118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fr-FR" altLang="ko-KR"/>
              <a:t>Aiguo Yan and et al., Samsung</a:t>
            </a:r>
            <a:endParaRPr lang="en-US" altLang="ko-KR" dirty="0"/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71D9A307-7244-44BC-B723-14F328D3D4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22469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October 2024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>
            <a:lvl1pPr>
              <a:defRPr sz="2000" b="0" i="0" baseline="0"/>
            </a:lvl1pPr>
            <a:lvl2pPr>
              <a:defRPr sz="1800" baseline="0"/>
            </a:lvl2pPr>
            <a:lvl3pPr>
              <a:defRPr sz="1600" baseline="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692CBF2F-FBA8-43A2-9548-8828359905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BBDE47F8-4EA0-44BF-92FF-88592040D21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55390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October 2024</a:t>
            </a:r>
            <a:endParaRPr lang="en-US" dirty="0"/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D1B84937-B6DA-4270-8D01-413EFAA9AF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2" name="Rectangle 5">
            <a:extLst>
              <a:ext uri="{FF2B5EF4-FFF2-40B4-BE49-F238E27FC236}">
                <a16:creationId xmlns:a16="http://schemas.microsoft.com/office/drawing/2014/main" id="{DACF55DD-7D91-4890-3D39-1C5534EDF4DB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41216" y="6475413"/>
            <a:ext cx="310270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Aiguo Yan and et al., Samsung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02744" y="6475413"/>
            <a:ext cx="314118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fr-FR" altLang="ko-KR"/>
              <a:t>Aiguo Yan and et al., Samsung</a:t>
            </a:r>
            <a:endParaRPr lang="en-US" altLang="ko-KR" dirty="0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E066D42A-356D-4E5D-B9D3-4A0DB37C941F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22469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October 2024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02744" y="6475413"/>
            <a:ext cx="314118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fr-FR" altLang="ko-KR"/>
              <a:t>Aiguo Yan and et al., Samsung</a:t>
            </a:r>
            <a:endParaRPr lang="en-US" altLang="ko-KR" dirty="0"/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5EDE1EDF-5947-4192-94C2-92848A83BAE0}"/>
              </a:ext>
            </a:extLst>
          </p:cNvPr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22469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October 2024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" name="Rectangle 5"/>
          <p:cNvSpPr>
            <a:spLocks noGrp="1" noChangeArrowheads="1"/>
          </p:cNvSpPr>
          <p:nvPr>
            <p:ph type="ftr" sz="quarter" idx="13"/>
          </p:nvPr>
        </p:nvSpPr>
        <p:spPr bwMode="auto">
          <a:xfrm>
            <a:off x="5402744" y="6475413"/>
            <a:ext cx="314118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fr-FR" altLang="ko-KR"/>
              <a:t>Aiguo Yan and et al., Samsung</a:t>
            </a:r>
            <a:endParaRPr lang="en-US" altLang="ko-KR" dirty="0"/>
          </a:p>
        </p:txBody>
      </p:sp>
      <p:sp>
        <p:nvSpPr>
          <p:cNvPr id="10" name="Rectangle 4">
            <a:extLst>
              <a:ext uri="{FF2B5EF4-FFF2-40B4-BE49-F238E27FC236}">
                <a16:creationId xmlns:a16="http://schemas.microsoft.com/office/drawing/2014/main" id="{36198C6D-7629-4E6F-9080-303E501DEC7D}"/>
              </a:ext>
            </a:extLst>
          </p:cNvPr>
          <p:cNvSpPr>
            <a:spLocks noGrp="1" noChangeArrowheads="1"/>
          </p:cNvSpPr>
          <p:nvPr>
            <p:ph type="dt" sz="half" idx="14"/>
          </p:nvPr>
        </p:nvSpPr>
        <p:spPr bwMode="auto">
          <a:xfrm>
            <a:off x="696913" y="332601"/>
            <a:ext cx="122469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October 2024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02744" y="6475413"/>
            <a:ext cx="314118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fr-FR" altLang="ko-KR"/>
              <a:t>Aiguo Yan and et al., Samsung</a:t>
            </a:r>
            <a:endParaRPr lang="en-US" altLang="ko-KR" dirty="0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0217BF70-D85E-4E0C-9CD2-5CB507281DAD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22469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October 2024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02744" y="6475413"/>
            <a:ext cx="314118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fr-FR" altLang="ko-KR"/>
              <a:t>Aiguo Yan and et al., Samsung</a:t>
            </a:r>
            <a:endParaRPr lang="en-US" altLang="ko-KR" dirty="0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8AD74CDA-89AE-4BC6-ADB6-BF4C9C3D023D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22469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October 2024</a:t>
            </a:r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02744" y="6475413"/>
            <a:ext cx="314118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fr-FR" altLang="ko-KR"/>
              <a:t>Aiguo Yan and et al., Samsung</a:t>
            </a:r>
            <a:endParaRPr lang="en-US" altLang="ko-KR" dirty="0"/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id="{4D8D2729-D01B-446E-B55E-F033BB0F0C99}"/>
              </a:ext>
            </a:extLst>
          </p:cNvPr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22469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October 2024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02744" y="6475413"/>
            <a:ext cx="314118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fr-FR" altLang="ko-KR"/>
              <a:t>Aiguo Yan and et al., Samsung</a:t>
            </a:r>
            <a:endParaRPr lang="en-US" altLang="ko-KR" dirty="0"/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id="{4A0DD6EB-210E-4EE5-8671-FAAF487B950B}"/>
              </a:ext>
            </a:extLst>
          </p:cNvPr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22469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October 2024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22469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October 2024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02744" y="6475413"/>
            <a:ext cx="314118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fr-FR" altLang="ko-KR"/>
              <a:t>Aiguo Yan and et al., Samsung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751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solidFill>
                  <a:schemeClr val="tx1"/>
                </a:solidFill>
                <a:cs typeface="+mn-cs"/>
              </a:rPr>
              <a:t>doc.: IEEE 802.11-24/xxxxr0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3973" y="1066799"/>
            <a:ext cx="8083465" cy="571501"/>
          </a:xfrm>
        </p:spPr>
        <p:txBody>
          <a:bodyPr/>
          <a:lstStyle/>
          <a:p>
            <a:r>
              <a:rPr lang="en-US" sz="2400" dirty="0"/>
              <a:t>On </a:t>
            </a:r>
            <a:r>
              <a:rPr lang="en-US" sz="2400" dirty="0" err="1"/>
              <a:t>CoBF</a:t>
            </a:r>
            <a:r>
              <a:rPr lang="en-US" sz="2400" dirty="0"/>
              <a:t> Capability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/>
              <a:t>October 2024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7" name="Rectangle 6"/>
          <p:cNvSpPr txBox="1">
            <a:spLocks noChangeArrowheads="1"/>
          </p:cNvSpPr>
          <p:nvPr/>
        </p:nvSpPr>
        <p:spPr bwMode="auto">
          <a:xfrm>
            <a:off x="573974" y="1691293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2024-10-10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791071" y="2125287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3"/>
          </p:nvPr>
        </p:nvSpPr>
        <p:spPr>
          <a:xfrm>
            <a:off x="5441216" y="6475413"/>
            <a:ext cx="3102709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Aiguo Yan and et al., Samsung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F309329C-F991-484C-9A6B-6D178F5419E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6517627"/>
              </p:ext>
            </p:extLst>
          </p:nvPr>
        </p:nvGraphicFramePr>
        <p:xfrm>
          <a:off x="696913" y="3129060"/>
          <a:ext cx="7728626" cy="21486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06809">
                  <a:extLst>
                    <a:ext uri="{9D8B030D-6E8A-4147-A177-3AD203B41FA5}">
                      <a16:colId xmlns:a16="http://schemas.microsoft.com/office/drawing/2014/main" val="550510817"/>
                    </a:ext>
                  </a:extLst>
                </a:gridCol>
                <a:gridCol w="1420144">
                  <a:extLst>
                    <a:ext uri="{9D8B030D-6E8A-4147-A177-3AD203B41FA5}">
                      <a16:colId xmlns:a16="http://schemas.microsoft.com/office/drawing/2014/main" val="3053655672"/>
                    </a:ext>
                  </a:extLst>
                </a:gridCol>
                <a:gridCol w="1654164">
                  <a:extLst>
                    <a:ext uri="{9D8B030D-6E8A-4147-A177-3AD203B41FA5}">
                      <a16:colId xmlns:a16="http://schemas.microsoft.com/office/drawing/2014/main" val="3999354204"/>
                    </a:ext>
                  </a:extLst>
                </a:gridCol>
                <a:gridCol w="3147509">
                  <a:extLst>
                    <a:ext uri="{9D8B030D-6E8A-4147-A177-3AD203B41FA5}">
                      <a16:colId xmlns:a16="http://schemas.microsoft.com/office/drawing/2014/main" val="2340497395"/>
                    </a:ext>
                  </a:extLst>
                </a:gridCol>
              </a:tblGrid>
              <a:tr h="26858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Name</a:t>
                      </a:r>
                      <a:endParaRPr lang="en-US" sz="700" b="1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Affiliation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Address</a:t>
                      </a:r>
                      <a:endParaRPr lang="en-US" sz="7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email</a:t>
                      </a:r>
                      <a:endParaRPr lang="en-US" sz="7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4728404"/>
                  </a:ext>
                </a:extLst>
              </a:tr>
              <a:tr h="26858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Aiguo Yan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6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Samsung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6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3655 N First St,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San Jose, CA 95134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aiguo.yan@samsung.com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86939480"/>
                  </a:ext>
                </a:extLst>
              </a:tr>
              <a:tr h="26858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Zigui Yang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85773364"/>
                  </a:ext>
                </a:extLst>
              </a:tr>
              <a:tr h="26858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Ravi Gidvani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39163646"/>
                  </a:ext>
                </a:extLst>
              </a:tr>
              <a:tr h="26858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Srini Kandala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52248102"/>
                  </a:ext>
                </a:extLst>
              </a:tr>
              <a:tr h="26858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Yongsen Ma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07873367"/>
                  </a:ext>
                </a:extLst>
              </a:tr>
              <a:tr h="26858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Eunsung Jeon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9614640"/>
                  </a:ext>
                </a:extLst>
              </a:tr>
              <a:tr h="26858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723457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891486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88ABDE0-5A48-0FDA-FEA8-579220CCEA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181337"/>
            <a:ext cx="7772400" cy="5389847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/>
              <a:t>Do you support the following:</a:t>
            </a:r>
          </a:p>
          <a:p>
            <a:r>
              <a:rPr lang="en-US" sz="2400" dirty="0"/>
              <a:t>A </a:t>
            </a:r>
            <a:r>
              <a:rPr lang="en-US" sz="2400" dirty="0" err="1"/>
              <a:t>CoBF</a:t>
            </a:r>
            <a:r>
              <a:rPr lang="en-US" sz="2400" dirty="0"/>
              <a:t> transmission supports maximum total 4 users across the two APs</a:t>
            </a:r>
          </a:p>
          <a:p>
            <a:r>
              <a:rPr lang="en-US" sz="2400" dirty="0"/>
              <a:t>A </a:t>
            </a:r>
            <a:r>
              <a:rPr lang="en-US" sz="2400" dirty="0" err="1"/>
              <a:t>CoBF</a:t>
            </a:r>
            <a:r>
              <a:rPr lang="en-US" sz="2400" dirty="0"/>
              <a:t> transmission supports maximum total 4 spatial streams across the two APs</a:t>
            </a:r>
          </a:p>
          <a:p>
            <a:endParaRPr lang="en-US" sz="2400" dirty="0"/>
          </a:p>
          <a:p>
            <a:pPr marL="0" indent="0">
              <a:buNone/>
            </a:pPr>
            <a:r>
              <a:rPr lang="en-US" sz="2400" dirty="0"/>
              <a:t>Y:</a:t>
            </a:r>
          </a:p>
          <a:p>
            <a:pPr marL="0" indent="0">
              <a:buNone/>
            </a:pPr>
            <a:r>
              <a:rPr lang="en-US" sz="2400" dirty="0"/>
              <a:t>N:</a:t>
            </a:r>
          </a:p>
          <a:p>
            <a:pPr marL="0" indent="0">
              <a:buNone/>
            </a:pPr>
            <a:r>
              <a:rPr lang="en-US" sz="2400" dirty="0"/>
              <a:t>A: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1400" dirty="0"/>
          </a:p>
          <a:p>
            <a:pPr marL="0" indent="0">
              <a:buNone/>
            </a:pPr>
            <a:r>
              <a:rPr lang="en-US" sz="1400" dirty="0"/>
              <a:t>[Note: “2 APs in </a:t>
            </a:r>
            <a:r>
              <a:rPr lang="en-US" sz="1400" dirty="0" err="1"/>
              <a:t>CoBF</a:t>
            </a:r>
            <a:r>
              <a:rPr lang="en-US" sz="1400" dirty="0"/>
              <a:t>” already </a:t>
            </a:r>
            <a:r>
              <a:rPr lang="en-US" sz="1400"/>
              <a:t>passed straw </a:t>
            </a:r>
            <a:r>
              <a:rPr lang="en-US" sz="1400" dirty="0"/>
              <a:t>poll]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F1053C93-F5D4-9956-4268-184AF32734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17640"/>
            <a:ext cx="7772400" cy="683967"/>
          </a:xfrm>
        </p:spPr>
        <p:txBody>
          <a:bodyPr/>
          <a:lstStyle/>
          <a:p>
            <a:r>
              <a:rPr lang="en-US" dirty="0"/>
              <a:t>SP 1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861B8DF-19FF-8E68-2037-B12074D33A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October 2024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4851C1D-9346-159D-F210-1B8446D4A3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F695210-17B5-2B8E-3A82-6958E1C26E4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Aiguo Yan and et al.,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8169557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80F38D6E-5961-08CF-8CC5-EC68AD09A2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448273"/>
            <a:ext cx="7998160" cy="4647727"/>
          </a:xfrm>
        </p:spPr>
        <p:txBody>
          <a:bodyPr/>
          <a:lstStyle/>
          <a:p>
            <a:pPr marL="0" indent="0">
              <a:buNone/>
            </a:pPr>
            <a:r>
              <a:rPr lang="en-US" altLang="ko-KR" dirty="0"/>
              <a:t>[1] 23/1998: Zero-MUI Coordinated Beamforming (Shimi of Huawei)</a:t>
            </a:r>
          </a:p>
          <a:p>
            <a:pPr marL="0" indent="0">
              <a:buNone/>
            </a:pPr>
            <a:r>
              <a:rPr lang="en-US" altLang="ko-KR" dirty="0"/>
              <a:t>[2] 24/1204: </a:t>
            </a:r>
            <a:r>
              <a:rPr lang="en-US" altLang="ko-KR" dirty="0">
                <a:ea typeface="굴림" panose="020B0600000101010101" pitchFamily="50" charset="-127"/>
              </a:rPr>
              <a:t>Coordinated Beamforming for 11bn (</a:t>
            </a:r>
            <a:r>
              <a:rPr lang="en-US" altLang="ko-KR" dirty="0" err="1">
                <a:ea typeface="굴림" panose="020B0600000101010101" pitchFamily="50" charset="-127"/>
              </a:rPr>
              <a:t>Insik</a:t>
            </a:r>
            <a:r>
              <a:rPr lang="en-US" altLang="ko-KR" dirty="0">
                <a:ea typeface="굴림" panose="020B0600000101010101" pitchFamily="50" charset="-127"/>
              </a:rPr>
              <a:t> of LGE)</a:t>
            </a:r>
          </a:p>
          <a:p>
            <a:pPr marL="0" indent="0">
              <a:buNone/>
            </a:pPr>
            <a:r>
              <a:rPr lang="en-US" dirty="0"/>
              <a:t>[3] 24/1515: Coordinated-Beamforming-for-11bn-follow-up (</a:t>
            </a:r>
            <a:r>
              <a:rPr lang="en-US" dirty="0" err="1"/>
              <a:t>Insik</a:t>
            </a:r>
            <a:r>
              <a:rPr lang="en-US" dirty="0"/>
              <a:t> of LGE)</a:t>
            </a:r>
          </a:p>
          <a:p>
            <a:pPr marL="0" indent="0">
              <a:buNone/>
            </a:pPr>
            <a:r>
              <a:rPr lang="en-US" altLang="ko-KR" dirty="0"/>
              <a:t>[4] 23/0776: Performance of C-BF and C-SR (Ron of BRCM)</a:t>
            </a:r>
          </a:p>
          <a:p>
            <a:pPr marL="0" indent="0">
              <a:buNone/>
            </a:pPr>
            <a:r>
              <a:rPr lang="en-US" dirty="0"/>
              <a:t>[5] 24/1542: Sounding Schemes for Coordinated-Beamforming (Sameer of QCOM)</a:t>
            </a:r>
          </a:p>
          <a:p>
            <a:pPr marL="0" indent="0">
              <a:buNone/>
            </a:pPr>
            <a:r>
              <a:rPr lang="en-US" dirty="0"/>
              <a:t>[6] 24/1568: Sounding-Design-For-C-BF (Ron of BRCM)</a:t>
            </a:r>
          </a:p>
          <a:p>
            <a:pPr marL="0" indent="0">
              <a:buNone/>
            </a:pPr>
            <a:r>
              <a:rPr lang="en-US" dirty="0"/>
              <a:t>[7] 24/1582: Coordinated Sounding for </a:t>
            </a:r>
            <a:r>
              <a:rPr lang="en-US" dirty="0" err="1"/>
              <a:t>CoBF</a:t>
            </a:r>
            <a:r>
              <a:rPr lang="en-US" dirty="0"/>
              <a:t> (</a:t>
            </a:r>
            <a:r>
              <a:rPr lang="en-US" dirty="0" err="1"/>
              <a:t>Youwei</a:t>
            </a:r>
            <a:r>
              <a:rPr lang="en-US" dirty="0"/>
              <a:t> of MTK)</a:t>
            </a:r>
          </a:p>
          <a:p>
            <a:pPr marL="0" indent="0">
              <a:buNone/>
            </a:pPr>
            <a:r>
              <a:rPr lang="en-US" dirty="0"/>
              <a:t>[8] 24/1432: Unified-</a:t>
            </a:r>
            <a:r>
              <a:rPr lang="en-US" dirty="0" err="1"/>
              <a:t>CoBF</a:t>
            </a:r>
            <a:r>
              <a:rPr lang="en-US" dirty="0"/>
              <a:t>-and-MUMIMO-Schemes-with-Zero-MUI (Aiguo of Samsung)</a:t>
            </a:r>
          </a:p>
          <a:p>
            <a:pPr marL="0" indent="0">
              <a:buNone/>
            </a:pPr>
            <a:r>
              <a:rPr lang="en-US" dirty="0"/>
              <a:t>[9] 24/1653: Sounding Options for </a:t>
            </a:r>
            <a:r>
              <a:rPr lang="en-US" dirty="0" err="1"/>
              <a:t>CoBF</a:t>
            </a:r>
            <a:r>
              <a:rPr lang="en-US" dirty="0"/>
              <a:t> (Aiguo of Samsung)</a:t>
            </a:r>
          </a:p>
          <a:p>
            <a:pPr marL="0" indent="0">
              <a:buNone/>
            </a:pPr>
            <a:r>
              <a:rPr lang="en-US" dirty="0"/>
              <a:t>[10] 24/1789: </a:t>
            </a:r>
            <a:r>
              <a:rPr lang="en-US" dirty="0" err="1"/>
              <a:t>CoBF</a:t>
            </a:r>
            <a:r>
              <a:rPr lang="en-US" dirty="0"/>
              <a:t>: Partial Nulling Feedback Types (Rani of Huawei)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12A162EF-A9FE-BE28-3202-8E90024B39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6913" y="609600"/>
            <a:ext cx="7772400" cy="687387"/>
          </a:xfrm>
        </p:spPr>
        <p:txBody>
          <a:bodyPr/>
          <a:lstStyle/>
          <a:p>
            <a:r>
              <a:rPr lang="en-US" dirty="0"/>
              <a:t>Reference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18FAF6-30E7-C28B-0844-4BE08011E1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October 2024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2673E8A-088F-4251-48A7-C6A95EBA6F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1E2F900-05ED-DF2F-42E8-09605BE636D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Aiguo Yan and et al.,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3768310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F1EF668-A61F-EA3C-169F-F9C7F1158F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323324"/>
            <a:ext cx="7772400" cy="4935488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sz="2400" dirty="0" err="1"/>
              <a:t>CoBF</a:t>
            </a:r>
            <a:r>
              <a:rPr lang="en-US" sz="2400" dirty="0"/>
              <a:t> was already motioned in July, 2024 meeting for 11bn.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/>
              <a:t>But there are still a lot of discussions on </a:t>
            </a:r>
            <a:r>
              <a:rPr lang="en-US" sz="2400" dirty="0" err="1"/>
              <a:t>CoBF</a:t>
            </a:r>
            <a:r>
              <a:rPr lang="en-US" sz="2400" dirty="0"/>
              <a:t> capability, specifically</a:t>
            </a:r>
          </a:p>
          <a:p>
            <a:pPr marL="1200150" lvl="2" indent="-457200">
              <a:buFont typeface="+mj-lt"/>
              <a:buAutoNum type="alphaLcParenR"/>
            </a:pPr>
            <a:r>
              <a:rPr lang="en-US" sz="2000" b="1" dirty="0"/>
              <a:t>Maximal total number of Users.</a:t>
            </a:r>
          </a:p>
          <a:p>
            <a:pPr marL="1200150" lvl="2" indent="-457200">
              <a:buFont typeface="+mj-lt"/>
              <a:buAutoNum type="alphaLcParenR"/>
            </a:pPr>
            <a:r>
              <a:rPr lang="en-US" sz="2000" b="1" dirty="0"/>
              <a:t>Maximal number of total Streams.</a:t>
            </a:r>
          </a:p>
          <a:p>
            <a:pPr marL="1200150" lvl="2" indent="-457200">
              <a:buFont typeface="+mj-lt"/>
              <a:buAutoNum type="alphaLcParenR"/>
            </a:pPr>
            <a:r>
              <a:rPr lang="en-US" sz="2000" b="1" dirty="0"/>
              <a:t>Maximal NSTS per AP.</a:t>
            </a:r>
          </a:p>
          <a:p>
            <a:pPr marL="1885950" lvl="4" indent="-457200">
              <a:buFont typeface="Wingdings" panose="05000000000000000000" pitchFamily="2" charset="2"/>
              <a:buChar char="§"/>
            </a:pPr>
            <a:r>
              <a:rPr lang="en-US" sz="2000" b="1" dirty="0"/>
              <a:t>Also related to sequential/joint sounding discussions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/>
              <a:t>We will share our thoughts on these 3 numbers, and plan to run one </a:t>
            </a:r>
            <a:r>
              <a:rPr lang="en-US" sz="2400" b="1" dirty="0"/>
              <a:t>straw poll.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/>
              <a:t>One key point: Find the best balance between </a:t>
            </a:r>
            <a:r>
              <a:rPr lang="en-US" sz="2400" b="1" dirty="0"/>
              <a:t>simplicity</a:t>
            </a:r>
            <a:r>
              <a:rPr lang="en-US" sz="2400" dirty="0"/>
              <a:t> and </a:t>
            </a:r>
            <a:r>
              <a:rPr lang="en-US" sz="2400" dirty="0" err="1"/>
              <a:t>WiFi</a:t>
            </a:r>
            <a:r>
              <a:rPr lang="en-US" sz="2400" dirty="0"/>
              <a:t> </a:t>
            </a:r>
            <a:r>
              <a:rPr lang="en-US" sz="2400" b="1" dirty="0"/>
              <a:t>advancement</a:t>
            </a:r>
          </a:p>
          <a:p>
            <a:pPr lvl="1"/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1E05B139-14E1-7627-5871-DB348D1508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37524"/>
          </a:xfrm>
        </p:spPr>
        <p:txBody>
          <a:bodyPr/>
          <a:lstStyle/>
          <a:p>
            <a:r>
              <a:rPr lang="en-US" dirty="0"/>
              <a:t>Outline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45518C-B60D-C33B-7C58-76DE4EC900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October 2024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40510C4-1C66-B31A-55E1-0E54D89D65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E423FA5-B4E9-BDEA-0A59-C13B9DBDA1E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Aiguo Yan and et al.,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525657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341E1B2-602B-632B-8E65-B33979C01B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sz="2400" dirty="0">
                <a:solidFill>
                  <a:schemeClr val="accent5">
                    <a:lumMod val="50000"/>
                  </a:schemeClr>
                </a:solidFill>
              </a:rPr>
              <a:t>It has been widely agreed that # of APs in </a:t>
            </a:r>
            <a:r>
              <a:rPr lang="en-US" sz="2400" dirty="0" err="1">
                <a:solidFill>
                  <a:schemeClr val="accent5">
                    <a:lumMod val="50000"/>
                  </a:schemeClr>
                </a:solidFill>
              </a:rPr>
              <a:t>CoBF</a:t>
            </a:r>
            <a:r>
              <a:rPr lang="en-US" sz="2400" dirty="0">
                <a:solidFill>
                  <a:schemeClr val="accent5">
                    <a:lumMod val="50000"/>
                  </a:schemeClr>
                </a:solidFill>
              </a:rPr>
              <a:t> is 2.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/>
              <a:t>Discussions on total # of STAs </a:t>
            </a:r>
          </a:p>
          <a:p>
            <a:pPr marL="1200150" lvl="2" indent="-457200">
              <a:buFont typeface="+mj-lt"/>
              <a:buAutoNum type="alphaLcParenR"/>
            </a:pPr>
            <a:r>
              <a:rPr lang="en-US" sz="2200" dirty="0"/>
              <a:t>4. We believe that this a very balanced #, for both complexity and Wi-Fi advancement.</a:t>
            </a:r>
          </a:p>
          <a:p>
            <a:pPr marL="1200150" lvl="2" indent="-457200">
              <a:buFont typeface="+mj-lt"/>
              <a:buAutoNum type="alphaLcParenR"/>
            </a:pPr>
            <a:r>
              <a:rPr lang="en-US" sz="2200" dirty="0"/>
              <a:t>2 for simplicity. But is it too simple?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/>
              <a:t>Possible Combination of 4 Users (see algorithm in [8])</a:t>
            </a:r>
          </a:p>
          <a:p>
            <a:pPr marL="1200150" lvl="2" indent="-457200">
              <a:buFont typeface="+mj-lt"/>
              <a:buAutoNum type="alphaLcParenR"/>
            </a:pPr>
            <a:r>
              <a:rPr lang="en-US" sz="2200" dirty="0"/>
              <a:t>(2,2), (3,1), (1,3) (2,1), (1,2),(1,1), up to </a:t>
            </a:r>
            <a:r>
              <a:rPr lang="en-US" sz="2200" dirty="0" err="1"/>
              <a:t>CoBF</a:t>
            </a:r>
            <a:r>
              <a:rPr lang="en-US" sz="2200" dirty="0"/>
              <a:t> APs to choose.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2506CAD8-624B-ABA8-57BA-BC2EDACADB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Numbers of APs and STAs in </a:t>
            </a:r>
            <a:r>
              <a:rPr lang="en-US" dirty="0" err="1"/>
              <a:t>CoBF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7A1278-CE3E-11EF-A2BF-1D4100E704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October 2024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57D633C-0D0A-458C-9128-9D890FC089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D0D93FE-E0B9-C896-0969-17A79911CD6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Aiguo Yan and et al.,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4487171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341E1B2-602B-632B-8E65-B33979C01B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799" y="1752600"/>
            <a:ext cx="7924327" cy="4343400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sz="2400" dirty="0"/>
              <a:t>We also believe that </a:t>
            </a:r>
            <a:r>
              <a:rPr lang="en-US" sz="2400" b="1" dirty="0"/>
              <a:t>4</a:t>
            </a:r>
            <a:r>
              <a:rPr lang="en-US" sz="2400" dirty="0"/>
              <a:t> is a very reasonable number,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/>
              <a:t>Possible Combination of up to 4 streams (see also algorithm in [8]):</a:t>
            </a:r>
          </a:p>
          <a:p>
            <a:pPr marL="1200150" lvl="2" indent="-457200">
              <a:buFont typeface="+mj-lt"/>
              <a:buAutoNum type="alphaLcParenR"/>
            </a:pPr>
            <a:r>
              <a:rPr lang="en-US" sz="2400" dirty="0"/>
              <a:t>(2,2), (3,1), (1,3) (2,1), (1,2),(1,1)</a:t>
            </a:r>
          </a:p>
          <a:p>
            <a:pPr marL="1200150" lvl="2" indent="-457200">
              <a:buFont typeface="+mj-lt"/>
              <a:buAutoNum type="alphaLcParenR"/>
            </a:pPr>
            <a:r>
              <a:rPr lang="en-US" sz="2400" dirty="0"/>
              <a:t>However, we also believe limiting to </a:t>
            </a:r>
            <a:r>
              <a:rPr lang="en-US" sz="2400" b="1" dirty="0"/>
              <a:t>2 streams/STA </a:t>
            </a:r>
            <a:r>
              <a:rPr lang="en-US" sz="2400" dirty="0"/>
              <a:t>is another good balance.</a:t>
            </a:r>
          </a:p>
          <a:p>
            <a:pPr marL="457200" indent="-457200">
              <a:buFont typeface="+mj-lt"/>
              <a:buAutoNum type="arabicPeriod"/>
            </a:pPr>
            <a:endParaRPr lang="en-US" sz="2400" dirty="0"/>
          </a:p>
          <a:p>
            <a:pPr marL="457200" indent="-457200">
              <a:buFont typeface="+mj-lt"/>
              <a:buAutoNum type="arabicPeriod"/>
            </a:pPr>
            <a:r>
              <a:rPr lang="en-US" sz="2400" dirty="0"/>
              <a:t>In summary, </a:t>
            </a:r>
            <a:r>
              <a:rPr lang="en-US" sz="2400" dirty="0" err="1"/>
              <a:t>CoBF</a:t>
            </a:r>
            <a:r>
              <a:rPr lang="en-US" sz="2400" dirty="0"/>
              <a:t> supports </a:t>
            </a:r>
            <a:r>
              <a:rPr lang="en-US" sz="2400" dirty="0">
                <a:highlight>
                  <a:srgbClr val="FFFF00"/>
                </a:highlight>
              </a:rPr>
              <a:t>up to 4 users </a:t>
            </a:r>
            <a:r>
              <a:rPr lang="en-US" sz="2400" dirty="0"/>
              <a:t>and </a:t>
            </a:r>
            <a:r>
              <a:rPr lang="en-US" sz="2400" dirty="0">
                <a:highlight>
                  <a:srgbClr val="FFFF00"/>
                </a:highlight>
              </a:rPr>
              <a:t>up to 4 streams has no ambiguities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2506CAD8-624B-ABA8-57BA-BC2EDACADB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Number of Total Streams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7A1278-CE3E-11EF-A2BF-1D4100E704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October 2024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57D633C-0D0A-458C-9128-9D890FC089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D0D93FE-E0B9-C896-0969-17A79911CD6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Aiguo Yan and et al.,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4114699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341E1B2-602B-632B-8E65-B33979C01B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272209"/>
            <a:ext cx="7772400" cy="5203204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sz="2400" dirty="0"/>
              <a:t>Since 11ax/be already, 11bn will,  support up to 8 spatial streams (NSTS) for APs, it is very desirable for </a:t>
            </a:r>
            <a:r>
              <a:rPr lang="en-US" sz="2400" dirty="0" err="1"/>
              <a:t>CoBF</a:t>
            </a:r>
            <a:r>
              <a:rPr lang="en-US" sz="2400" dirty="0"/>
              <a:t> to also support up to 8 spatial streams (NSTS) per AP. [Table 36-43 of 11be D7.0]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/>
              <a:t>Both Sequential and Joint sounding are proposed for </a:t>
            </a:r>
            <a:r>
              <a:rPr lang="en-US" sz="2400" dirty="0" err="1"/>
              <a:t>CoBF</a:t>
            </a:r>
            <a:r>
              <a:rPr lang="en-US" sz="2400" dirty="0"/>
              <a:t> [5-7].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/>
              <a:t>For the sequential sounding of </a:t>
            </a:r>
            <a:r>
              <a:rPr lang="en-US" sz="2400" dirty="0" err="1"/>
              <a:t>CoBF</a:t>
            </a:r>
            <a:r>
              <a:rPr lang="en-US" sz="2400" dirty="0"/>
              <a:t>, it seems nature to limit NLTF = 4, 6, and 8, in order to accommodate NSTS = 4, 5, 6, 7, and 8.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/>
              <a:t>This choice of NLTF values can also be considered as an nature extension of NLTF values from the existing HE/EHT sounding schemes.</a:t>
            </a:r>
          </a:p>
          <a:p>
            <a:pPr marL="457200" indent="-457200">
              <a:buFont typeface="+mj-lt"/>
              <a:buAutoNum type="arabicPeriod"/>
            </a:pPr>
            <a:endParaRPr lang="en-US" sz="2400" dirty="0"/>
          </a:p>
          <a:p>
            <a:pPr marL="457200" indent="-457200">
              <a:buFont typeface="+mj-lt"/>
              <a:buAutoNum type="arabicPeriod"/>
            </a:pPr>
            <a:endParaRPr lang="en-US" sz="2400" dirty="0"/>
          </a:p>
          <a:p>
            <a:pPr marL="457200" indent="-457200">
              <a:buFont typeface="+mj-lt"/>
              <a:buAutoNum type="arabicPeriod"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2506CAD8-624B-ABA8-57BA-BC2EDACADB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763587"/>
          </a:xfrm>
        </p:spPr>
        <p:txBody>
          <a:bodyPr/>
          <a:lstStyle/>
          <a:p>
            <a:r>
              <a:rPr lang="en-US" dirty="0"/>
              <a:t>NSTS per AP – Sequential Sounding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7A1278-CE3E-11EF-A2BF-1D4100E704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October 2024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57D633C-0D0A-458C-9128-9D890FC089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D0D93FE-E0B9-C896-0969-17A79911CD6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Aiguo Yan and et al.,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6298504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341E1B2-602B-632B-8E65-B33979C01B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272209"/>
            <a:ext cx="7772400" cy="5203204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sz="2400" dirty="0"/>
              <a:t>Both full-rank and </a:t>
            </a:r>
            <a:r>
              <a:rPr lang="en-US" sz="2400" b="1" dirty="0"/>
              <a:t>partial-rank nulling </a:t>
            </a:r>
            <a:r>
              <a:rPr lang="en-US" sz="2400" dirty="0"/>
              <a:t>are proposed for </a:t>
            </a:r>
            <a:r>
              <a:rPr lang="en-US" sz="2400" dirty="0" err="1"/>
              <a:t>CoBF</a:t>
            </a:r>
            <a:r>
              <a:rPr lang="en-US" sz="2400" dirty="0"/>
              <a:t>.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/>
              <a:t>[2,3,4,6] have shown the partial-rank nulling is preferred in many scenarios for better performance.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/>
              <a:t>Joint sounding are especially proposed in order to better enable </a:t>
            </a:r>
            <a:r>
              <a:rPr lang="en-US" sz="2400" dirty="0" err="1"/>
              <a:t>CoBF</a:t>
            </a:r>
            <a:r>
              <a:rPr lang="en-US" sz="2400" dirty="0"/>
              <a:t> with partial-rank nulling.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/>
              <a:t>The joint sounding with total NSTS = (4+4) definitely makes sense [7].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/>
              <a:t>However,  the joint sounding with up to total NSTS = (8+8) demanding further discussions.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2506CAD8-624B-ABA8-57BA-BC2EDACADB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763587"/>
          </a:xfrm>
        </p:spPr>
        <p:txBody>
          <a:bodyPr/>
          <a:lstStyle/>
          <a:p>
            <a:r>
              <a:rPr lang="en-US" dirty="0"/>
              <a:t>NSTS per AP – Joint Sounding (1/2)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7A1278-CE3E-11EF-A2BF-1D4100E704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October 2024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57D633C-0D0A-458C-9128-9D890FC089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D0D93FE-E0B9-C896-0969-17A79911CD6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Aiguo Yan and et al.,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4191719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341E1B2-602B-632B-8E65-B33979C01B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272208"/>
            <a:ext cx="7772400" cy="4335788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sz="2400" dirty="0"/>
              <a:t>Furthermore for a STA, the joint sounding could lead to H = [H</a:t>
            </a:r>
            <a:r>
              <a:rPr lang="en-US" sz="2400" baseline="-25000" dirty="0"/>
              <a:t>1</a:t>
            </a:r>
            <a:r>
              <a:rPr lang="en-US" sz="2400" dirty="0"/>
              <a:t>, H</a:t>
            </a:r>
            <a:r>
              <a:rPr lang="en-US" sz="2400" baseline="-25000" dirty="0"/>
              <a:t>2</a:t>
            </a:r>
            <a:r>
              <a:rPr lang="en-US" sz="2400" dirty="0"/>
              <a:t>] having 16 columns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/>
              <a:t>SVD(H) is needed for the partial-ranking nulling [4,5,6].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/>
              <a:t>On the other hand, there are proposals to do SVD(H</a:t>
            </a:r>
            <a:r>
              <a:rPr lang="en-US" sz="2400" baseline="-25000" dirty="0"/>
              <a:t>1</a:t>
            </a:r>
            <a:r>
              <a:rPr lang="en-US" sz="2400" dirty="0"/>
              <a:t>) and SVD(H</a:t>
            </a:r>
            <a:r>
              <a:rPr lang="en-US" sz="2400" baseline="-25000" dirty="0"/>
              <a:t>2</a:t>
            </a:r>
            <a:r>
              <a:rPr lang="en-US" sz="2400" dirty="0"/>
              <a:t>), and then feedback [8,9,10].</a:t>
            </a:r>
          </a:p>
          <a:p>
            <a:pPr marL="1200150" lvl="2" indent="-457200">
              <a:buFont typeface="Wingdings" panose="05000000000000000000" pitchFamily="2" charset="2"/>
              <a:buChar char="q"/>
            </a:pPr>
            <a:r>
              <a:rPr lang="en-US" sz="2000" dirty="0"/>
              <a:t>Therefore, </a:t>
            </a:r>
            <a:r>
              <a:rPr lang="en-US" sz="2000" dirty="0" err="1"/>
              <a:t>CoBF</a:t>
            </a:r>
            <a:r>
              <a:rPr lang="en-US" sz="2000" dirty="0"/>
              <a:t> APs could instruct a STA to do either SVD(H) jointly, or SVD(H</a:t>
            </a:r>
            <a:r>
              <a:rPr lang="en-US" sz="2000" baseline="-25000" dirty="0"/>
              <a:t>1</a:t>
            </a:r>
            <a:r>
              <a:rPr lang="en-US" sz="2000" dirty="0"/>
              <a:t>) and SVD(H</a:t>
            </a:r>
            <a:r>
              <a:rPr lang="en-US" sz="2000" baseline="-25000" dirty="0"/>
              <a:t>2</a:t>
            </a:r>
            <a:r>
              <a:rPr lang="en-US" sz="2000" dirty="0"/>
              <a:t>) separately.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/>
              <a:t>Enabling different </a:t>
            </a:r>
            <a:r>
              <a:rPr lang="en-US" sz="2400" dirty="0" err="1"/>
              <a:t>CoBF</a:t>
            </a:r>
            <a:r>
              <a:rPr lang="en-US" sz="2400" dirty="0"/>
              <a:t> precoder designs is a good way to accelerate commercialization of the </a:t>
            </a:r>
            <a:r>
              <a:rPr lang="en-US" sz="2400" dirty="0" err="1"/>
              <a:t>CoBF</a:t>
            </a:r>
            <a:r>
              <a:rPr lang="en-US" sz="2400" dirty="0"/>
              <a:t>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/>
              <a:t>More discussions would be beneficial.  </a:t>
            </a:r>
          </a:p>
          <a:p>
            <a:pPr marL="457200" indent="-457200">
              <a:buFont typeface="+mj-lt"/>
              <a:buAutoNum type="arabicPeriod"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2506CAD8-624B-ABA8-57BA-BC2EDACADB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763587"/>
          </a:xfrm>
        </p:spPr>
        <p:txBody>
          <a:bodyPr/>
          <a:lstStyle/>
          <a:p>
            <a:r>
              <a:rPr lang="en-US" dirty="0"/>
              <a:t>NSTS per AP – Joint Sounding (2/2) 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7A1278-CE3E-11EF-A2BF-1D4100E704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October 2024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57D633C-0D0A-458C-9128-9D890FC089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D0D93FE-E0B9-C896-0969-17A79911CD6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Aiguo Yan and et al.,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9803460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341E1B2-602B-632B-8E65-B33979C01B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0075" y="1169978"/>
            <a:ext cx="7943849" cy="5305435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sz="2400" dirty="0"/>
              <a:t>In order to increase chance of </a:t>
            </a:r>
            <a:r>
              <a:rPr lang="en-US" sz="2400" dirty="0" err="1"/>
              <a:t>CoBF</a:t>
            </a:r>
            <a:r>
              <a:rPr lang="en-US" sz="2400" dirty="0"/>
              <a:t> use, 2 APs in </a:t>
            </a:r>
            <a:r>
              <a:rPr lang="en-US" sz="2400" dirty="0" err="1"/>
              <a:t>CoBF</a:t>
            </a:r>
            <a:r>
              <a:rPr lang="en-US" sz="2400" dirty="0"/>
              <a:t> could have different original NSTS.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/>
              <a:t>However, we do prefer a same NSTS/AP for </a:t>
            </a:r>
            <a:r>
              <a:rPr lang="en-US" sz="2400" dirty="0">
                <a:highlight>
                  <a:srgbClr val="FFFF00"/>
                </a:highlight>
              </a:rPr>
              <a:t>simplicity.</a:t>
            </a:r>
            <a:r>
              <a:rPr lang="en-US" sz="2400" dirty="0"/>
              <a:t>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/>
              <a:t>Especially for the </a:t>
            </a:r>
            <a:r>
              <a:rPr lang="en-US" sz="2400" b="1" dirty="0"/>
              <a:t>joint sounding</a:t>
            </a:r>
            <a:r>
              <a:rPr lang="en-US" sz="2400" dirty="0"/>
              <a:t>, we believe that too many choices (i.e., 8 to 16) on total NSTS are not practical</a:t>
            </a:r>
          </a:p>
          <a:p>
            <a:pPr marL="1200150" lvl="2" indent="-457200">
              <a:buFont typeface="Wingdings" panose="05000000000000000000" pitchFamily="2" charset="2"/>
              <a:buChar char="q"/>
            </a:pPr>
            <a:r>
              <a:rPr lang="en-US" sz="2000" dirty="0"/>
              <a:t>We believe that 2 choices of (4+4) and (8+8) are reasonable.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/>
              <a:t>A simple/illustrative example to achieve same NSTS</a:t>
            </a:r>
          </a:p>
          <a:p>
            <a:pPr marL="1200150" lvl="2" indent="-457200">
              <a:buFont typeface="Wingdings" panose="05000000000000000000" pitchFamily="2" charset="2"/>
              <a:buChar char="q"/>
            </a:pPr>
            <a:r>
              <a:rPr lang="en-US" sz="2000" dirty="0"/>
              <a:t>With AP</a:t>
            </a:r>
            <a:r>
              <a:rPr lang="en-US" sz="2000" baseline="-25000" dirty="0"/>
              <a:t>1</a:t>
            </a:r>
            <a:r>
              <a:rPr lang="en-US" sz="2000" dirty="0"/>
              <a:t> , NSTS = 4</a:t>
            </a:r>
          </a:p>
          <a:p>
            <a:pPr marL="1200150" lvl="2" indent="-457200">
              <a:buFont typeface="Wingdings" panose="05000000000000000000" pitchFamily="2" charset="2"/>
              <a:buChar char="q"/>
            </a:pPr>
            <a:r>
              <a:rPr lang="en-US" sz="2000" dirty="0"/>
              <a:t>With AP</a:t>
            </a:r>
            <a:r>
              <a:rPr lang="en-US" sz="2000" baseline="-25000" dirty="0"/>
              <a:t>2</a:t>
            </a:r>
            <a:r>
              <a:rPr lang="en-US" sz="2000" dirty="0"/>
              <a:t> , the original NSTS = 8</a:t>
            </a:r>
          </a:p>
          <a:p>
            <a:pPr marL="1200150" lvl="2" indent="-457200">
              <a:buFont typeface="Wingdings" panose="05000000000000000000" pitchFamily="2" charset="2"/>
              <a:buChar char="q"/>
            </a:pPr>
            <a:r>
              <a:rPr lang="en-US" sz="2000" dirty="0"/>
              <a:t>AP</a:t>
            </a:r>
            <a:r>
              <a:rPr lang="en-US" sz="2000" baseline="-25000" dirty="0"/>
              <a:t>2</a:t>
            </a:r>
            <a:r>
              <a:rPr lang="en-US" sz="2000" dirty="0"/>
              <a:t> can reduce to NSTS = 4 with a spatial expansion method.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2506CAD8-624B-ABA8-57BA-BC2EDACADB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662609"/>
          </a:xfrm>
        </p:spPr>
        <p:txBody>
          <a:bodyPr/>
          <a:lstStyle/>
          <a:p>
            <a:r>
              <a:rPr lang="en-US" dirty="0"/>
              <a:t>NSTS per AP – 2 Different </a:t>
            </a:r>
            <a:r>
              <a:rPr lang="en-US" dirty="0" err="1"/>
              <a:t>NSTSes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7A1278-CE3E-11EF-A2BF-1D4100E704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October 2024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57D633C-0D0A-458C-9128-9D890FC089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D0D93FE-E0B9-C896-0969-17A79911CD6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Aiguo Yan and et al.,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5791391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88ABDE0-5A48-0FDA-FEA8-579220CCEA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181338"/>
            <a:ext cx="7772400" cy="4737944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sz="2800" dirty="0" err="1"/>
              <a:t>CoBF</a:t>
            </a:r>
            <a:r>
              <a:rPr lang="en-US" sz="2800" dirty="0"/>
              <a:t> is a significantly big feature in UHR.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/>
              <a:t>Careful </a:t>
            </a:r>
            <a:r>
              <a:rPr lang="en-US" sz="2800" b="1" dirty="0"/>
              <a:t>balance</a:t>
            </a:r>
            <a:r>
              <a:rPr lang="en-US" sz="2800" dirty="0"/>
              <a:t> of complexity vs </a:t>
            </a:r>
            <a:r>
              <a:rPr lang="en-US" sz="2800" dirty="0" err="1"/>
              <a:t>WiFi</a:t>
            </a:r>
            <a:r>
              <a:rPr lang="en-US" sz="2800" dirty="0"/>
              <a:t> advancement is beneficial.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/>
              <a:t>We shared our thoughts on </a:t>
            </a:r>
          </a:p>
          <a:p>
            <a:pPr marL="1200150" lvl="2" indent="-457200">
              <a:buFont typeface="+mj-lt"/>
              <a:buAutoNum type="arabicPeriod"/>
            </a:pPr>
            <a:r>
              <a:rPr lang="en-US" sz="2000" b="1" dirty="0"/>
              <a:t>Maximal total number of Users</a:t>
            </a:r>
          </a:p>
          <a:p>
            <a:pPr marL="1200150" lvl="2" indent="-457200">
              <a:buFont typeface="+mj-lt"/>
              <a:buAutoNum type="arabicPeriod"/>
            </a:pPr>
            <a:r>
              <a:rPr lang="en-US" sz="2000" b="1" dirty="0"/>
              <a:t>Maximal number of total Streams.</a:t>
            </a:r>
          </a:p>
          <a:p>
            <a:pPr marL="1200150" lvl="2" indent="-457200">
              <a:buFont typeface="+mj-lt"/>
              <a:buAutoNum type="arabicPeriod"/>
            </a:pPr>
            <a:r>
              <a:rPr lang="en-US" sz="2000" b="1" dirty="0"/>
              <a:t>Maximal NSTS per AP.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F1053C93-F5D4-9956-4268-184AF32734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17640"/>
            <a:ext cx="7772400" cy="683967"/>
          </a:xfrm>
        </p:spPr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861B8DF-19FF-8E68-2037-B12074D33A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October 2024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4851C1D-9346-159D-F210-1B8446D4A3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F695210-17B5-2B8E-3A82-6958E1C26E4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Aiguo Yan and et al.,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026465253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AE0DBD6A62E6D4E94B00A30ED7EAA53" ma:contentTypeVersion="6" ma:contentTypeDescription="Create a new document." ma:contentTypeScope="" ma:versionID="52562e7458d5232c649a07dd7c90563e">
  <xsd:schema xmlns:xsd="http://www.w3.org/2001/XMLSchema" xmlns:xs="http://www.w3.org/2001/XMLSchema" xmlns:p="http://schemas.microsoft.com/office/2006/metadata/properties" xmlns:ns2="4cb1c834-fb5e-4db1-b5fe-b760d2c58fa7" targetNamespace="http://schemas.microsoft.com/office/2006/metadata/properties" ma:root="true" ma:fieldsID="d088a6d317092d8fda928d50b01663b2" ns2:_="">
    <xsd:import namespace="4cb1c834-fb5e-4db1-b5fe-b760d2c58fa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cb1c834-fb5e-4db1-b5fe-b760d2c58fa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1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606F482-2B8C-46B6-A2EB-C6199CC6CE1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cb1c834-fb5e-4db1-b5fe-b760d2c58fa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680BCFC8-6392-455F-94EF-B2BFA21CB3E7}">
  <ds:schemaRefs>
    <ds:schemaRef ds:uri="http://purl.org/dc/terms/"/>
    <ds:schemaRef ds:uri="http://schemas.microsoft.com/office/2006/documentManagement/types"/>
    <ds:schemaRef ds:uri="http://schemas.openxmlformats.org/package/2006/metadata/core-properties"/>
    <ds:schemaRef ds:uri="http://www.w3.org/XML/1998/namespace"/>
    <ds:schemaRef ds:uri="http://schemas.microsoft.com/office/2006/metadata/properties"/>
    <ds:schemaRef ds:uri="http://purl.org/dc/dcmitype/"/>
    <ds:schemaRef ds:uri="http://schemas.microsoft.com/office/infopath/2007/PartnerControls"/>
    <ds:schemaRef ds:uri="4cb1c834-fb5e-4db1-b5fe-b760d2c58fa7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A48754DE-018A-47B4-99F5-4DE3DC20CB55}">
  <ds:schemaRefs>
    <ds:schemaRef ds:uri="http://schemas.microsoft.com/sharepoint/v3/contenttype/forms"/>
  </ds:schemaRefs>
</ds:datastoreItem>
</file>

<file path=docMetadata/LabelInfo.xml><?xml version="1.0" encoding="utf-8"?>
<clbl:labelList xmlns:clbl="http://schemas.microsoft.com/office/2020/mipLabelMetadata">
  <clbl:label id="{98e9ba89-e1a1-4e38-9007-8bdabc25de1d}" enabled="0" method="" siteId="{98e9ba89-e1a1-4e38-9007-8bdabc25de1d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114819</TotalTime>
  <Words>1154</Words>
  <Application>Microsoft Office PowerPoint</Application>
  <PresentationFormat>On-screen Show (4:3)</PresentationFormat>
  <Paragraphs>151</Paragraphs>
  <Slides>11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굴림</vt:lpstr>
      <vt:lpstr>SimSun</vt:lpstr>
      <vt:lpstr>Arial</vt:lpstr>
      <vt:lpstr>Times New Roman</vt:lpstr>
      <vt:lpstr>Wingdings</vt:lpstr>
      <vt:lpstr>802-11-Submission</vt:lpstr>
      <vt:lpstr>On CoBF Capability</vt:lpstr>
      <vt:lpstr>Outline</vt:lpstr>
      <vt:lpstr>Numbers of APs and STAs in CoBF</vt:lpstr>
      <vt:lpstr>Number of Total Streams</vt:lpstr>
      <vt:lpstr>NSTS per AP – Sequential Sounding</vt:lpstr>
      <vt:lpstr>NSTS per AP – Joint Sounding (1/2)</vt:lpstr>
      <vt:lpstr>NSTS per AP – Joint Sounding (2/2) </vt:lpstr>
      <vt:lpstr>NSTS per AP – 2 Different NSTSes</vt:lpstr>
      <vt:lpstr>Summary</vt:lpstr>
      <vt:lpstr>SP 1</vt:lpstr>
      <vt:lpstr>Reference</vt:lpstr>
    </vt:vector>
  </TitlesOfParts>
  <Company>AT&amp;T Labs Research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yanjuns@qti.qualcomm.com</dc:creator>
  <cp:lastModifiedBy>Aiguo Yan</cp:lastModifiedBy>
  <cp:revision>100</cp:revision>
  <cp:lastPrinted>2024-10-15T21:21:04Z</cp:lastPrinted>
  <dcterms:created xsi:type="dcterms:W3CDTF">2007-05-21T21:00:37Z</dcterms:created>
  <dcterms:modified xsi:type="dcterms:W3CDTF">2024-11-11T04:49:48Z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ContentTypeId">
    <vt:lpwstr>0x0101000AE0DBD6A62E6D4E94B00A30ED7EAA53</vt:lpwstr>
  </property>
</Properties>
</file>