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8" r:id="rId3"/>
    <p:sldId id="269" r:id="rId4"/>
    <p:sldId id="289" r:id="rId5"/>
    <p:sldId id="280" r:id="rId6"/>
    <p:sldId id="267" r:id="rId7"/>
    <p:sldId id="271" r:id="rId8"/>
    <p:sldId id="288" r:id="rId9"/>
    <p:sldId id="274" r:id="rId10"/>
    <p:sldId id="287" r:id="rId11"/>
    <p:sldId id="262" r:id="rId12"/>
    <p:sldId id="278" r:id="rId13"/>
    <p:sldId id="283" r:id="rId14"/>
    <p:sldId id="279" r:id="rId15"/>
    <p:sldId id="284" r:id="rId16"/>
    <p:sldId id="282" r:id="rId17"/>
    <p:sldId id="281" r:id="rId18"/>
    <p:sldId id="285" r:id="rId19"/>
    <p:sldId id="286" r:id="rId20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5889" autoAdjust="0"/>
  </p:normalViewPr>
  <p:slideViewPr>
    <p:cSldViewPr snapToGrid="0">
      <p:cViewPr varScale="1">
        <p:scale>
          <a:sx n="96" d="100"/>
          <a:sy n="96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customschemas.google.com/relationships/presentationmetadata" Target="metadata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0F017E40-CF9B-4248-8F01-792FC963E1AB}"/>
    <pc:docChg chg="modSld modMainMaster">
      <pc:chgData name="Li, Qinghua" userId="3892b6bc-94e5-47b4-9d05-088dff5a5b03" providerId="ADAL" clId="{0F017E40-CF9B-4248-8F01-792FC963E1AB}" dt="2024-11-13T19:05:34.315" v="233" actId="113"/>
      <pc:docMkLst>
        <pc:docMk/>
      </pc:docMkLst>
      <pc:sldChg chg="modSp mod">
        <pc:chgData name="Li, Qinghua" userId="3892b6bc-94e5-47b4-9d05-088dff5a5b03" providerId="ADAL" clId="{0F017E40-CF9B-4248-8F01-792FC963E1AB}" dt="2024-11-13T19:05:34.315" v="233" actId="113"/>
        <pc:sldMkLst>
          <pc:docMk/>
          <pc:sldMk cId="3643981407" sldId="267"/>
        </pc:sldMkLst>
        <pc:spChg chg="mod">
          <ac:chgData name="Li, Qinghua" userId="3892b6bc-94e5-47b4-9d05-088dff5a5b03" providerId="ADAL" clId="{0F017E40-CF9B-4248-8F01-792FC963E1AB}" dt="2024-11-13T19:05:31.925" v="232" actId="113"/>
          <ac:spMkLst>
            <pc:docMk/>
            <pc:sldMk cId="3643981407" sldId="267"/>
            <ac:spMk id="10" creationId="{5E5A3831-6B31-DD90-7BAB-34E7732D51D8}"/>
          </ac:spMkLst>
        </pc:spChg>
        <pc:spChg chg="mod">
          <ac:chgData name="Li, Qinghua" userId="3892b6bc-94e5-47b4-9d05-088dff5a5b03" providerId="ADAL" clId="{0F017E40-CF9B-4248-8F01-792FC963E1AB}" dt="2024-11-13T19:05:34.315" v="233" actId="113"/>
          <ac:spMkLst>
            <pc:docMk/>
            <pc:sldMk cId="3643981407" sldId="267"/>
            <ac:spMk id="11" creationId="{E4500BE0-9A7F-A27F-7078-2DC736A724D3}"/>
          </ac:spMkLst>
        </pc:spChg>
      </pc:sldChg>
      <pc:sldChg chg="modSp mod">
        <pc:chgData name="Li, Qinghua" userId="3892b6bc-94e5-47b4-9d05-088dff5a5b03" providerId="ADAL" clId="{0F017E40-CF9B-4248-8F01-792FC963E1AB}" dt="2024-11-13T18:59:07.451" v="137" actId="20577"/>
        <pc:sldMkLst>
          <pc:docMk/>
          <pc:sldMk cId="510391149" sldId="278"/>
        </pc:sldMkLst>
        <pc:spChg chg="mod">
          <ac:chgData name="Li, Qinghua" userId="3892b6bc-94e5-47b4-9d05-088dff5a5b03" providerId="ADAL" clId="{0F017E40-CF9B-4248-8F01-792FC963E1AB}" dt="2024-11-13T18:59:07.451" v="137" actId="20577"/>
          <ac:spMkLst>
            <pc:docMk/>
            <pc:sldMk cId="510391149" sldId="278"/>
            <ac:spMk id="169" creationId="{00000000-0000-0000-0000-000000000000}"/>
          </ac:spMkLst>
        </pc:spChg>
      </pc:sldChg>
      <pc:sldChg chg="modSp mod">
        <pc:chgData name="Li, Qinghua" userId="3892b6bc-94e5-47b4-9d05-088dff5a5b03" providerId="ADAL" clId="{0F017E40-CF9B-4248-8F01-792FC963E1AB}" dt="2024-11-13T18:59:51.932" v="176" actId="20577"/>
        <pc:sldMkLst>
          <pc:docMk/>
          <pc:sldMk cId="104272773" sldId="279"/>
        </pc:sldMkLst>
        <pc:spChg chg="mod">
          <ac:chgData name="Li, Qinghua" userId="3892b6bc-94e5-47b4-9d05-088dff5a5b03" providerId="ADAL" clId="{0F017E40-CF9B-4248-8F01-792FC963E1AB}" dt="2024-11-13T18:59:51.932" v="176" actId="20577"/>
          <ac:spMkLst>
            <pc:docMk/>
            <pc:sldMk cId="104272773" sldId="279"/>
            <ac:spMk id="2" creationId="{D6F3F590-CC66-D69B-19D0-504C14FE130F}"/>
          </ac:spMkLst>
        </pc:spChg>
      </pc:sldChg>
      <pc:sldChg chg="modSp mod">
        <pc:chgData name="Li, Qinghua" userId="3892b6bc-94e5-47b4-9d05-088dff5a5b03" providerId="ADAL" clId="{0F017E40-CF9B-4248-8F01-792FC963E1AB}" dt="2024-11-13T18:59:00.785" v="136" actId="20577"/>
        <pc:sldMkLst>
          <pc:docMk/>
          <pc:sldMk cId="4275043717" sldId="283"/>
        </pc:sldMkLst>
        <pc:spChg chg="mod">
          <ac:chgData name="Li, Qinghua" userId="3892b6bc-94e5-47b4-9d05-088dff5a5b03" providerId="ADAL" clId="{0F017E40-CF9B-4248-8F01-792FC963E1AB}" dt="2024-11-13T18:59:00.785" v="136" actId="20577"/>
          <ac:spMkLst>
            <pc:docMk/>
            <pc:sldMk cId="4275043717" sldId="283"/>
            <ac:spMk id="169" creationId="{00000000-0000-0000-0000-000000000000}"/>
          </ac:spMkLst>
        </pc:spChg>
      </pc:sldChg>
      <pc:sldChg chg="modSp mod">
        <pc:chgData name="Li, Qinghua" userId="3892b6bc-94e5-47b4-9d05-088dff5a5b03" providerId="ADAL" clId="{0F017E40-CF9B-4248-8F01-792FC963E1AB}" dt="2024-11-13T19:03:47.870" v="229" actId="20577"/>
        <pc:sldMkLst>
          <pc:docMk/>
          <pc:sldMk cId="3590389831" sldId="284"/>
        </pc:sldMkLst>
        <pc:spChg chg="mod">
          <ac:chgData name="Li, Qinghua" userId="3892b6bc-94e5-47b4-9d05-088dff5a5b03" providerId="ADAL" clId="{0F017E40-CF9B-4248-8F01-792FC963E1AB}" dt="2024-11-13T19:03:47.870" v="229" actId="20577"/>
          <ac:spMkLst>
            <pc:docMk/>
            <pc:sldMk cId="3590389831" sldId="284"/>
            <ac:spMk id="2" creationId="{D6F3F590-CC66-D69B-19D0-504C14FE130F}"/>
          </ac:spMkLst>
        </pc:spChg>
        <pc:graphicFrameChg chg="mod">
          <ac:chgData name="Li, Qinghua" userId="3892b6bc-94e5-47b4-9d05-088dff5a5b03" providerId="ADAL" clId="{0F017E40-CF9B-4248-8F01-792FC963E1AB}" dt="2024-11-13T19:03:40.988" v="227" actId="1076"/>
          <ac:graphicFrameMkLst>
            <pc:docMk/>
            <pc:sldMk cId="3590389831" sldId="284"/>
            <ac:graphicFrameMk id="3" creationId="{A6A544DB-7EEC-0CBD-2A20-676767724025}"/>
          </ac:graphicFrameMkLst>
        </pc:graphicFrameChg>
      </pc:sldChg>
      <pc:sldChg chg="modSp mod">
        <pc:chgData name="Li, Qinghua" userId="3892b6bc-94e5-47b4-9d05-088dff5a5b03" providerId="ADAL" clId="{0F017E40-CF9B-4248-8F01-792FC963E1AB}" dt="2024-11-13T18:57:16.865" v="37" actId="20577"/>
        <pc:sldMkLst>
          <pc:docMk/>
          <pc:sldMk cId="2370049182" sldId="287"/>
        </pc:sldMkLst>
        <pc:spChg chg="mod">
          <ac:chgData name="Li, Qinghua" userId="3892b6bc-94e5-47b4-9d05-088dff5a5b03" providerId="ADAL" clId="{0F017E40-CF9B-4248-8F01-792FC963E1AB}" dt="2024-11-13T18:57:16.865" v="37" actId="20577"/>
          <ac:spMkLst>
            <pc:docMk/>
            <pc:sldMk cId="2370049182" sldId="287"/>
            <ac:spMk id="117" creationId="{00000000-0000-0000-0000-000000000000}"/>
          </ac:spMkLst>
        </pc:spChg>
      </pc:sldChg>
      <pc:sldMasterChg chg="modSp mod">
        <pc:chgData name="Li, Qinghua" userId="3892b6bc-94e5-47b4-9d05-088dff5a5b03" providerId="ADAL" clId="{0F017E40-CF9B-4248-8F01-792FC963E1AB}" dt="2024-11-13T18:54:58.404" v="1" actId="20577"/>
        <pc:sldMasterMkLst>
          <pc:docMk/>
          <pc:sldMasterMk cId="0" sldId="2147483648"/>
        </pc:sldMasterMkLst>
        <pc:spChg chg="mod">
          <ac:chgData name="Li, Qinghua" userId="3892b6bc-94e5-47b4-9d05-088dff5a5b03" providerId="ADAL" clId="{0F017E40-CF9B-4248-8F01-792FC963E1AB}" dt="2024-11-13T18:54:58.404" v="1" actId="20577"/>
          <ac:spMkLst>
            <pc:docMk/>
            <pc:sldMasterMk cId="0" sldId="2147483648"/>
            <ac:spMk id="18" creationId="{00000000-0000-0000-0000-000000000000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8040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638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39559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808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76754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81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7822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751416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8900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083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053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580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123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3479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4746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0853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5659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  <a:endParaRPr dirty="0"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802.11-24/1835r2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Backward Compatible Sounding for </a:t>
            </a:r>
            <a:r>
              <a:rPr lang="en-US" sz="2000" dirty="0" err="1"/>
              <a:t>CoBF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2024-11-09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443607484"/>
              </p:ext>
            </p:extLst>
          </p:nvPr>
        </p:nvGraphicFramePr>
        <p:xfrm>
          <a:off x="685800" y="2824688"/>
          <a:ext cx="7772425" cy="2951272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14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44"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Li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Laurent Cariou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Dibakar Das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Po-Kai Huang 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Dmitry Akhmetov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Danny Alexander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Shlomi Vituri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Danny Ben-Ari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Carlos Cordeiro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  <a:endParaRPr sz="900" u="none" strike="noStrike" cap="none" dirty="0"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Qinghua.li@intel.com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1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7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8687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Thoughts about Complexity Reduction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723839" y="1752600"/>
            <a:ext cx="7772398" cy="282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For the ease of </a:t>
            </a:r>
            <a:r>
              <a:rPr lang="en-US" sz="2000" b="0" dirty="0" err="1"/>
              <a:t>CoBF</a:t>
            </a:r>
            <a:r>
              <a:rPr lang="en-US" sz="2000" b="0" dirty="0"/>
              <a:t> implementation/testing,</a:t>
            </a:r>
          </a:p>
          <a:p>
            <a:pPr lvl="1"/>
            <a:r>
              <a:rPr lang="en-US" sz="1800" b="0" dirty="0"/>
              <a:t>The number of antennas may be restricted to 4 or 8</a:t>
            </a:r>
          </a:p>
          <a:p>
            <a:pPr lvl="1"/>
            <a:r>
              <a:rPr lang="en-US" sz="1800" b="0" dirty="0"/>
              <a:t>The </a:t>
            </a:r>
            <a:r>
              <a:rPr lang="en-US" sz="1800" dirty="0"/>
              <a:t>LTF symbol duration may be limited to 2x LTF</a:t>
            </a:r>
          </a:p>
          <a:p>
            <a:pPr lvl="1"/>
            <a:r>
              <a:rPr lang="en-US" dirty="0"/>
              <a:t>GI may be limited to 0.8 and 1.6 microsecond</a:t>
            </a:r>
          </a:p>
          <a:p>
            <a:pPr lvl="1"/>
            <a:r>
              <a:rPr lang="en-US" sz="2000" b="0" dirty="0"/>
              <a:t>P matrix s</a:t>
            </a:r>
            <a:r>
              <a:rPr lang="en-US" dirty="0"/>
              <a:t>ize may be limited to 4x4 and 8x8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370049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/>
              <a:t>Proposed an </a:t>
            </a:r>
            <a:r>
              <a:rPr lang="en-US" sz="2000" b="0"/>
              <a:t>NDPA design for </a:t>
            </a:r>
            <a:r>
              <a:rPr lang="en-US" sz="2000" b="0" dirty="0" err="1"/>
              <a:t>CoBF</a:t>
            </a:r>
            <a:r>
              <a:rPr lang="en-US" sz="2000" b="0" dirty="0"/>
              <a:t> sounding, which is backward compatible with EHT STA</a:t>
            </a: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Do you support to add the following to UHR SFD? </a:t>
            </a:r>
          </a:p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NDPA Announcement Variant subfield shall be set to 3 for </a:t>
            </a:r>
            <a:r>
              <a:rPr lang="en-US" sz="2000" b="0" dirty="0" err="1"/>
              <a:t>CoBF</a:t>
            </a:r>
            <a:r>
              <a:rPr lang="en-US" sz="2000" b="0" dirty="0"/>
              <a:t> NDPA in UHR.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Y:    N:   A: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0391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Do you support to add the following to UHR SFD?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When initiating AP requests responding AP to join </a:t>
            </a:r>
            <a:r>
              <a:rPr lang="en-US" sz="2000" b="0" dirty="0" err="1"/>
              <a:t>CoBF</a:t>
            </a:r>
            <a:r>
              <a:rPr lang="en-US" sz="2000" b="0" dirty="0"/>
              <a:t> sounding, the information for the responding AP shall be in the first and second User Info fields of the NDPA.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 Y:    N:   A: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5043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3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2" name="Google Shape;169;g2aa31e5db9d_0_19">
            <a:extLst>
              <a:ext uri="{FF2B5EF4-FFF2-40B4-BE49-F238E27FC236}">
                <a16:creationId xmlns:a16="http://schemas.microsoft.com/office/drawing/2014/main" id="{D6F3F590-CC66-D69B-19D0-504C14FE130F}"/>
              </a:ext>
            </a:extLst>
          </p:cNvPr>
          <p:cNvSpPr txBox="1">
            <a:spLocks/>
          </p:cNvSpPr>
          <p:nvPr/>
        </p:nvSpPr>
        <p:spPr>
          <a:xfrm>
            <a:off x="723838" y="1629697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Do you support to add the following to UHR SFD?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When initiating AP requests responding AP to join </a:t>
            </a:r>
            <a:r>
              <a:rPr lang="en-US" sz="2000" b="0" dirty="0" err="1"/>
              <a:t>CoBF</a:t>
            </a:r>
            <a:r>
              <a:rPr lang="en-US" sz="2000" b="0" dirty="0"/>
              <a:t> sounding, the format of the first and second User Info fields of the NDPA shall be as follows. </a:t>
            </a:r>
          </a:p>
          <a:p>
            <a:pPr marL="114300" indent="0">
              <a:spcBef>
                <a:spcPts val="1000"/>
              </a:spcBef>
              <a:buNone/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r>
              <a:rPr lang="en-US" sz="2000" b="0" dirty="0"/>
              <a:t>Y:    N:   A:</a:t>
            </a:r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B34B61-351C-8AE0-D3B0-EE42919A4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49516"/>
              </p:ext>
            </p:extLst>
          </p:nvPr>
        </p:nvGraphicFramePr>
        <p:xfrm>
          <a:off x="280221" y="3221621"/>
          <a:ext cx="8583557" cy="24092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0282">
                  <a:extLst>
                    <a:ext uri="{9D8B030D-6E8A-4147-A177-3AD203B41FA5}">
                      <a16:colId xmlns:a16="http://schemas.microsoft.com/office/drawing/2014/main" val="624099677"/>
                    </a:ext>
                  </a:extLst>
                </a:gridCol>
                <a:gridCol w="1625891">
                  <a:extLst>
                    <a:ext uri="{9D8B030D-6E8A-4147-A177-3AD203B41FA5}">
                      <a16:colId xmlns:a16="http://schemas.microsoft.com/office/drawing/2014/main" val="2440761561"/>
                    </a:ext>
                  </a:extLst>
                </a:gridCol>
                <a:gridCol w="417197">
                  <a:extLst>
                    <a:ext uri="{9D8B030D-6E8A-4147-A177-3AD203B41FA5}">
                      <a16:colId xmlns:a16="http://schemas.microsoft.com/office/drawing/2014/main" val="3319908893"/>
                    </a:ext>
                  </a:extLst>
                </a:gridCol>
                <a:gridCol w="246793">
                  <a:extLst>
                    <a:ext uri="{9D8B030D-6E8A-4147-A177-3AD203B41FA5}">
                      <a16:colId xmlns:a16="http://schemas.microsoft.com/office/drawing/2014/main" val="467980639"/>
                    </a:ext>
                  </a:extLst>
                </a:gridCol>
                <a:gridCol w="311428">
                  <a:extLst>
                    <a:ext uri="{9D8B030D-6E8A-4147-A177-3AD203B41FA5}">
                      <a16:colId xmlns:a16="http://schemas.microsoft.com/office/drawing/2014/main" val="2635292753"/>
                    </a:ext>
                  </a:extLst>
                </a:gridCol>
                <a:gridCol w="360034">
                  <a:extLst>
                    <a:ext uri="{9D8B030D-6E8A-4147-A177-3AD203B41FA5}">
                      <a16:colId xmlns:a16="http://schemas.microsoft.com/office/drawing/2014/main" val="2203935902"/>
                    </a:ext>
                  </a:extLst>
                </a:gridCol>
                <a:gridCol w="235974">
                  <a:extLst>
                    <a:ext uri="{9D8B030D-6E8A-4147-A177-3AD203B41FA5}">
                      <a16:colId xmlns:a16="http://schemas.microsoft.com/office/drawing/2014/main" val="1955737113"/>
                    </a:ext>
                  </a:extLst>
                </a:gridCol>
                <a:gridCol w="147484">
                  <a:extLst>
                    <a:ext uri="{9D8B030D-6E8A-4147-A177-3AD203B41FA5}">
                      <a16:colId xmlns:a16="http://schemas.microsoft.com/office/drawing/2014/main" val="36642110"/>
                    </a:ext>
                  </a:extLst>
                </a:gridCol>
                <a:gridCol w="471947">
                  <a:extLst>
                    <a:ext uri="{9D8B030D-6E8A-4147-A177-3AD203B41FA5}">
                      <a16:colId xmlns:a16="http://schemas.microsoft.com/office/drawing/2014/main" val="452126444"/>
                    </a:ext>
                  </a:extLst>
                </a:gridCol>
                <a:gridCol w="157316">
                  <a:extLst>
                    <a:ext uri="{9D8B030D-6E8A-4147-A177-3AD203B41FA5}">
                      <a16:colId xmlns:a16="http://schemas.microsoft.com/office/drawing/2014/main" val="1998225611"/>
                    </a:ext>
                  </a:extLst>
                </a:gridCol>
                <a:gridCol w="347627">
                  <a:extLst>
                    <a:ext uri="{9D8B030D-6E8A-4147-A177-3AD203B41FA5}">
                      <a16:colId xmlns:a16="http://schemas.microsoft.com/office/drawing/2014/main" val="892159493"/>
                    </a:ext>
                  </a:extLst>
                </a:gridCol>
                <a:gridCol w="179334">
                  <a:extLst>
                    <a:ext uri="{9D8B030D-6E8A-4147-A177-3AD203B41FA5}">
                      <a16:colId xmlns:a16="http://schemas.microsoft.com/office/drawing/2014/main" val="3525671317"/>
                    </a:ext>
                  </a:extLst>
                </a:gridCol>
                <a:gridCol w="343630">
                  <a:extLst>
                    <a:ext uri="{9D8B030D-6E8A-4147-A177-3AD203B41FA5}">
                      <a16:colId xmlns:a16="http://schemas.microsoft.com/office/drawing/2014/main" val="813971459"/>
                    </a:ext>
                  </a:extLst>
                </a:gridCol>
                <a:gridCol w="108758">
                  <a:extLst>
                    <a:ext uri="{9D8B030D-6E8A-4147-A177-3AD203B41FA5}">
                      <a16:colId xmlns:a16="http://schemas.microsoft.com/office/drawing/2014/main" val="1985421673"/>
                    </a:ext>
                  </a:extLst>
                </a:gridCol>
                <a:gridCol w="446329">
                  <a:extLst>
                    <a:ext uri="{9D8B030D-6E8A-4147-A177-3AD203B41FA5}">
                      <a16:colId xmlns:a16="http://schemas.microsoft.com/office/drawing/2014/main" val="866326475"/>
                    </a:ext>
                  </a:extLst>
                </a:gridCol>
                <a:gridCol w="768261">
                  <a:extLst>
                    <a:ext uri="{9D8B030D-6E8A-4147-A177-3AD203B41FA5}">
                      <a16:colId xmlns:a16="http://schemas.microsoft.com/office/drawing/2014/main" val="2590780201"/>
                    </a:ext>
                  </a:extLst>
                </a:gridCol>
                <a:gridCol w="603983">
                  <a:extLst>
                    <a:ext uri="{9D8B030D-6E8A-4147-A177-3AD203B41FA5}">
                      <a16:colId xmlns:a16="http://schemas.microsoft.com/office/drawing/2014/main" val="2893758816"/>
                    </a:ext>
                  </a:extLst>
                </a:gridCol>
                <a:gridCol w="317197">
                  <a:extLst>
                    <a:ext uri="{9D8B030D-6E8A-4147-A177-3AD203B41FA5}">
                      <a16:colId xmlns:a16="http://schemas.microsoft.com/office/drawing/2014/main" val="957418615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3533525540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1207921088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2918535396"/>
                    </a:ext>
                  </a:extLst>
                </a:gridCol>
              </a:tblGrid>
              <a:tr h="386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Bit</a:t>
                      </a: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  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20 - 26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4201624"/>
                  </a:ext>
                </a:extLst>
              </a:tr>
              <a:tr h="276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AID11: </a:t>
                      </a:r>
                      <a:r>
                        <a:rPr lang="en-US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2047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NDPA Version Identifier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UHR-LTF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TXOP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Sounding type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69575"/>
                  </a:ext>
                </a:extLst>
              </a:tr>
              <a:tr h="7952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nd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AID11: </a:t>
                      </a:r>
                      <a:r>
                        <a:rPr lang="en-US" sz="12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 of responding AP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Punctured Channel Information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Number of LTF Symbols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Starting Spatial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Stream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Number of Spatial Streams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LTF+GI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GI+LTF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413278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72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4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2" name="Google Shape;169;g2aa31e5db9d_0_19">
            <a:extLst>
              <a:ext uri="{FF2B5EF4-FFF2-40B4-BE49-F238E27FC236}">
                <a16:creationId xmlns:a16="http://schemas.microsoft.com/office/drawing/2014/main" id="{D6F3F590-CC66-D69B-19D0-504C14FE130F}"/>
              </a:ext>
            </a:extLst>
          </p:cNvPr>
          <p:cNvSpPr txBox="1">
            <a:spLocks/>
          </p:cNvSpPr>
          <p:nvPr/>
        </p:nvSpPr>
        <p:spPr>
          <a:xfrm>
            <a:off x="723837" y="1629697"/>
            <a:ext cx="8176971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000" b="0" dirty="0"/>
              <a:t>Do you support to add the following to UHR SFD?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000" b="0" dirty="0"/>
              <a:t>When the initiating AP requests the responding AP to join the </a:t>
            </a:r>
            <a:r>
              <a:rPr lang="en-US" altLang="en-US" sz="2000" b="0" dirty="0" err="1"/>
              <a:t>CoBF</a:t>
            </a:r>
            <a:r>
              <a:rPr lang="en-US" altLang="en-US" sz="2000" b="0" dirty="0"/>
              <a:t> sounding, the red subfields in the first and second User Info fields of the NDPA shall be set as follows. </a:t>
            </a:r>
            <a:endParaRPr lang="en-US" altLang="en-US" b="0" dirty="0"/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b="0" dirty="0"/>
              <a:t>NDPA Version Identifier is set to 0 for </a:t>
            </a:r>
            <a:r>
              <a:rPr lang="en-US" altLang="en-US" sz="1600" b="0" dirty="0" err="1"/>
              <a:t>CoBF</a:t>
            </a:r>
            <a:r>
              <a:rPr lang="en-US" altLang="en-US" sz="1600" b="0" dirty="0"/>
              <a:t> sounding in UHR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b="0" dirty="0"/>
              <a:t>Number of LTF symbols</a:t>
            </a:r>
            <a:r>
              <a:rPr lang="en-US" altLang="en-US" sz="1600" dirty="0"/>
              <a:t> is set to 0</a:t>
            </a:r>
            <a:r>
              <a:rPr lang="en-US" altLang="en-US" sz="1600" b="0" dirty="0"/>
              <a:t> </a:t>
            </a:r>
            <a:r>
              <a:rPr lang="en-US" altLang="en-US" sz="1600" dirty="0"/>
              <a:t>and 1 for 4 and 8 symbols,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/>
              <a:t>Starting Spatial Stream is set to 0 and 1 for the 1</a:t>
            </a:r>
            <a:r>
              <a:rPr lang="en-US" altLang="en-US" sz="1600" baseline="30000" dirty="0"/>
              <a:t>st</a:t>
            </a:r>
            <a:r>
              <a:rPr lang="en-US" altLang="en-US" sz="1600" dirty="0"/>
              <a:t> and 5</a:t>
            </a:r>
            <a:r>
              <a:rPr lang="en-US" altLang="en-US" sz="1600" baseline="30000" dirty="0"/>
              <a:t>th</a:t>
            </a:r>
            <a:r>
              <a:rPr lang="en-US" altLang="en-US" sz="1600" dirty="0"/>
              <a:t> streams,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Number of spatial streams </a:t>
            </a:r>
            <a:r>
              <a:rPr lang="en-US" altLang="en-US" sz="1600" dirty="0"/>
              <a:t>is set to 0 and 1 for the 4 and 8 streams,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/>
              <a:t>LTF+GI is set to 0 and 1 for 2x LTF+0.8us GI and 2x LTF+1.6us GI, respectively</a:t>
            </a:r>
            <a:r>
              <a:rPr lang="en-US" sz="2000" b="0" dirty="0"/>
              <a:t> </a:t>
            </a:r>
            <a:endParaRPr lang="en-US" dirty="0"/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r>
              <a:rPr lang="en-US" sz="2000" b="0" dirty="0"/>
              <a:t>Y:    N:   A:</a:t>
            </a:r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A544DB-7EEC-0CBD-2A20-676767724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643572"/>
              </p:ext>
            </p:extLst>
          </p:nvPr>
        </p:nvGraphicFramePr>
        <p:xfrm>
          <a:off x="924950" y="4333305"/>
          <a:ext cx="7774744" cy="1544191"/>
        </p:xfrm>
        <a:graphic>
          <a:graphicData uri="http://schemas.openxmlformats.org/drawingml/2006/table">
            <a:tbl>
              <a:tblPr firstRow="1" firstCol="1" bandRow="1">
                <a:tableStyleId>{A6004A5C-CBC5-4C12-ADC4-98C6133AA3B1}</a:tableStyleId>
              </a:tblPr>
              <a:tblGrid>
                <a:gridCol w="713955">
                  <a:extLst>
                    <a:ext uri="{9D8B030D-6E8A-4147-A177-3AD203B41FA5}">
                      <a16:colId xmlns:a16="http://schemas.microsoft.com/office/drawing/2014/main" val="1701498668"/>
                    </a:ext>
                  </a:extLst>
                </a:gridCol>
                <a:gridCol w="1406911">
                  <a:extLst>
                    <a:ext uri="{9D8B030D-6E8A-4147-A177-3AD203B41FA5}">
                      <a16:colId xmlns:a16="http://schemas.microsoft.com/office/drawing/2014/main" val="916474902"/>
                    </a:ext>
                  </a:extLst>
                </a:gridCol>
                <a:gridCol w="262484">
                  <a:extLst>
                    <a:ext uri="{9D8B030D-6E8A-4147-A177-3AD203B41FA5}">
                      <a16:colId xmlns:a16="http://schemas.microsoft.com/office/drawing/2014/main" val="2916085097"/>
                    </a:ext>
                  </a:extLst>
                </a:gridCol>
                <a:gridCol w="314980">
                  <a:extLst>
                    <a:ext uri="{9D8B030D-6E8A-4147-A177-3AD203B41FA5}">
                      <a16:colId xmlns:a16="http://schemas.microsoft.com/office/drawing/2014/main" val="3214188218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2753517735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834102367"/>
                    </a:ext>
                  </a:extLst>
                </a:gridCol>
                <a:gridCol w="304481">
                  <a:extLst>
                    <a:ext uri="{9D8B030D-6E8A-4147-A177-3AD203B41FA5}">
                      <a16:colId xmlns:a16="http://schemas.microsoft.com/office/drawing/2014/main" val="3082336432"/>
                    </a:ext>
                  </a:extLst>
                </a:gridCol>
                <a:gridCol w="440972">
                  <a:extLst>
                    <a:ext uri="{9D8B030D-6E8A-4147-A177-3AD203B41FA5}">
                      <a16:colId xmlns:a16="http://schemas.microsoft.com/office/drawing/2014/main" val="2647813647"/>
                    </a:ext>
                  </a:extLst>
                </a:gridCol>
                <a:gridCol w="377977">
                  <a:extLst>
                    <a:ext uri="{9D8B030D-6E8A-4147-A177-3AD203B41FA5}">
                      <a16:colId xmlns:a16="http://schemas.microsoft.com/office/drawing/2014/main" val="63365325"/>
                    </a:ext>
                  </a:extLst>
                </a:gridCol>
                <a:gridCol w="28858">
                  <a:extLst>
                    <a:ext uri="{9D8B030D-6E8A-4147-A177-3AD203B41FA5}">
                      <a16:colId xmlns:a16="http://schemas.microsoft.com/office/drawing/2014/main" val="4278276520"/>
                    </a:ext>
                  </a:extLst>
                </a:gridCol>
                <a:gridCol w="433098">
                  <a:extLst>
                    <a:ext uri="{9D8B030D-6E8A-4147-A177-3AD203B41FA5}">
                      <a16:colId xmlns:a16="http://schemas.microsoft.com/office/drawing/2014/main" val="2857383459"/>
                    </a:ext>
                  </a:extLst>
                </a:gridCol>
                <a:gridCol w="398975">
                  <a:extLst>
                    <a:ext uri="{9D8B030D-6E8A-4147-A177-3AD203B41FA5}">
                      <a16:colId xmlns:a16="http://schemas.microsoft.com/office/drawing/2014/main" val="3680679613"/>
                    </a:ext>
                  </a:extLst>
                </a:gridCol>
                <a:gridCol w="598462">
                  <a:extLst>
                    <a:ext uri="{9D8B030D-6E8A-4147-A177-3AD203B41FA5}">
                      <a16:colId xmlns:a16="http://schemas.microsoft.com/office/drawing/2014/main" val="2598257505"/>
                    </a:ext>
                  </a:extLst>
                </a:gridCol>
                <a:gridCol w="803199">
                  <a:extLst>
                    <a:ext uri="{9D8B030D-6E8A-4147-A177-3AD203B41FA5}">
                      <a16:colId xmlns:a16="http://schemas.microsoft.com/office/drawing/2014/main" val="2774660385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877459651"/>
                    </a:ext>
                  </a:extLst>
                </a:gridCol>
                <a:gridCol w="199488">
                  <a:extLst>
                    <a:ext uri="{9D8B030D-6E8A-4147-A177-3AD203B41FA5}">
                      <a16:colId xmlns:a16="http://schemas.microsoft.com/office/drawing/2014/main" val="3256622796"/>
                    </a:ext>
                  </a:extLst>
                </a:gridCol>
                <a:gridCol w="199488">
                  <a:extLst>
                    <a:ext uri="{9D8B030D-6E8A-4147-A177-3AD203B41FA5}">
                      <a16:colId xmlns:a16="http://schemas.microsoft.com/office/drawing/2014/main" val="1806307065"/>
                    </a:ext>
                  </a:extLst>
                </a:gridCol>
                <a:gridCol w="472470">
                  <a:extLst>
                    <a:ext uri="{9D8B030D-6E8A-4147-A177-3AD203B41FA5}">
                      <a16:colId xmlns:a16="http://schemas.microsoft.com/office/drawing/2014/main" val="58153240"/>
                    </a:ext>
                  </a:extLst>
                </a:gridCol>
              </a:tblGrid>
              <a:tr h="2305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Bit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0 - 10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20 - 26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30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31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extLst>
                  <a:ext uri="{0D108BD9-81ED-4DB2-BD59-A6C34878D82A}">
                    <a16:rowId xmlns:a16="http://schemas.microsoft.com/office/drawing/2014/main" val="130085702"/>
                  </a:ext>
                </a:extLst>
              </a:tr>
              <a:tr h="548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r>
                        <a:rPr lang="en-US" sz="1000" baseline="30000">
                          <a:effectLst/>
                        </a:rPr>
                        <a:t>st</a:t>
                      </a:r>
                      <a:r>
                        <a:rPr lang="en-US" sz="1000">
                          <a:effectLst/>
                        </a:rPr>
                        <a:t> User Info field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AID11: 2047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NDPA Version Identifier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BSS Color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TXOP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Disambiguation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Bandwidth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extLst>
                  <a:ext uri="{0D108BD9-81ED-4DB2-BD59-A6C34878D82A}">
                    <a16:rowId xmlns:a16="http://schemas.microsoft.com/office/drawing/2014/main" val="1245967296"/>
                  </a:ext>
                </a:extLst>
              </a:tr>
              <a:tr h="764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r>
                        <a:rPr lang="en-US" sz="1000" baseline="30000" dirty="0">
                          <a:effectLst/>
                        </a:rPr>
                        <a:t>nd</a:t>
                      </a:r>
                      <a:r>
                        <a:rPr lang="en-US" sz="1000" dirty="0">
                          <a:effectLst/>
                        </a:rPr>
                        <a:t> User Info field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AID11: AID of responding AP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Punctured Channel Information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Number of LTF Symbols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Starting Spatial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Stream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Number of Spatial Streams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LTF+GI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Reserved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Disambiguation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253090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167D87F-CDE9-430C-33C1-0692A3B02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00" y="3410097"/>
            <a:ext cx="1847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89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Reference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[1] 11-24-1542-00-00bn, </a:t>
            </a:r>
            <a:r>
              <a:rPr lang="en-US" sz="2000" b="0" i="1" dirty="0"/>
              <a:t>Sounding Schemes for Coordinated Beamforming</a:t>
            </a:r>
            <a:r>
              <a:rPr lang="en-US" sz="2000" b="0" dirty="0"/>
              <a:t>, </a:t>
            </a:r>
            <a:r>
              <a:rPr lang="en-US" sz="20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Sameer Vermani</a:t>
            </a:r>
            <a:r>
              <a:rPr lang="en-US" sz="2000" b="0" dirty="0"/>
              <a:t>, </a:t>
            </a:r>
            <a:r>
              <a:rPr lang="en-US" sz="2000" b="0" i="1" dirty="0"/>
              <a:t>et al</a:t>
            </a:r>
            <a:r>
              <a:rPr lang="en-US" sz="2000" b="0" dirty="0"/>
              <a:t>., Qualcomm 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[2] 11-24-1865-02-00bn, </a:t>
            </a:r>
            <a:r>
              <a:rPr lang="en-US" sz="2000" b="0" i="1" dirty="0"/>
              <a:t>Universal Sounding and NDPA Signaling</a:t>
            </a:r>
            <a:r>
              <a:rPr lang="en-US" sz="2000" b="0" dirty="0"/>
              <a:t>, You-Wei Chen, , </a:t>
            </a:r>
            <a:r>
              <a:rPr lang="en-US" sz="2000" b="0" i="1" dirty="0"/>
              <a:t>et al</a:t>
            </a:r>
            <a:r>
              <a:rPr lang="en-US" sz="2000" b="0" dirty="0"/>
              <a:t>., MediaTek </a:t>
            </a:r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[3] 11-24-1837-01-00bn, </a:t>
            </a:r>
            <a:r>
              <a:rPr lang="en-US" sz="2000" b="0" i="1" dirty="0"/>
              <a:t>UHR NDPA Signaling</a:t>
            </a:r>
            <a:r>
              <a:rPr lang="en-US" sz="2000" b="0" dirty="0"/>
              <a:t>, Mahmoud </a:t>
            </a:r>
            <a:r>
              <a:rPr lang="en-US" sz="2000" b="0" dirty="0" err="1"/>
              <a:t>Hasabelnaby</a:t>
            </a:r>
            <a:r>
              <a:rPr lang="en-US" sz="2000" b="0" dirty="0"/>
              <a:t>, </a:t>
            </a:r>
            <a:r>
              <a:rPr lang="en-US" sz="2000" b="0" i="1" dirty="0"/>
              <a:t>et al</a:t>
            </a:r>
            <a:r>
              <a:rPr lang="en-US" sz="2000" b="0" dirty="0"/>
              <a:t>., Huawei </a:t>
            </a:r>
          </a:p>
          <a:p>
            <a:pPr marL="114300" indent="0">
              <a:spcBef>
                <a:spcPts val="1000"/>
              </a:spcBef>
              <a:buNone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7470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Backup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1774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347BE3E-ADC9-4ADD-6B34-1119C21883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856" y="2756213"/>
            <a:ext cx="7464287" cy="168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0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6883DA-160B-7751-B404-2DC9EA3C2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8831" y="824949"/>
            <a:ext cx="7285520" cy="538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544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Recap of Sequential Sounding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863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88314" y="1854978"/>
            <a:ext cx="7772400" cy="1253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One AP per channel sounding subsequence [1]</a:t>
            </a:r>
          </a:p>
          <a:p>
            <a:r>
              <a:rPr lang="en-US" sz="2000" b="0" dirty="0"/>
              <a:t>Four subsequences are needed for both AP 1 and AP2</a:t>
            </a:r>
            <a:endParaRPr lang="en-US" sz="2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E1612B-1BF0-037F-E07B-CE07DA0D2C34}"/>
              </a:ext>
            </a:extLst>
          </p:cNvPr>
          <p:cNvCxnSpPr>
            <a:cxnSpLocks/>
          </p:cNvCxnSpPr>
          <p:nvPr/>
        </p:nvCxnSpPr>
        <p:spPr>
          <a:xfrm flipV="1">
            <a:off x="915728" y="4141338"/>
            <a:ext cx="7711716" cy="24408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8D148A76-C0B9-A9D5-1490-8515FDCB81BA}"/>
              </a:ext>
            </a:extLst>
          </p:cNvPr>
          <p:cNvSpPr/>
          <p:nvPr/>
        </p:nvSpPr>
        <p:spPr bwMode="auto">
          <a:xfrm>
            <a:off x="1516658" y="3793182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45BF28-A9DC-2A5C-148D-C4E24F1AAA1C}"/>
              </a:ext>
            </a:extLst>
          </p:cNvPr>
          <p:cNvCxnSpPr>
            <a:cxnSpLocks/>
          </p:cNvCxnSpPr>
          <p:nvPr/>
        </p:nvCxnSpPr>
        <p:spPr>
          <a:xfrm flipV="1">
            <a:off x="887870" y="4679767"/>
            <a:ext cx="7768451" cy="234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6C63C8F-5957-DC2E-74CB-4F473E09EB8C}"/>
              </a:ext>
            </a:extLst>
          </p:cNvPr>
          <p:cNvSpPr txBox="1"/>
          <p:nvPr/>
        </p:nvSpPr>
        <p:spPr>
          <a:xfrm>
            <a:off x="141277" y="3899314"/>
            <a:ext cx="116570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Initiating AP1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D5829-446A-D291-548D-7F2581AC48F4}"/>
              </a:ext>
            </a:extLst>
          </p:cNvPr>
          <p:cNvSpPr txBox="1"/>
          <p:nvPr/>
        </p:nvSpPr>
        <p:spPr>
          <a:xfrm>
            <a:off x="0" y="4474781"/>
            <a:ext cx="13708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Responding AP2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BB1516-7FC7-956B-C8DA-8B151F9E3263}"/>
              </a:ext>
            </a:extLst>
          </p:cNvPr>
          <p:cNvSpPr/>
          <p:nvPr/>
        </p:nvSpPr>
        <p:spPr bwMode="auto">
          <a:xfrm>
            <a:off x="2186042" y="3796869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9948A5-59A2-3E51-95F5-7C7A57A31B20}"/>
              </a:ext>
            </a:extLst>
          </p:cNvPr>
          <p:cNvCxnSpPr>
            <a:cxnSpLocks/>
          </p:cNvCxnSpPr>
          <p:nvPr/>
        </p:nvCxnSpPr>
        <p:spPr>
          <a:xfrm flipV="1">
            <a:off x="887870" y="5253114"/>
            <a:ext cx="7768451" cy="45491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CC0D2B0-09F4-601D-762D-FE621E70B2E7}"/>
              </a:ext>
            </a:extLst>
          </p:cNvPr>
          <p:cNvSpPr txBox="1"/>
          <p:nvPr/>
        </p:nvSpPr>
        <p:spPr>
          <a:xfrm>
            <a:off x="205740" y="5012373"/>
            <a:ext cx="1165148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of AP1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EA56A7-8525-1540-7422-6803A42B5528}"/>
              </a:ext>
            </a:extLst>
          </p:cNvPr>
          <p:cNvCxnSpPr>
            <a:cxnSpLocks/>
          </p:cNvCxnSpPr>
          <p:nvPr/>
        </p:nvCxnSpPr>
        <p:spPr>
          <a:xfrm flipV="1">
            <a:off x="919270" y="5825200"/>
            <a:ext cx="7737051" cy="506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2E87DA9-4D79-34E8-E61B-C2437A6563A0}"/>
              </a:ext>
            </a:extLst>
          </p:cNvPr>
          <p:cNvSpPr txBox="1"/>
          <p:nvPr/>
        </p:nvSpPr>
        <p:spPr>
          <a:xfrm>
            <a:off x="205740" y="5562306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of AP2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BD26F5-827D-2AD2-DFE0-A3D6730CD71F}"/>
              </a:ext>
            </a:extLst>
          </p:cNvPr>
          <p:cNvSpPr/>
          <p:nvPr/>
        </p:nvSpPr>
        <p:spPr bwMode="auto">
          <a:xfrm>
            <a:off x="3638863" y="4907281"/>
            <a:ext cx="532378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1FE78F-5FD8-A6DE-B99A-2FCADB40A594}"/>
              </a:ext>
            </a:extLst>
          </p:cNvPr>
          <p:cNvSpPr/>
          <p:nvPr/>
        </p:nvSpPr>
        <p:spPr bwMode="auto">
          <a:xfrm>
            <a:off x="6955759" y="3782489"/>
            <a:ext cx="388015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BE1E8-DC11-3C19-56F6-D234CF33ABE1}"/>
              </a:ext>
            </a:extLst>
          </p:cNvPr>
          <p:cNvSpPr/>
          <p:nvPr/>
        </p:nvSpPr>
        <p:spPr bwMode="auto">
          <a:xfrm>
            <a:off x="5332247" y="3784823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C1ECEC-1B16-FEFF-163C-E4D3D2E4B346}"/>
              </a:ext>
            </a:extLst>
          </p:cNvPr>
          <p:cNvSpPr/>
          <p:nvPr/>
        </p:nvSpPr>
        <p:spPr bwMode="auto">
          <a:xfrm>
            <a:off x="6001045" y="4317547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9984AF-744D-86DA-B7C5-D1DB77D6CF5C}"/>
              </a:ext>
            </a:extLst>
          </p:cNvPr>
          <p:cNvSpPr/>
          <p:nvPr/>
        </p:nvSpPr>
        <p:spPr bwMode="auto">
          <a:xfrm>
            <a:off x="7471578" y="4880974"/>
            <a:ext cx="532378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rgbClr val="FFC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C737ED-9043-BC66-0210-FAAD0BFC843D}"/>
              </a:ext>
            </a:extLst>
          </p:cNvPr>
          <p:cNvSpPr/>
          <p:nvPr/>
        </p:nvSpPr>
        <p:spPr bwMode="auto">
          <a:xfrm>
            <a:off x="3187455" y="3791404"/>
            <a:ext cx="388015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F333E03-CC65-9DFF-C3C2-E88C05C60BB4}"/>
              </a:ext>
            </a:extLst>
          </p:cNvPr>
          <p:cNvSpPr/>
          <p:nvPr/>
        </p:nvSpPr>
        <p:spPr>
          <a:xfrm>
            <a:off x="1339855" y="3525243"/>
            <a:ext cx="2972516" cy="1946114"/>
          </a:xfrm>
          <a:prstGeom prst="round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84D0B0-E597-6F30-7B62-4FD2506CE847}"/>
              </a:ext>
            </a:extLst>
          </p:cNvPr>
          <p:cNvSpPr txBox="1"/>
          <p:nvPr/>
        </p:nvSpPr>
        <p:spPr>
          <a:xfrm>
            <a:off x="1683813" y="3162797"/>
            <a:ext cx="228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Already supported by EHT</a:t>
            </a:r>
          </a:p>
        </p:txBody>
      </p:sp>
    </p:spTree>
    <p:extLst>
      <p:ext uri="{BB962C8B-B14F-4D97-AF65-F5344CB8AC3E}">
        <p14:creationId xmlns:p14="http://schemas.microsoft.com/office/powerpoint/2010/main" val="15495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Recap of Joint Sounding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685800" y="19812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Two APs per channel sounding [1]</a:t>
            </a:r>
            <a:endParaRPr lang="en-US" sz="20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F1C989B-98A1-6E5B-C62A-33C0A1BBB311}"/>
              </a:ext>
            </a:extLst>
          </p:cNvPr>
          <p:cNvCxnSpPr>
            <a:cxnSpLocks/>
          </p:cNvCxnSpPr>
          <p:nvPr/>
        </p:nvCxnSpPr>
        <p:spPr>
          <a:xfrm flipV="1">
            <a:off x="915728" y="3734029"/>
            <a:ext cx="7740593" cy="197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32DA9737-C1C0-8C12-812D-65A47A8DB250}"/>
              </a:ext>
            </a:extLst>
          </p:cNvPr>
          <p:cNvSpPr/>
          <p:nvPr/>
        </p:nvSpPr>
        <p:spPr bwMode="auto">
          <a:xfrm>
            <a:off x="1516658" y="3372522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4CBC975-8CEB-04E7-DF03-C19B8599D4C5}"/>
              </a:ext>
            </a:extLst>
          </p:cNvPr>
          <p:cNvCxnSpPr>
            <a:cxnSpLocks/>
          </p:cNvCxnSpPr>
          <p:nvPr/>
        </p:nvCxnSpPr>
        <p:spPr>
          <a:xfrm flipV="1">
            <a:off x="887870" y="4271198"/>
            <a:ext cx="7768451" cy="200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28C561D-7335-0824-E596-6983A2EDCF8B}"/>
              </a:ext>
            </a:extLst>
          </p:cNvPr>
          <p:cNvSpPr txBox="1"/>
          <p:nvPr/>
        </p:nvSpPr>
        <p:spPr>
          <a:xfrm>
            <a:off x="367891" y="3491931"/>
            <a:ext cx="116570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Initiating AP1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1BCE72-88B0-7C85-E7B3-A6F15DB1D2DB}"/>
              </a:ext>
            </a:extLst>
          </p:cNvPr>
          <p:cNvSpPr txBox="1"/>
          <p:nvPr/>
        </p:nvSpPr>
        <p:spPr>
          <a:xfrm>
            <a:off x="336195" y="4001946"/>
            <a:ext cx="13708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Responding AP2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EB8054-D3F9-8CFD-8DCF-D97A64A0030F}"/>
              </a:ext>
            </a:extLst>
          </p:cNvPr>
          <p:cNvSpPr/>
          <p:nvPr/>
        </p:nvSpPr>
        <p:spPr bwMode="auto">
          <a:xfrm>
            <a:off x="2177333" y="3382570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89423EF-552F-5CEA-32F3-FCB205177C6E}"/>
              </a:ext>
            </a:extLst>
          </p:cNvPr>
          <p:cNvCxnSpPr>
            <a:cxnSpLocks/>
          </p:cNvCxnSpPr>
          <p:nvPr/>
        </p:nvCxnSpPr>
        <p:spPr>
          <a:xfrm flipV="1">
            <a:off x="887870" y="4841018"/>
            <a:ext cx="7768451" cy="4560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5B525BF4-1E2F-057F-79A2-B5AF11B7B161}"/>
              </a:ext>
            </a:extLst>
          </p:cNvPr>
          <p:cNvSpPr txBox="1"/>
          <p:nvPr/>
        </p:nvSpPr>
        <p:spPr>
          <a:xfrm>
            <a:off x="480913" y="4620060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of AP1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2D2ABCE-5FA3-6C3C-DD7E-813C69724D26}"/>
              </a:ext>
            </a:extLst>
          </p:cNvPr>
          <p:cNvCxnSpPr>
            <a:cxnSpLocks/>
          </p:cNvCxnSpPr>
          <p:nvPr/>
        </p:nvCxnSpPr>
        <p:spPr>
          <a:xfrm flipV="1">
            <a:off x="919270" y="5413219"/>
            <a:ext cx="7737051" cy="506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C1C3871-C960-03ED-58A8-E0B44787F461}"/>
              </a:ext>
            </a:extLst>
          </p:cNvPr>
          <p:cNvSpPr txBox="1"/>
          <p:nvPr/>
        </p:nvSpPr>
        <p:spPr>
          <a:xfrm>
            <a:off x="487679" y="5154740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of AP2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4356424-A15D-D8F2-EEAF-2F2EB06BC2CA}"/>
              </a:ext>
            </a:extLst>
          </p:cNvPr>
          <p:cNvSpPr/>
          <p:nvPr/>
        </p:nvSpPr>
        <p:spPr bwMode="auto">
          <a:xfrm>
            <a:off x="3180813" y="3372522"/>
            <a:ext cx="42654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2AD0D77-017D-FB18-4C4D-DD04C970D1E1}"/>
              </a:ext>
            </a:extLst>
          </p:cNvPr>
          <p:cNvSpPr/>
          <p:nvPr/>
        </p:nvSpPr>
        <p:spPr bwMode="auto">
          <a:xfrm>
            <a:off x="7076239" y="3912217"/>
            <a:ext cx="429879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8CF29CC-BB69-4279-6E97-40AE0E92B9B4}"/>
              </a:ext>
            </a:extLst>
          </p:cNvPr>
          <p:cNvSpPr/>
          <p:nvPr/>
        </p:nvSpPr>
        <p:spPr bwMode="auto">
          <a:xfrm>
            <a:off x="5257883" y="3909328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9C1E9F3-5C62-3146-66B6-B10D8408EC4F}"/>
              </a:ext>
            </a:extLst>
          </p:cNvPr>
          <p:cNvSpPr/>
          <p:nvPr/>
        </p:nvSpPr>
        <p:spPr bwMode="auto">
          <a:xfrm>
            <a:off x="6001047" y="3917115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1B292CB-4EFD-A36A-72FF-B83ADD1C0C3D}"/>
              </a:ext>
            </a:extLst>
          </p:cNvPr>
          <p:cNvSpPr/>
          <p:nvPr/>
        </p:nvSpPr>
        <p:spPr bwMode="auto">
          <a:xfrm>
            <a:off x="2177333" y="3916515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DA2362-B6FA-6A02-583E-AA87321D1AD7}"/>
              </a:ext>
            </a:extLst>
          </p:cNvPr>
          <p:cNvSpPr/>
          <p:nvPr/>
        </p:nvSpPr>
        <p:spPr bwMode="auto">
          <a:xfrm>
            <a:off x="5968466" y="3378899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9D1009E2-5606-20DA-857A-2514DCFDF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7987" y="4495139"/>
            <a:ext cx="607001" cy="37188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71E53518-55A0-D59E-124A-69F0282B6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023" y="5046257"/>
            <a:ext cx="600867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2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74687" y="711827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No Change on STA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04662" y="1843494"/>
            <a:ext cx="7772400" cy="411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200" b="0" dirty="0"/>
              <a:t>It is desirable that STA supporting EHT BF sounding/feedback doesn’t need any change to support UHR </a:t>
            </a:r>
            <a:r>
              <a:rPr lang="en-US" sz="2200" b="0" dirty="0" err="1"/>
              <a:t>CoBF</a:t>
            </a:r>
            <a:r>
              <a:rPr lang="en-US" sz="2200" b="0" dirty="0"/>
              <a:t> sounding/feedback</a:t>
            </a:r>
          </a:p>
          <a:p>
            <a:endParaRPr lang="en-US" b="0" dirty="0"/>
          </a:p>
          <a:p>
            <a:r>
              <a:rPr lang="en-US" sz="2200" b="0" dirty="0"/>
              <a:t>Reusable EHT components:</a:t>
            </a:r>
          </a:p>
          <a:p>
            <a:pPr lvl="1"/>
            <a:r>
              <a:rPr lang="en-US" dirty="0"/>
              <a:t>NDP</a:t>
            </a:r>
          </a:p>
          <a:p>
            <a:pPr lvl="1"/>
            <a:r>
              <a:rPr lang="en-US" b="0" dirty="0"/>
              <a:t>MU-MIMO BF report</a:t>
            </a:r>
          </a:p>
          <a:p>
            <a:endParaRPr lang="en-US" b="0" dirty="0"/>
          </a:p>
          <a:p>
            <a:r>
              <a:rPr lang="en-US" sz="2200" b="0" dirty="0"/>
              <a:t>STA doesn’t have to know from which AP(s) the NDP comes</a:t>
            </a:r>
          </a:p>
          <a:p>
            <a:pPr marL="114300" indent="0">
              <a:buNone/>
            </a:pPr>
            <a:endParaRPr lang="en-US" sz="2000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D2341-0EB4-9840-6558-4FA7F7F6F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094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02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74687" y="711827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Some Changes on AP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04662" y="1843494"/>
            <a:ext cx="7772400" cy="375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Initiating AP (</a:t>
            </a:r>
            <a:r>
              <a:rPr lang="en-US" sz="2000" b="0" dirty="0" err="1"/>
              <a:t>iAP</a:t>
            </a:r>
            <a:r>
              <a:rPr lang="en-US" sz="2000" b="0" dirty="0"/>
              <a:t>) needs to tell responding AP (</a:t>
            </a:r>
            <a:r>
              <a:rPr lang="en-US" sz="2000" b="0" dirty="0" err="1"/>
              <a:t>rAP</a:t>
            </a:r>
            <a:r>
              <a:rPr lang="en-US" sz="2000" b="0" dirty="0"/>
              <a:t>) by NDPA:</a:t>
            </a:r>
          </a:p>
          <a:p>
            <a:pPr lvl="1"/>
            <a:r>
              <a:rPr lang="en-US" sz="1600" dirty="0"/>
              <a:t>Participation of the </a:t>
            </a:r>
            <a:r>
              <a:rPr lang="en-US" sz="1600" dirty="0" err="1"/>
              <a:t>CoBF</a:t>
            </a:r>
            <a:r>
              <a:rPr lang="en-US" sz="1600" dirty="0"/>
              <a:t> sounding</a:t>
            </a:r>
          </a:p>
          <a:p>
            <a:pPr lvl="1"/>
            <a:r>
              <a:rPr lang="en-US" sz="1600" dirty="0"/>
              <a:t>Configuration of the channel sounding field, e.g., EHT LTF</a:t>
            </a:r>
          </a:p>
          <a:p>
            <a:pPr lvl="1"/>
            <a:r>
              <a:rPr lang="en-US" sz="1600" dirty="0"/>
              <a:t>U-SIG subfield values of the NDP</a:t>
            </a:r>
          </a:p>
          <a:p>
            <a:r>
              <a:rPr lang="en-US" sz="2000" b="0" dirty="0"/>
              <a:t>Specifically, three types of information:</a:t>
            </a:r>
          </a:p>
          <a:p>
            <a:pPr lvl="1"/>
            <a:r>
              <a:rPr lang="en-US" sz="1600" dirty="0" err="1"/>
              <a:t>r</a:t>
            </a:r>
            <a:r>
              <a:rPr lang="en-US" sz="1600" b="0" dirty="0" err="1"/>
              <a:t>AP</a:t>
            </a:r>
            <a:r>
              <a:rPr lang="en-US" sz="1600" b="0" dirty="0"/>
              <a:t> </a:t>
            </a:r>
            <a:r>
              <a:rPr lang="en-US" sz="1600" dirty="0"/>
              <a:t>ID, </a:t>
            </a:r>
            <a:r>
              <a:rPr lang="en-US" sz="1600" i="1" dirty="0"/>
              <a:t>i.e.</a:t>
            </a:r>
            <a:r>
              <a:rPr lang="en-US" sz="1600" dirty="0"/>
              <a:t>, an AID the </a:t>
            </a:r>
            <a:r>
              <a:rPr lang="en-US" sz="1600" dirty="0" err="1"/>
              <a:t>iAP</a:t>
            </a:r>
            <a:r>
              <a:rPr lang="en-US" sz="1600" dirty="0"/>
              <a:t> assigned to the </a:t>
            </a:r>
            <a:r>
              <a:rPr lang="en-US" sz="1600" dirty="0" err="1"/>
              <a:t>rAP</a:t>
            </a:r>
            <a:endParaRPr lang="en-US" sz="1600" dirty="0"/>
          </a:p>
          <a:p>
            <a:pPr lvl="1"/>
            <a:r>
              <a:rPr lang="en-US" sz="1600" b="0" dirty="0"/>
              <a:t>LTF </a:t>
            </a:r>
            <a:r>
              <a:rPr lang="en-US" sz="1600" dirty="0"/>
              <a:t>parameters: P-matrix size, stream allocation, LTF+GI duration</a:t>
            </a:r>
          </a:p>
          <a:p>
            <a:pPr lvl="1"/>
            <a:r>
              <a:rPr lang="en-US" sz="1600" b="0" dirty="0"/>
              <a:t>U-SIG </a:t>
            </a:r>
            <a:r>
              <a:rPr lang="en-US" sz="1600" dirty="0"/>
              <a:t>parameters: PHY version identifier, BSS color, BW, punctured channel information</a:t>
            </a:r>
          </a:p>
          <a:p>
            <a:pPr lvl="2"/>
            <a:r>
              <a:rPr lang="en-US" sz="1400" b="0" dirty="0"/>
              <a:t>The U-SIG symbols sent by the </a:t>
            </a:r>
            <a:r>
              <a:rPr lang="en-US" sz="1400" b="0" dirty="0" err="1"/>
              <a:t>i</a:t>
            </a:r>
            <a:r>
              <a:rPr lang="en-US" sz="1400" dirty="0" err="1"/>
              <a:t>AP</a:t>
            </a:r>
            <a:r>
              <a:rPr lang="en-US" sz="1400" dirty="0"/>
              <a:t> and </a:t>
            </a:r>
            <a:r>
              <a:rPr lang="en-US" sz="1400" dirty="0" err="1"/>
              <a:t>rAP</a:t>
            </a:r>
            <a:r>
              <a:rPr lang="en-US" sz="1400" dirty="0"/>
              <a:t> should be the same because they are superimposed over the air</a:t>
            </a:r>
            <a:endParaRPr lang="en-US" sz="1400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D2341-0EB4-9840-6558-4FA7F7F6F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094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5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/>
              <a:t>Comparison between VHT and EHT User Info fields</a:t>
            </a:r>
            <a:endParaRPr sz="240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685800" y="1657668"/>
            <a:ext cx="7772400" cy="1877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EHT User Info field is self-contained providing all the information the user needs</a:t>
            </a:r>
          </a:p>
          <a:p>
            <a:r>
              <a:rPr lang="en-US" sz="2000" b="0" dirty="0"/>
              <a:t>VHT User Info field doesn’t carry punctured channel information such that modifications are required for supporting </a:t>
            </a:r>
            <a:r>
              <a:rPr lang="en-US" sz="2000" b="0" dirty="0" err="1"/>
              <a:t>CoBF</a:t>
            </a:r>
            <a:r>
              <a:rPr lang="en-US" sz="2000" b="0" dirty="0"/>
              <a:t> [3]</a:t>
            </a:r>
            <a:endParaRPr lang="en-US" sz="1800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724C03-D7CF-A15D-B313-4CDD13251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8616" y="5332314"/>
            <a:ext cx="5239481" cy="10955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260F8D0-887B-B610-852D-24F182F98C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2635" y="3549336"/>
            <a:ext cx="7663013" cy="127964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E5A3831-6B31-DD90-7BAB-34E7732D51D8}"/>
              </a:ext>
            </a:extLst>
          </p:cNvPr>
          <p:cNvSpPr txBox="1"/>
          <p:nvPr/>
        </p:nvSpPr>
        <p:spPr>
          <a:xfrm>
            <a:off x="418446" y="4007635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EHT: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500BE0-9A7F-A27F-7078-2DC736A724D3}"/>
              </a:ext>
            </a:extLst>
          </p:cNvPr>
          <p:cNvSpPr txBox="1"/>
          <p:nvPr/>
        </p:nvSpPr>
        <p:spPr>
          <a:xfrm>
            <a:off x="418446" y="5680023"/>
            <a:ext cx="78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VHT: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C2BC02-5EBE-507D-D195-EB62386FDB52}"/>
              </a:ext>
            </a:extLst>
          </p:cNvPr>
          <p:cNvSpPr txBox="1"/>
          <p:nvPr/>
        </p:nvSpPr>
        <p:spPr>
          <a:xfrm>
            <a:off x="4694144" y="6119890"/>
            <a:ext cx="679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SU/MU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CE0A44-2B90-2172-4B0B-EE379297C017}"/>
              </a:ext>
            </a:extLst>
          </p:cNvPr>
          <p:cNvSpPr txBox="1"/>
          <p:nvPr/>
        </p:nvSpPr>
        <p:spPr>
          <a:xfrm>
            <a:off x="2167083" y="4803650"/>
            <a:ext cx="17956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Punctured Channel Info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C5E8D72-D462-3083-0EB2-620508074544}"/>
              </a:ext>
            </a:extLst>
          </p:cNvPr>
          <p:cNvSpPr/>
          <p:nvPr/>
        </p:nvSpPr>
        <p:spPr>
          <a:xfrm>
            <a:off x="2494722" y="3549336"/>
            <a:ext cx="1003852" cy="1254314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81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ox with black text&#10;&#10;Description automatically generated">
            <a:extLst>
              <a:ext uri="{FF2B5EF4-FFF2-40B4-BE49-F238E27FC236}">
                <a16:creationId xmlns:a16="http://schemas.microsoft.com/office/drawing/2014/main" id="{6C13984E-6552-2C18-14DA-2FC88A2F5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11" y="4242595"/>
            <a:ext cx="5581861" cy="2225588"/>
          </a:xfrm>
          <a:prstGeom prst="rect">
            <a:avLst/>
          </a:prstGeom>
        </p:spPr>
      </p:pic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/>
              <a:t>CoBF</a:t>
            </a:r>
            <a:r>
              <a:rPr lang="en-US" sz="2800" dirty="0"/>
              <a:t> NDPA Format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71525" y="1752600"/>
            <a:ext cx="7772400" cy="1532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 err="1"/>
              <a:t>CoBF</a:t>
            </a:r>
            <a:r>
              <a:rPr lang="en-US" sz="1800" b="0" dirty="0"/>
              <a:t> NDPA can share the NDPA Variant indication with EHT NDPA [2]</a:t>
            </a:r>
          </a:p>
          <a:p>
            <a:r>
              <a:rPr lang="en-US" sz="1800" b="0" dirty="0"/>
              <a:t>When </a:t>
            </a:r>
            <a:r>
              <a:rPr lang="en-US" sz="1800" b="0" dirty="0" err="1"/>
              <a:t>iAP</a:t>
            </a:r>
            <a:r>
              <a:rPr lang="en-US" sz="1800" b="0" dirty="0"/>
              <a:t> requests </a:t>
            </a:r>
            <a:r>
              <a:rPr lang="en-US" sz="1800" b="0" dirty="0" err="1"/>
              <a:t>rAP</a:t>
            </a:r>
            <a:r>
              <a:rPr lang="en-US" sz="1800" b="0" dirty="0"/>
              <a:t> to join the sounding, the presence of special User Info field with AID11 2047 differentiates </a:t>
            </a:r>
            <a:r>
              <a:rPr lang="en-US" sz="1800" b="0" dirty="0" err="1"/>
              <a:t>CoBF</a:t>
            </a:r>
            <a:r>
              <a:rPr lang="en-US" sz="1800" b="0" dirty="0"/>
              <a:t> NPDA from EHT NDPA </a:t>
            </a:r>
          </a:p>
          <a:p>
            <a:pPr lvl="1"/>
            <a:r>
              <a:rPr lang="en-US" sz="1400" dirty="0"/>
              <a:t>S</a:t>
            </a:r>
            <a:r>
              <a:rPr lang="en-US" sz="1400" b="0" dirty="0"/>
              <a:t>imilar approach is </a:t>
            </a:r>
            <a:r>
              <a:rPr lang="en-US" sz="1400" dirty="0"/>
              <a:t>used by</a:t>
            </a:r>
            <a:r>
              <a:rPr lang="en-US" sz="1400" b="0" dirty="0"/>
              <a:t> Sensing NDPA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EDC04-7DC9-AEDB-0E36-ACB9E1F26CEC}"/>
              </a:ext>
            </a:extLst>
          </p:cNvPr>
          <p:cNvSpPr txBox="1"/>
          <p:nvPr/>
        </p:nvSpPr>
        <p:spPr>
          <a:xfrm>
            <a:off x="3648470" y="6055868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or </a:t>
            </a:r>
            <a:r>
              <a:rPr lang="en-US" sz="1200" dirty="0" err="1">
                <a:solidFill>
                  <a:srgbClr val="0070C0"/>
                </a:solidFill>
              </a:rPr>
              <a:t>CoBF</a:t>
            </a:r>
            <a:r>
              <a:rPr lang="en-US" sz="1200" dirty="0">
                <a:solidFill>
                  <a:srgbClr val="0070C0"/>
                </a:solidFill>
              </a:rPr>
              <a:t> NDPA</a:t>
            </a:r>
          </a:p>
        </p:txBody>
      </p:sp>
      <p:pic>
        <p:nvPicPr>
          <p:cNvPr id="4" name="Picture 3" descr="A black and white rectangular box with letters&#10;&#10;Description automatically generated with medium confidence">
            <a:extLst>
              <a:ext uri="{FF2B5EF4-FFF2-40B4-BE49-F238E27FC236}">
                <a16:creationId xmlns:a16="http://schemas.microsoft.com/office/drawing/2014/main" id="{250BEE75-9151-55F6-E6EA-F948EE3C5A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51" y="3064196"/>
            <a:ext cx="5943600" cy="88455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803F46-594D-23EA-4A47-99A40E8D711D}"/>
              </a:ext>
            </a:extLst>
          </p:cNvPr>
          <p:cNvCxnSpPr>
            <a:cxnSpLocks/>
          </p:cNvCxnSpPr>
          <p:nvPr/>
        </p:nvCxnSpPr>
        <p:spPr>
          <a:xfrm flipH="1">
            <a:off x="685800" y="3659349"/>
            <a:ext cx="3632145" cy="936994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1C15D01-8521-5801-CE47-9422C872FE01}"/>
              </a:ext>
            </a:extLst>
          </p:cNvPr>
          <p:cNvCxnSpPr>
            <a:cxnSpLocks/>
          </p:cNvCxnSpPr>
          <p:nvPr/>
        </p:nvCxnSpPr>
        <p:spPr>
          <a:xfrm>
            <a:off x="4511502" y="3659349"/>
            <a:ext cx="814124" cy="100436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C83C6B4-9111-36E7-CF33-C521B9B15FF3}"/>
              </a:ext>
            </a:extLst>
          </p:cNvPr>
          <p:cNvCxnSpPr>
            <a:cxnSpLocks/>
          </p:cNvCxnSpPr>
          <p:nvPr/>
        </p:nvCxnSpPr>
        <p:spPr>
          <a:xfrm>
            <a:off x="5238750" y="3704277"/>
            <a:ext cx="1007110" cy="2225588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9538993-9E64-8F9B-A6B9-40EBFF8F66FA}"/>
              </a:ext>
            </a:extLst>
          </p:cNvPr>
          <p:cNvCxnSpPr>
            <a:cxnSpLocks/>
          </p:cNvCxnSpPr>
          <p:nvPr/>
        </p:nvCxnSpPr>
        <p:spPr>
          <a:xfrm>
            <a:off x="6112083" y="3659349"/>
            <a:ext cx="133777" cy="100436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0F4DAEEF-1DDC-35F7-616F-460335C80CC0}"/>
              </a:ext>
            </a:extLst>
          </p:cNvPr>
          <p:cNvSpPr/>
          <p:nvPr/>
        </p:nvSpPr>
        <p:spPr>
          <a:xfrm>
            <a:off x="6245859" y="4635304"/>
            <a:ext cx="1405840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AID 2047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EFBD0E-FC73-EDE9-1A09-9610CEF71C3F}"/>
              </a:ext>
            </a:extLst>
          </p:cNvPr>
          <p:cNvSpPr/>
          <p:nvPr/>
        </p:nvSpPr>
        <p:spPr>
          <a:xfrm>
            <a:off x="6245859" y="4951335"/>
            <a:ext cx="1405839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rAP</a:t>
            </a:r>
            <a:r>
              <a:rPr lang="en-US" dirty="0"/>
              <a:t> AID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729242-BE68-7F63-2A59-AD538AB4512E}"/>
              </a:ext>
            </a:extLst>
          </p:cNvPr>
          <p:cNvSpPr/>
          <p:nvPr/>
        </p:nvSpPr>
        <p:spPr>
          <a:xfrm>
            <a:off x="6245859" y="5286730"/>
            <a:ext cx="1404233" cy="32710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User 1 AID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E3CD862-158D-CE0C-E114-94AAFDDDFC26}"/>
              </a:ext>
            </a:extLst>
          </p:cNvPr>
          <p:cNvSpPr/>
          <p:nvPr/>
        </p:nvSpPr>
        <p:spPr>
          <a:xfrm>
            <a:off x="6245860" y="5612286"/>
            <a:ext cx="1404232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User 2 AID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745E7DC2-80E9-C055-EC96-E672E7443F23}"/>
              </a:ext>
            </a:extLst>
          </p:cNvPr>
          <p:cNvSpPr/>
          <p:nvPr/>
        </p:nvSpPr>
        <p:spPr>
          <a:xfrm>
            <a:off x="8628290" y="4635020"/>
            <a:ext cx="171450" cy="644534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14D05C-A5BB-06AF-3365-0FC3621C26AD}"/>
              </a:ext>
            </a:extLst>
          </p:cNvPr>
          <p:cNvSpPr txBox="1"/>
          <p:nvPr/>
        </p:nvSpPr>
        <p:spPr>
          <a:xfrm>
            <a:off x="7129861" y="4088341"/>
            <a:ext cx="1714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Information for </a:t>
            </a:r>
            <a:r>
              <a:rPr lang="en-US" dirty="0" err="1"/>
              <a:t>rAP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70727-DD31-08B8-0D6D-A7AE84724640}"/>
              </a:ext>
            </a:extLst>
          </p:cNvPr>
          <p:cNvSpPr/>
          <p:nvPr/>
        </p:nvSpPr>
        <p:spPr>
          <a:xfrm>
            <a:off x="7650092" y="4635304"/>
            <a:ext cx="893833" cy="316031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4BCC3C0-E646-0BDB-0C13-87097796C8D5}"/>
              </a:ext>
            </a:extLst>
          </p:cNvPr>
          <p:cNvSpPr/>
          <p:nvPr/>
        </p:nvSpPr>
        <p:spPr>
          <a:xfrm>
            <a:off x="7650092" y="4950635"/>
            <a:ext cx="893833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0F69F60C-E60E-FDB8-E2C2-7B59F97AB561}"/>
              </a:ext>
            </a:extLst>
          </p:cNvPr>
          <p:cNvCxnSpPr>
            <a:cxnSpLocks/>
          </p:cNvCxnSpPr>
          <p:nvPr/>
        </p:nvCxnSpPr>
        <p:spPr>
          <a:xfrm>
            <a:off x="8712655" y="4256993"/>
            <a:ext cx="171450" cy="693642"/>
          </a:xfrm>
          <a:prstGeom prst="curvedConnector5">
            <a:avLst>
              <a:gd name="adj1" fmla="val 183333"/>
              <a:gd name="adj2" fmla="val 48374"/>
              <a:gd name="adj3" fmla="val 183334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B74D2F02-65A6-1755-C52A-EC36954EAEF8}"/>
              </a:ext>
            </a:extLst>
          </p:cNvPr>
          <p:cNvSpPr/>
          <p:nvPr/>
        </p:nvSpPr>
        <p:spPr>
          <a:xfrm>
            <a:off x="7650091" y="5278990"/>
            <a:ext cx="893833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F5F1304-D0EE-36D5-91C1-1E60DB52D0F5}"/>
              </a:ext>
            </a:extLst>
          </p:cNvPr>
          <p:cNvSpPr/>
          <p:nvPr/>
        </p:nvSpPr>
        <p:spPr>
          <a:xfrm>
            <a:off x="7650091" y="5612286"/>
            <a:ext cx="893833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9AA8E8-3119-6892-578D-1C188126F778}"/>
              </a:ext>
            </a:extLst>
          </p:cNvPr>
          <p:cNvSpPr/>
          <p:nvPr/>
        </p:nvSpPr>
        <p:spPr>
          <a:xfrm>
            <a:off x="1032951" y="6070379"/>
            <a:ext cx="530509" cy="276999"/>
          </a:xfrm>
          <a:prstGeom prst="ellipse">
            <a:avLst/>
          </a:prstGeom>
          <a:noFill/>
          <a:ln w="158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4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Special User Info Fields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685800" y="1657668"/>
            <a:ext cx="7772400" cy="1877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/>
              <a:t>When the </a:t>
            </a:r>
            <a:r>
              <a:rPr lang="en-US" sz="1800" b="0" dirty="0" err="1"/>
              <a:t>rAP</a:t>
            </a:r>
            <a:r>
              <a:rPr lang="en-US" sz="1800" b="0" dirty="0"/>
              <a:t> is requested to join the sounding, the first two User Info fields carry the configuration parameters of the </a:t>
            </a:r>
            <a:r>
              <a:rPr lang="en-US" sz="1800" b="0" dirty="0">
                <a:solidFill>
                  <a:srgbClr val="663300"/>
                </a:solidFill>
              </a:rPr>
              <a:t>sounding LTF symbols </a:t>
            </a:r>
            <a:r>
              <a:rPr lang="en-US" sz="1800" b="0" dirty="0"/>
              <a:t>and </a:t>
            </a:r>
            <a:r>
              <a:rPr lang="en-US" sz="1800" b="0" dirty="0">
                <a:solidFill>
                  <a:srgbClr val="00B050"/>
                </a:solidFill>
              </a:rPr>
              <a:t>U-SIG </a:t>
            </a:r>
            <a:r>
              <a:rPr lang="en-US" sz="1800" b="0" dirty="0">
                <a:solidFill>
                  <a:schemeClr val="tx1"/>
                </a:solidFill>
              </a:rPr>
              <a:t>in the NDP</a:t>
            </a:r>
            <a:r>
              <a:rPr lang="en-US" sz="1800" b="0" dirty="0"/>
              <a:t> </a:t>
            </a:r>
          </a:p>
          <a:p>
            <a:r>
              <a:rPr lang="en-US" sz="1800" b="0" dirty="0"/>
              <a:t>The AID11 of the 1</a:t>
            </a:r>
            <a:r>
              <a:rPr lang="en-US" sz="1800" b="0" baseline="30000" dirty="0"/>
              <a:t>st</a:t>
            </a:r>
            <a:r>
              <a:rPr lang="en-US" sz="1800" b="0" dirty="0"/>
              <a:t> User Info field is set to 2047 and the </a:t>
            </a:r>
            <a:r>
              <a:rPr lang="en-US" sz="1800" b="0" dirty="0" err="1"/>
              <a:t>rAP</a:t>
            </a:r>
            <a:r>
              <a:rPr lang="en-US" sz="1800" b="0" dirty="0"/>
              <a:t> is identified by the AID11 of the 2</a:t>
            </a:r>
            <a:r>
              <a:rPr lang="en-US" sz="1800" b="0" baseline="30000" dirty="0"/>
              <a:t>nd</a:t>
            </a:r>
            <a:r>
              <a:rPr lang="en-US" sz="1800" b="0" dirty="0"/>
              <a:t> User Info field</a:t>
            </a:r>
          </a:p>
          <a:p>
            <a:endParaRPr lang="en-US" sz="1800" b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AADD11-4A15-7239-BF53-2AEAEDD1BC2A}"/>
              </a:ext>
            </a:extLst>
          </p:cNvPr>
          <p:cNvGraphicFramePr>
            <a:graphicFrameLocks noGrp="1"/>
          </p:cNvGraphicFramePr>
          <p:nvPr/>
        </p:nvGraphicFramePr>
        <p:xfrm>
          <a:off x="318259" y="3428098"/>
          <a:ext cx="8583558" cy="24092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0282">
                  <a:extLst>
                    <a:ext uri="{9D8B030D-6E8A-4147-A177-3AD203B41FA5}">
                      <a16:colId xmlns:a16="http://schemas.microsoft.com/office/drawing/2014/main" val="624099677"/>
                    </a:ext>
                  </a:extLst>
                </a:gridCol>
                <a:gridCol w="1625891">
                  <a:extLst>
                    <a:ext uri="{9D8B030D-6E8A-4147-A177-3AD203B41FA5}">
                      <a16:colId xmlns:a16="http://schemas.microsoft.com/office/drawing/2014/main" val="2440761561"/>
                    </a:ext>
                  </a:extLst>
                </a:gridCol>
                <a:gridCol w="417197">
                  <a:extLst>
                    <a:ext uri="{9D8B030D-6E8A-4147-A177-3AD203B41FA5}">
                      <a16:colId xmlns:a16="http://schemas.microsoft.com/office/drawing/2014/main" val="3319908893"/>
                    </a:ext>
                  </a:extLst>
                </a:gridCol>
                <a:gridCol w="246793">
                  <a:extLst>
                    <a:ext uri="{9D8B030D-6E8A-4147-A177-3AD203B41FA5}">
                      <a16:colId xmlns:a16="http://schemas.microsoft.com/office/drawing/2014/main" val="467980639"/>
                    </a:ext>
                  </a:extLst>
                </a:gridCol>
                <a:gridCol w="311428">
                  <a:extLst>
                    <a:ext uri="{9D8B030D-6E8A-4147-A177-3AD203B41FA5}">
                      <a16:colId xmlns:a16="http://schemas.microsoft.com/office/drawing/2014/main" val="2635292753"/>
                    </a:ext>
                  </a:extLst>
                </a:gridCol>
                <a:gridCol w="360034">
                  <a:extLst>
                    <a:ext uri="{9D8B030D-6E8A-4147-A177-3AD203B41FA5}">
                      <a16:colId xmlns:a16="http://schemas.microsoft.com/office/drawing/2014/main" val="2203935902"/>
                    </a:ext>
                  </a:extLst>
                </a:gridCol>
                <a:gridCol w="235974">
                  <a:extLst>
                    <a:ext uri="{9D8B030D-6E8A-4147-A177-3AD203B41FA5}">
                      <a16:colId xmlns:a16="http://schemas.microsoft.com/office/drawing/2014/main" val="1955737113"/>
                    </a:ext>
                  </a:extLst>
                </a:gridCol>
                <a:gridCol w="147484">
                  <a:extLst>
                    <a:ext uri="{9D8B030D-6E8A-4147-A177-3AD203B41FA5}">
                      <a16:colId xmlns:a16="http://schemas.microsoft.com/office/drawing/2014/main" val="36642110"/>
                    </a:ext>
                  </a:extLst>
                </a:gridCol>
                <a:gridCol w="471948">
                  <a:extLst>
                    <a:ext uri="{9D8B030D-6E8A-4147-A177-3AD203B41FA5}">
                      <a16:colId xmlns:a16="http://schemas.microsoft.com/office/drawing/2014/main" val="452126444"/>
                    </a:ext>
                  </a:extLst>
                </a:gridCol>
                <a:gridCol w="157316">
                  <a:extLst>
                    <a:ext uri="{9D8B030D-6E8A-4147-A177-3AD203B41FA5}">
                      <a16:colId xmlns:a16="http://schemas.microsoft.com/office/drawing/2014/main" val="1998225611"/>
                    </a:ext>
                  </a:extLst>
                </a:gridCol>
                <a:gridCol w="347627">
                  <a:extLst>
                    <a:ext uri="{9D8B030D-6E8A-4147-A177-3AD203B41FA5}">
                      <a16:colId xmlns:a16="http://schemas.microsoft.com/office/drawing/2014/main" val="892159493"/>
                    </a:ext>
                  </a:extLst>
                </a:gridCol>
                <a:gridCol w="153819">
                  <a:extLst>
                    <a:ext uri="{9D8B030D-6E8A-4147-A177-3AD203B41FA5}">
                      <a16:colId xmlns:a16="http://schemas.microsoft.com/office/drawing/2014/main" val="3525671317"/>
                    </a:ext>
                  </a:extLst>
                </a:gridCol>
                <a:gridCol w="369145">
                  <a:extLst>
                    <a:ext uri="{9D8B030D-6E8A-4147-A177-3AD203B41FA5}">
                      <a16:colId xmlns:a16="http://schemas.microsoft.com/office/drawing/2014/main" val="3369411537"/>
                    </a:ext>
                  </a:extLst>
                </a:gridCol>
                <a:gridCol w="555087">
                  <a:extLst>
                    <a:ext uri="{9D8B030D-6E8A-4147-A177-3AD203B41FA5}">
                      <a16:colId xmlns:a16="http://schemas.microsoft.com/office/drawing/2014/main" val="1985421673"/>
                    </a:ext>
                  </a:extLst>
                </a:gridCol>
                <a:gridCol w="768261">
                  <a:extLst>
                    <a:ext uri="{9D8B030D-6E8A-4147-A177-3AD203B41FA5}">
                      <a16:colId xmlns:a16="http://schemas.microsoft.com/office/drawing/2014/main" val="2590780201"/>
                    </a:ext>
                  </a:extLst>
                </a:gridCol>
                <a:gridCol w="603983">
                  <a:extLst>
                    <a:ext uri="{9D8B030D-6E8A-4147-A177-3AD203B41FA5}">
                      <a16:colId xmlns:a16="http://schemas.microsoft.com/office/drawing/2014/main" val="2893758816"/>
                    </a:ext>
                  </a:extLst>
                </a:gridCol>
                <a:gridCol w="317197">
                  <a:extLst>
                    <a:ext uri="{9D8B030D-6E8A-4147-A177-3AD203B41FA5}">
                      <a16:colId xmlns:a16="http://schemas.microsoft.com/office/drawing/2014/main" val="957418615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3533525540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1207921088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2918535396"/>
                    </a:ext>
                  </a:extLst>
                </a:gridCol>
              </a:tblGrid>
              <a:tr h="386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Bit</a:t>
                      </a: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20 - 26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4201624"/>
                  </a:ext>
                </a:extLst>
              </a:tr>
              <a:tr h="276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AID11: </a:t>
                      </a:r>
                      <a:r>
                        <a:rPr lang="en-US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2047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NDPA Version Identifier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UHR-LTF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TXOP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Sounding type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69575"/>
                  </a:ext>
                </a:extLst>
              </a:tr>
              <a:tr h="7952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nd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AID11: </a:t>
                      </a:r>
                      <a:r>
                        <a:rPr lang="en-US" sz="12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 of responding AP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Punctured Channel Information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Number of LTF Symbols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Starting Spatial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Stream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Number of Spatial Streams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LTF+GI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GI+LTF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413278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151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Backward Compatibility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723839" y="1752600"/>
            <a:ext cx="7772398" cy="282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For legacy EHT STA,</a:t>
            </a:r>
          </a:p>
          <a:p>
            <a:pPr lvl="1"/>
            <a:r>
              <a:rPr lang="en-US" sz="1800" b="0" dirty="0"/>
              <a:t>Special AID 2047 and </a:t>
            </a:r>
            <a:r>
              <a:rPr lang="en-US" sz="1800" b="0" dirty="0" err="1"/>
              <a:t>rAP’s</a:t>
            </a:r>
            <a:r>
              <a:rPr lang="en-US" sz="1800" b="0" dirty="0"/>
              <a:t> AIDs are not assigned to normal users </a:t>
            </a:r>
          </a:p>
          <a:p>
            <a:pPr lvl="1"/>
            <a:r>
              <a:rPr lang="en-US" sz="1800" b="0" dirty="0"/>
              <a:t>Normal users don’t need to read User Info fields with unmatched AIDs</a:t>
            </a:r>
          </a:p>
          <a:p>
            <a:pPr lvl="1"/>
            <a:r>
              <a:rPr lang="en-US" sz="1800" dirty="0"/>
              <a:t>N</a:t>
            </a:r>
            <a:r>
              <a:rPr lang="en-US" sz="1800" b="0" dirty="0"/>
              <a:t>ormal User Info field remains the same as EHT’s</a:t>
            </a:r>
            <a:endParaRPr lang="en-US" dirty="0"/>
          </a:p>
          <a:p>
            <a:pPr lvl="1"/>
            <a:r>
              <a:rPr lang="en-US" dirty="0"/>
              <a:t>Beamforming feedback for EHT MU-MIMO is reused 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5111468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10017</TotalTime>
  <Words>1466</Words>
  <Application>Microsoft Office PowerPoint</Application>
  <PresentationFormat>On-screen Show (4:3)</PresentationFormat>
  <Paragraphs>415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Calibre Semibold</vt:lpstr>
      <vt:lpstr>Noto Sans Symbols</vt:lpstr>
      <vt:lpstr>Aptos</vt:lpstr>
      <vt:lpstr>Arial</vt:lpstr>
      <vt:lpstr>Arial Narrow</vt:lpstr>
      <vt:lpstr>Times New Roman</vt:lpstr>
      <vt:lpstr>802-11-Submission</vt:lpstr>
      <vt:lpstr>Backward Compatible Sounding for CoBF</vt:lpstr>
      <vt:lpstr>Recap of Sequential Sounding</vt:lpstr>
      <vt:lpstr>Recap of Joint Sounding</vt:lpstr>
      <vt:lpstr>No Change on STA</vt:lpstr>
      <vt:lpstr>Some Changes on AP</vt:lpstr>
      <vt:lpstr>Comparison between VHT and EHT User Info fields</vt:lpstr>
      <vt:lpstr>CoBF NDPA Format</vt:lpstr>
      <vt:lpstr>Special User Info Fields</vt:lpstr>
      <vt:lpstr>Backward Compatibility</vt:lpstr>
      <vt:lpstr>Thoughts about Complexity Reduction</vt:lpstr>
      <vt:lpstr>Summary</vt:lpstr>
      <vt:lpstr>SP 1</vt:lpstr>
      <vt:lpstr>SP 2</vt:lpstr>
      <vt:lpstr>SP 3</vt:lpstr>
      <vt:lpstr>SP 4</vt:lpstr>
      <vt:lpstr>Reference</vt:lpstr>
      <vt:lpstr>Backup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Li, Qinghua</cp:lastModifiedBy>
  <cp:revision>17</cp:revision>
  <dcterms:created xsi:type="dcterms:W3CDTF">2007-05-21T21:00:37Z</dcterms:created>
  <dcterms:modified xsi:type="dcterms:W3CDTF">2024-11-13T19:05:34Z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