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0"/>
  </p:notesMasterIdLst>
  <p:sldIdLst>
    <p:sldId id="256" r:id="rId2"/>
    <p:sldId id="268" r:id="rId3"/>
    <p:sldId id="269" r:id="rId4"/>
    <p:sldId id="265" r:id="rId5"/>
    <p:sldId id="280" r:id="rId6"/>
    <p:sldId id="271" r:id="rId7"/>
    <p:sldId id="267" r:id="rId8"/>
    <p:sldId id="274" r:id="rId9"/>
    <p:sldId id="287" r:id="rId10"/>
    <p:sldId id="262" r:id="rId11"/>
    <p:sldId id="278" r:id="rId12"/>
    <p:sldId id="283" r:id="rId13"/>
    <p:sldId id="279" r:id="rId14"/>
    <p:sldId id="284" r:id="rId15"/>
    <p:sldId id="282" r:id="rId16"/>
    <p:sldId id="281" r:id="rId17"/>
    <p:sldId id="285" r:id="rId18"/>
    <p:sldId id="286" r:id="rId19"/>
  </p:sldIdLst>
  <p:sldSz cx="9144000" cy="6858000" type="screen4x3"/>
  <p:notesSz cx="6934200" cy="928052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1" roundtripDataSignature="AMtx7mi+wyN3dPcQGNtjsOeXuquR6v57a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45FEB2E-665C-4FAB-BA36-DFC4B7D4E877}" v="14" dt="2024-11-13T04:24:18.903"/>
  </p1510:revLst>
</p1510:revInfo>
</file>

<file path=ppt/tableStyles.xml><?xml version="1.0" encoding="utf-8"?>
<a:tblStyleLst xmlns:a="http://schemas.openxmlformats.org/drawingml/2006/main" def="{A6004A5C-CBC5-4C12-ADC4-98C6133AA3B1}">
  <a:tblStyle styleId="{A6004A5C-CBC5-4C12-ADC4-98C6133AA3B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A2987ACB-9324-47BA-917B-88A973A3CDEC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5" autoAdjust="0"/>
    <p:restoredTop sz="95889" autoAdjust="0"/>
  </p:normalViewPr>
  <p:slideViewPr>
    <p:cSldViewPr snapToGrid="0">
      <p:cViewPr varScale="1">
        <p:scale>
          <a:sx n="96" d="100"/>
          <a:sy n="96" d="100"/>
        </p:scale>
        <p:origin x="91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customschemas.google.com/relationships/presentationmetadata" Target="meta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52525" y="701675"/>
            <a:ext cx="4629150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50" tIns="46025" rIns="93650" bIns="46025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" name="Google Shape;9;n"/>
          <p:cNvSpPr/>
          <p:nvPr/>
        </p:nvSpPr>
        <p:spPr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  <a:endParaRPr/>
          </a:p>
        </p:txBody>
      </p:sp>
      <p:cxnSp>
        <p:nvCxnSpPr>
          <p:cNvPr id="10" name="Google Shape;10;n"/>
          <p:cNvCxnSpPr/>
          <p:nvPr/>
        </p:nvCxnSpPr>
        <p:spPr>
          <a:xfrm>
            <a:off x="723900" y="8983663"/>
            <a:ext cx="54864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" name="Google Shape;11;n"/>
          <p:cNvCxnSpPr/>
          <p:nvPr/>
        </p:nvCxnSpPr>
        <p:spPr>
          <a:xfrm>
            <a:off x="647700" y="296863"/>
            <a:ext cx="56388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:notes"/>
          <p:cNvSpPr txBox="1">
            <a:spLocks noGrp="1"/>
          </p:cNvSpPr>
          <p:nvPr>
            <p:ph type="hdr" idx="2"/>
          </p:nvPr>
        </p:nvSpPr>
        <p:spPr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doc.: IEEE 802.11-yy/xxxxr0</a:t>
            </a:r>
            <a:endParaRPr/>
          </a:p>
        </p:txBody>
      </p:sp>
      <p:sp>
        <p:nvSpPr>
          <p:cNvPr id="96" name="Google Shape;96;p1:notes"/>
          <p:cNvSpPr txBox="1">
            <a:spLocks noGrp="1"/>
          </p:cNvSpPr>
          <p:nvPr>
            <p:ph type="dt" idx="10"/>
          </p:nvPr>
        </p:nvSpPr>
        <p:spPr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Month Year</a:t>
            </a:r>
            <a:endParaRPr/>
          </a:p>
        </p:txBody>
      </p:sp>
      <p:sp>
        <p:nvSpPr>
          <p:cNvPr id="97" name="Google Shape;97;p1:notes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457200" lvl="4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John Doe, Some Company</a:t>
            </a:r>
            <a:endParaRPr/>
          </a:p>
        </p:txBody>
      </p:sp>
      <p:sp>
        <p:nvSpPr>
          <p:cNvPr id="98" name="Google Shape;98;p1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1</a:t>
            </a:fld>
            <a:endParaRPr/>
          </a:p>
        </p:txBody>
      </p:sp>
      <p:sp>
        <p:nvSpPr>
          <p:cNvPr id="99" name="Google Shape;99;p1:notes"/>
          <p:cNvSpPr>
            <a:spLocks noGrp="1" noRot="1" noChangeAspect="1"/>
          </p:cNvSpPr>
          <p:nvPr>
            <p:ph type="sldImg" idx="3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00" name="Google Shape;100;p1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2aa31e5db9d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2aa31e5db9d_0_19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500" cy="4176600"/>
          </a:xfrm>
          <a:prstGeom prst="rect">
            <a:avLst/>
          </a:prstGeom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g2aa31e5db9d_0_19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00" cy="18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10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2aa31e5db9d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2aa31e5db9d_0_19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500" cy="4176600"/>
          </a:xfrm>
          <a:prstGeom prst="rect">
            <a:avLst/>
          </a:prstGeom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g2aa31e5db9d_0_19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00" cy="18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11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016388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2aa31e5db9d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2aa31e5db9d_0_19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500" cy="4176600"/>
          </a:xfrm>
          <a:prstGeom prst="rect">
            <a:avLst/>
          </a:prstGeom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g2aa31e5db9d_0_19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00" cy="18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12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539559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2aa31e5db9d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2aa31e5db9d_0_19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500" cy="4176600"/>
          </a:xfrm>
          <a:prstGeom prst="rect">
            <a:avLst/>
          </a:prstGeom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g2aa31e5db9d_0_19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00" cy="18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13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018083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2aa31e5db9d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2aa31e5db9d_0_19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500" cy="4176600"/>
          </a:xfrm>
          <a:prstGeom prst="rect">
            <a:avLst/>
          </a:prstGeom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g2aa31e5db9d_0_19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00" cy="18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14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8767545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2aa31e5db9d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2aa31e5db9d_0_19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500" cy="4176600"/>
          </a:xfrm>
          <a:prstGeom prst="rect">
            <a:avLst/>
          </a:prstGeom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g2aa31e5db9d_0_19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00" cy="18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15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3918101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2aa31e5db9d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2aa31e5db9d_0_19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500" cy="4176600"/>
          </a:xfrm>
          <a:prstGeom prst="rect">
            <a:avLst/>
          </a:prstGeom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g2aa31e5db9d_0_19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00" cy="18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16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578220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2aa31e5db9d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2aa31e5db9d_0_19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500" cy="4176600"/>
          </a:xfrm>
          <a:prstGeom prst="rect">
            <a:avLst/>
          </a:prstGeom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g2aa31e5db9d_0_19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00" cy="18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17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7514168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2aa31e5db9d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2aa31e5db9d_0_19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500" cy="4176600"/>
          </a:xfrm>
          <a:prstGeom prst="rect">
            <a:avLst/>
          </a:prstGeom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g2aa31e5db9d_0_19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00" cy="18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18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189008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11" name="Google Shape;111;p2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2:notes"/>
          <p:cNvSpPr txBox="1">
            <a:spLocks noGrp="1"/>
          </p:cNvSpPr>
          <p:nvPr>
            <p:ph type="hdr" idx="3"/>
          </p:nvPr>
        </p:nvSpPr>
        <p:spPr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doc.: IEEE 802.11-yy/xxxxr0</a:t>
            </a:r>
            <a:endParaRPr/>
          </a:p>
        </p:txBody>
      </p:sp>
      <p:sp>
        <p:nvSpPr>
          <p:cNvPr id="113" name="Google Shape;113;p2:notes"/>
          <p:cNvSpPr txBox="1">
            <a:spLocks noGrp="1"/>
          </p:cNvSpPr>
          <p:nvPr>
            <p:ph type="dt" idx="10"/>
          </p:nvPr>
        </p:nvSpPr>
        <p:spPr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Month Year</a:t>
            </a:r>
            <a:endParaRPr/>
          </a:p>
        </p:txBody>
      </p:sp>
      <p:sp>
        <p:nvSpPr>
          <p:cNvPr id="114" name="Google Shape;114;p2:notes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457200" lvl="4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John Doe, Some Company</a:t>
            </a:r>
            <a:endParaRPr/>
          </a:p>
        </p:txBody>
      </p:sp>
      <p:sp>
        <p:nvSpPr>
          <p:cNvPr id="115" name="Google Shape;115;p2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808305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11" name="Google Shape;111;p2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2:notes"/>
          <p:cNvSpPr txBox="1">
            <a:spLocks noGrp="1"/>
          </p:cNvSpPr>
          <p:nvPr>
            <p:ph type="hdr" idx="3"/>
          </p:nvPr>
        </p:nvSpPr>
        <p:spPr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doc.: IEEE 802.11-yy/xxxxr0</a:t>
            </a:r>
            <a:endParaRPr/>
          </a:p>
        </p:txBody>
      </p:sp>
      <p:sp>
        <p:nvSpPr>
          <p:cNvPr id="113" name="Google Shape;113;p2:notes"/>
          <p:cNvSpPr txBox="1">
            <a:spLocks noGrp="1"/>
          </p:cNvSpPr>
          <p:nvPr>
            <p:ph type="dt" idx="10"/>
          </p:nvPr>
        </p:nvSpPr>
        <p:spPr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Month Year</a:t>
            </a:r>
            <a:endParaRPr/>
          </a:p>
        </p:txBody>
      </p:sp>
      <p:sp>
        <p:nvSpPr>
          <p:cNvPr id="114" name="Google Shape;114;p2:notes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457200" lvl="4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John Doe, Some Company</a:t>
            </a:r>
            <a:endParaRPr/>
          </a:p>
        </p:txBody>
      </p:sp>
      <p:sp>
        <p:nvSpPr>
          <p:cNvPr id="115" name="Google Shape;115;p2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505396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11" name="Google Shape;111;p2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2:notes"/>
          <p:cNvSpPr txBox="1">
            <a:spLocks noGrp="1"/>
          </p:cNvSpPr>
          <p:nvPr>
            <p:ph type="hdr" idx="3"/>
          </p:nvPr>
        </p:nvSpPr>
        <p:spPr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doc.: IEEE 802.11-yy/xxxxr0</a:t>
            </a:r>
            <a:endParaRPr/>
          </a:p>
        </p:txBody>
      </p:sp>
      <p:sp>
        <p:nvSpPr>
          <p:cNvPr id="113" name="Google Shape;113;p2:notes"/>
          <p:cNvSpPr txBox="1">
            <a:spLocks noGrp="1"/>
          </p:cNvSpPr>
          <p:nvPr>
            <p:ph type="dt" idx="10"/>
          </p:nvPr>
        </p:nvSpPr>
        <p:spPr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Month Year</a:t>
            </a:r>
            <a:endParaRPr/>
          </a:p>
        </p:txBody>
      </p:sp>
      <p:sp>
        <p:nvSpPr>
          <p:cNvPr id="114" name="Google Shape;114;p2:notes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457200" lvl="4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John Doe, Some Company</a:t>
            </a:r>
            <a:endParaRPr/>
          </a:p>
        </p:txBody>
      </p:sp>
      <p:sp>
        <p:nvSpPr>
          <p:cNvPr id="115" name="Google Shape;115;p2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141370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11" name="Google Shape;111;p2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2:notes"/>
          <p:cNvSpPr txBox="1">
            <a:spLocks noGrp="1"/>
          </p:cNvSpPr>
          <p:nvPr>
            <p:ph type="hdr" idx="3"/>
          </p:nvPr>
        </p:nvSpPr>
        <p:spPr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doc.: IEEE 802.11-yy/xxxxr0</a:t>
            </a:r>
            <a:endParaRPr/>
          </a:p>
        </p:txBody>
      </p:sp>
      <p:sp>
        <p:nvSpPr>
          <p:cNvPr id="113" name="Google Shape;113;p2:notes"/>
          <p:cNvSpPr txBox="1">
            <a:spLocks noGrp="1"/>
          </p:cNvSpPr>
          <p:nvPr>
            <p:ph type="dt" idx="10"/>
          </p:nvPr>
        </p:nvSpPr>
        <p:spPr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Month Year</a:t>
            </a:r>
            <a:endParaRPr/>
          </a:p>
        </p:txBody>
      </p:sp>
      <p:sp>
        <p:nvSpPr>
          <p:cNvPr id="114" name="Google Shape;114;p2:notes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457200" lvl="4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John Doe, Some Company</a:t>
            </a:r>
            <a:endParaRPr/>
          </a:p>
        </p:txBody>
      </p:sp>
      <p:sp>
        <p:nvSpPr>
          <p:cNvPr id="115" name="Google Shape;115;p2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512320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11" name="Google Shape;111;p2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2:notes"/>
          <p:cNvSpPr txBox="1">
            <a:spLocks noGrp="1"/>
          </p:cNvSpPr>
          <p:nvPr>
            <p:ph type="hdr" idx="3"/>
          </p:nvPr>
        </p:nvSpPr>
        <p:spPr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doc.: IEEE 802.11-yy/xxxxr0</a:t>
            </a:r>
            <a:endParaRPr/>
          </a:p>
        </p:txBody>
      </p:sp>
      <p:sp>
        <p:nvSpPr>
          <p:cNvPr id="113" name="Google Shape;113;p2:notes"/>
          <p:cNvSpPr txBox="1">
            <a:spLocks noGrp="1"/>
          </p:cNvSpPr>
          <p:nvPr>
            <p:ph type="dt" idx="10"/>
          </p:nvPr>
        </p:nvSpPr>
        <p:spPr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Month Year</a:t>
            </a:r>
            <a:endParaRPr/>
          </a:p>
        </p:txBody>
      </p:sp>
      <p:sp>
        <p:nvSpPr>
          <p:cNvPr id="114" name="Google Shape;114;p2:notes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457200" lvl="4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John Doe, Some Company</a:t>
            </a:r>
            <a:endParaRPr/>
          </a:p>
        </p:txBody>
      </p:sp>
      <p:sp>
        <p:nvSpPr>
          <p:cNvPr id="115" name="Google Shape;115;p2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947464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11" name="Google Shape;111;p2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2:notes"/>
          <p:cNvSpPr txBox="1">
            <a:spLocks noGrp="1"/>
          </p:cNvSpPr>
          <p:nvPr>
            <p:ph type="hdr" idx="3"/>
          </p:nvPr>
        </p:nvSpPr>
        <p:spPr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doc.: IEEE 802.11-yy/xxxxr0</a:t>
            </a:r>
            <a:endParaRPr/>
          </a:p>
        </p:txBody>
      </p:sp>
      <p:sp>
        <p:nvSpPr>
          <p:cNvPr id="113" name="Google Shape;113;p2:notes"/>
          <p:cNvSpPr txBox="1">
            <a:spLocks noGrp="1"/>
          </p:cNvSpPr>
          <p:nvPr>
            <p:ph type="dt" idx="10"/>
          </p:nvPr>
        </p:nvSpPr>
        <p:spPr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Month Year</a:t>
            </a:r>
            <a:endParaRPr/>
          </a:p>
        </p:txBody>
      </p:sp>
      <p:sp>
        <p:nvSpPr>
          <p:cNvPr id="114" name="Google Shape;114;p2:notes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457200" lvl="4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John Doe, Some Company</a:t>
            </a:r>
            <a:endParaRPr/>
          </a:p>
        </p:txBody>
      </p:sp>
      <p:sp>
        <p:nvSpPr>
          <p:cNvPr id="115" name="Google Shape;115;p2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434798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11" name="Google Shape;111;p2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2:notes"/>
          <p:cNvSpPr txBox="1">
            <a:spLocks noGrp="1"/>
          </p:cNvSpPr>
          <p:nvPr>
            <p:ph type="hdr" idx="3"/>
          </p:nvPr>
        </p:nvSpPr>
        <p:spPr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doc.: IEEE 802.11-yy/xxxxr0</a:t>
            </a:r>
            <a:endParaRPr/>
          </a:p>
        </p:txBody>
      </p:sp>
      <p:sp>
        <p:nvSpPr>
          <p:cNvPr id="113" name="Google Shape;113;p2:notes"/>
          <p:cNvSpPr txBox="1">
            <a:spLocks noGrp="1"/>
          </p:cNvSpPr>
          <p:nvPr>
            <p:ph type="dt" idx="10"/>
          </p:nvPr>
        </p:nvSpPr>
        <p:spPr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Month Year</a:t>
            </a:r>
            <a:endParaRPr/>
          </a:p>
        </p:txBody>
      </p:sp>
      <p:sp>
        <p:nvSpPr>
          <p:cNvPr id="114" name="Google Shape;114;p2:notes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457200" lvl="4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John Doe, Some Company</a:t>
            </a:r>
            <a:endParaRPr/>
          </a:p>
        </p:txBody>
      </p:sp>
      <p:sp>
        <p:nvSpPr>
          <p:cNvPr id="115" name="Google Shape;115;p2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756590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11" name="Google Shape;111;p2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2:notes"/>
          <p:cNvSpPr txBox="1">
            <a:spLocks noGrp="1"/>
          </p:cNvSpPr>
          <p:nvPr>
            <p:ph type="hdr" idx="3"/>
          </p:nvPr>
        </p:nvSpPr>
        <p:spPr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doc.: IEEE 802.11-yy/xxxxr0</a:t>
            </a:r>
            <a:endParaRPr/>
          </a:p>
        </p:txBody>
      </p:sp>
      <p:sp>
        <p:nvSpPr>
          <p:cNvPr id="113" name="Google Shape;113;p2:notes"/>
          <p:cNvSpPr txBox="1">
            <a:spLocks noGrp="1"/>
          </p:cNvSpPr>
          <p:nvPr>
            <p:ph type="dt" idx="10"/>
          </p:nvPr>
        </p:nvSpPr>
        <p:spPr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Month Year</a:t>
            </a:r>
            <a:endParaRPr/>
          </a:p>
        </p:txBody>
      </p:sp>
      <p:sp>
        <p:nvSpPr>
          <p:cNvPr id="114" name="Google Shape;114;p2:notes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457200" lvl="4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John Doe, Some Company</a:t>
            </a:r>
            <a:endParaRPr/>
          </a:p>
        </p:txBody>
      </p:sp>
      <p:sp>
        <p:nvSpPr>
          <p:cNvPr id="115" name="Google Shape;115;p2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480405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8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8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8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7960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dirty="0"/>
              <a:t>Nov 2024</a:t>
            </a:r>
            <a:endParaRPr dirty="0"/>
          </a:p>
        </p:txBody>
      </p:sp>
      <p:sp>
        <p:nvSpPr>
          <p:cNvPr id="26" name="Google Shape;26;p8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dirty="0"/>
              <a:t>Qinghua Li, Intel</a:t>
            </a:r>
            <a:endParaRPr dirty="0"/>
          </a:p>
        </p:txBody>
      </p:sp>
      <p:sp>
        <p:nvSpPr>
          <p:cNvPr id="27" name="Google Shape;27;p8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7"/>
          <p:cNvSpPr txBox="1">
            <a:spLocks noGrp="1"/>
          </p:cNvSpPr>
          <p:nvPr>
            <p:ph type="body" idx="1"/>
          </p:nvPr>
        </p:nvSpPr>
        <p:spPr>
          <a:xfrm rot="5400000">
            <a:off x="2514600" y="152400"/>
            <a:ext cx="4114800" cy="777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2" name="Google Shape;82;p17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January 2024</a:t>
            </a:r>
            <a:endParaRPr/>
          </a:p>
        </p:txBody>
      </p:sp>
      <p:sp>
        <p:nvSpPr>
          <p:cNvPr id="83" name="Google Shape;83;p17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Ron Porat (Broadcom)</a:t>
            </a:r>
            <a:endParaRPr/>
          </a:p>
        </p:txBody>
      </p:sp>
      <p:sp>
        <p:nvSpPr>
          <p:cNvPr id="84" name="Google Shape;84;p17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8"/>
          <p:cNvSpPr txBox="1">
            <a:spLocks noGrp="1"/>
          </p:cNvSpPr>
          <p:nvPr>
            <p:ph type="title"/>
          </p:nvPr>
        </p:nvSpPr>
        <p:spPr>
          <a:xfrm rot="5400000">
            <a:off x="4781550" y="2419350"/>
            <a:ext cx="5410200" cy="19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8"/>
          <p:cNvSpPr txBox="1">
            <a:spLocks noGrp="1"/>
          </p:cNvSpPr>
          <p:nvPr>
            <p:ph type="body" idx="1"/>
          </p:nvPr>
        </p:nvSpPr>
        <p:spPr>
          <a:xfrm rot="5400000">
            <a:off x="819150" y="552450"/>
            <a:ext cx="5410200" cy="56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8" name="Google Shape;88;p18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January 2024</a:t>
            </a:r>
            <a:endParaRPr/>
          </a:p>
        </p:txBody>
      </p:sp>
      <p:sp>
        <p:nvSpPr>
          <p:cNvPr id="89" name="Google Shape;89;p18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Ron Porat (Broadcom)</a:t>
            </a:r>
            <a:endParaRPr/>
          </a:p>
        </p:txBody>
      </p:sp>
      <p:sp>
        <p:nvSpPr>
          <p:cNvPr id="90" name="Google Shape;90;p18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ullet">
  <p:cSld name="Bullet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9"/>
          <p:cNvSpPr txBox="1">
            <a:spLocks noGrp="1"/>
          </p:cNvSpPr>
          <p:nvPr>
            <p:ph type="body" idx="1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09880" algn="l">
              <a:lnSpc>
                <a:spcPct val="95000"/>
              </a:lnSpc>
              <a:spcBef>
                <a:spcPts val="1110"/>
              </a:spcBef>
              <a:spcAft>
                <a:spcPts val="0"/>
              </a:spcAft>
              <a:buClr>
                <a:schemeClr val="dk2"/>
              </a:buClr>
              <a:buSzPts val="1280"/>
              <a:buFont typeface="Noto Sans Symbols"/>
              <a:buChar char="▪"/>
              <a:defRPr sz="1600" b="0" i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lvl="1" indent="-299719" algn="l">
              <a:lnSpc>
                <a:spcPct val="95000"/>
              </a:lnSpc>
              <a:spcBef>
                <a:spcPts val="450"/>
              </a:spcBef>
              <a:spcAft>
                <a:spcPts val="0"/>
              </a:spcAft>
              <a:buClr>
                <a:schemeClr val="dk2"/>
              </a:buClr>
              <a:buSzPts val="1120"/>
              <a:buFont typeface="Noto Sans Symbols"/>
              <a:buChar char="▪"/>
              <a:defRPr sz="1400" b="0" i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lvl="2" indent="-289560" algn="l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960"/>
              <a:buFont typeface="Noto Sans Symbols"/>
              <a:buChar char="▪"/>
              <a:defRPr sz="1200" b="0" i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lvl="3" indent="-284480" algn="l">
              <a:spcBef>
                <a:spcPts val="220"/>
              </a:spcBef>
              <a:spcAft>
                <a:spcPts val="0"/>
              </a:spcAft>
              <a:buClr>
                <a:schemeClr val="dk2"/>
              </a:buClr>
              <a:buSzPts val="880"/>
              <a:buFont typeface="Noto Sans Symbols"/>
              <a:buChar char="▪"/>
              <a:defRPr sz="1100" b="0" i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lvl="4" indent="-281939" algn="l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840"/>
              <a:buFont typeface="Noto Sans Symbols"/>
              <a:buChar char="▪"/>
              <a:defRPr sz="1050" b="0" i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3" name="Google Shape;93;p19"/>
          <p:cNvSpPr txBox="1">
            <a:spLocks noGrp="1"/>
          </p:cNvSpPr>
          <p:nvPr>
            <p:ph type="ctrTitle"/>
          </p:nvPr>
        </p:nvSpPr>
        <p:spPr>
          <a:xfrm>
            <a:off x="259742" y="404085"/>
            <a:ext cx="8659976" cy="9717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500" b="0" i="0">
                <a:solidFill>
                  <a:srgbClr val="00A2B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9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lvl="0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/>
            </a:lvl1pPr>
            <a:lvl2pPr lvl="1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/>
            </a:lvl3pPr>
            <a:lvl4pPr lvl="3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4pPr>
            <a:lvl5pPr lvl="4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5pPr>
            <a:lvl6pPr lvl="5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6pPr>
            <a:lvl7pPr lvl="6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7pPr>
            <a:lvl8pPr lvl="7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8pPr>
            <a:lvl9pPr lvl="8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34011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dirty="0"/>
              <a:t>Nov 2024</a:t>
            </a:r>
            <a:endParaRPr dirty="0"/>
          </a:p>
        </p:txBody>
      </p:sp>
      <p:sp>
        <p:nvSpPr>
          <p:cNvPr id="32" name="Google Shape;32;p9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dirty="0"/>
              <a:t>Qinghua Li, Intel</a:t>
            </a:r>
          </a:p>
        </p:txBody>
      </p:sp>
      <p:sp>
        <p:nvSpPr>
          <p:cNvPr id="33" name="Google Shape;33;p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0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0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/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/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9pPr>
          </a:lstStyle>
          <a:p>
            <a:endParaRPr/>
          </a:p>
        </p:txBody>
      </p:sp>
      <p:sp>
        <p:nvSpPr>
          <p:cNvPr id="37" name="Google Shape;37;p10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dirty="0"/>
              <a:t>Nov 2024</a:t>
            </a:r>
            <a:endParaRPr dirty="0"/>
          </a:p>
        </p:txBody>
      </p:sp>
      <p:sp>
        <p:nvSpPr>
          <p:cNvPr id="38" name="Google Shape;38;p10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dirty="0"/>
              <a:t>Qinghua Li, Intel</a:t>
            </a:r>
          </a:p>
        </p:txBody>
      </p:sp>
      <p:sp>
        <p:nvSpPr>
          <p:cNvPr id="39" name="Google Shape;39;p10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1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1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9pPr>
          </a:lstStyle>
          <a:p>
            <a:endParaRPr/>
          </a:p>
        </p:txBody>
      </p:sp>
      <p:sp>
        <p:nvSpPr>
          <p:cNvPr id="43" name="Google Shape;43;p11"/>
          <p:cNvSpPr txBox="1">
            <a:spLocks noGrp="1"/>
          </p:cNvSpPr>
          <p:nvPr>
            <p:ph type="body" idx="2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9pPr>
          </a:lstStyle>
          <a:p>
            <a:endParaRPr/>
          </a:p>
        </p:txBody>
      </p:sp>
      <p:sp>
        <p:nvSpPr>
          <p:cNvPr id="44" name="Google Shape;44;p11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January 2024</a:t>
            </a:r>
            <a:endParaRPr/>
          </a:p>
        </p:txBody>
      </p:sp>
      <p:sp>
        <p:nvSpPr>
          <p:cNvPr id="45" name="Google Shape;45;p11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Ron Porat (Broadcom)</a:t>
            </a:r>
            <a:endParaRPr/>
          </a:p>
        </p:txBody>
      </p:sp>
      <p:sp>
        <p:nvSpPr>
          <p:cNvPr id="46" name="Google Shape;46;p11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50" name="Google Shape;50;p12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9pPr>
          </a:lstStyle>
          <a:p>
            <a:endParaRPr/>
          </a:p>
        </p:txBody>
      </p:sp>
      <p:sp>
        <p:nvSpPr>
          <p:cNvPr id="51" name="Google Shape;51;p12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52" name="Google Shape;52;p1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9pPr>
          </a:lstStyle>
          <a:p>
            <a:endParaRPr/>
          </a:p>
        </p:txBody>
      </p:sp>
      <p:sp>
        <p:nvSpPr>
          <p:cNvPr id="53" name="Google Shape;53;p12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dirty="0"/>
              <a:t>Nov 2024</a:t>
            </a:r>
            <a:endParaRPr dirty="0"/>
          </a:p>
        </p:txBody>
      </p:sp>
      <p:sp>
        <p:nvSpPr>
          <p:cNvPr id="54" name="Google Shape;54;p12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dirty="0"/>
              <a:t>Qinghua Li, Intel</a:t>
            </a:r>
          </a:p>
        </p:txBody>
      </p:sp>
      <p:sp>
        <p:nvSpPr>
          <p:cNvPr id="55" name="Google Shape;55;p12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3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3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dirty="0"/>
              <a:t>Nov 2024</a:t>
            </a:r>
            <a:endParaRPr dirty="0"/>
          </a:p>
        </p:txBody>
      </p:sp>
      <p:sp>
        <p:nvSpPr>
          <p:cNvPr id="59" name="Google Shape;59;p13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dirty="0"/>
              <a:t>Qinghua Li, Intel</a:t>
            </a:r>
          </a:p>
        </p:txBody>
      </p:sp>
      <p:sp>
        <p:nvSpPr>
          <p:cNvPr id="60" name="Google Shape;60;p13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dirty="0"/>
              <a:t>Nov 2024</a:t>
            </a:r>
            <a:endParaRPr dirty="0"/>
          </a:p>
        </p:txBody>
      </p:sp>
      <p:sp>
        <p:nvSpPr>
          <p:cNvPr id="63" name="Google Shape;63;p14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dirty="0"/>
              <a:t>Qinghua Li, Intel</a:t>
            </a:r>
          </a:p>
        </p:txBody>
      </p:sp>
      <p:sp>
        <p:nvSpPr>
          <p:cNvPr id="64" name="Google Shape;64;p14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9pPr>
          </a:lstStyle>
          <a:p>
            <a:endParaRPr/>
          </a:p>
        </p:txBody>
      </p:sp>
      <p:sp>
        <p:nvSpPr>
          <p:cNvPr id="68" name="Google Shape;68;p15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5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January 2024</a:t>
            </a:r>
            <a:endParaRPr/>
          </a:p>
        </p:txBody>
      </p:sp>
      <p:sp>
        <p:nvSpPr>
          <p:cNvPr id="70" name="Google Shape;70;p15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Ron Porat (Broadcom)</a:t>
            </a:r>
            <a:endParaRPr/>
          </a:p>
        </p:txBody>
      </p:sp>
      <p:sp>
        <p:nvSpPr>
          <p:cNvPr id="71" name="Google Shape;71;p15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6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75" name="Google Shape;75;p16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>
            <a:endParaRPr/>
          </a:p>
        </p:txBody>
      </p:sp>
      <p:sp>
        <p:nvSpPr>
          <p:cNvPr id="76" name="Google Shape;76;p16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January 2024</a:t>
            </a:r>
            <a:endParaRPr/>
          </a:p>
        </p:txBody>
      </p:sp>
      <p:sp>
        <p:nvSpPr>
          <p:cNvPr id="77" name="Google Shape;77;p16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Ron Porat (Broadcom)</a:t>
            </a:r>
            <a:endParaRPr/>
          </a:p>
        </p:txBody>
      </p:sp>
      <p:sp>
        <p:nvSpPr>
          <p:cNvPr id="78" name="Google Shape;78;p16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7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4" name="Google Shape;14;p7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5" name="Google Shape;15;p7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dirty="0"/>
              <a:t>Nov 2024</a:t>
            </a:r>
            <a:endParaRPr dirty="0"/>
          </a:p>
        </p:txBody>
      </p:sp>
      <p:sp>
        <p:nvSpPr>
          <p:cNvPr id="16" name="Google Shape;16;p7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dirty="0"/>
              <a:t>Qinghua Li, Intel</a:t>
            </a:r>
          </a:p>
        </p:txBody>
      </p:sp>
      <p:sp>
        <p:nvSpPr>
          <p:cNvPr id="17" name="Google Shape;17;p7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8" name="Google Shape;18;p7"/>
          <p:cNvSpPr/>
          <p:nvPr/>
        </p:nvSpPr>
        <p:spPr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457200" marR="0" lvl="4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802.11-24/1835r1</a:t>
            </a:r>
            <a:endParaRPr dirty="0"/>
          </a:p>
        </p:txBody>
      </p:sp>
      <p:cxnSp>
        <p:nvCxnSpPr>
          <p:cNvPr id="19" name="Google Shape;19;p7"/>
          <p:cNvCxnSpPr/>
          <p:nvPr/>
        </p:nvCxnSpPr>
        <p:spPr>
          <a:xfrm>
            <a:off x="685800" y="609600"/>
            <a:ext cx="77724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0" name="Google Shape;20;p7"/>
          <p:cNvSpPr/>
          <p:nvPr/>
        </p:nvSpPr>
        <p:spPr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  <a:endParaRPr/>
          </a:p>
        </p:txBody>
      </p:sp>
      <p:cxnSp>
        <p:nvCxnSpPr>
          <p:cNvPr id="21" name="Google Shape;21;p7"/>
          <p:cNvCxnSpPr/>
          <p:nvPr/>
        </p:nvCxnSpPr>
        <p:spPr>
          <a:xfrm>
            <a:off x="685800" y="6477000"/>
            <a:ext cx="78486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Qinghua Li (Intel)</a:t>
            </a:r>
            <a:endParaRPr dirty="0"/>
          </a:p>
        </p:txBody>
      </p:sp>
      <p:sp>
        <p:nvSpPr>
          <p:cNvPr id="103" name="Google Shape;103;p1"/>
          <p:cNvSpPr txBox="1">
            <a:spLocks noGrp="1"/>
          </p:cNvSpPr>
          <p:nvPr>
            <p:ph type="title"/>
          </p:nvPr>
        </p:nvSpPr>
        <p:spPr>
          <a:xfrm>
            <a:off x="381000" y="685800"/>
            <a:ext cx="83058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Backward Compatible Sounding for </a:t>
            </a:r>
            <a:r>
              <a:rPr lang="en-US" sz="2000" dirty="0" err="1"/>
              <a:t>CoBF</a:t>
            </a:r>
            <a:endParaRPr dirty="0"/>
          </a:p>
        </p:txBody>
      </p:sp>
      <p:sp>
        <p:nvSpPr>
          <p:cNvPr id="104" name="Google Shape;104;p1"/>
          <p:cNvSpPr txBox="1">
            <a:spLocks noGrp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lvl="0" indent="-34290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-US" sz="2000" dirty="0"/>
              <a:t>Date:</a:t>
            </a:r>
            <a:r>
              <a:rPr lang="en-US" sz="2000" b="0" dirty="0"/>
              <a:t> 2024-11-09</a:t>
            </a:r>
            <a:endParaRPr dirty="0"/>
          </a:p>
        </p:txBody>
      </p:sp>
      <p:sp>
        <p:nvSpPr>
          <p:cNvPr id="105" name="Google Shape;105;p1"/>
          <p:cNvSpPr/>
          <p:nvPr/>
        </p:nvSpPr>
        <p:spPr>
          <a:xfrm>
            <a:off x="533400" y="2133600"/>
            <a:ext cx="14478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Authors:</a:t>
            </a:r>
            <a:endParaRPr sz="20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6" name="Google Shape;106;p1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1</a:t>
            </a:fld>
            <a:endParaRPr/>
          </a:p>
        </p:txBody>
      </p:sp>
      <p:sp>
        <p:nvSpPr>
          <p:cNvPr id="107" name="Google Shape;107;p1"/>
          <p:cNvSpPr txBox="1">
            <a:spLocks noGrp="1"/>
          </p:cNvSpPr>
          <p:nvPr>
            <p:ph type="dt" idx="10"/>
          </p:nvPr>
        </p:nvSpPr>
        <p:spPr>
          <a:xfrm>
            <a:off x="696925" y="332600"/>
            <a:ext cx="17007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Nov 2024</a:t>
            </a:r>
            <a:endParaRPr dirty="0"/>
          </a:p>
        </p:txBody>
      </p:sp>
      <p:graphicFrame>
        <p:nvGraphicFramePr>
          <p:cNvPr id="108" name="Google Shape;108;p1"/>
          <p:cNvGraphicFramePr/>
          <p:nvPr>
            <p:extLst>
              <p:ext uri="{D42A27DB-BD31-4B8C-83A1-F6EECF244321}">
                <p14:modId xmlns:p14="http://schemas.microsoft.com/office/powerpoint/2010/main" val="2443607484"/>
              </p:ext>
            </p:extLst>
          </p:nvPr>
        </p:nvGraphicFramePr>
        <p:xfrm>
          <a:off x="685800" y="2824688"/>
          <a:ext cx="7772425" cy="2951272"/>
        </p:xfrm>
        <a:graphic>
          <a:graphicData uri="http://schemas.openxmlformats.org/drawingml/2006/table">
            <a:tbl>
              <a:tblPr>
                <a:noFill/>
                <a:tableStyleId>{A6004A5C-CBC5-4C12-ADC4-98C6133AA3B1}</a:tableStyleId>
              </a:tblPr>
              <a:tblGrid>
                <a:gridCol w="1801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5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0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1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240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1144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Name</a:t>
                      </a:r>
                      <a:endParaRPr/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Affiliations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Address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Phone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email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1144">
                <a:tc rowSpan="8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i="0" u="none" strike="noStrike" cap="none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Qinghua</a:t>
                      </a:r>
                      <a:r>
                        <a:rPr lang="en-US" sz="12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Li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0" i="0" u="none" strike="noStrike" cap="none" dirty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  <a:sym typeface="Times New Roman"/>
                        </a:rPr>
                        <a:t>Juan Fang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0" i="0" u="none" strike="noStrike" cap="none" dirty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  <a:sym typeface="Times New Roman"/>
                        </a:rPr>
                        <a:t>Laurent Cariou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0" i="0" u="none" strike="noStrike" cap="none" dirty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  <a:sym typeface="Times New Roman"/>
                        </a:rPr>
                        <a:t> </a:t>
                      </a:r>
                      <a:r>
                        <a:rPr lang="en-US" sz="1200" b="0" i="0" u="none" strike="noStrike" cap="none" dirty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  <a:sym typeface="Arial"/>
                        </a:rPr>
                        <a:t>Dibakar Das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0" i="0" u="none" strike="noStrike" cap="none" dirty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  <a:sym typeface="Times New Roman"/>
                        </a:rPr>
                        <a:t>Po-Kai Huang 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0" i="0" u="none" strike="noStrike" cap="none" dirty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  <a:sym typeface="Times New Roman"/>
                        </a:rPr>
                        <a:t> </a:t>
                      </a:r>
                      <a:r>
                        <a:rPr lang="en-US" sz="1200" b="0" i="0" u="none" strike="noStrike" cap="none" dirty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  <a:sym typeface="Arial"/>
                        </a:rPr>
                        <a:t>Dmitry Akhmetov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0" i="0" u="none" strike="noStrike" cap="none" dirty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  <a:sym typeface="Times New Roman"/>
                        </a:rPr>
                        <a:t> Danny Alexander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0" i="0" u="none" strike="noStrike" cap="none" dirty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  <a:sym typeface="Times New Roman"/>
                        </a:rPr>
                        <a:t>Shlomi Vituri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0" i="0" u="none" strike="noStrike" cap="none" dirty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  <a:sym typeface="Arial"/>
                        </a:rPr>
                        <a:t>Danny Ben-Ari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0" i="0" u="none" strike="noStrike" cap="none" dirty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  <a:sym typeface="Arial"/>
                        </a:rPr>
                        <a:t>Carlos Cordeiro</a:t>
                      </a:r>
                      <a:endParaRPr sz="1200" b="0" i="0" u="none" strike="noStrike" cap="none" dirty="0">
                        <a:solidFill>
                          <a:srgbClr val="000000"/>
                        </a:solidFill>
                        <a:latin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Intel</a:t>
                      </a:r>
                      <a:endParaRPr sz="900" u="none" strike="noStrike" cap="none" dirty="0">
                        <a:latin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Qinghua.li@intel.com</a:t>
                      </a:r>
                      <a:endParaRPr sz="9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1144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1144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114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1144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60700" marR="60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1144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3703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60700" marR="60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9560"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60700" marR="60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 u="none" strike="noStrike" cap="none" dirty="0">
                        <a:latin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486873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2aa31e5db9d_0_19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Summary</a:t>
            </a:r>
            <a:endParaRPr/>
          </a:p>
        </p:txBody>
      </p:sp>
      <p:sp>
        <p:nvSpPr>
          <p:cNvPr id="169" name="Google Shape;169;g2aa31e5db9d_0_19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 sz="2000" b="0" dirty="0"/>
              <a:t>Proposed an </a:t>
            </a:r>
            <a:r>
              <a:rPr lang="en-US" sz="2000" b="0"/>
              <a:t>NDPA design for </a:t>
            </a:r>
            <a:r>
              <a:rPr lang="en-US" sz="2000" b="0" dirty="0" err="1"/>
              <a:t>CoBF</a:t>
            </a:r>
            <a:r>
              <a:rPr lang="en-US" sz="2000" b="0" dirty="0"/>
              <a:t> sounding, which is backward compatible with EHT STA</a:t>
            </a:r>
            <a:endParaRPr sz="2000" b="0" dirty="0"/>
          </a:p>
        </p:txBody>
      </p:sp>
      <p:sp>
        <p:nvSpPr>
          <p:cNvPr id="170" name="Google Shape;170;g2aa31e5db9d_0_1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48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10</a:t>
            </a:fld>
            <a:endParaRPr/>
          </a:p>
        </p:txBody>
      </p:sp>
      <p:sp>
        <p:nvSpPr>
          <p:cNvPr id="171" name="Google Shape;171;g2aa31e5db9d_0_19"/>
          <p:cNvSpPr txBox="1">
            <a:spLocks noGrp="1"/>
          </p:cNvSpPr>
          <p:nvPr>
            <p:ph type="dt" idx="10"/>
          </p:nvPr>
        </p:nvSpPr>
        <p:spPr>
          <a:xfrm>
            <a:off x="696925" y="332600"/>
            <a:ext cx="17007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Oct 2024</a:t>
            </a:r>
            <a:endParaRPr dirty="0"/>
          </a:p>
        </p:txBody>
      </p:sp>
      <p:sp>
        <p:nvSpPr>
          <p:cNvPr id="172" name="Google Shape;172;g2aa31e5db9d_0_19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3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Qinghua Li (Intel)</a:t>
            </a:r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2aa31e5db9d_0_19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SP 1</a:t>
            </a:r>
            <a:endParaRPr dirty="0"/>
          </a:p>
        </p:txBody>
      </p:sp>
      <p:sp>
        <p:nvSpPr>
          <p:cNvPr id="169" name="Google Shape;169;g2aa31e5db9d_0_19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114300" lvl="0" indent="0" algn="l" rtl="0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US" sz="2000" b="0" dirty="0"/>
              <a:t>Do you support that NDPA Announcement Variant subfield shall be set to 3 for </a:t>
            </a:r>
            <a:r>
              <a:rPr lang="en-US" sz="2000" b="0" dirty="0" err="1"/>
              <a:t>CoBF</a:t>
            </a:r>
            <a:r>
              <a:rPr lang="en-US" sz="2000" b="0" dirty="0"/>
              <a:t> NDPA in UHR? </a:t>
            </a:r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endParaRPr lang="en-US" sz="2000" b="0" dirty="0"/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endParaRPr lang="en-US" sz="2000" b="0" dirty="0"/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endParaRPr lang="en-US" sz="2000" b="0" dirty="0"/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endParaRPr lang="en-US" sz="2000" b="0" dirty="0"/>
          </a:p>
          <a:p>
            <a:pPr marL="114300" indent="0">
              <a:spcBef>
                <a:spcPts val="1000"/>
              </a:spcBef>
              <a:buNone/>
            </a:pPr>
            <a:r>
              <a:rPr lang="en-US" sz="2000" b="0" dirty="0"/>
              <a:t>Y:    N:   A:</a:t>
            </a:r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endParaRPr lang="en-US" sz="2000" b="0" dirty="0"/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endParaRPr lang="en-US" sz="2000" b="0" dirty="0"/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endParaRPr sz="2000" b="0" dirty="0"/>
          </a:p>
        </p:txBody>
      </p:sp>
      <p:sp>
        <p:nvSpPr>
          <p:cNvPr id="170" name="Google Shape;170;g2aa31e5db9d_0_1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48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11</a:t>
            </a:fld>
            <a:endParaRPr/>
          </a:p>
        </p:txBody>
      </p:sp>
      <p:sp>
        <p:nvSpPr>
          <p:cNvPr id="171" name="Google Shape;171;g2aa31e5db9d_0_19"/>
          <p:cNvSpPr txBox="1">
            <a:spLocks noGrp="1"/>
          </p:cNvSpPr>
          <p:nvPr>
            <p:ph type="dt" idx="10"/>
          </p:nvPr>
        </p:nvSpPr>
        <p:spPr>
          <a:xfrm>
            <a:off x="696925" y="332600"/>
            <a:ext cx="17007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Oct 2024</a:t>
            </a:r>
            <a:endParaRPr dirty="0"/>
          </a:p>
        </p:txBody>
      </p:sp>
      <p:sp>
        <p:nvSpPr>
          <p:cNvPr id="172" name="Google Shape;172;g2aa31e5db9d_0_19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3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Qinghua Li (Intel)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103911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2aa31e5db9d_0_19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SP 2</a:t>
            </a:r>
            <a:endParaRPr dirty="0"/>
          </a:p>
        </p:txBody>
      </p:sp>
      <p:sp>
        <p:nvSpPr>
          <p:cNvPr id="169" name="Google Shape;169;g2aa31e5db9d_0_19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114300" indent="0">
              <a:spcBef>
                <a:spcPts val="1000"/>
              </a:spcBef>
              <a:buNone/>
            </a:pPr>
            <a:r>
              <a:rPr lang="en-US" sz="2000" b="0" dirty="0"/>
              <a:t>Do you support that when initiating AP requests responding AP to join </a:t>
            </a:r>
            <a:r>
              <a:rPr lang="en-US" sz="2000" b="0" dirty="0" err="1"/>
              <a:t>CoBF</a:t>
            </a:r>
            <a:r>
              <a:rPr lang="en-US" sz="2000" b="0" dirty="0"/>
              <a:t> sounding, the information for the responding AP shall be in the first and second User Info fields of the NDPA?</a:t>
            </a:r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endParaRPr lang="en-US" sz="2000" b="0" dirty="0"/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endParaRPr lang="en-US" sz="2000" b="0" dirty="0"/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endParaRPr lang="en-US" sz="2000" b="0" dirty="0"/>
          </a:p>
          <a:p>
            <a:pPr marL="114300" lvl="0" indent="0" algn="l" rtl="0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US" sz="2000" b="0" dirty="0"/>
              <a:t> Y:    N:   A:</a:t>
            </a:r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endParaRPr lang="en-US" sz="2000" b="0" dirty="0"/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endParaRPr sz="2000" b="0" dirty="0"/>
          </a:p>
        </p:txBody>
      </p:sp>
      <p:sp>
        <p:nvSpPr>
          <p:cNvPr id="170" name="Google Shape;170;g2aa31e5db9d_0_1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48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12</a:t>
            </a:fld>
            <a:endParaRPr/>
          </a:p>
        </p:txBody>
      </p:sp>
      <p:sp>
        <p:nvSpPr>
          <p:cNvPr id="171" name="Google Shape;171;g2aa31e5db9d_0_19"/>
          <p:cNvSpPr txBox="1">
            <a:spLocks noGrp="1"/>
          </p:cNvSpPr>
          <p:nvPr>
            <p:ph type="dt" idx="10"/>
          </p:nvPr>
        </p:nvSpPr>
        <p:spPr>
          <a:xfrm>
            <a:off x="696925" y="332600"/>
            <a:ext cx="17007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Oct 2024</a:t>
            </a:r>
            <a:endParaRPr dirty="0"/>
          </a:p>
        </p:txBody>
      </p:sp>
      <p:sp>
        <p:nvSpPr>
          <p:cNvPr id="172" name="Google Shape;172;g2aa31e5db9d_0_19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3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Qinghua Li (Intel)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750437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2aa31e5db9d_0_19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SP 3</a:t>
            </a:r>
            <a:endParaRPr dirty="0"/>
          </a:p>
        </p:txBody>
      </p:sp>
      <p:sp>
        <p:nvSpPr>
          <p:cNvPr id="170" name="Google Shape;170;g2aa31e5db9d_0_1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48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13</a:t>
            </a:fld>
            <a:endParaRPr/>
          </a:p>
        </p:txBody>
      </p:sp>
      <p:sp>
        <p:nvSpPr>
          <p:cNvPr id="171" name="Google Shape;171;g2aa31e5db9d_0_19"/>
          <p:cNvSpPr txBox="1">
            <a:spLocks noGrp="1"/>
          </p:cNvSpPr>
          <p:nvPr>
            <p:ph type="dt" idx="10"/>
          </p:nvPr>
        </p:nvSpPr>
        <p:spPr>
          <a:xfrm>
            <a:off x="696925" y="332600"/>
            <a:ext cx="17007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Oct 2024</a:t>
            </a:r>
            <a:endParaRPr dirty="0"/>
          </a:p>
        </p:txBody>
      </p:sp>
      <p:sp>
        <p:nvSpPr>
          <p:cNvPr id="172" name="Google Shape;172;g2aa31e5db9d_0_19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3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Qinghua Li (Intel)</a:t>
            </a:r>
            <a:endParaRPr dirty="0"/>
          </a:p>
        </p:txBody>
      </p:sp>
      <p:sp>
        <p:nvSpPr>
          <p:cNvPr id="2" name="Google Shape;169;g2aa31e5db9d_0_19">
            <a:extLst>
              <a:ext uri="{FF2B5EF4-FFF2-40B4-BE49-F238E27FC236}">
                <a16:creationId xmlns:a16="http://schemas.microsoft.com/office/drawing/2014/main" id="{D6F3F590-CC66-D69B-19D0-504C14FE130F}"/>
              </a:ext>
            </a:extLst>
          </p:cNvPr>
          <p:cNvSpPr txBox="1">
            <a:spLocks/>
          </p:cNvSpPr>
          <p:nvPr/>
        </p:nvSpPr>
        <p:spPr>
          <a:xfrm>
            <a:off x="723838" y="1629697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114300" indent="0">
              <a:spcBef>
                <a:spcPts val="1000"/>
              </a:spcBef>
              <a:buNone/>
            </a:pPr>
            <a:r>
              <a:rPr lang="en-US" sz="2000" b="0" dirty="0"/>
              <a:t>Do you support that when initiating AP requests responding AP to join </a:t>
            </a:r>
            <a:r>
              <a:rPr lang="en-US" sz="2000" b="0" dirty="0" err="1"/>
              <a:t>CoBF</a:t>
            </a:r>
            <a:r>
              <a:rPr lang="en-US" sz="2000" b="0" dirty="0"/>
              <a:t> sounding, the format of the first and second User Info fields of the NDPA shall be as follows? </a:t>
            </a:r>
          </a:p>
          <a:p>
            <a:pPr marL="114300" indent="0">
              <a:spcBef>
                <a:spcPts val="1000"/>
              </a:spcBef>
              <a:buNone/>
            </a:pPr>
            <a:endParaRPr lang="en-US" sz="2000" b="0" dirty="0"/>
          </a:p>
          <a:p>
            <a:pPr>
              <a:spcBef>
                <a:spcPts val="1000"/>
              </a:spcBef>
            </a:pPr>
            <a:endParaRPr lang="en-US" sz="2000" b="0" dirty="0"/>
          </a:p>
          <a:p>
            <a:pPr>
              <a:spcBef>
                <a:spcPts val="1000"/>
              </a:spcBef>
            </a:pPr>
            <a:endParaRPr lang="en-US" sz="2000" b="0" dirty="0"/>
          </a:p>
          <a:p>
            <a:pPr>
              <a:spcBef>
                <a:spcPts val="1000"/>
              </a:spcBef>
            </a:pPr>
            <a:endParaRPr lang="en-US" sz="2000" b="0" dirty="0"/>
          </a:p>
          <a:p>
            <a:pPr marL="114300" indent="0">
              <a:spcBef>
                <a:spcPts val="1000"/>
              </a:spcBef>
              <a:buFont typeface="Times New Roman"/>
              <a:buNone/>
            </a:pPr>
            <a:endParaRPr lang="en-US" sz="2000" b="0" dirty="0"/>
          </a:p>
          <a:p>
            <a:pPr marL="114300" indent="0">
              <a:spcBef>
                <a:spcPts val="1000"/>
              </a:spcBef>
              <a:buFont typeface="Times New Roman"/>
              <a:buNone/>
            </a:pPr>
            <a:endParaRPr lang="en-US" sz="2000" b="0" dirty="0"/>
          </a:p>
          <a:p>
            <a:pPr marL="114300" indent="0">
              <a:spcBef>
                <a:spcPts val="1000"/>
              </a:spcBef>
              <a:buFont typeface="Times New Roman"/>
              <a:buNone/>
            </a:pPr>
            <a:endParaRPr lang="en-US" sz="2000" b="0" dirty="0"/>
          </a:p>
          <a:p>
            <a:pPr marL="114300" indent="0">
              <a:spcBef>
                <a:spcPts val="1000"/>
              </a:spcBef>
              <a:buFont typeface="Times New Roman"/>
              <a:buNone/>
            </a:pPr>
            <a:r>
              <a:rPr lang="en-US" sz="2000" b="0" dirty="0"/>
              <a:t>Y:    N:   A:</a:t>
            </a:r>
          </a:p>
          <a:p>
            <a:pPr>
              <a:spcBef>
                <a:spcPts val="1000"/>
              </a:spcBef>
            </a:pPr>
            <a:endParaRPr lang="en-US" sz="2000" b="0" dirty="0"/>
          </a:p>
          <a:p>
            <a:pPr>
              <a:spcBef>
                <a:spcPts val="1000"/>
              </a:spcBef>
            </a:pPr>
            <a:endParaRPr lang="en-US" sz="2000" b="0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FB34B61-351C-8AE0-D3B0-EE42919A46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249516"/>
              </p:ext>
            </p:extLst>
          </p:nvPr>
        </p:nvGraphicFramePr>
        <p:xfrm>
          <a:off x="280221" y="3221621"/>
          <a:ext cx="8583557" cy="240921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30282">
                  <a:extLst>
                    <a:ext uri="{9D8B030D-6E8A-4147-A177-3AD203B41FA5}">
                      <a16:colId xmlns:a16="http://schemas.microsoft.com/office/drawing/2014/main" val="624099677"/>
                    </a:ext>
                  </a:extLst>
                </a:gridCol>
                <a:gridCol w="1625891">
                  <a:extLst>
                    <a:ext uri="{9D8B030D-6E8A-4147-A177-3AD203B41FA5}">
                      <a16:colId xmlns:a16="http://schemas.microsoft.com/office/drawing/2014/main" val="2440761561"/>
                    </a:ext>
                  </a:extLst>
                </a:gridCol>
                <a:gridCol w="417197">
                  <a:extLst>
                    <a:ext uri="{9D8B030D-6E8A-4147-A177-3AD203B41FA5}">
                      <a16:colId xmlns:a16="http://schemas.microsoft.com/office/drawing/2014/main" val="3319908893"/>
                    </a:ext>
                  </a:extLst>
                </a:gridCol>
                <a:gridCol w="246793">
                  <a:extLst>
                    <a:ext uri="{9D8B030D-6E8A-4147-A177-3AD203B41FA5}">
                      <a16:colId xmlns:a16="http://schemas.microsoft.com/office/drawing/2014/main" val="467980639"/>
                    </a:ext>
                  </a:extLst>
                </a:gridCol>
                <a:gridCol w="311428">
                  <a:extLst>
                    <a:ext uri="{9D8B030D-6E8A-4147-A177-3AD203B41FA5}">
                      <a16:colId xmlns:a16="http://schemas.microsoft.com/office/drawing/2014/main" val="2635292753"/>
                    </a:ext>
                  </a:extLst>
                </a:gridCol>
                <a:gridCol w="360034">
                  <a:extLst>
                    <a:ext uri="{9D8B030D-6E8A-4147-A177-3AD203B41FA5}">
                      <a16:colId xmlns:a16="http://schemas.microsoft.com/office/drawing/2014/main" val="2203935902"/>
                    </a:ext>
                  </a:extLst>
                </a:gridCol>
                <a:gridCol w="235974">
                  <a:extLst>
                    <a:ext uri="{9D8B030D-6E8A-4147-A177-3AD203B41FA5}">
                      <a16:colId xmlns:a16="http://schemas.microsoft.com/office/drawing/2014/main" val="1955737113"/>
                    </a:ext>
                  </a:extLst>
                </a:gridCol>
                <a:gridCol w="147484">
                  <a:extLst>
                    <a:ext uri="{9D8B030D-6E8A-4147-A177-3AD203B41FA5}">
                      <a16:colId xmlns:a16="http://schemas.microsoft.com/office/drawing/2014/main" val="36642110"/>
                    </a:ext>
                  </a:extLst>
                </a:gridCol>
                <a:gridCol w="471947">
                  <a:extLst>
                    <a:ext uri="{9D8B030D-6E8A-4147-A177-3AD203B41FA5}">
                      <a16:colId xmlns:a16="http://schemas.microsoft.com/office/drawing/2014/main" val="452126444"/>
                    </a:ext>
                  </a:extLst>
                </a:gridCol>
                <a:gridCol w="157316">
                  <a:extLst>
                    <a:ext uri="{9D8B030D-6E8A-4147-A177-3AD203B41FA5}">
                      <a16:colId xmlns:a16="http://schemas.microsoft.com/office/drawing/2014/main" val="1998225611"/>
                    </a:ext>
                  </a:extLst>
                </a:gridCol>
                <a:gridCol w="347627">
                  <a:extLst>
                    <a:ext uri="{9D8B030D-6E8A-4147-A177-3AD203B41FA5}">
                      <a16:colId xmlns:a16="http://schemas.microsoft.com/office/drawing/2014/main" val="892159493"/>
                    </a:ext>
                  </a:extLst>
                </a:gridCol>
                <a:gridCol w="179334">
                  <a:extLst>
                    <a:ext uri="{9D8B030D-6E8A-4147-A177-3AD203B41FA5}">
                      <a16:colId xmlns:a16="http://schemas.microsoft.com/office/drawing/2014/main" val="3525671317"/>
                    </a:ext>
                  </a:extLst>
                </a:gridCol>
                <a:gridCol w="343630">
                  <a:extLst>
                    <a:ext uri="{9D8B030D-6E8A-4147-A177-3AD203B41FA5}">
                      <a16:colId xmlns:a16="http://schemas.microsoft.com/office/drawing/2014/main" val="813971459"/>
                    </a:ext>
                  </a:extLst>
                </a:gridCol>
                <a:gridCol w="108758">
                  <a:extLst>
                    <a:ext uri="{9D8B030D-6E8A-4147-A177-3AD203B41FA5}">
                      <a16:colId xmlns:a16="http://schemas.microsoft.com/office/drawing/2014/main" val="1985421673"/>
                    </a:ext>
                  </a:extLst>
                </a:gridCol>
                <a:gridCol w="446329">
                  <a:extLst>
                    <a:ext uri="{9D8B030D-6E8A-4147-A177-3AD203B41FA5}">
                      <a16:colId xmlns:a16="http://schemas.microsoft.com/office/drawing/2014/main" val="866326475"/>
                    </a:ext>
                  </a:extLst>
                </a:gridCol>
                <a:gridCol w="768261">
                  <a:extLst>
                    <a:ext uri="{9D8B030D-6E8A-4147-A177-3AD203B41FA5}">
                      <a16:colId xmlns:a16="http://schemas.microsoft.com/office/drawing/2014/main" val="2590780201"/>
                    </a:ext>
                  </a:extLst>
                </a:gridCol>
                <a:gridCol w="603983">
                  <a:extLst>
                    <a:ext uri="{9D8B030D-6E8A-4147-A177-3AD203B41FA5}">
                      <a16:colId xmlns:a16="http://schemas.microsoft.com/office/drawing/2014/main" val="2893758816"/>
                    </a:ext>
                  </a:extLst>
                </a:gridCol>
                <a:gridCol w="317197">
                  <a:extLst>
                    <a:ext uri="{9D8B030D-6E8A-4147-A177-3AD203B41FA5}">
                      <a16:colId xmlns:a16="http://schemas.microsoft.com/office/drawing/2014/main" val="957418615"/>
                    </a:ext>
                  </a:extLst>
                </a:gridCol>
                <a:gridCol w="221364">
                  <a:extLst>
                    <a:ext uri="{9D8B030D-6E8A-4147-A177-3AD203B41FA5}">
                      <a16:colId xmlns:a16="http://schemas.microsoft.com/office/drawing/2014/main" val="3533525540"/>
                    </a:ext>
                  </a:extLst>
                </a:gridCol>
                <a:gridCol w="221364">
                  <a:extLst>
                    <a:ext uri="{9D8B030D-6E8A-4147-A177-3AD203B41FA5}">
                      <a16:colId xmlns:a16="http://schemas.microsoft.com/office/drawing/2014/main" val="1207921088"/>
                    </a:ext>
                  </a:extLst>
                </a:gridCol>
                <a:gridCol w="221364">
                  <a:extLst>
                    <a:ext uri="{9D8B030D-6E8A-4147-A177-3AD203B41FA5}">
                      <a16:colId xmlns:a16="http://schemas.microsoft.com/office/drawing/2014/main" val="2918535396"/>
                    </a:ext>
                  </a:extLst>
                </a:gridCol>
              </a:tblGrid>
              <a:tr h="3868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Bit</a:t>
                      </a:r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0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- </a:t>
                      </a:r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10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11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12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13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14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15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16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16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17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17</a:t>
                      </a:r>
                      <a:endParaRPr lang="en-US" dirty="0"/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18</a:t>
                      </a:r>
                      <a:endParaRPr lang="en-US" dirty="0"/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18</a:t>
                      </a:r>
                      <a:endParaRPr lang="en-US" dirty="0"/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19</a:t>
                      </a:r>
                      <a:endParaRPr lang="en-US" sz="1200" dirty="0"/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  19</a:t>
                      </a:r>
                      <a:endParaRPr lang="en-US" sz="1200" dirty="0"/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20 - 26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27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28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  <a:latin typeface="Arial Narrow" panose="020B0606020202030204" pitchFamily="34" charset="0"/>
                        </a:rPr>
                        <a:t>29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30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31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14201624"/>
                  </a:ext>
                </a:extLst>
              </a:tr>
              <a:tr h="2763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</a:t>
                      </a:r>
                      <a:r>
                        <a:rPr lang="en-US" sz="1200" b="1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st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User Info field</a:t>
                      </a:r>
                    </a:p>
                    <a:p>
                      <a:pPr algn="ct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AID11: </a:t>
                      </a:r>
                      <a:r>
                        <a:rPr lang="en-US" sz="1200" b="1" u="none" strike="noStrike" dirty="0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</a:rPr>
                        <a:t>2047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B050"/>
                          </a:solidFill>
                          <a:effectLst/>
                          <a:latin typeface="Arial Narrow" panose="020B0606020202030204" pitchFamily="34" charset="0"/>
                        </a:rPr>
                        <a:t>NDPA Version Identifier</a:t>
                      </a:r>
                    </a:p>
                    <a:p>
                      <a:pPr algn="ctr" fontAlgn="b"/>
                      <a:endParaRPr lang="en-US" sz="1200" b="1" i="0" u="none" strike="noStrike" dirty="0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 fontAlgn="b"/>
                      <a:endParaRPr lang="en-US" sz="1200" b="1" i="0" u="none" strike="noStrike" dirty="0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0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dirty="0">
                          <a:solidFill>
                            <a:srgbClr val="00B050"/>
                          </a:solidFill>
                          <a:effectLst/>
                          <a:latin typeface="Arial Narrow" panose="020B0606020202030204" pitchFamily="34" charset="0"/>
                        </a:rPr>
                        <a:t>BSS Color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u="none" strike="noStrike" dirty="0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u="none" strike="noStrike" dirty="0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Number of UHR-LTF Symbols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TXOP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Disambiguation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dirty="0">
                          <a:solidFill>
                            <a:srgbClr val="00B050"/>
                          </a:solidFill>
                          <a:effectLst/>
                          <a:latin typeface="Arial Narrow" panose="020B0606020202030204" pitchFamily="34" charset="0"/>
                        </a:rPr>
                        <a:t>Bandwidth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Sounding type</a:t>
                      </a:r>
                      <a:endParaRPr lang="en-US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Reserved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7769575"/>
                  </a:ext>
                </a:extLst>
              </a:tr>
              <a:tr h="795263"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</a:t>
                      </a:r>
                      <a:r>
                        <a:rPr lang="en-US" sz="1200" b="1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nd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User Info field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AID11: </a:t>
                      </a:r>
                      <a:r>
                        <a:rPr lang="en-US" sz="1200" b="1" u="none" strike="noStrike" kern="1200" dirty="0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AID of responding AP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358" marR="5358" marT="53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dirty="0">
                          <a:solidFill>
                            <a:srgbClr val="00B050"/>
                          </a:solidFill>
                          <a:effectLst/>
                          <a:latin typeface="Arial Narrow" panose="020B0606020202030204" pitchFamily="34" charset="0"/>
                        </a:rPr>
                        <a:t>Punctured Channel Information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/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/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u="none" strike="noStrike" dirty="0">
                          <a:solidFill>
                            <a:srgbClr val="663300"/>
                          </a:solidFill>
                          <a:effectLst/>
                          <a:latin typeface="Arial Narrow" panose="020B0606020202030204" pitchFamily="34" charset="0"/>
                        </a:rPr>
                        <a:t>Number of LTF Symbols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u="none" strike="noStrike" dirty="0">
                        <a:solidFill>
                          <a:srgbClr val="66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u="none" strike="noStrike" kern="1200" dirty="0">
                          <a:solidFill>
                            <a:srgbClr val="6633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Starting Spatial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u="none" strike="noStrike" kern="1200" dirty="0">
                          <a:solidFill>
                            <a:srgbClr val="6633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Stream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u="none" strike="noStrike" kern="1200" dirty="0">
                        <a:solidFill>
                          <a:srgbClr val="6633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u="none" strike="noStrike" kern="1200" dirty="0">
                        <a:solidFill>
                          <a:srgbClr val="6633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u="none" strike="noStrike" kern="1200" dirty="0">
                          <a:solidFill>
                            <a:srgbClr val="6633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Number of Spatial Streams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u="none" strike="noStrike" kern="1200" dirty="0">
                        <a:solidFill>
                          <a:srgbClr val="6633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358" marR="5358" marT="5358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u="none" strike="noStrike" kern="1200" dirty="0">
                        <a:solidFill>
                          <a:srgbClr val="6633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358" marR="5358" marT="5358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dirty="0">
                          <a:solidFill>
                            <a:srgbClr val="663300"/>
                          </a:solidFill>
                          <a:effectLst/>
                          <a:latin typeface="Arial Narrow" panose="020B0606020202030204" pitchFamily="34" charset="0"/>
                        </a:rPr>
                        <a:t>LTF+GI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u="none" strike="noStrike" dirty="0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u="none" strike="noStrike" dirty="0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u="none" strike="noStrike" dirty="0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Reserved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Disambiguation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Reserved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endParaRPr lang="en-US" sz="1100" b="1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358" marR="5358" marT="5358" marB="0" anchor="b"/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u="none" strike="noStrike" dirty="0">
                          <a:effectLst/>
                          <a:latin typeface="Arial Narrow" panose="020B0606020202030204" pitchFamily="34" charset="0"/>
                        </a:rPr>
                        <a:t>GI+LTF Size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/>
                </a:tc>
                <a:tc hMerge="1"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1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Reserved</a:t>
                      </a:r>
                    </a:p>
                  </a:txBody>
                  <a:tcPr marL="5358" marR="5358" marT="5358" marB="0" anchor="b"/>
                </a:tc>
                <a:extLst>
                  <a:ext uri="{0D108BD9-81ED-4DB2-BD59-A6C34878D82A}">
                    <a16:rowId xmlns:a16="http://schemas.microsoft.com/office/drawing/2014/main" val="41327828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2727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2aa31e5db9d_0_19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SP 4</a:t>
            </a:r>
            <a:endParaRPr dirty="0"/>
          </a:p>
        </p:txBody>
      </p:sp>
      <p:sp>
        <p:nvSpPr>
          <p:cNvPr id="170" name="Google Shape;170;g2aa31e5db9d_0_1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48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14</a:t>
            </a:fld>
            <a:endParaRPr/>
          </a:p>
        </p:txBody>
      </p:sp>
      <p:sp>
        <p:nvSpPr>
          <p:cNvPr id="171" name="Google Shape;171;g2aa31e5db9d_0_19"/>
          <p:cNvSpPr txBox="1">
            <a:spLocks noGrp="1"/>
          </p:cNvSpPr>
          <p:nvPr>
            <p:ph type="dt" idx="10"/>
          </p:nvPr>
        </p:nvSpPr>
        <p:spPr>
          <a:xfrm>
            <a:off x="696925" y="332600"/>
            <a:ext cx="17007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Oct 2024</a:t>
            </a:r>
            <a:endParaRPr dirty="0"/>
          </a:p>
        </p:txBody>
      </p:sp>
      <p:sp>
        <p:nvSpPr>
          <p:cNvPr id="172" name="Google Shape;172;g2aa31e5db9d_0_19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3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Qinghua Li (Intel)</a:t>
            </a:r>
            <a:endParaRPr dirty="0"/>
          </a:p>
        </p:txBody>
      </p:sp>
      <p:sp>
        <p:nvSpPr>
          <p:cNvPr id="2" name="Google Shape;169;g2aa31e5db9d_0_19">
            <a:extLst>
              <a:ext uri="{FF2B5EF4-FFF2-40B4-BE49-F238E27FC236}">
                <a16:creationId xmlns:a16="http://schemas.microsoft.com/office/drawing/2014/main" id="{D6F3F590-CC66-D69B-19D0-504C14FE130F}"/>
              </a:ext>
            </a:extLst>
          </p:cNvPr>
          <p:cNvSpPr txBox="1">
            <a:spLocks/>
          </p:cNvSpPr>
          <p:nvPr/>
        </p:nvSpPr>
        <p:spPr>
          <a:xfrm>
            <a:off x="723837" y="1629697"/>
            <a:ext cx="8176971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en-US" altLang="en-US" sz="2000" b="0" dirty="0"/>
              <a:t>Do you support that when the initiating AP requests the responding AP to join the </a:t>
            </a:r>
            <a:r>
              <a:rPr lang="en-US" altLang="en-US" sz="2000" b="0" dirty="0" err="1"/>
              <a:t>CoBF</a:t>
            </a:r>
            <a:r>
              <a:rPr lang="en-US" altLang="en-US" sz="2000" b="0" dirty="0"/>
              <a:t> sounding, the red subfields in the first and second User Info fields of the NDPA shall be set as follows? </a:t>
            </a:r>
            <a:endParaRPr lang="en-US" altLang="en-US" b="0" dirty="0"/>
          </a:p>
          <a:p>
            <a:pPr marL="742950" lvl="1" indent="-28575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US" altLang="en-US" sz="1600" b="0" dirty="0"/>
              <a:t>NDPA Version Identifier is set to 0 for </a:t>
            </a:r>
            <a:r>
              <a:rPr lang="en-US" altLang="en-US" sz="1600" b="0" dirty="0" err="1"/>
              <a:t>CoBF</a:t>
            </a:r>
            <a:r>
              <a:rPr lang="en-US" altLang="en-US" sz="1600" b="0" dirty="0"/>
              <a:t> sounding in UHR</a:t>
            </a:r>
          </a:p>
          <a:p>
            <a:pPr marL="742950" lvl="1" indent="-28575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US" altLang="en-US" sz="1600" b="0" dirty="0"/>
              <a:t>Number of LTF symbols</a:t>
            </a:r>
            <a:r>
              <a:rPr lang="en-US" altLang="en-US" sz="1600" dirty="0"/>
              <a:t> is set to 0</a:t>
            </a:r>
            <a:r>
              <a:rPr lang="en-US" altLang="en-US" sz="1600" b="0" dirty="0"/>
              <a:t> </a:t>
            </a:r>
            <a:r>
              <a:rPr lang="en-US" altLang="en-US" sz="1600" dirty="0"/>
              <a:t>and 1 for 4 and 8 symbols, respectively</a:t>
            </a:r>
          </a:p>
          <a:p>
            <a:pPr marL="742950" lvl="1" indent="-28575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US" altLang="en-US" sz="1600" dirty="0"/>
              <a:t>Starting Spatial Stream is set to 0 and 1 for the 1</a:t>
            </a:r>
            <a:r>
              <a:rPr lang="en-US" altLang="en-US" sz="1600" baseline="30000" dirty="0"/>
              <a:t>st</a:t>
            </a:r>
            <a:r>
              <a:rPr lang="en-US" altLang="en-US" sz="1600" dirty="0"/>
              <a:t> and 5</a:t>
            </a:r>
            <a:r>
              <a:rPr lang="en-US" altLang="en-US" sz="1600" baseline="30000" dirty="0"/>
              <a:t>th</a:t>
            </a:r>
            <a:r>
              <a:rPr lang="en-US" altLang="en-US" sz="1600" dirty="0"/>
              <a:t> streams, respectively</a:t>
            </a:r>
          </a:p>
          <a:p>
            <a:pPr marL="742950" lvl="1" indent="-28575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US" sz="16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Number of spatial streams </a:t>
            </a:r>
            <a:r>
              <a:rPr lang="en-US" altLang="en-US" sz="1600" dirty="0"/>
              <a:t>is set to 0 and 1 for the 4 and 8 streams, respectively</a:t>
            </a:r>
          </a:p>
          <a:p>
            <a:pPr marL="742950" lvl="1" indent="-28575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US" altLang="en-US" sz="1600" dirty="0"/>
              <a:t>LTF+GI is set to 0 and 1 for 2x LTF+0.8us GI and 2x LTF+1.6us GI, respectively</a:t>
            </a:r>
            <a:r>
              <a:rPr lang="en-US" sz="2000" b="0" dirty="0"/>
              <a:t> </a:t>
            </a:r>
            <a:endParaRPr lang="en-US" dirty="0"/>
          </a:p>
          <a:p>
            <a:pPr marL="742950" lvl="1" indent="-28575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endParaRPr lang="en-US" sz="2000" b="0" dirty="0"/>
          </a:p>
          <a:p>
            <a:pPr>
              <a:spcBef>
                <a:spcPts val="1000"/>
              </a:spcBef>
            </a:pPr>
            <a:endParaRPr lang="en-US" sz="2000" b="0" dirty="0"/>
          </a:p>
          <a:p>
            <a:pPr>
              <a:spcBef>
                <a:spcPts val="1000"/>
              </a:spcBef>
            </a:pPr>
            <a:endParaRPr lang="en-US" sz="2000" b="0" dirty="0"/>
          </a:p>
          <a:p>
            <a:pPr marL="114300" indent="0">
              <a:spcBef>
                <a:spcPts val="1000"/>
              </a:spcBef>
              <a:buFont typeface="Times New Roman"/>
              <a:buNone/>
            </a:pPr>
            <a:endParaRPr lang="en-US" sz="2000" b="0" dirty="0"/>
          </a:p>
          <a:p>
            <a:pPr marL="114300" indent="0">
              <a:spcBef>
                <a:spcPts val="1000"/>
              </a:spcBef>
              <a:buFont typeface="Times New Roman"/>
              <a:buNone/>
            </a:pPr>
            <a:endParaRPr lang="en-US" sz="2000" b="0" dirty="0"/>
          </a:p>
          <a:p>
            <a:pPr marL="114300" indent="0">
              <a:spcBef>
                <a:spcPts val="1000"/>
              </a:spcBef>
              <a:buFont typeface="Times New Roman"/>
              <a:buNone/>
            </a:pPr>
            <a:r>
              <a:rPr lang="en-US" sz="2000" b="0" dirty="0"/>
              <a:t>Y:    N:   A:</a:t>
            </a:r>
          </a:p>
          <a:p>
            <a:pPr>
              <a:spcBef>
                <a:spcPts val="1000"/>
              </a:spcBef>
            </a:pPr>
            <a:endParaRPr lang="en-US" sz="2000" b="0" dirty="0"/>
          </a:p>
          <a:p>
            <a:pPr>
              <a:spcBef>
                <a:spcPts val="1000"/>
              </a:spcBef>
            </a:pPr>
            <a:endParaRPr lang="en-US" sz="2000" b="0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6A544DB-7EEC-0CBD-2A20-6767677240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2680727"/>
              </p:ext>
            </p:extLst>
          </p:nvPr>
        </p:nvGraphicFramePr>
        <p:xfrm>
          <a:off x="924950" y="4200306"/>
          <a:ext cx="7774744" cy="1544191"/>
        </p:xfrm>
        <a:graphic>
          <a:graphicData uri="http://schemas.openxmlformats.org/drawingml/2006/table">
            <a:tbl>
              <a:tblPr firstRow="1" firstCol="1" bandRow="1">
                <a:tableStyleId>{A6004A5C-CBC5-4C12-ADC4-98C6133AA3B1}</a:tableStyleId>
              </a:tblPr>
              <a:tblGrid>
                <a:gridCol w="713955">
                  <a:extLst>
                    <a:ext uri="{9D8B030D-6E8A-4147-A177-3AD203B41FA5}">
                      <a16:colId xmlns:a16="http://schemas.microsoft.com/office/drawing/2014/main" val="1701498668"/>
                    </a:ext>
                  </a:extLst>
                </a:gridCol>
                <a:gridCol w="1406911">
                  <a:extLst>
                    <a:ext uri="{9D8B030D-6E8A-4147-A177-3AD203B41FA5}">
                      <a16:colId xmlns:a16="http://schemas.microsoft.com/office/drawing/2014/main" val="916474902"/>
                    </a:ext>
                  </a:extLst>
                </a:gridCol>
                <a:gridCol w="262484">
                  <a:extLst>
                    <a:ext uri="{9D8B030D-6E8A-4147-A177-3AD203B41FA5}">
                      <a16:colId xmlns:a16="http://schemas.microsoft.com/office/drawing/2014/main" val="2916085097"/>
                    </a:ext>
                  </a:extLst>
                </a:gridCol>
                <a:gridCol w="314980">
                  <a:extLst>
                    <a:ext uri="{9D8B030D-6E8A-4147-A177-3AD203B41FA5}">
                      <a16:colId xmlns:a16="http://schemas.microsoft.com/office/drawing/2014/main" val="3214188218"/>
                    </a:ext>
                  </a:extLst>
                </a:gridCol>
                <a:gridCol w="272982">
                  <a:extLst>
                    <a:ext uri="{9D8B030D-6E8A-4147-A177-3AD203B41FA5}">
                      <a16:colId xmlns:a16="http://schemas.microsoft.com/office/drawing/2014/main" val="2753517735"/>
                    </a:ext>
                  </a:extLst>
                </a:gridCol>
                <a:gridCol w="272982">
                  <a:extLst>
                    <a:ext uri="{9D8B030D-6E8A-4147-A177-3AD203B41FA5}">
                      <a16:colId xmlns:a16="http://schemas.microsoft.com/office/drawing/2014/main" val="834102367"/>
                    </a:ext>
                  </a:extLst>
                </a:gridCol>
                <a:gridCol w="304481">
                  <a:extLst>
                    <a:ext uri="{9D8B030D-6E8A-4147-A177-3AD203B41FA5}">
                      <a16:colId xmlns:a16="http://schemas.microsoft.com/office/drawing/2014/main" val="3082336432"/>
                    </a:ext>
                  </a:extLst>
                </a:gridCol>
                <a:gridCol w="440972">
                  <a:extLst>
                    <a:ext uri="{9D8B030D-6E8A-4147-A177-3AD203B41FA5}">
                      <a16:colId xmlns:a16="http://schemas.microsoft.com/office/drawing/2014/main" val="2647813647"/>
                    </a:ext>
                  </a:extLst>
                </a:gridCol>
                <a:gridCol w="377977">
                  <a:extLst>
                    <a:ext uri="{9D8B030D-6E8A-4147-A177-3AD203B41FA5}">
                      <a16:colId xmlns:a16="http://schemas.microsoft.com/office/drawing/2014/main" val="63365325"/>
                    </a:ext>
                  </a:extLst>
                </a:gridCol>
                <a:gridCol w="28858">
                  <a:extLst>
                    <a:ext uri="{9D8B030D-6E8A-4147-A177-3AD203B41FA5}">
                      <a16:colId xmlns:a16="http://schemas.microsoft.com/office/drawing/2014/main" val="4278276520"/>
                    </a:ext>
                  </a:extLst>
                </a:gridCol>
                <a:gridCol w="433098">
                  <a:extLst>
                    <a:ext uri="{9D8B030D-6E8A-4147-A177-3AD203B41FA5}">
                      <a16:colId xmlns:a16="http://schemas.microsoft.com/office/drawing/2014/main" val="2857383459"/>
                    </a:ext>
                  </a:extLst>
                </a:gridCol>
                <a:gridCol w="398975">
                  <a:extLst>
                    <a:ext uri="{9D8B030D-6E8A-4147-A177-3AD203B41FA5}">
                      <a16:colId xmlns:a16="http://schemas.microsoft.com/office/drawing/2014/main" val="3680679613"/>
                    </a:ext>
                  </a:extLst>
                </a:gridCol>
                <a:gridCol w="598462">
                  <a:extLst>
                    <a:ext uri="{9D8B030D-6E8A-4147-A177-3AD203B41FA5}">
                      <a16:colId xmlns:a16="http://schemas.microsoft.com/office/drawing/2014/main" val="2598257505"/>
                    </a:ext>
                  </a:extLst>
                </a:gridCol>
                <a:gridCol w="803199">
                  <a:extLst>
                    <a:ext uri="{9D8B030D-6E8A-4147-A177-3AD203B41FA5}">
                      <a16:colId xmlns:a16="http://schemas.microsoft.com/office/drawing/2014/main" val="2774660385"/>
                    </a:ext>
                  </a:extLst>
                </a:gridCol>
                <a:gridCol w="272982">
                  <a:extLst>
                    <a:ext uri="{9D8B030D-6E8A-4147-A177-3AD203B41FA5}">
                      <a16:colId xmlns:a16="http://schemas.microsoft.com/office/drawing/2014/main" val="877459651"/>
                    </a:ext>
                  </a:extLst>
                </a:gridCol>
                <a:gridCol w="199488">
                  <a:extLst>
                    <a:ext uri="{9D8B030D-6E8A-4147-A177-3AD203B41FA5}">
                      <a16:colId xmlns:a16="http://schemas.microsoft.com/office/drawing/2014/main" val="3256622796"/>
                    </a:ext>
                  </a:extLst>
                </a:gridCol>
                <a:gridCol w="199488">
                  <a:extLst>
                    <a:ext uri="{9D8B030D-6E8A-4147-A177-3AD203B41FA5}">
                      <a16:colId xmlns:a16="http://schemas.microsoft.com/office/drawing/2014/main" val="1806307065"/>
                    </a:ext>
                  </a:extLst>
                </a:gridCol>
                <a:gridCol w="472470">
                  <a:extLst>
                    <a:ext uri="{9D8B030D-6E8A-4147-A177-3AD203B41FA5}">
                      <a16:colId xmlns:a16="http://schemas.microsoft.com/office/drawing/2014/main" val="58153240"/>
                    </a:ext>
                  </a:extLst>
                </a:gridCol>
              </a:tblGrid>
              <a:tr h="23056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Bit</a:t>
                      </a:r>
                      <a:endParaRPr lang="en-US" sz="900" dirty="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0 - 10</a:t>
                      </a:r>
                      <a:endParaRPr lang="en-US" sz="9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11</a:t>
                      </a:r>
                      <a:endParaRPr lang="en-US" sz="9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12</a:t>
                      </a:r>
                      <a:endParaRPr lang="en-US" sz="9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13</a:t>
                      </a:r>
                      <a:endParaRPr lang="en-US" sz="9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14</a:t>
                      </a:r>
                      <a:endParaRPr lang="en-US" sz="9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15</a:t>
                      </a:r>
                      <a:endParaRPr lang="en-US" sz="9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16</a:t>
                      </a:r>
                      <a:endParaRPr lang="en-US" sz="9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17</a:t>
                      </a:r>
                      <a:endParaRPr lang="en-US" sz="9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18</a:t>
                      </a:r>
                      <a:endParaRPr lang="en-US" sz="9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19</a:t>
                      </a:r>
                      <a:endParaRPr lang="en-US" sz="9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20 - 26</a:t>
                      </a:r>
                      <a:endParaRPr lang="en-US" sz="9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27</a:t>
                      </a:r>
                      <a:endParaRPr lang="en-US" sz="9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28</a:t>
                      </a:r>
                      <a:endParaRPr lang="en-US" sz="9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29</a:t>
                      </a:r>
                      <a:endParaRPr lang="en-US" sz="9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30</a:t>
                      </a:r>
                      <a:endParaRPr lang="en-US" sz="9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31</a:t>
                      </a:r>
                      <a:endParaRPr lang="en-US" sz="900" dirty="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extLst>
                  <a:ext uri="{0D108BD9-81ED-4DB2-BD59-A6C34878D82A}">
                    <a16:rowId xmlns:a16="http://schemas.microsoft.com/office/drawing/2014/main" val="130085702"/>
                  </a:ext>
                </a:extLst>
              </a:tr>
              <a:tr h="5481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</a:t>
                      </a:r>
                      <a:r>
                        <a:rPr lang="en-US" sz="1000" baseline="30000">
                          <a:effectLst/>
                        </a:rPr>
                        <a:t>st</a:t>
                      </a:r>
                      <a:r>
                        <a:rPr lang="en-US" sz="1000">
                          <a:effectLst/>
                        </a:rPr>
                        <a:t> User Info field</a:t>
                      </a:r>
                      <a:endParaRPr lang="en-US" sz="9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AID11: 2047</a:t>
                      </a:r>
                      <a:endParaRPr lang="en-US" sz="9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C00000"/>
                          </a:solidFill>
                          <a:effectLst/>
                        </a:rPr>
                        <a:t>NDPA Version Identifier</a:t>
                      </a:r>
                      <a:endParaRPr lang="en-US" sz="900" dirty="0">
                        <a:solidFill>
                          <a:srgbClr val="C00000"/>
                        </a:solidFill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BSS Color</a:t>
                      </a:r>
                      <a:endParaRPr lang="en-US" sz="900" dirty="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TXOP</a:t>
                      </a:r>
                      <a:endParaRPr lang="en-US" sz="900" dirty="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Disambiguation</a:t>
                      </a:r>
                      <a:endParaRPr lang="en-US" sz="9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Bandwidth</a:t>
                      </a:r>
                      <a:endParaRPr lang="en-US" sz="9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Reserved</a:t>
                      </a:r>
                      <a:endParaRPr lang="en-US" sz="900" dirty="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extLst>
                  <a:ext uri="{0D108BD9-81ED-4DB2-BD59-A6C34878D82A}">
                    <a16:rowId xmlns:a16="http://schemas.microsoft.com/office/drawing/2014/main" val="1245967296"/>
                  </a:ext>
                </a:extLst>
              </a:tr>
              <a:tr h="76432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2</a:t>
                      </a:r>
                      <a:r>
                        <a:rPr lang="en-US" sz="1000" baseline="30000" dirty="0">
                          <a:effectLst/>
                        </a:rPr>
                        <a:t>nd</a:t>
                      </a:r>
                      <a:r>
                        <a:rPr lang="en-US" sz="1000" dirty="0">
                          <a:effectLst/>
                        </a:rPr>
                        <a:t> User Info field</a:t>
                      </a:r>
                      <a:endParaRPr lang="en-US" sz="900" dirty="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AID11: AID of responding AP</a:t>
                      </a:r>
                      <a:endParaRPr lang="en-US" sz="9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 grid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Punctured Channel Information</a:t>
                      </a:r>
                      <a:endParaRPr lang="en-US" sz="9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C00000"/>
                          </a:solidFill>
                          <a:effectLst/>
                        </a:rPr>
                        <a:t>Number of LTF Symbols</a:t>
                      </a:r>
                      <a:endParaRPr lang="en-US" sz="900" dirty="0">
                        <a:solidFill>
                          <a:srgbClr val="C00000"/>
                        </a:solidFill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C00000"/>
                          </a:solidFill>
                          <a:effectLst/>
                        </a:rPr>
                        <a:t>Starting Spatial</a:t>
                      </a:r>
                      <a:endParaRPr lang="en-US" sz="900" dirty="0">
                        <a:solidFill>
                          <a:srgbClr val="C00000"/>
                        </a:solidFill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C00000"/>
                          </a:solidFill>
                          <a:effectLst/>
                        </a:rPr>
                        <a:t>Stream</a:t>
                      </a:r>
                      <a:endParaRPr lang="en-US" sz="900" dirty="0">
                        <a:solidFill>
                          <a:srgbClr val="C00000"/>
                        </a:solidFill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C00000"/>
                          </a:solidFill>
                          <a:effectLst/>
                        </a:rPr>
                        <a:t>Number of Spatial Streams</a:t>
                      </a:r>
                      <a:endParaRPr lang="en-US" sz="900" dirty="0">
                        <a:solidFill>
                          <a:srgbClr val="C00000"/>
                        </a:solidFill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C00000"/>
                          </a:solidFill>
                          <a:effectLst/>
                        </a:rPr>
                        <a:t>LTF+GI</a:t>
                      </a:r>
                      <a:endParaRPr lang="en-US" sz="900" dirty="0">
                        <a:solidFill>
                          <a:srgbClr val="C00000"/>
                        </a:solidFill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Reserved</a:t>
                      </a:r>
                      <a:endParaRPr lang="en-US" sz="9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Disambiguation</a:t>
                      </a:r>
                      <a:endParaRPr lang="en-US" sz="9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Reserved</a:t>
                      </a:r>
                      <a:endParaRPr lang="en-US" sz="900" dirty="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9253090"/>
                  </a:ext>
                </a:extLst>
              </a:tr>
            </a:tbl>
          </a:graphicData>
        </a:graphic>
      </p:graphicFrame>
      <p:sp>
        <p:nvSpPr>
          <p:cNvPr id="4" name="Rectangle 1">
            <a:extLst>
              <a:ext uri="{FF2B5EF4-FFF2-40B4-BE49-F238E27FC236}">
                <a16:creationId xmlns:a16="http://schemas.microsoft.com/office/drawing/2014/main" id="{E167D87F-CDE9-430C-33C1-0692A3B024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1800" y="3410097"/>
            <a:ext cx="184731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03898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2aa31e5db9d_0_19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Reference</a:t>
            </a:r>
            <a:endParaRPr dirty="0"/>
          </a:p>
        </p:txBody>
      </p:sp>
      <p:sp>
        <p:nvSpPr>
          <p:cNvPr id="169" name="Google Shape;169;g2aa31e5db9d_0_19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114300" indent="0">
              <a:spcBef>
                <a:spcPts val="1000"/>
              </a:spcBef>
              <a:buNone/>
            </a:pPr>
            <a:r>
              <a:rPr lang="en-US" sz="2000" b="0" dirty="0"/>
              <a:t>[1] 11-24-1542-00-00bn, </a:t>
            </a:r>
            <a:r>
              <a:rPr lang="en-US" sz="2000" b="0" i="1" dirty="0"/>
              <a:t>Sounding Schemes for Coordinated Beamforming</a:t>
            </a:r>
            <a:r>
              <a:rPr lang="en-US" sz="2000" b="0" dirty="0"/>
              <a:t>, </a:t>
            </a:r>
            <a:r>
              <a:rPr lang="en-US" sz="2000" b="0" kern="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Sameer Vermani</a:t>
            </a:r>
            <a:r>
              <a:rPr lang="en-US" sz="2000" b="0" dirty="0"/>
              <a:t>, </a:t>
            </a:r>
            <a:r>
              <a:rPr lang="en-US" sz="2000" b="0" i="1" dirty="0"/>
              <a:t>et al</a:t>
            </a:r>
            <a:r>
              <a:rPr lang="en-US" sz="2000" b="0" dirty="0"/>
              <a:t>., Qualcomm </a:t>
            </a:r>
          </a:p>
          <a:p>
            <a:pPr marL="114300" indent="0">
              <a:spcBef>
                <a:spcPts val="1000"/>
              </a:spcBef>
              <a:buNone/>
            </a:pPr>
            <a:r>
              <a:rPr lang="en-US" sz="2000" b="0" dirty="0"/>
              <a:t>[2] 11-24-1865-01-00bn, </a:t>
            </a:r>
            <a:r>
              <a:rPr lang="en-US" sz="2000" b="0" i="1" dirty="0"/>
              <a:t>Universal Sounding and NDPA Signaling</a:t>
            </a:r>
            <a:r>
              <a:rPr lang="en-US" sz="2000" b="0" dirty="0"/>
              <a:t>, You-Wei Chen, , </a:t>
            </a:r>
            <a:r>
              <a:rPr lang="en-US" sz="2000" b="0" i="1" dirty="0"/>
              <a:t>et al</a:t>
            </a:r>
            <a:r>
              <a:rPr lang="en-US" sz="2000" b="0" dirty="0"/>
              <a:t>., MediaTek </a:t>
            </a:r>
            <a:endParaRPr sz="2000" b="0" dirty="0"/>
          </a:p>
        </p:txBody>
      </p:sp>
      <p:sp>
        <p:nvSpPr>
          <p:cNvPr id="170" name="Google Shape;170;g2aa31e5db9d_0_1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48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15</a:t>
            </a:fld>
            <a:endParaRPr/>
          </a:p>
        </p:txBody>
      </p:sp>
      <p:sp>
        <p:nvSpPr>
          <p:cNvPr id="171" name="Google Shape;171;g2aa31e5db9d_0_19"/>
          <p:cNvSpPr txBox="1">
            <a:spLocks noGrp="1"/>
          </p:cNvSpPr>
          <p:nvPr>
            <p:ph type="dt" idx="10"/>
          </p:nvPr>
        </p:nvSpPr>
        <p:spPr>
          <a:xfrm>
            <a:off x="696925" y="332600"/>
            <a:ext cx="17007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Nov 2024</a:t>
            </a:r>
            <a:endParaRPr dirty="0"/>
          </a:p>
        </p:txBody>
      </p:sp>
      <p:sp>
        <p:nvSpPr>
          <p:cNvPr id="172" name="Google Shape;172;g2aa31e5db9d_0_19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3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Qinghua Li (Intel)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574701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2aa31e5db9d_0_19"/>
          <p:cNvSpPr txBox="1">
            <a:spLocks noGrp="1"/>
          </p:cNvSpPr>
          <p:nvPr>
            <p:ph type="title"/>
          </p:nvPr>
        </p:nvSpPr>
        <p:spPr>
          <a:xfrm>
            <a:off x="685800" y="2362200"/>
            <a:ext cx="7772400" cy="1066800"/>
          </a:xfrm>
          <a:prstGeom prst="rect">
            <a:avLst/>
          </a:prstGeom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Backup</a:t>
            </a:r>
            <a:endParaRPr dirty="0"/>
          </a:p>
        </p:txBody>
      </p:sp>
      <p:sp>
        <p:nvSpPr>
          <p:cNvPr id="170" name="Google Shape;170;g2aa31e5db9d_0_1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48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16</a:t>
            </a:fld>
            <a:endParaRPr/>
          </a:p>
        </p:txBody>
      </p:sp>
      <p:sp>
        <p:nvSpPr>
          <p:cNvPr id="171" name="Google Shape;171;g2aa31e5db9d_0_19"/>
          <p:cNvSpPr txBox="1">
            <a:spLocks noGrp="1"/>
          </p:cNvSpPr>
          <p:nvPr>
            <p:ph type="dt" idx="10"/>
          </p:nvPr>
        </p:nvSpPr>
        <p:spPr>
          <a:xfrm>
            <a:off x="696925" y="332600"/>
            <a:ext cx="17007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Nov 2024</a:t>
            </a:r>
            <a:endParaRPr dirty="0"/>
          </a:p>
        </p:txBody>
      </p:sp>
      <p:sp>
        <p:nvSpPr>
          <p:cNvPr id="172" name="Google Shape;172;g2aa31e5db9d_0_19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3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Qinghua Li (Intel)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217745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2aa31e5db9d_0_1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48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17</a:t>
            </a:fld>
            <a:endParaRPr/>
          </a:p>
        </p:txBody>
      </p:sp>
      <p:sp>
        <p:nvSpPr>
          <p:cNvPr id="171" name="Google Shape;171;g2aa31e5db9d_0_19"/>
          <p:cNvSpPr txBox="1">
            <a:spLocks noGrp="1"/>
          </p:cNvSpPr>
          <p:nvPr>
            <p:ph type="dt" idx="10"/>
          </p:nvPr>
        </p:nvSpPr>
        <p:spPr>
          <a:xfrm>
            <a:off x="696925" y="332600"/>
            <a:ext cx="17007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Nov 2024</a:t>
            </a:r>
            <a:endParaRPr dirty="0"/>
          </a:p>
        </p:txBody>
      </p:sp>
      <p:sp>
        <p:nvSpPr>
          <p:cNvPr id="172" name="Google Shape;172;g2aa31e5db9d_0_19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3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Qinghua Li (Intel)</a:t>
            </a:r>
            <a:endParaRPr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347BE3E-ADC9-4ADD-6B34-1119C21883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9856" y="2756213"/>
            <a:ext cx="7464287" cy="1684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7700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2aa31e5db9d_0_1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48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18</a:t>
            </a:fld>
            <a:endParaRPr/>
          </a:p>
        </p:txBody>
      </p:sp>
      <p:sp>
        <p:nvSpPr>
          <p:cNvPr id="171" name="Google Shape;171;g2aa31e5db9d_0_19"/>
          <p:cNvSpPr txBox="1">
            <a:spLocks noGrp="1"/>
          </p:cNvSpPr>
          <p:nvPr>
            <p:ph type="dt" idx="10"/>
          </p:nvPr>
        </p:nvSpPr>
        <p:spPr>
          <a:xfrm>
            <a:off x="696925" y="332600"/>
            <a:ext cx="17007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Nov 2024</a:t>
            </a:r>
            <a:endParaRPr dirty="0"/>
          </a:p>
        </p:txBody>
      </p:sp>
      <p:sp>
        <p:nvSpPr>
          <p:cNvPr id="172" name="Google Shape;172;g2aa31e5db9d_0_19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3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Qinghua Li (Intel)</a:t>
            </a:r>
            <a:endParaRPr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C6883DA-160B-7751-B404-2DC9EA3C26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8831" y="824949"/>
            <a:ext cx="7285520" cy="5381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2544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/>
              <a:t>Recap of Sequential Sounding</a:t>
            </a:r>
            <a:endParaRPr dirty="0"/>
          </a:p>
        </p:txBody>
      </p:sp>
      <p:sp>
        <p:nvSpPr>
          <p:cNvPr id="118" name="Google Shape;118;p2"/>
          <p:cNvSpPr txBox="1">
            <a:spLocks noGrp="1"/>
          </p:cNvSpPr>
          <p:nvPr>
            <p:ph type="body" idx="1"/>
          </p:nvPr>
        </p:nvSpPr>
        <p:spPr>
          <a:xfrm>
            <a:off x="685800" y="1752600"/>
            <a:ext cx="7772400" cy="8634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  <a:p>
            <a:pPr marL="742950" lvl="1" indent="-1841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endParaRPr sz="1600" b="0" dirty="0"/>
          </a:p>
          <a:p>
            <a:pPr marL="342900" lvl="0" indent="-2413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endParaRPr sz="1600" b="0" dirty="0"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  <a:p>
            <a:pPr marL="34290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  <a:p>
            <a:pPr marL="34290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  <a:p>
            <a:pPr marL="34290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  <a:p>
            <a:pPr marL="34290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</p:txBody>
      </p:sp>
      <p:sp>
        <p:nvSpPr>
          <p:cNvPr id="119" name="Google Shape;119;p2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Qinghua Li (Intel)</a:t>
            </a:r>
            <a:endParaRPr dirty="0"/>
          </a:p>
        </p:txBody>
      </p:sp>
      <p:sp>
        <p:nvSpPr>
          <p:cNvPr id="120" name="Google Shape;120;p2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2</a:t>
            </a:fld>
            <a:endParaRPr/>
          </a:p>
        </p:txBody>
      </p:sp>
      <p:sp>
        <p:nvSpPr>
          <p:cNvPr id="121" name="Google Shape;121;p2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795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Nov 2024</a:t>
            </a:r>
            <a:endParaRPr dirty="0"/>
          </a:p>
        </p:txBody>
      </p:sp>
      <p:sp>
        <p:nvSpPr>
          <p:cNvPr id="2" name="Google Shape;128;g2aa31e5db9d_0_0">
            <a:extLst>
              <a:ext uri="{FF2B5EF4-FFF2-40B4-BE49-F238E27FC236}">
                <a16:creationId xmlns:a16="http://schemas.microsoft.com/office/drawing/2014/main" id="{B5B3E634-4757-0471-7D5C-B994F2204A81}"/>
              </a:ext>
            </a:extLst>
          </p:cNvPr>
          <p:cNvSpPr txBox="1">
            <a:spLocks/>
          </p:cNvSpPr>
          <p:nvPr/>
        </p:nvSpPr>
        <p:spPr>
          <a:xfrm>
            <a:off x="788314" y="1854978"/>
            <a:ext cx="7772400" cy="12531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z="2000" b="0" dirty="0"/>
              <a:t>One AP per channel sounding subsequence [1]</a:t>
            </a:r>
          </a:p>
          <a:p>
            <a:r>
              <a:rPr lang="en-US" sz="2000" b="0" dirty="0"/>
              <a:t>Four subsequences are needed for both AP 1 and AP2</a:t>
            </a:r>
            <a:endParaRPr lang="en-US" sz="2000" dirty="0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19E1612B-1BF0-037F-E07B-CE07DA0D2C34}"/>
              </a:ext>
            </a:extLst>
          </p:cNvPr>
          <p:cNvCxnSpPr>
            <a:cxnSpLocks/>
          </p:cNvCxnSpPr>
          <p:nvPr/>
        </p:nvCxnSpPr>
        <p:spPr>
          <a:xfrm flipV="1">
            <a:off x="915728" y="4141338"/>
            <a:ext cx="7711716" cy="24408"/>
          </a:xfrm>
          <a:prstGeom prst="line">
            <a:avLst/>
          </a:prstGeom>
          <a:ln w="1905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>
            <a:extLst>
              <a:ext uri="{FF2B5EF4-FFF2-40B4-BE49-F238E27FC236}">
                <a16:creationId xmlns:a16="http://schemas.microsoft.com/office/drawing/2014/main" id="{8D148A76-C0B9-A9D5-1490-8515FDCB81BA}"/>
              </a:ext>
            </a:extLst>
          </p:cNvPr>
          <p:cNvSpPr/>
          <p:nvPr/>
        </p:nvSpPr>
        <p:spPr bwMode="auto">
          <a:xfrm>
            <a:off x="1516658" y="3793182"/>
            <a:ext cx="603636" cy="36150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/>
              <a:t>NDPA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945BF28-A9DC-2A5C-148D-C4E24F1AAA1C}"/>
              </a:ext>
            </a:extLst>
          </p:cNvPr>
          <p:cNvCxnSpPr>
            <a:cxnSpLocks/>
          </p:cNvCxnSpPr>
          <p:nvPr/>
        </p:nvCxnSpPr>
        <p:spPr>
          <a:xfrm flipV="1">
            <a:off x="887870" y="4679767"/>
            <a:ext cx="7768451" cy="2341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96C63C8F-5957-DC2E-74CB-4F473E09EB8C}"/>
              </a:ext>
            </a:extLst>
          </p:cNvPr>
          <p:cNvSpPr txBox="1"/>
          <p:nvPr/>
        </p:nvSpPr>
        <p:spPr>
          <a:xfrm>
            <a:off x="141277" y="3899314"/>
            <a:ext cx="1165704" cy="2862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Initiating AP1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C9D5829-446A-D291-548D-7F2581AC48F4}"/>
              </a:ext>
            </a:extLst>
          </p:cNvPr>
          <p:cNvSpPr txBox="1"/>
          <p:nvPr/>
        </p:nvSpPr>
        <p:spPr>
          <a:xfrm>
            <a:off x="0" y="4474781"/>
            <a:ext cx="1370888" cy="2862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Responding AP2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6BB1516-7FC7-956B-C8DA-8B151F9E3263}"/>
              </a:ext>
            </a:extLst>
          </p:cNvPr>
          <p:cNvSpPr/>
          <p:nvPr/>
        </p:nvSpPr>
        <p:spPr bwMode="auto">
          <a:xfrm>
            <a:off x="2186042" y="3796869"/>
            <a:ext cx="935665" cy="36150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NDP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D9948A5-59A2-3E51-95F5-7C7A57A31B20}"/>
              </a:ext>
            </a:extLst>
          </p:cNvPr>
          <p:cNvCxnSpPr>
            <a:cxnSpLocks/>
          </p:cNvCxnSpPr>
          <p:nvPr/>
        </p:nvCxnSpPr>
        <p:spPr>
          <a:xfrm flipV="1">
            <a:off x="887870" y="5253114"/>
            <a:ext cx="7768451" cy="45491"/>
          </a:xfrm>
          <a:prstGeom prst="line">
            <a:avLst/>
          </a:prstGeom>
          <a:ln w="1905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ECC0D2B0-09F4-601D-762D-FE621E70B2E7}"/>
              </a:ext>
            </a:extLst>
          </p:cNvPr>
          <p:cNvSpPr txBox="1"/>
          <p:nvPr/>
        </p:nvSpPr>
        <p:spPr>
          <a:xfrm>
            <a:off x="205740" y="5012373"/>
            <a:ext cx="1165148" cy="286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STA1 of AP1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EA56A7-8525-1540-7422-6803A42B5528}"/>
              </a:ext>
            </a:extLst>
          </p:cNvPr>
          <p:cNvCxnSpPr>
            <a:cxnSpLocks/>
          </p:cNvCxnSpPr>
          <p:nvPr/>
        </p:nvCxnSpPr>
        <p:spPr>
          <a:xfrm flipV="1">
            <a:off x="919270" y="5825200"/>
            <a:ext cx="7737051" cy="50636"/>
          </a:xfrm>
          <a:prstGeom prst="line">
            <a:avLst/>
          </a:prstGeom>
          <a:ln w="1905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A2E87DA9-4D79-34E8-E61B-C2437A6563A0}"/>
              </a:ext>
            </a:extLst>
          </p:cNvPr>
          <p:cNvSpPr txBox="1"/>
          <p:nvPr/>
        </p:nvSpPr>
        <p:spPr>
          <a:xfrm>
            <a:off x="205740" y="5562306"/>
            <a:ext cx="1067921" cy="2862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STA2 of AP2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ABD26F5-827D-2AD2-DFE0-A3D6730CD71F}"/>
              </a:ext>
            </a:extLst>
          </p:cNvPr>
          <p:cNvSpPr/>
          <p:nvPr/>
        </p:nvSpPr>
        <p:spPr bwMode="auto">
          <a:xfrm>
            <a:off x="3638863" y="4907281"/>
            <a:ext cx="532378" cy="3721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50" dirty="0">
              <a:solidFill>
                <a:schemeClr val="bg1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C1FE78F-5FD8-A6DE-B99A-2FCADB40A594}"/>
              </a:ext>
            </a:extLst>
          </p:cNvPr>
          <p:cNvSpPr/>
          <p:nvPr/>
        </p:nvSpPr>
        <p:spPr bwMode="auto">
          <a:xfrm>
            <a:off x="6955759" y="3782489"/>
            <a:ext cx="388015" cy="3588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/>
              <a:t>BFRP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78BE1E8-DC11-3C19-56F6-D234CF33ABE1}"/>
              </a:ext>
            </a:extLst>
          </p:cNvPr>
          <p:cNvSpPr/>
          <p:nvPr/>
        </p:nvSpPr>
        <p:spPr bwMode="auto">
          <a:xfrm>
            <a:off x="5332247" y="3784823"/>
            <a:ext cx="603636" cy="36150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/>
              <a:t>NDPA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4C1ECEC-1B16-FEFF-163C-E4D3D2E4B346}"/>
              </a:ext>
            </a:extLst>
          </p:cNvPr>
          <p:cNvSpPr/>
          <p:nvPr/>
        </p:nvSpPr>
        <p:spPr bwMode="auto">
          <a:xfrm>
            <a:off x="6001045" y="4317547"/>
            <a:ext cx="935665" cy="36150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NDP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79984AF-744D-86DA-B7C5-D1DB77D6CF5C}"/>
              </a:ext>
            </a:extLst>
          </p:cNvPr>
          <p:cNvSpPr/>
          <p:nvPr/>
        </p:nvSpPr>
        <p:spPr bwMode="auto">
          <a:xfrm>
            <a:off x="7471578" y="4880974"/>
            <a:ext cx="532378" cy="37214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50" dirty="0">
              <a:solidFill>
                <a:srgbClr val="FFC000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FC737ED-9043-BC66-0210-FAAD0BFC843D}"/>
              </a:ext>
            </a:extLst>
          </p:cNvPr>
          <p:cNvSpPr/>
          <p:nvPr/>
        </p:nvSpPr>
        <p:spPr bwMode="auto">
          <a:xfrm>
            <a:off x="3187455" y="3791404"/>
            <a:ext cx="388015" cy="3588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/>
              <a:t>BFRP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6F333E03-CC65-9DFF-C3C2-E88C05C60BB4}"/>
              </a:ext>
            </a:extLst>
          </p:cNvPr>
          <p:cNvSpPr/>
          <p:nvPr/>
        </p:nvSpPr>
        <p:spPr>
          <a:xfrm>
            <a:off x="1339855" y="3525243"/>
            <a:ext cx="2972516" cy="1946114"/>
          </a:xfrm>
          <a:prstGeom prst="roundRect">
            <a:avLst/>
          </a:prstGeom>
          <a:noFill/>
          <a:ln w="1905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284D0B0-E597-6F30-7B62-4FD2506CE847}"/>
              </a:ext>
            </a:extLst>
          </p:cNvPr>
          <p:cNvSpPr txBox="1"/>
          <p:nvPr/>
        </p:nvSpPr>
        <p:spPr>
          <a:xfrm>
            <a:off x="1683813" y="3162797"/>
            <a:ext cx="22846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Already supported by EHT</a:t>
            </a:r>
          </a:p>
        </p:txBody>
      </p:sp>
    </p:spTree>
    <p:extLst>
      <p:ext uri="{BB962C8B-B14F-4D97-AF65-F5344CB8AC3E}">
        <p14:creationId xmlns:p14="http://schemas.microsoft.com/office/powerpoint/2010/main" val="154952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/>
              <a:t>Recap of Joint Sounding</a:t>
            </a:r>
            <a:endParaRPr dirty="0"/>
          </a:p>
        </p:txBody>
      </p:sp>
      <p:sp>
        <p:nvSpPr>
          <p:cNvPr id="119" name="Google Shape;119;p2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Qinghua Li (Intel)</a:t>
            </a:r>
            <a:endParaRPr dirty="0"/>
          </a:p>
        </p:txBody>
      </p:sp>
      <p:sp>
        <p:nvSpPr>
          <p:cNvPr id="120" name="Google Shape;120;p2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3</a:t>
            </a:fld>
            <a:endParaRPr/>
          </a:p>
        </p:txBody>
      </p:sp>
      <p:sp>
        <p:nvSpPr>
          <p:cNvPr id="121" name="Google Shape;121;p2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795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Nov 2024</a:t>
            </a:r>
            <a:endParaRPr dirty="0"/>
          </a:p>
        </p:txBody>
      </p:sp>
      <p:sp>
        <p:nvSpPr>
          <p:cNvPr id="2" name="Google Shape;128;g2aa31e5db9d_0_0">
            <a:extLst>
              <a:ext uri="{FF2B5EF4-FFF2-40B4-BE49-F238E27FC236}">
                <a16:creationId xmlns:a16="http://schemas.microsoft.com/office/drawing/2014/main" id="{B5B3E634-4757-0471-7D5C-B994F2204A81}"/>
              </a:ext>
            </a:extLst>
          </p:cNvPr>
          <p:cNvSpPr txBox="1">
            <a:spLocks/>
          </p:cNvSpPr>
          <p:nvPr/>
        </p:nvSpPr>
        <p:spPr>
          <a:xfrm>
            <a:off x="685800" y="1981200"/>
            <a:ext cx="7772400" cy="8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z="2000" b="0" dirty="0"/>
              <a:t>Two APs per channel sounding [1]</a:t>
            </a:r>
            <a:endParaRPr lang="en-US" sz="2000" dirty="0"/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5F1C989B-98A1-6E5B-C62A-33C0A1BBB311}"/>
              </a:ext>
            </a:extLst>
          </p:cNvPr>
          <p:cNvCxnSpPr>
            <a:cxnSpLocks/>
          </p:cNvCxnSpPr>
          <p:nvPr/>
        </p:nvCxnSpPr>
        <p:spPr>
          <a:xfrm flipV="1">
            <a:off x="915728" y="3734029"/>
            <a:ext cx="7740593" cy="19736"/>
          </a:xfrm>
          <a:prstGeom prst="line">
            <a:avLst/>
          </a:prstGeom>
          <a:ln w="1905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>
            <a:extLst>
              <a:ext uri="{FF2B5EF4-FFF2-40B4-BE49-F238E27FC236}">
                <a16:creationId xmlns:a16="http://schemas.microsoft.com/office/drawing/2014/main" id="{32DA9737-C1C0-8C12-812D-65A47A8DB250}"/>
              </a:ext>
            </a:extLst>
          </p:cNvPr>
          <p:cNvSpPr/>
          <p:nvPr/>
        </p:nvSpPr>
        <p:spPr bwMode="auto">
          <a:xfrm>
            <a:off x="1516658" y="3372522"/>
            <a:ext cx="603636" cy="36150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/>
              <a:t>NDPA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C4CBC975-8CEB-04E7-DF03-C19B8599D4C5}"/>
              </a:ext>
            </a:extLst>
          </p:cNvPr>
          <p:cNvCxnSpPr>
            <a:cxnSpLocks/>
          </p:cNvCxnSpPr>
          <p:nvPr/>
        </p:nvCxnSpPr>
        <p:spPr>
          <a:xfrm flipV="1">
            <a:off x="887870" y="4271198"/>
            <a:ext cx="7768451" cy="2000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928C561D-7335-0824-E596-6983A2EDCF8B}"/>
              </a:ext>
            </a:extLst>
          </p:cNvPr>
          <p:cNvSpPr txBox="1"/>
          <p:nvPr/>
        </p:nvSpPr>
        <p:spPr>
          <a:xfrm>
            <a:off x="367891" y="3491931"/>
            <a:ext cx="1165704" cy="2862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Initiating AP1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B11BCE72-88B0-7C85-E7B3-A6F15DB1D2DB}"/>
              </a:ext>
            </a:extLst>
          </p:cNvPr>
          <p:cNvSpPr txBox="1"/>
          <p:nvPr/>
        </p:nvSpPr>
        <p:spPr>
          <a:xfrm>
            <a:off x="336195" y="4001946"/>
            <a:ext cx="1370888" cy="2862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Responding AP2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54EB8054-D3F9-8CFD-8DCF-D97A64A0030F}"/>
              </a:ext>
            </a:extLst>
          </p:cNvPr>
          <p:cNvSpPr/>
          <p:nvPr/>
        </p:nvSpPr>
        <p:spPr bwMode="auto">
          <a:xfrm>
            <a:off x="2177333" y="3382570"/>
            <a:ext cx="935665" cy="36150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NDP</a:t>
            </a: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389423EF-552F-5CEA-32F3-FCB205177C6E}"/>
              </a:ext>
            </a:extLst>
          </p:cNvPr>
          <p:cNvCxnSpPr>
            <a:cxnSpLocks/>
          </p:cNvCxnSpPr>
          <p:nvPr/>
        </p:nvCxnSpPr>
        <p:spPr>
          <a:xfrm flipV="1">
            <a:off x="887870" y="4841018"/>
            <a:ext cx="7768451" cy="45606"/>
          </a:xfrm>
          <a:prstGeom prst="line">
            <a:avLst/>
          </a:prstGeom>
          <a:ln w="1905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5B525BF4-1E2F-057F-79A2-B5AF11B7B161}"/>
              </a:ext>
            </a:extLst>
          </p:cNvPr>
          <p:cNvSpPr txBox="1"/>
          <p:nvPr/>
        </p:nvSpPr>
        <p:spPr>
          <a:xfrm>
            <a:off x="480913" y="4620060"/>
            <a:ext cx="1067921" cy="2862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STA1 of AP1</a:t>
            </a:r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52D2ABCE-5FA3-6C3C-DD7E-813C69724D26}"/>
              </a:ext>
            </a:extLst>
          </p:cNvPr>
          <p:cNvCxnSpPr>
            <a:cxnSpLocks/>
          </p:cNvCxnSpPr>
          <p:nvPr/>
        </p:nvCxnSpPr>
        <p:spPr>
          <a:xfrm flipV="1">
            <a:off x="919270" y="5413219"/>
            <a:ext cx="7737051" cy="50636"/>
          </a:xfrm>
          <a:prstGeom prst="line">
            <a:avLst/>
          </a:prstGeom>
          <a:ln w="1905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8C1C3871-C960-03ED-58A8-E0B44787F461}"/>
              </a:ext>
            </a:extLst>
          </p:cNvPr>
          <p:cNvSpPr txBox="1"/>
          <p:nvPr/>
        </p:nvSpPr>
        <p:spPr>
          <a:xfrm>
            <a:off x="487679" y="5154740"/>
            <a:ext cx="1067921" cy="2862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STA2 of AP2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34356424-A15D-D8F2-EEAF-2F2EB06BC2CA}"/>
              </a:ext>
            </a:extLst>
          </p:cNvPr>
          <p:cNvSpPr/>
          <p:nvPr/>
        </p:nvSpPr>
        <p:spPr bwMode="auto">
          <a:xfrm>
            <a:off x="3180813" y="3372522"/>
            <a:ext cx="426546" cy="36150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/>
              <a:t>BFRP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D2AD0D77-017D-FB18-4C4D-DD04C970D1E1}"/>
              </a:ext>
            </a:extLst>
          </p:cNvPr>
          <p:cNvSpPr/>
          <p:nvPr/>
        </p:nvSpPr>
        <p:spPr bwMode="auto">
          <a:xfrm>
            <a:off x="7076239" y="3912217"/>
            <a:ext cx="429879" cy="3588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/>
              <a:t>BFRP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D8CF29CC-BB69-4279-6E97-40AE0E92B9B4}"/>
              </a:ext>
            </a:extLst>
          </p:cNvPr>
          <p:cNvSpPr/>
          <p:nvPr/>
        </p:nvSpPr>
        <p:spPr bwMode="auto">
          <a:xfrm>
            <a:off x="5257883" y="3909328"/>
            <a:ext cx="603636" cy="36150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/>
              <a:t>NDPA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C9C1E9F3-5C62-3146-66B6-B10D8408EC4F}"/>
              </a:ext>
            </a:extLst>
          </p:cNvPr>
          <p:cNvSpPr/>
          <p:nvPr/>
        </p:nvSpPr>
        <p:spPr bwMode="auto">
          <a:xfrm>
            <a:off x="6001047" y="3917115"/>
            <a:ext cx="935665" cy="36150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NDP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81B292CB-4EFD-A36A-72FF-B83ADD1C0C3D}"/>
              </a:ext>
            </a:extLst>
          </p:cNvPr>
          <p:cNvSpPr/>
          <p:nvPr/>
        </p:nvSpPr>
        <p:spPr bwMode="auto">
          <a:xfrm>
            <a:off x="2177333" y="3916515"/>
            <a:ext cx="935665" cy="36150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NDP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7CDA2362-B6FA-6A02-583E-AA87321D1AD7}"/>
              </a:ext>
            </a:extLst>
          </p:cNvPr>
          <p:cNvSpPr/>
          <p:nvPr/>
        </p:nvSpPr>
        <p:spPr bwMode="auto">
          <a:xfrm>
            <a:off x="5968466" y="3378899"/>
            <a:ext cx="935665" cy="36150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NDP</a:t>
            </a:r>
          </a:p>
        </p:txBody>
      </p:sp>
      <p:pic>
        <p:nvPicPr>
          <p:cNvPr id="56" name="Picture 55">
            <a:extLst>
              <a:ext uri="{FF2B5EF4-FFF2-40B4-BE49-F238E27FC236}">
                <a16:creationId xmlns:a16="http://schemas.microsoft.com/office/drawing/2014/main" id="{9D1009E2-5606-20DA-857A-2514DCFDFF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37987" y="4495139"/>
            <a:ext cx="607001" cy="371888"/>
          </a:xfrm>
          <a:prstGeom prst="rect">
            <a:avLst/>
          </a:prstGeom>
        </p:spPr>
      </p:pic>
      <p:pic>
        <p:nvPicPr>
          <p:cNvPr id="57" name="Picture 56">
            <a:extLst>
              <a:ext uri="{FF2B5EF4-FFF2-40B4-BE49-F238E27FC236}">
                <a16:creationId xmlns:a16="http://schemas.microsoft.com/office/drawing/2014/main" id="{71E53518-55A0-D59E-124A-69F0282B6E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89023" y="5046257"/>
            <a:ext cx="600867" cy="371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9299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"/>
          <p:cNvSpPr txBox="1">
            <a:spLocks noGrp="1"/>
          </p:cNvSpPr>
          <p:nvPr>
            <p:ph type="title"/>
          </p:nvPr>
        </p:nvSpPr>
        <p:spPr>
          <a:xfrm>
            <a:off x="674687" y="711827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/>
              <a:t>No Change on STA</a:t>
            </a:r>
            <a:endParaRPr dirty="0"/>
          </a:p>
        </p:txBody>
      </p:sp>
      <p:sp>
        <p:nvSpPr>
          <p:cNvPr id="118" name="Google Shape;118;p2"/>
          <p:cNvSpPr txBox="1">
            <a:spLocks noGrp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  <a:p>
            <a:pPr marL="742950" lvl="1" indent="-1841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endParaRPr sz="1600" b="0" dirty="0"/>
          </a:p>
          <a:p>
            <a:pPr marL="342900" lvl="0" indent="-2413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endParaRPr sz="1600" b="0" dirty="0"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  <a:p>
            <a:pPr marL="34290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  <a:p>
            <a:pPr marL="34290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  <a:p>
            <a:pPr marL="34290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  <a:p>
            <a:pPr marL="34290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</p:txBody>
      </p:sp>
      <p:sp>
        <p:nvSpPr>
          <p:cNvPr id="119" name="Google Shape;119;p2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Qinghua Li (Intel)</a:t>
            </a:r>
            <a:endParaRPr dirty="0"/>
          </a:p>
        </p:txBody>
      </p:sp>
      <p:sp>
        <p:nvSpPr>
          <p:cNvPr id="120" name="Google Shape;120;p2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4</a:t>
            </a:fld>
            <a:endParaRPr/>
          </a:p>
        </p:txBody>
      </p:sp>
      <p:sp>
        <p:nvSpPr>
          <p:cNvPr id="121" name="Google Shape;121;p2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795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Nov 2024</a:t>
            </a:r>
            <a:endParaRPr dirty="0"/>
          </a:p>
        </p:txBody>
      </p:sp>
      <p:sp>
        <p:nvSpPr>
          <p:cNvPr id="2" name="Google Shape;128;g2aa31e5db9d_0_0">
            <a:extLst>
              <a:ext uri="{FF2B5EF4-FFF2-40B4-BE49-F238E27FC236}">
                <a16:creationId xmlns:a16="http://schemas.microsoft.com/office/drawing/2014/main" id="{B5B3E634-4757-0471-7D5C-B994F2204A81}"/>
              </a:ext>
            </a:extLst>
          </p:cNvPr>
          <p:cNvSpPr txBox="1">
            <a:spLocks/>
          </p:cNvSpPr>
          <p:nvPr/>
        </p:nvSpPr>
        <p:spPr>
          <a:xfrm>
            <a:off x="704662" y="1843494"/>
            <a:ext cx="7772400" cy="41147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z="2200" b="0" dirty="0"/>
              <a:t>It is desirable that STA supporting EHT BF sounding/feedback doesn’t need any change to support UHR </a:t>
            </a:r>
            <a:r>
              <a:rPr lang="en-US" sz="2200" b="0" dirty="0" err="1"/>
              <a:t>CoBF</a:t>
            </a:r>
            <a:r>
              <a:rPr lang="en-US" sz="2200" b="0" dirty="0"/>
              <a:t> sounding/feedback</a:t>
            </a:r>
          </a:p>
          <a:p>
            <a:endParaRPr lang="en-US" b="0" dirty="0"/>
          </a:p>
          <a:p>
            <a:r>
              <a:rPr lang="en-US" sz="2200" b="0" dirty="0"/>
              <a:t>Reusable EHT components:</a:t>
            </a:r>
          </a:p>
          <a:p>
            <a:pPr lvl="1"/>
            <a:r>
              <a:rPr lang="en-US" dirty="0"/>
              <a:t>NDP</a:t>
            </a:r>
          </a:p>
          <a:p>
            <a:pPr lvl="1"/>
            <a:r>
              <a:rPr lang="en-US" b="0" dirty="0"/>
              <a:t>MU-MIMO BF report</a:t>
            </a:r>
          </a:p>
          <a:p>
            <a:endParaRPr lang="en-US" b="0" dirty="0"/>
          </a:p>
          <a:p>
            <a:r>
              <a:rPr lang="en-US" sz="2200" b="0" dirty="0"/>
              <a:t>STA doesn’t have to know from which AP(s) the NDP comes</a:t>
            </a:r>
          </a:p>
          <a:p>
            <a:pPr marL="114300" indent="0">
              <a:buNone/>
            </a:pPr>
            <a:endParaRPr lang="en-US" sz="2000" b="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4FD2341-0EB4-9840-6558-4FA7F7F6F5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6094" y="1981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3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"/>
          <p:cNvSpPr txBox="1">
            <a:spLocks noGrp="1"/>
          </p:cNvSpPr>
          <p:nvPr>
            <p:ph type="title"/>
          </p:nvPr>
        </p:nvSpPr>
        <p:spPr>
          <a:xfrm>
            <a:off x="674687" y="711827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/>
              <a:t>Some Changes on AP</a:t>
            </a:r>
            <a:endParaRPr dirty="0"/>
          </a:p>
        </p:txBody>
      </p:sp>
      <p:sp>
        <p:nvSpPr>
          <p:cNvPr id="118" name="Google Shape;118;p2"/>
          <p:cNvSpPr txBox="1">
            <a:spLocks noGrp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  <a:p>
            <a:pPr marL="742950" lvl="1" indent="-1841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endParaRPr sz="1600" b="0" dirty="0"/>
          </a:p>
          <a:p>
            <a:pPr marL="342900" lvl="0" indent="-2413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endParaRPr sz="1600" b="0" dirty="0"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  <a:p>
            <a:pPr marL="34290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  <a:p>
            <a:pPr marL="34290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  <a:p>
            <a:pPr marL="34290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  <a:p>
            <a:pPr marL="34290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</p:txBody>
      </p:sp>
      <p:sp>
        <p:nvSpPr>
          <p:cNvPr id="119" name="Google Shape;119;p2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Qinghua Li (Intel)</a:t>
            </a:r>
            <a:endParaRPr dirty="0"/>
          </a:p>
        </p:txBody>
      </p:sp>
      <p:sp>
        <p:nvSpPr>
          <p:cNvPr id="120" name="Google Shape;120;p2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5</a:t>
            </a:fld>
            <a:endParaRPr/>
          </a:p>
        </p:txBody>
      </p:sp>
      <p:sp>
        <p:nvSpPr>
          <p:cNvPr id="121" name="Google Shape;121;p2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795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Nov 2024</a:t>
            </a:r>
            <a:endParaRPr dirty="0"/>
          </a:p>
        </p:txBody>
      </p:sp>
      <p:sp>
        <p:nvSpPr>
          <p:cNvPr id="2" name="Google Shape;128;g2aa31e5db9d_0_0">
            <a:extLst>
              <a:ext uri="{FF2B5EF4-FFF2-40B4-BE49-F238E27FC236}">
                <a16:creationId xmlns:a16="http://schemas.microsoft.com/office/drawing/2014/main" id="{B5B3E634-4757-0471-7D5C-B994F2204A81}"/>
              </a:ext>
            </a:extLst>
          </p:cNvPr>
          <p:cNvSpPr txBox="1">
            <a:spLocks/>
          </p:cNvSpPr>
          <p:nvPr/>
        </p:nvSpPr>
        <p:spPr>
          <a:xfrm>
            <a:off x="704662" y="1843494"/>
            <a:ext cx="7772400" cy="37561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z="2000" b="0" dirty="0"/>
              <a:t>Initiating AP (</a:t>
            </a:r>
            <a:r>
              <a:rPr lang="en-US" sz="2000" b="0" dirty="0" err="1"/>
              <a:t>iAP</a:t>
            </a:r>
            <a:r>
              <a:rPr lang="en-US" sz="2000" b="0" dirty="0"/>
              <a:t>) needs to tell responding AP (</a:t>
            </a:r>
            <a:r>
              <a:rPr lang="en-US" sz="2000" b="0" dirty="0" err="1"/>
              <a:t>rAP</a:t>
            </a:r>
            <a:r>
              <a:rPr lang="en-US" sz="2000" b="0" dirty="0"/>
              <a:t>) by NDPA:</a:t>
            </a:r>
          </a:p>
          <a:p>
            <a:pPr lvl="1"/>
            <a:r>
              <a:rPr lang="en-US" sz="1600" dirty="0"/>
              <a:t>Participation of the </a:t>
            </a:r>
            <a:r>
              <a:rPr lang="en-US" sz="1600" dirty="0" err="1"/>
              <a:t>CoBF</a:t>
            </a:r>
            <a:r>
              <a:rPr lang="en-US" sz="1600" dirty="0"/>
              <a:t> sounding</a:t>
            </a:r>
          </a:p>
          <a:p>
            <a:pPr lvl="1"/>
            <a:r>
              <a:rPr lang="en-US" sz="1600" dirty="0"/>
              <a:t>Configuration of the channel sounding field, e.g., EHT LTF</a:t>
            </a:r>
          </a:p>
          <a:p>
            <a:pPr lvl="1"/>
            <a:r>
              <a:rPr lang="en-US" sz="1600" dirty="0"/>
              <a:t>U-SIG subfield values of the NDP</a:t>
            </a:r>
          </a:p>
          <a:p>
            <a:r>
              <a:rPr lang="en-US" sz="2000" b="0" dirty="0"/>
              <a:t>Specifically, three types of information:</a:t>
            </a:r>
          </a:p>
          <a:p>
            <a:pPr lvl="1"/>
            <a:r>
              <a:rPr lang="en-US" sz="1600" dirty="0" err="1"/>
              <a:t>r</a:t>
            </a:r>
            <a:r>
              <a:rPr lang="en-US" sz="1600" b="0" dirty="0" err="1"/>
              <a:t>AP</a:t>
            </a:r>
            <a:r>
              <a:rPr lang="en-US" sz="1600" b="0" dirty="0"/>
              <a:t> </a:t>
            </a:r>
            <a:r>
              <a:rPr lang="en-US" sz="1600" dirty="0"/>
              <a:t>ID, </a:t>
            </a:r>
            <a:r>
              <a:rPr lang="en-US" sz="1600" i="1" dirty="0"/>
              <a:t>i.e.</a:t>
            </a:r>
            <a:r>
              <a:rPr lang="en-US" sz="1600" dirty="0"/>
              <a:t>, an AID the </a:t>
            </a:r>
            <a:r>
              <a:rPr lang="en-US" sz="1600" dirty="0" err="1"/>
              <a:t>iAP</a:t>
            </a:r>
            <a:r>
              <a:rPr lang="en-US" sz="1600" dirty="0"/>
              <a:t> assigned to the </a:t>
            </a:r>
            <a:r>
              <a:rPr lang="en-US" sz="1600" dirty="0" err="1"/>
              <a:t>rAP</a:t>
            </a:r>
            <a:endParaRPr lang="en-US" sz="1600" dirty="0"/>
          </a:p>
          <a:p>
            <a:pPr lvl="1"/>
            <a:r>
              <a:rPr lang="en-US" sz="1600" b="0" dirty="0"/>
              <a:t>LTF </a:t>
            </a:r>
            <a:r>
              <a:rPr lang="en-US" sz="1600" dirty="0"/>
              <a:t>parameters: P-matrix size, stream allocation, LTF+GI duration</a:t>
            </a:r>
          </a:p>
          <a:p>
            <a:pPr lvl="1"/>
            <a:r>
              <a:rPr lang="en-US" sz="1600" b="0" dirty="0"/>
              <a:t>U-SIG </a:t>
            </a:r>
            <a:r>
              <a:rPr lang="en-US" sz="1600" dirty="0"/>
              <a:t>parameters: PHY version identifier, BSS color, BW, punctured channel information</a:t>
            </a:r>
          </a:p>
          <a:p>
            <a:pPr lvl="2"/>
            <a:r>
              <a:rPr lang="en-US" sz="1400" b="0" dirty="0"/>
              <a:t>The U-SIG symbols sent by the </a:t>
            </a:r>
            <a:r>
              <a:rPr lang="en-US" sz="1400" b="0" dirty="0" err="1"/>
              <a:t>i</a:t>
            </a:r>
            <a:r>
              <a:rPr lang="en-US" sz="1400" dirty="0" err="1"/>
              <a:t>AP</a:t>
            </a:r>
            <a:r>
              <a:rPr lang="en-US" sz="1400" dirty="0"/>
              <a:t> and </a:t>
            </a:r>
            <a:r>
              <a:rPr lang="en-US" sz="1400" dirty="0" err="1"/>
              <a:t>rAP</a:t>
            </a:r>
            <a:r>
              <a:rPr lang="en-US" sz="1400" dirty="0"/>
              <a:t> should be the same because they are superimposed over the air</a:t>
            </a:r>
            <a:endParaRPr lang="en-US" sz="1400" b="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4FD2341-0EB4-9840-6558-4FA7F7F6F5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6094" y="1981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5586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white box with black text&#10;&#10;Description automatically generated">
            <a:extLst>
              <a:ext uri="{FF2B5EF4-FFF2-40B4-BE49-F238E27FC236}">
                <a16:creationId xmlns:a16="http://schemas.microsoft.com/office/drawing/2014/main" id="{6C13984E-6552-2C18-14DA-2FC88A2F5D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811" y="4242595"/>
            <a:ext cx="5581861" cy="2225588"/>
          </a:xfrm>
          <a:prstGeom prst="rect">
            <a:avLst/>
          </a:prstGeom>
        </p:spPr>
      </p:pic>
      <p:sp>
        <p:nvSpPr>
          <p:cNvPr id="117" name="Google Shape;117;p2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err="1"/>
              <a:t>CoBF</a:t>
            </a:r>
            <a:r>
              <a:rPr lang="en-US" sz="2800" dirty="0"/>
              <a:t> NDPA Format</a:t>
            </a:r>
            <a:endParaRPr dirty="0"/>
          </a:p>
        </p:txBody>
      </p:sp>
      <p:sp>
        <p:nvSpPr>
          <p:cNvPr id="119" name="Google Shape;119;p2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Qinghua Li (Intel)</a:t>
            </a:r>
            <a:endParaRPr dirty="0"/>
          </a:p>
        </p:txBody>
      </p:sp>
      <p:sp>
        <p:nvSpPr>
          <p:cNvPr id="120" name="Google Shape;120;p2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6</a:t>
            </a:fld>
            <a:endParaRPr/>
          </a:p>
        </p:txBody>
      </p:sp>
      <p:sp>
        <p:nvSpPr>
          <p:cNvPr id="121" name="Google Shape;121;p2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795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Oct 2024</a:t>
            </a:r>
            <a:endParaRPr dirty="0"/>
          </a:p>
        </p:txBody>
      </p:sp>
      <p:sp>
        <p:nvSpPr>
          <p:cNvPr id="2" name="Google Shape;128;g2aa31e5db9d_0_0">
            <a:extLst>
              <a:ext uri="{FF2B5EF4-FFF2-40B4-BE49-F238E27FC236}">
                <a16:creationId xmlns:a16="http://schemas.microsoft.com/office/drawing/2014/main" id="{B5B3E634-4757-0471-7D5C-B994F2204A81}"/>
              </a:ext>
            </a:extLst>
          </p:cNvPr>
          <p:cNvSpPr txBox="1">
            <a:spLocks/>
          </p:cNvSpPr>
          <p:nvPr/>
        </p:nvSpPr>
        <p:spPr>
          <a:xfrm>
            <a:off x="771525" y="1752600"/>
            <a:ext cx="7772400" cy="15320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z="1800" b="0" dirty="0" err="1"/>
              <a:t>CoBF</a:t>
            </a:r>
            <a:r>
              <a:rPr lang="en-US" sz="1800" b="0" dirty="0"/>
              <a:t> NDPA can share the NDPA Variant indication with EHT NDPA [2]</a:t>
            </a:r>
          </a:p>
          <a:p>
            <a:r>
              <a:rPr lang="en-US" sz="1800" b="0" dirty="0"/>
              <a:t>When </a:t>
            </a:r>
            <a:r>
              <a:rPr lang="en-US" sz="1800" b="0" dirty="0" err="1"/>
              <a:t>iAP</a:t>
            </a:r>
            <a:r>
              <a:rPr lang="en-US" sz="1800" b="0" dirty="0"/>
              <a:t> requests </a:t>
            </a:r>
            <a:r>
              <a:rPr lang="en-US" sz="1800" b="0" dirty="0" err="1"/>
              <a:t>rAP</a:t>
            </a:r>
            <a:r>
              <a:rPr lang="en-US" sz="1800" b="0" dirty="0"/>
              <a:t> to join the sounding, the presence of special User Info field with AID11 2047 differentiates </a:t>
            </a:r>
            <a:r>
              <a:rPr lang="en-US" sz="1800" b="0" dirty="0" err="1"/>
              <a:t>CoBF</a:t>
            </a:r>
            <a:r>
              <a:rPr lang="en-US" sz="1800" b="0" dirty="0"/>
              <a:t> NPDA from EHT NDPA </a:t>
            </a:r>
          </a:p>
          <a:p>
            <a:pPr lvl="1"/>
            <a:r>
              <a:rPr lang="en-US" sz="1400" dirty="0"/>
              <a:t>S</a:t>
            </a:r>
            <a:r>
              <a:rPr lang="en-US" sz="1400" b="0" dirty="0"/>
              <a:t>imilar approach is </a:t>
            </a:r>
            <a:r>
              <a:rPr lang="en-US" sz="1400" dirty="0"/>
              <a:t>used by</a:t>
            </a:r>
            <a:r>
              <a:rPr lang="en-US" sz="1400" b="0" dirty="0"/>
              <a:t> Sensing NDPA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EDEDC04-7DC9-AEDB-0E36-ACB9E1F26CEC}"/>
              </a:ext>
            </a:extLst>
          </p:cNvPr>
          <p:cNvSpPr txBox="1"/>
          <p:nvPr/>
        </p:nvSpPr>
        <p:spPr>
          <a:xfrm>
            <a:off x="3648470" y="6055868"/>
            <a:ext cx="12266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70C0"/>
                </a:solidFill>
              </a:rPr>
              <a:t>or </a:t>
            </a:r>
            <a:r>
              <a:rPr lang="en-US" sz="1200" dirty="0" err="1">
                <a:solidFill>
                  <a:srgbClr val="0070C0"/>
                </a:solidFill>
              </a:rPr>
              <a:t>CoBF</a:t>
            </a:r>
            <a:r>
              <a:rPr lang="en-US" sz="1200" dirty="0">
                <a:solidFill>
                  <a:srgbClr val="0070C0"/>
                </a:solidFill>
              </a:rPr>
              <a:t> NDPA</a:t>
            </a:r>
          </a:p>
        </p:txBody>
      </p:sp>
      <p:pic>
        <p:nvPicPr>
          <p:cNvPr id="4" name="Picture 3" descr="A black and white rectangular box with letters&#10;&#10;Description automatically generated with medium confidence">
            <a:extLst>
              <a:ext uri="{FF2B5EF4-FFF2-40B4-BE49-F238E27FC236}">
                <a16:creationId xmlns:a16="http://schemas.microsoft.com/office/drawing/2014/main" id="{250BEE75-9151-55F6-E6EA-F948EE3C5AC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2951" y="3064196"/>
            <a:ext cx="5943600" cy="884555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C803F46-594D-23EA-4A47-99A40E8D711D}"/>
              </a:ext>
            </a:extLst>
          </p:cNvPr>
          <p:cNvCxnSpPr>
            <a:cxnSpLocks/>
          </p:cNvCxnSpPr>
          <p:nvPr/>
        </p:nvCxnSpPr>
        <p:spPr>
          <a:xfrm flipH="1">
            <a:off x="685800" y="3659349"/>
            <a:ext cx="3632145" cy="936994"/>
          </a:xfrm>
          <a:prstGeom prst="line">
            <a:avLst/>
          </a:prstGeom>
          <a:ln>
            <a:solidFill>
              <a:srgbClr val="0070C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1C15D01-8521-5801-CE47-9422C872FE01}"/>
              </a:ext>
            </a:extLst>
          </p:cNvPr>
          <p:cNvCxnSpPr>
            <a:cxnSpLocks/>
          </p:cNvCxnSpPr>
          <p:nvPr/>
        </p:nvCxnSpPr>
        <p:spPr>
          <a:xfrm>
            <a:off x="4511502" y="3659349"/>
            <a:ext cx="814124" cy="1004363"/>
          </a:xfrm>
          <a:prstGeom prst="line">
            <a:avLst/>
          </a:prstGeom>
          <a:ln>
            <a:solidFill>
              <a:srgbClr val="0070C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C83C6B4-9111-36E7-CF33-C521B9B15FF3}"/>
              </a:ext>
            </a:extLst>
          </p:cNvPr>
          <p:cNvCxnSpPr>
            <a:cxnSpLocks/>
          </p:cNvCxnSpPr>
          <p:nvPr/>
        </p:nvCxnSpPr>
        <p:spPr>
          <a:xfrm>
            <a:off x="5238750" y="3704277"/>
            <a:ext cx="1007110" cy="2225588"/>
          </a:xfrm>
          <a:prstGeom prst="line">
            <a:avLst/>
          </a:prstGeom>
          <a:ln>
            <a:solidFill>
              <a:srgbClr val="0070C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9538993-9E64-8F9B-A6B9-40EBFF8F66FA}"/>
              </a:ext>
            </a:extLst>
          </p:cNvPr>
          <p:cNvCxnSpPr>
            <a:cxnSpLocks/>
          </p:cNvCxnSpPr>
          <p:nvPr/>
        </p:nvCxnSpPr>
        <p:spPr>
          <a:xfrm>
            <a:off x="6112083" y="3659349"/>
            <a:ext cx="133777" cy="1004363"/>
          </a:xfrm>
          <a:prstGeom prst="line">
            <a:avLst/>
          </a:prstGeom>
          <a:ln>
            <a:solidFill>
              <a:srgbClr val="0070C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0F4DAEEF-1DDC-35F7-616F-460335C80CC0}"/>
              </a:ext>
            </a:extLst>
          </p:cNvPr>
          <p:cNvSpPr/>
          <p:nvPr/>
        </p:nvSpPr>
        <p:spPr>
          <a:xfrm>
            <a:off x="6245859" y="4635304"/>
            <a:ext cx="1405840" cy="327104"/>
          </a:xfrm>
          <a:prstGeom prst="rect">
            <a:avLst/>
          </a:prstGeom>
          <a:solidFill>
            <a:srgbClr val="0070C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AID 2047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DEFBD0E-FC73-EDE9-1A09-9610CEF71C3F}"/>
              </a:ext>
            </a:extLst>
          </p:cNvPr>
          <p:cNvSpPr/>
          <p:nvPr/>
        </p:nvSpPr>
        <p:spPr>
          <a:xfrm>
            <a:off x="6245859" y="4951335"/>
            <a:ext cx="1405839" cy="327104"/>
          </a:xfrm>
          <a:prstGeom prst="rect">
            <a:avLst/>
          </a:prstGeom>
          <a:solidFill>
            <a:srgbClr val="0070C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rAP</a:t>
            </a:r>
            <a:r>
              <a:rPr lang="en-US" dirty="0"/>
              <a:t> AID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66729242-BE68-7F63-2A59-AD538AB4512E}"/>
              </a:ext>
            </a:extLst>
          </p:cNvPr>
          <p:cNvSpPr/>
          <p:nvPr/>
        </p:nvSpPr>
        <p:spPr>
          <a:xfrm>
            <a:off x="6245859" y="5286730"/>
            <a:ext cx="1404233" cy="32710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70C0"/>
                </a:solidFill>
              </a:rPr>
              <a:t>User 1 AID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E3CD862-158D-CE0C-E114-94AAFDDDFC26}"/>
              </a:ext>
            </a:extLst>
          </p:cNvPr>
          <p:cNvSpPr/>
          <p:nvPr/>
        </p:nvSpPr>
        <p:spPr>
          <a:xfrm>
            <a:off x="6245860" y="5612286"/>
            <a:ext cx="1404232" cy="32710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70C0"/>
                </a:solidFill>
              </a:rPr>
              <a:t>User 2 AID</a:t>
            </a:r>
          </a:p>
        </p:txBody>
      </p:sp>
      <p:sp>
        <p:nvSpPr>
          <p:cNvPr id="29" name="Right Brace 28">
            <a:extLst>
              <a:ext uri="{FF2B5EF4-FFF2-40B4-BE49-F238E27FC236}">
                <a16:creationId xmlns:a16="http://schemas.microsoft.com/office/drawing/2014/main" id="{745E7DC2-80E9-C055-EC96-E672E7443F23}"/>
              </a:ext>
            </a:extLst>
          </p:cNvPr>
          <p:cNvSpPr/>
          <p:nvPr/>
        </p:nvSpPr>
        <p:spPr>
          <a:xfrm>
            <a:off x="8628290" y="4635020"/>
            <a:ext cx="171450" cy="644534"/>
          </a:xfrm>
          <a:prstGeom prst="rightBrac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F14D05C-A5BB-06AF-3365-0FC3621C26AD}"/>
              </a:ext>
            </a:extLst>
          </p:cNvPr>
          <p:cNvSpPr txBox="1"/>
          <p:nvPr/>
        </p:nvSpPr>
        <p:spPr>
          <a:xfrm>
            <a:off x="7129861" y="4088341"/>
            <a:ext cx="17148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Information for </a:t>
            </a:r>
            <a:r>
              <a:rPr lang="en-US" dirty="0" err="1"/>
              <a:t>rAP</a:t>
            </a:r>
            <a:endParaRPr lang="en-US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3FB70727-DD31-08B8-0D6D-A7AE84724640}"/>
              </a:ext>
            </a:extLst>
          </p:cNvPr>
          <p:cNvSpPr/>
          <p:nvPr/>
        </p:nvSpPr>
        <p:spPr>
          <a:xfrm>
            <a:off x="7650092" y="4635304"/>
            <a:ext cx="893833" cy="316031"/>
          </a:xfrm>
          <a:prstGeom prst="rect">
            <a:avLst/>
          </a:prstGeom>
          <a:solidFill>
            <a:srgbClr val="0070C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…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84BCC3C0-E646-0BDB-0C13-87097796C8D5}"/>
              </a:ext>
            </a:extLst>
          </p:cNvPr>
          <p:cNvSpPr/>
          <p:nvPr/>
        </p:nvSpPr>
        <p:spPr>
          <a:xfrm>
            <a:off x="7650092" y="4950635"/>
            <a:ext cx="893833" cy="327104"/>
          </a:xfrm>
          <a:prstGeom prst="rect">
            <a:avLst/>
          </a:prstGeom>
          <a:solidFill>
            <a:srgbClr val="0070C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…</a:t>
            </a:r>
          </a:p>
        </p:txBody>
      </p:sp>
      <p:cxnSp>
        <p:nvCxnSpPr>
          <p:cNvPr id="38" name="Connector: Curved 37">
            <a:extLst>
              <a:ext uri="{FF2B5EF4-FFF2-40B4-BE49-F238E27FC236}">
                <a16:creationId xmlns:a16="http://schemas.microsoft.com/office/drawing/2014/main" id="{0F69F60C-E60E-FDB8-E2C2-7B59F97AB561}"/>
              </a:ext>
            </a:extLst>
          </p:cNvPr>
          <p:cNvCxnSpPr>
            <a:cxnSpLocks/>
          </p:cNvCxnSpPr>
          <p:nvPr/>
        </p:nvCxnSpPr>
        <p:spPr>
          <a:xfrm>
            <a:off x="8712655" y="4256993"/>
            <a:ext cx="171450" cy="693642"/>
          </a:xfrm>
          <a:prstGeom prst="curvedConnector5">
            <a:avLst>
              <a:gd name="adj1" fmla="val 183333"/>
              <a:gd name="adj2" fmla="val 48374"/>
              <a:gd name="adj3" fmla="val 183334"/>
            </a:avLst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>
            <a:extLst>
              <a:ext uri="{FF2B5EF4-FFF2-40B4-BE49-F238E27FC236}">
                <a16:creationId xmlns:a16="http://schemas.microsoft.com/office/drawing/2014/main" id="{B74D2F02-65A6-1755-C52A-EC36954EAEF8}"/>
              </a:ext>
            </a:extLst>
          </p:cNvPr>
          <p:cNvSpPr/>
          <p:nvPr/>
        </p:nvSpPr>
        <p:spPr>
          <a:xfrm>
            <a:off x="7650091" y="5278990"/>
            <a:ext cx="893833" cy="32710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70C0"/>
                </a:solidFill>
              </a:rPr>
              <a:t>…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5F5F1304-D0EE-36D5-91C1-1E60DB52D0F5}"/>
              </a:ext>
            </a:extLst>
          </p:cNvPr>
          <p:cNvSpPr/>
          <p:nvPr/>
        </p:nvSpPr>
        <p:spPr>
          <a:xfrm>
            <a:off x="7650091" y="5612286"/>
            <a:ext cx="893833" cy="32710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70C0"/>
                </a:solidFill>
              </a:rPr>
              <a:t>…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8A9AA8E8-3119-6892-578D-1C188126F778}"/>
              </a:ext>
            </a:extLst>
          </p:cNvPr>
          <p:cNvSpPr/>
          <p:nvPr/>
        </p:nvSpPr>
        <p:spPr>
          <a:xfrm>
            <a:off x="1032951" y="6070379"/>
            <a:ext cx="530509" cy="276999"/>
          </a:xfrm>
          <a:prstGeom prst="ellipse">
            <a:avLst/>
          </a:prstGeom>
          <a:noFill/>
          <a:ln w="15875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049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/>
              <a:t>Special User Info Fields</a:t>
            </a:r>
            <a:endParaRPr dirty="0"/>
          </a:p>
        </p:txBody>
      </p:sp>
      <p:sp>
        <p:nvSpPr>
          <p:cNvPr id="119" name="Google Shape;119;p2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Qinghua Li (Intel)</a:t>
            </a:r>
            <a:endParaRPr dirty="0"/>
          </a:p>
        </p:txBody>
      </p:sp>
      <p:sp>
        <p:nvSpPr>
          <p:cNvPr id="120" name="Google Shape;120;p2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7</a:t>
            </a:fld>
            <a:endParaRPr/>
          </a:p>
        </p:txBody>
      </p:sp>
      <p:sp>
        <p:nvSpPr>
          <p:cNvPr id="121" name="Google Shape;121;p2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795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Oct 2024</a:t>
            </a:r>
            <a:endParaRPr dirty="0"/>
          </a:p>
        </p:txBody>
      </p:sp>
      <p:sp>
        <p:nvSpPr>
          <p:cNvPr id="6" name="Google Shape;128;g2aa31e5db9d_0_0">
            <a:extLst>
              <a:ext uri="{FF2B5EF4-FFF2-40B4-BE49-F238E27FC236}">
                <a16:creationId xmlns:a16="http://schemas.microsoft.com/office/drawing/2014/main" id="{60A6DD9B-52BC-B54E-1CA5-C2E05BB497DE}"/>
              </a:ext>
            </a:extLst>
          </p:cNvPr>
          <p:cNvSpPr txBox="1">
            <a:spLocks/>
          </p:cNvSpPr>
          <p:nvPr/>
        </p:nvSpPr>
        <p:spPr>
          <a:xfrm>
            <a:off x="685800" y="1657668"/>
            <a:ext cx="7772400" cy="18779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z="1800" b="0" dirty="0"/>
              <a:t>When the </a:t>
            </a:r>
            <a:r>
              <a:rPr lang="en-US" sz="1800" b="0" dirty="0" err="1"/>
              <a:t>rAP</a:t>
            </a:r>
            <a:r>
              <a:rPr lang="en-US" sz="1800" b="0" dirty="0"/>
              <a:t> is requested to join the sounding, the first two User Info fields carry the configuration parameters of the </a:t>
            </a:r>
            <a:r>
              <a:rPr lang="en-US" sz="1800" b="0" dirty="0">
                <a:solidFill>
                  <a:srgbClr val="663300"/>
                </a:solidFill>
              </a:rPr>
              <a:t>sounding LTF symbols </a:t>
            </a:r>
            <a:r>
              <a:rPr lang="en-US" sz="1800" b="0" dirty="0"/>
              <a:t>and </a:t>
            </a:r>
            <a:r>
              <a:rPr lang="en-US" sz="1800" b="0" dirty="0">
                <a:solidFill>
                  <a:srgbClr val="00B050"/>
                </a:solidFill>
              </a:rPr>
              <a:t>U-SIG </a:t>
            </a:r>
            <a:r>
              <a:rPr lang="en-US" sz="1800" b="0" dirty="0">
                <a:solidFill>
                  <a:schemeClr val="tx1"/>
                </a:solidFill>
              </a:rPr>
              <a:t>in the NDP</a:t>
            </a:r>
            <a:r>
              <a:rPr lang="en-US" sz="1800" b="0" dirty="0"/>
              <a:t> </a:t>
            </a:r>
          </a:p>
          <a:p>
            <a:r>
              <a:rPr lang="en-US" sz="1800" b="0" dirty="0"/>
              <a:t>The AID11 of the 1</a:t>
            </a:r>
            <a:r>
              <a:rPr lang="en-US" sz="1800" b="0" baseline="30000" dirty="0"/>
              <a:t>st</a:t>
            </a:r>
            <a:r>
              <a:rPr lang="en-US" sz="1800" b="0" dirty="0"/>
              <a:t> User Info field is set to 2047 and the </a:t>
            </a:r>
            <a:r>
              <a:rPr lang="en-US" sz="1800" b="0" dirty="0" err="1"/>
              <a:t>rAP</a:t>
            </a:r>
            <a:r>
              <a:rPr lang="en-US" sz="1800" b="0" dirty="0"/>
              <a:t> is identified by the AID11 of the 2</a:t>
            </a:r>
            <a:r>
              <a:rPr lang="en-US" sz="1800" b="0" baseline="30000" dirty="0"/>
              <a:t>nd</a:t>
            </a:r>
            <a:r>
              <a:rPr lang="en-US" sz="1800" b="0" dirty="0"/>
              <a:t> User Info field</a:t>
            </a:r>
          </a:p>
          <a:p>
            <a:endParaRPr lang="en-US" sz="1800" b="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18AADD11-4A15-7239-BF53-2AEAEDD1BC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8111069"/>
              </p:ext>
            </p:extLst>
          </p:nvPr>
        </p:nvGraphicFramePr>
        <p:xfrm>
          <a:off x="318259" y="3428098"/>
          <a:ext cx="8583558" cy="240921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30282">
                  <a:extLst>
                    <a:ext uri="{9D8B030D-6E8A-4147-A177-3AD203B41FA5}">
                      <a16:colId xmlns:a16="http://schemas.microsoft.com/office/drawing/2014/main" val="624099677"/>
                    </a:ext>
                  </a:extLst>
                </a:gridCol>
                <a:gridCol w="1625891">
                  <a:extLst>
                    <a:ext uri="{9D8B030D-6E8A-4147-A177-3AD203B41FA5}">
                      <a16:colId xmlns:a16="http://schemas.microsoft.com/office/drawing/2014/main" val="2440761561"/>
                    </a:ext>
                  </a:extLst>
                </a:gridCol>
                <a:gridCol w="417197">
                  <a:extLst>
                    <a:ext uri="{9D8B030D-6E8A-4147-A177-3AD203B41FA5}">
                      <a16:colId xmlns:a16="http://schemas.microsoft.com/office/drawing/2014/main" val="3319908893"/>
                    </a:ext>
                  </a:extLst>
                </a:gridCol>
                <a:gridCol w="246793">
                  <a:extLst>
                    <a:ext uri="{9D8B030D-6E8A-4147-A177-3AD203B41FA5}">
                      <a16:colId xmlns:a16="http://schemas.microsoft.com/office/drawing/2014/main" val="467980639"/>
                    </a:ext>
                  </a:extLst>
                </a:gridCol>
                <a:gridCol w="311428">
                  <a:extLst>
                    <a:ext uri="{9D8B030D-6E8A-4147-A177-3AD203B41FA5}">
                      <a16:colId xmlns:a16="http://schemas.microsoft.com/office/drawing/2014/main" val="2635292753"/>
                    </a:ext>
                  </a:extLst>
                </a:gridCol>
                <a:gridCol w="360034">
                  <a:extLst>
                    <a:ext uri="{9D8B030D-6E8A-4147-A177-3AD203B41FA5}">
                      <a16:colId xmlns:a16="http://schemas.microsoft.com/office/drawing/2014/main" val="2203935902"/>
                    </a:ext>
                  </a:extLst>
                </a:gridCol>
                <a:gridCol w="235974">
                  <a:extLst>
                    <a:ext uri="{9D8B030D-6E8A-4147-A177-3AD203B41FA5}">
                      <a16:colId xmlns:a16="http://schemas.microsoft.com/office/drawing/2014/main" val="1955737113"/>
                    </a:ext>
                  </a:extLst>
                </a:gridCol>
                <a:gridCol w="147484">
                  <a:extLst>
                    <a:ext uri="{9D8B030D-6E8A-4147-A177-3AD203B41FA5}">
                      <a16:colId xmlns:a16="http://schemas.microsoft.com/office/drawing/2014/main" val="36642110"/>
                    </a:ext>
                  </a:extLst>
                </a:gridCol>
                <a:gridCol w="471948">
                  <a:extLst>
                    <a:ext uri="{9D8B030D-6E8A-4147-A177-3AD203B41FA5}">
                      <a16:colId xmlns:a16="http://schemas.microsoft.com/office/drawing/2014/main" val="452126444"/>
                    </a:ext>
                  </a:extLst>
                </a:gridCol>
                <a:gridCol w="157316">
                  <a:extLst>
                    <a:ext uri="{9D8B030D-6E8A-4147-A177-3AD203B41FA5}">
                      <a16:colId xmlns:a16="http://schemas.microsoft.com/office/drawing/2014/main" val="1998225611"/>
                    </a:ext>
                  </a:extLst>
                </a:gridCol>
                <a:gridCol w="347627">
                  <a:extLst>
                    <a:ext uri="{9D8B030D-6E8A-4147-A177-3AD203B41FA5}">
                      <a16:colId xmlns:a16="http://schemas.microsoft.com/office/drawing/2014/main" val="892159493"/>
                    </a:ext>
                  </a:extLst>
                </a:gridCol>
                <a:gridCol w="153819">
                  <a:extLst>
                    <a:ext uri="{9D8B030D-6E8A-4147-A177-3AD203B41FA5}">
                      <a16:colId xmlns:a16="http://schemas.microsoft.com/office/drawing/2014/main" val="3525671317"/>
                    </a:ext>
                  </a:extLst>
                </a:gridCol>
                <a:gridCol w="369145">
                  <a:extLst>
                    <a:ext uri="{9D8B030D-6E8A-4147-A177-3AD203B41FA5}">
                      <a16:colId xmlns:a16="http://schemas.microsoft.com/office/drawing/2014/main" val="3369411537"/>
                    </a:ext>
                  </a:extLst>
                </a:gridCol>
                <a:gridCol w="555087">
                  <a:extLst>
                    <a:ext uri="{9D8B030D-6E8A-4147-A177-3AD203B41FA5}">
                      <a16:colId xmlns:a16="http://schemas.microsoft.com/office/drawing/2014/main" val="1985421673"/>
                    </a:ext>
                  </a:extLst>
                </a:gridCol>
                <a:gridCol w="768261">
                  <a:extLst>
                    <a:ext uri="{9D8B030D-6E8A-4147-A177-3AD203B41FA5}">
                      <a16:colId xmlns:a16="http://schemas.microsoft.com/office/drawing/2014/main" val="2590780201"/>
                    </a:ext>
                  </a:extLst>
                </a:gridCol>
                <a:gridCol w="603983">
                  <a:extLst>
                    <a:ext uri="{9D8B030D-6E8A-4147-A177-3AD203B41FA5}">
                      <a16:colId xmlns:a16="http://schemas.microsoft.com/office/drawing/2014/main" val="2893758816"/>
                    </a:ext>
                  </a:extLst>
                </a:gridCol>
                <a:gridCol w="317197">
                  <a:extLst>
                    <a:ext uri="{9D8B030D-6E8A-4147-A177-3AD203B41FA5}">
                      <a16:colId xmlns:a16="http://schemas.microsoft.com/office/drawing/2014/main" val="957418615"/>
                    </a:ext>
                  </a:extLst>
                </a:gridCol>
                <a:gridCol w="221364">
                  <a:extLst>
                    <a:ext uri="{9D8B030D-6E8A-4147-A177-3AD203B41FA5}">
                      <a16:colId xmlns:a16="http://schemas.microsoft.com/office/drawing/2014/main" val="3533525540"/>
                    </a:ext>
                  </a:extLst>
                </a:gridCol>
                <a:gridCol w="221364">
                  <a:extLst>
                    <a:ext uri="{9D8B030D-6E8A-4147-A177-3AD203B41FA5}">
                      <a16:colId xmlns:a16="http://schemas.microsoft.com/office/drawing/2014/main" val="1207921088"/>
                    </a:ext>
                  </a:extLst>
                </a:gridCol>
                <a:gridCol w="221364">
                  <a:extLst>
                    <a:ext uri="{9D8B030D-6E8A-4147-A177-3AD203B41FA5}">
                      <a16:colId xmlns:a16="http://schemas.microsoft.com/office/drawing/2014/main" val="2918535396"/>
                    </a:ext>
                  </a:extLst>
                </a:gridCol>
              </a:tblGrid>
              <a:tr h="3868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Bit</a:t>
                      </a:r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0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- </a:t>
                      </a:r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10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11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12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13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14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15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16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16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17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17</a:t>
                      </a:r>
                      <a:endParaRPr lang="en-US" dirty="0"/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18</a:t>
                      </a:r>
                      <a:endParaRPr lang="en-US" dirty="0"/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18</a:t>
                      </a:r>
                      <a:endParaRPr lang="en-US" dirty="0"/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19</a:t>
                      </a:r>
                      <a:endParaRPr lang="en-US" sz="1200" dirty="0"/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20 - 26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27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28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  <a:latin typeface="Arial Narrow" panose="020B0606020202030204" pitchFamily="34" charset="0"/>
                        </a:rPr>
                        <a:t>29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30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31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14201624"/>
                  </a:ext>
                </a:extLst>
              </a:tr>
              <a:tr h="2763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</a:t>
                      </a:r>
                      <a:r>
                        <a:rPr lang="en-US" sz="1200" b="1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st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User Info field</a:t>
                      </a:r>
                    </a:p>
                    <a:p>
                      <a:pPr algn="ct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AID11: </a:t>
                      </a:r>
                      <a:r>
                        <a:rPr lang="en-US" sz="1200" b="1" u="none" strike="noStrike" dirty="0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</a:rPr>
                        <a:t>2047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B050"/>
                          </a:solidFill>
                          <a:effectLst/>
                          <a:latin typeface="Arial Narrow" panose="020B0606020202030204" pitchFamily="34" charset="0"/>
                        </a:rPr>
                        <a:t>NDPA Version Identifier</a:t>
                      </a:r>
                    </a:p>
                    <a:p>
                      <a:pPr algn="ctr" fontAlgn="b"/>
                      <a:endParaRPr lang="en-US" sz="1200" b="1" i="0" u="none" strike="noStrike" dirty="0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 fontAlgn="b"/>
                      <a:endParaRPr lang="en-US" sz="1200" b="1" i="0" u="none" strike="noStrike" dirty="0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dirty="0">
                          <a:solidFill>
                            <a:srgbClr val="00B050"/>
                          </a:solidFill>
                          <a:effectLst/>
                          <a:latin typeface="Arial Narrow" panose="020B0606020202030204" pitchFamily="34" charset="0"/>
                        </a:rPr>
                        <a:t>BSS Color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u="none" strike="noStrike" dirty="0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u="none" strike="noStrike" dirty="0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Number of UHR-LTF Symbols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TXOP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Disambiguation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dirty="0">
                          <a:solidFill>
                            <a:srgbClr val="00B050"/>
                          </a:solidFill>
                          <a:effectLst/>
                          <a:latin typeface="Arial Narrow" panose="020B0606020202030204" pitchFamily="34" charset="0"/>
                        </a:rPr>
                        <a:t>Bandwidth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Sounding type</a:t>
                      </a:r>
                      <a:endParaRPr lang="en-US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Reserved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7769575"/>
                  </a:ext>
                </a:extLst>
              </a:tr>
              <a:tr h="795263"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</a:t>
                      </a:r>
                      <a:r>
                        <a:rPr lang="en-US" sz="1200" b="1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nd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User Info field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AID11: </a:t>
                      </a:r>
                      <a:r>
                        <a:rPr lang="en-US" sz="1200" b="1" u="none" strike="noStrike" kern="1200" dirty="0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AID of responding AP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358" marR="5358" marT="53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dirty="0">
                          <a:solidFill>
                            <a:srgbClr val="00B050"/>
                          </a:solidFill>
                          <a:effectLst/>
                          <a:latin typeface="Arial Narrow" panose="020B0606020202030204" pitchFamily="34" charset="0"/>
                        </a:rPr>
                        <a:t>Punctured Channel Information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/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/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u="none" strike="noStrike" dirty="0">
                          <a:solidFill>
                            <a:srgbClr val="663300"/>
                          </a:solidFill>
                          <a:effectLst/>
                          <a:latin typeface="Arial Narrow" panose="020B0606020202030204" pitchFamily="34" charset="0"/>
                        </a:rPr>
                        <a:t>Number of LTF Symbols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u="none" strike="noStrike" dirty="0">
                        <a:solidFill>
                          <a:srgbClr val="66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u="none" strike="noStrike" kern="1200" dirty="0">
                          <a:solidFill>
                            <a:srgbClr val="6633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Starting Spatial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u="none" strike="noStrike" kern="1200" dirty="0">
                          <a:solidFill>
                            <a:srgbClr val="6633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Stream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u="none" strike="noStrike" kern="1200" dirty="0">
                        <a:solidFill>
                          <a:srgbClr val="6633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u="none" strike="noStrike" kern="1200" dirty="0">
                        <a:solidFill>
                          <a:srgbClr val="6633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u="none" strike="noStrike" kern="1200" dirty="0">
                          <a:solidFill>
                            <a:srgbClr val="6633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Number of Spatial Streams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u="none" strike="noStrike" kern="1200" dirty="0">
                        <a:solidFill>
                          <a:srgbClr val="6633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358" marR="5358" marT="5358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358" marR="5358" marT="5358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dirty="0">
                          <a:solidFill>
                            <a:srgbClr val="663300"/>
                          </a:solidFill>
                          <a:effectLst/>
                          <a:latin typeface="Arial Narrow" panose="020B0606020202030204" pitchFamily="34" charset="0"/>
                        </a:rPr>
                        <a:t>LTF+GI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u="none" strike="noStrike" dirty="0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u="none" strike="noStrike" dirty="0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Reserved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Disambiguation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Reserved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endParaRPr lang="en-US" sz="1100" b="1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358" marR="5358" marT="5358" marB="0" anchor="b"/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u="none" strike="noStrike" dirty="0">
                          <a:effectLst/>
                          <a:latin typeface="Arial Narrow" panose="020B0606020202030204" pitchFamily="34" charset="0"/>
                        </a:rPr>
                        <a:t>GI+LTF Size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/>
                </a:tc>
                <a:tc hMerge="1"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1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Reserved</a:t>
                      </a:r>
                    </a:p>
                  </a:txBody>
                  <a:tcPr marL="5358" marR="5358" marT="5358" marB="0" anchor="b"/>
                </a:tc>
                <a:extLst>
                  <a:ext uri="{0D108BD9-81ED-4DB2-BD59-A6C34878D82A}">
                    <a16:rowId xmlns:a16="http://schemas.microsoft.com/office/drawing/2014/main" val="41327828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39814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/>
              <a:t>Backward Compatibility</a:t>
            </a:r>
            <a:endParaRPr dirty="0"/>
          </a:p>
        </p:txBody>
      </p:sp>
      <p:sp>
        <p:nvSpPr>
          <p:cNvPr id="119" name="Google Shape;119;p2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Qinghua Li (Intel)</a:t>
            </a:r>
            <a:endParaRPr dirty="0"/>
          </a:p>
        </p:txBody>
      </p:sp>
      <p:sp>
        <p:nvSpPr>
          <p:cNvPr id="120" name="Google Shape;120;p2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8</a:t>
            </a:fld>
            <a:endParaRPr/>
          </a:p>
        </p:txBody>
      </p:sp>
      <p:sp>
        <p:nvSpPr>
          <p:cNvPr id="121" name="Google Shape;121;p2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795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Oct 2024</a:t>
            </a:r>
            <a:endParaRPr dirty="0"/>
          </a:p>
        </p:txBody>
      </p:sp>
      <p:sp>
        <p:nvSpPr>
          <p:cNvPr id="6" name="Google Shape;128;g2aa31e5db9d_0_0">
            <a:extLst>
              <a:ext uri="{FF2B5EF4-FFF2-40B4-BE49-F238E27FC236}">
                <a16:creationId xmlns:a16="http://schemas.microsoft.com/office/drawing/2014/main" id="{60A6DD9B-52BC-B54E-1CA5-C2E05BB497DE}"/>
              </a:ext>
            </a:extLst>
          </p:cNvPr>
          <p:cNvSpPr txBox="1">
            <a:spLocks/>
          </p:cNvSpPr>
          <p:nvPr/>
        </p:nvSpPr>
        <p:spPr>
          <a:xfrm>
            <a:off x="723839" y="1752600"/>
            <a:ext cx="7772398" cy="28292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z="2000" b="0" dirty="0"/>
              <a:t>For legacy EHT STA,</a:t>
            </a:r>
          </a:p>
          <a:p>
            <a:pPr lvl="1"/>
            <a:r>
              <a:rPr lang="en-US" sz="1800" b="0" dirty="0"/>
              <a:t>Special AID 2047 and </a:t>
            </a:r>
            <a:r>
              <a:rPr lang="en-US" sz="1800" b="0" dirty="0" err="1"/>
              <a:t>rAP’s</a:t>
            </a:r>
            <a:r>
              <a:rPr lang="en-US" sz="1800" b="0" dirty="0"/>
              <a:t> AIDs are not assigned to normal users </a:t>
            </a:r>
          </a:p>
          <a:p>
            <a:pPr lvl="1"/>
            <a:r>
              <a:rPr lang="en-US" sz="1800" b="0" dirty="0"/>
              <a:t>Normal users don’t need to read User Info fields with unmatched AIDs</a:t>
            </a:r>
          </a:p>
          <a:p>
            <a:pPr lvl="1"/>
            <a:r>
              <a:rPr lang="en-US" sz="1800" dirty="0"/>
              <a:t>N</a:t>
            </a:r>
            <a:r>
              <a:rPr lang="en-US" sz="1800" b="0" dirty="0"/>
              <a:t>ormal User Info field remains the same as EHT’s</a:t>
            </a:r>
            <a:endParaRPr lang="en-US" dirty="0"/>
          </a:p>
          <a:p>
            <a:pPr lvl="1"/>
            <a:r>
              <a:rPr lang="en-US" dirty="0"/>
              <a:t>Beamforming feedback for EHT MU-MIMO is reused </a:t>
            </a:r>
            <a:endParaRPr 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25111468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/>
              <a:t>Thoughts about Mode Reduction</a:t>
            </a:r>
            <a:endParaRPr dirty="0"/>
          </a:p>
        </p:txBody>
      </p:sp>
      <p:sp>
        <p:nvSpPr>
          <p:cNvPr id="119" name="Google Shape;119;p2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Qinghua Li (Intel)</a:t>
            </a:r>
            <a:endParaRPr dirty="0"/>
          </a:p>
        </p:txBody>
      </p:sp>
      <p:sp>
        <p:nvSpPr>
          <p:cNvPr id="120" name="Google Shape;120;p2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9</a:t>
            </a:fld>
            <a:endParaRPr/>
          </a:p>
        </p:txBody>
      </p:sp>
      <p:sp>
        <p:nvSpPr>
          <p:cNvPr id="121" name="Google Shape;121;p2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795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Oct 2024</a:t>
            </a:r>
            <a:endParaRPr dirty="0"/>
          </a:p>
        </p:txBody>
      </p:sp>
      <p:sp>
        <p:nvSpPr>
          <p:cNvPr id="6" name="Google Shape;128;g2aa31e5db9d_0_0">
            <a:extLst>
              <a:ext uri="{FF2B5EF4-FFF2-40B4-BE49-F238E27FC236}">
                <a16:creationId xmlns:a16="http://schemas.microsoft.com/office/drawing/2014/main" id="{60A6DD9B-52BC-B54E-1CA5-C2E05BB497DE}"/>
              </a:ext>
            </a:extLst>
          </p:cNvPr>
          <p:cNvSpPr txBox="1">
            <a:spLocks/>
          </p:cNvSpPr>
          <p:nvPr/>
        </p:nvSpPr>
        <p:spPr>
          <a:xfrm>
            <a:off x="723839" y="1752600"/>
            <a:ext cx="7772398" cy="28292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z="2000" b="0" dirty="0"/>
              <a:t>For the ease of </a:t>
            </a:r>
            <a:r>
              <a:rPr lang="en-US" sz="2000" b="0" dirty="0" err="1"/>
              <a:t>CoBF</a:t>
            </a:r>
            <a:r>
              <a:rPr lang="en-US" sz="2000" b="0" dirty="0"/>
              <a:t> implementation/testing,</a:t>
            </a:r>
          </a:p>
          <a:p>
            <a:pPr lvl="1"/>
            <a:r>
              <a:rPr lang="en-US" sz="1800" b="0" dirty="0"/>
              <a:t>The number of antennas may be restricted to 4 or 8</a:t>
            </a:r>
          </a:p>
          <a:p>
            <a:pPr lvl="1"/>
            <a:r>
              <a:rPr lang="en-US" sz="1800" b="0" dirty="0"/>
              <a:t>The </a:t>
            </a:r>
            <a:r>
              <a:rPr lang="en-US" sz="1800" dirty="0"/>
              <a:t>LTF symbol duration may be limited to 2x LTF</a:t>
            </a:r>
          </a:p>
          <a:p>
            <a:pPr lvl="1"/>
            <a:r>
              <a:rPr lang="en-US" dirty="0"/>
              <a:t>GI may be limited to 0.8 and 1.6 microsecond</a:t>
            </a:r>
          </a:p>
          <a:p>
            <a:pPr lvl="1"/>
            <a:r>
              <a:rPr lang="en-US" sz="2000" b="0" dirty="0"/>
              <a:t>P matrix s</a:t>
            </a:r>
            <a:r>
              <a:rPr lang="en-US" dirty="0"/>
              <a:t>ize may be limited to 4x4 and 8x8</a:t>
            </a:r>
            <a:endParaRPr 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237004918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9143</TotalTime>
  <Words>1347</Words>
  <Application>Microsoft Office PowerPoint</Application>
  <PresentationFormat>On-screen Show (4:3)</PresentationFormat>
  <Paragraphs>398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Calibre Semibold</vt:lpstr>
      <vt:lpstr>Noto Sans Symbols</vt:lpstr>
      <vt:lpstr>Aptos</vt:lpstr>
      <vt:lpstr>Arial</vt:lpstr>
      <vt:lpstr>Arial Narrow</vt:lpstr>
      <vt:lpstr>Times New Roman</vt:lpstr>
      <vt:lpstr>802-11-Submission</vt:lpstr>
      <vt:lpstr>Backward Compatible Sounding for CoBF</vt:lpstr>
      <vt:lpstr>Recap of Sequential Sounding</vt:lpstr>
      <vt:lpstr>Recap of Joint Sounding</vt:lpstr>
      <vt:lpstr>No Change on STA</vt:lpstr>
      <vt:lpstr>Some Changes on AP</vt:lpstr>
      <vt:lpstr>CoBF NDPA Format</vt:lpstr>
      <vt:lpstr>Special User Info Fields</vt:lpstr>
      <vt:lpstr>Backward Compatibility</vt:lpstr>
      <vt:lpstr>Thoughts about Mode Reduction</vt:lpstr>
      <vt:lpstr>Summary</vt:lpstr>
      <vt:lpstr>SP 1</vt:lpstr>
      <vt:lpstr>SP 2</vt:lpstr>
      <vt:lpstr>SP 3</vt:lpstr>
      <vt:lpstr>SP 4</vt:lpstr>
      <vt:lpstr>Reference</vt:lpstr>
      <vt:lpstr>Backup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Sounding Sequence for C-BF</dc:title>
  <dc:creator>ron.porat@broadcom.com</dc:creator>
  <cp:lastModifiedBy>Li, Qinghua</cp:lastModifiedBy>
  <cp:revision>16</cp:revision>
  <dcterms:created xsi:type="dcterms:W3CDTF">2007-05-21T21:00:37Z</dcterms:created>
  <dcterms:modified xsi:type="dcterms:W3CDTF">2024-11-13T04:29:16Z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