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86" r:id="rId4"/>
    <p:sldId id="317" r:id="rId5"/>
    <p:sldId id="319" r:id="rId6"/>
    <p:sldId id="307" r:id="rId7"/>
    <p:sldId id="308" r:id="rId8"/>
    <p:sldId id="309" r:id="rId9"/>
    <p:sldId id="310" r:id="rId10"/>
    <p:sldId id="289" r:id="rId11"/>
    <p:sldId id="282" r:id="rId12"/>
    <p:sldId id="268" r:id="rId13"/>
    <p:sldId id="301" r:id="rId14"/>
    <p:sldId id="302" r:id="rId15"/>
    <p:sldId id="294" r:id="rId16"/>
    <p:sldId id="295" r:id="rId17"/>
    <p:sldId id="278" r:id="rId18"/>
    <p:sldId id="314" r:id="rId19"/>
    <p:sldId id="31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B97233-06EA-AD81-EEC2-C83083614A9D}" name="Kanke Wu" initials="KW" userId="S::kankew@qti.qualcomm.com::35931445-d5fd-42d3-9403-9670693b494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3" autoAdjust="0"/>
    <p:restoredTop sz="94794" autoAdjust="0"/>
  </p:normalViewPr>
  <p:slideViewPr>
    <p:cSldViewPr snapToGrid="0">
      <p:cViewPr varScale="1">
        <p:scale>
          <a:sx n="105" d="100"/>
          <a:sy n="105" d="100"/>
        </p:scale>
        <p:origin x="17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42BF7D9-ED19-453B-8DBE-37B92ED174DF}"/>
    <pc:docChg chg="undo custSel modSld">
      <pc:chgData name="Alfred Asterjadhi" userId="39de57b9-85c0-4fd1-aaac-8ca2b6560ad0" providerId="ADAL" clId="{C42BF7D9-ED19-453B-8DBE-37B92ED174DF}" dt="2024-08-30T17:27:36.950" v="709" actId="20577"/>
      <pc:docMkLst>
        <pc:docMk/>
      </pc:docMkLst>
      <pc:sldChg chg="modSp mod">
        <pc:chgData name="Alfred Asterjadhi" userId="39de57b9-85c0-4fd1-aaac-8ca2b6560ad0" providerId="ADAL" clId="{C42BF7D9-ED19-453B-8DBE-37B92ED174DF}" dt="2024-08-30T17:17:21.323" v="9" actId="207"/>
        <pc:sldMkLst>
          <pc:docMk/>
          <pc:sldMk cId="1858707706" sldId="256"/>
        </pc:sldMkLst>
        <pc:spChg chg="mod">
          <ac:chgData name="Alfred Asterjadhi" userId="39de57b9-85c0-4fd1-aaac-8ca2b6560ad0" providerId="ADAL" clId="{C42BF7D9-ED19-453B-8DBE-37B92ED174DF}" dt="2024-08-30T17:17:21.323" v="9" actId="207"/>
          <ac:spMkLst>
            <pc:docMk/>
            <pc:sldMk cId="1858707706" sldId="256"/>
            <ac:spMk id="3073" creationId="{00000000-0000-0000-0000-000000000000}"/>
          </ac:spMkLst>
        </pc:spChg>
      </pc:sldChg>
      <pc:sldChg chg="modSp mod">
        <pc:chgData name="Alfred Asterjadhi" userId="39de57b9-85c0-4fd1-aaac-8ca2b6560ad0" providerId="ADAL" clId="{C42BF7D9-ED19-453B-8DBE-37B92ED174DF}" dt="2024-08-30T17:27:36.950" v="709" actId="20577"/>
        <pc:sldMkLst>
          <pc:docMk/>
          <pc:sldMk cId="1740089891" sldId="257"/>
        </pc:sldMkLst>
        <pc:spChg chg="mod">
          <ac:chgData name="Alfred Asterjadhi" userId="39de57b9-85c0-4fd1-aaac-8ca2b6560ad0" providerId="ADAL" clId="{C42BF7D9-ED19-453B-8DBE-37B92ED174DF}" dt="2024-08-30T17:27:36.950" v="709" actId="20577"/>
          <ac:spMkLst>
            <pc:docMk/>
            <pc:sldMk cId="1740089891" sldId="257"/>
            <ac:spMk id="3" creationId="{A331C490-876C-C46B-96D3-AFCCE207568E}"/>
          </ac:spMkLst>
        </pc:spChg>
      </pc:sldChg>
      <pc:sldChg chg="modSp mod">
        <pc:chgData name="Alfred Asterjadhi" userId="39de57b9-85c0-4fd1-aaac-8ca2b6560ad0" providerId="ADAL" clId="{C42BF7D9-ED19-453B-8DBE-37B92ED174DF}" dt="2024-08-30T17:26:52.023" v="672" actId="20577"/>
        <pc:sldMkLst>
          <pc:docMk/>
          <pc:sldMk cId="2885432180" sldId="282"/>
        </pc:sldMkLst>
        <pc:spChg chg="mod">
          <ac:chgData name="Alfred Asterjadhi" userId="39de57b9-85c0-4fd1-aaac-8ca2b6560ad0" providerId="ADAL" clId="{C42BF7D9-ED19-453B-8DBE-37B92ED174DF}" dt="2024-08-30T17:26:52.023" v="672" actId="20577"/>
          <ac:spMkLst>
            <pc:docMk/>
            <pc:sldMk cId="2885432180" sldId="282"/>
            <ac:spMk id="3" creationId="{D66A3316-2A75-3BB4-0B3C-1B1657F8E738}"/>
          </ac:spMkLst>
        </pc:spChg>
      </pc:sldChg>
      <pc:sldChg chg="modSp mod">
        <pc:chgData name="Alfred Asterjadhi" userId="39de57b9-85c0-4fd1-aaac-8ca2b6560ad0" providerId="ADAL" clId="{C42BF7D9-ED19-453B-8DBE-37B92ED174DF}" dt="2024-08-30T17:25:40.068" v="569" actId="20577"/>
        <pc:sldMkLst>
          <pc:docMk/>
          <pc:sldMk cId="363249796" sldId="289"/>
        </pc:sldMkLst>
        <pc:spChg chg="mod">
          <ac:chgData name="Alfred Asterjadhi" userId="39de57b9-85c0-4fd1-aaac-8ca2b6560ad0" providerId="ADAL" clId="{C42BF7D9-ED19-453B-8DBE-37B92ED174DF}" dt="2024-08-30T17:25:40.068" v="569" actId="20577"/>
          <ac:spMkLst>
            <pc:docMk/>
            <pc:sldMk cId="363249796" sldId="289"/>
            <ac:spMk id="2" creationId="{031C8736-03DC-99DE-3B46-E7D804685E7C}"/>
          </ac:spMkLst>
        </pc:spChg>
      </pc:sldChg>
      <pc:sldChg chg="modSp mod">
        <pc:chgData name="Alfred Asterjadhi" userId="39de57b9-85c0-4fd1-aaac-8ca2b6560ad0" providerId="ADAL" clId="{C42BF7D9-ED19-453B-8DBE-37B92ED174DF}" dt="2024-08-30T17:27:25.032" v="697" actId="6549"/>
        <pc:sldMkLst>
          <pc:docMk/>
          <pc:sldMk cId="661210901" sldId="307"/>
        </pc:sldMkLst>
        <pc:spChg chg="mod">
          <ac:chgData name="Alfred Asterjadhi" userId="39de57b9-85c0-4fd1-aaac-8ca2b6560ad0" providerId="ADAL" clId="{C42BF7D9-ED19-453B-8DBE-37B92ED174DF}" dt="2024-08-30T17:19:16.964" v="117" actId="207"/>
          <ac:spMkLst>
            <pc:docMk/>
            <pc:sldMk cId="661210901" sldId="307"/>
            <ac:spMk id="2" creationId="{2358196B-1D52-42AF-BDEE-16BFD25941BD}"/>
          </ac:spMkLst>
        </pc:spChg>
        <pc:spChg chg="mod">
          <ac:chgData name="Alfred Asterjadhi" userId="39de57b9-85c0-4fd1-aaac-8ca2b6560ad0" providerId="ADAL" clId="{C42BF7D9-ED19-453B-8DBE-37B92ED174DF}" dt="2024-08-30T17:27:15.854" v="685" actId="20577"/>
          <ac:spMkLst>
            <pc:docMk/>
            <pc:sldMk cId="661210901" sldId="307"/>
            <ac:spMk id="3" creationId="{2FAA1661-B0D6-65A8-1678-EAFC93196ED8}"/>
          </ac:spMkLst>
        </pc:spChg>
        <pc:spChg chg="mod">
          <ac:chgData name="Alfred Asterjadhi" userId="39de57b9-85c0-4fd1-aaac-8ca2b6560ad0" providerId="ADAL" clId="{C42BF7D9-ED19-453B-8DBE-37B92ED174DF}" dt="2024-08-30T17:22:08.325" v="327" actId="1035"/>
          <ac:spMkLst>
            <pc:docMk/>
            <pc:sldMk cId="661210901" sldId="307"/>
            <ac:spMk id="9" creationId="{E8E162AD-7B5B-EFCF-3668-7665872F4976}"/>
          </ac:spMkLst>
        </pc:spChg>
        <pc:graphicFrameChg chg="mod modGraphic">
          <ac:chgData name="Alfred Asterjadhi" userId="39de57b9-85c0-4fd1-aaac-8ca2b6560ad0" providerId="ADAL" clId="{C42BF7D9-ED19-453B-8DBE-37B92ED174DF}" dt="2024-08-30T17:27:25.032" v="697" actId="6549"/>
          <ac:graphicFrameMkLst>
            <pc:docMk/>
            <pc:sldMk cId="661210901" sldId="307"/>
            <ac:graphicFrameMk id="8" creationId="{F855074D-F41A-FF48-7492-D619DC410A45}"/>
          </ac:graphicFrameMkLst>
        </pc:graphicFrameChg>
      </pc:sldChg>
      <pc:sldChg chg="modSp mod">
        <pc:chgData name="Alfred Asterjadhi" userId="39de57b9-85c0-4fd1-aaac-8ca2b6560ad0" providerId="ADAL" clId="{C42BF7D9-ED19-453B-8DBE-37B92ED174DF}" dt="2024-08-30T17:27:08.279" v="684" actId="20577"/>
        <pc:sldMkLst>
          <pc:docMk/>
          <pc:sldMk cId="2224371479" sldId="308"/>
        </pc:sldMkLst>
        <pc:spChg chg="mod">
          <ac:chgData name="Alfred Asterjadhi" userId="39de57b9-85c0-4fd1-aaac-8ca2b6560ad0" providerId="ADAL" clId="{C42BF7D9-ED19-453B-8DBE-37B92ED174DF}" dt="2024-08-30T17:22:43.011" v="357" actId="207"/>
          <ac:spMkLst>
            <pc:docMk/>
            <pc:sldMk cId="2224371479" sldId="308"/>
            <ac:spMk id="2" creationId="{2358196B-1D52-42AF-BDEE-16BFD25941BD}"/>
          </ac:spMkLst>
        </pc:spChg>
        <pc:spChg chg="mod">
          <ac:chgData name="Alfred Asterjadhi" userId="39de57b9-85c0-4fd1-aaac-8ca2b6560ad0" providerId="ADAL" clId="{C42BF7D9-ED19-453B-8DBE-37B92ED174DF}" dt="2024-08-30T17:27:08.279" v="684" actId="20577"/>
          <ac:spMkLst>
            <pc:docMk/>
            <pc:sldMk cId="2224371479" sldId="308"/>
            <ac:spMk id="3" creationId="{2FAA1661-B0D6-65A8-1678-EAFC93196ED8}"/>
          </ac:spMkLst>
        </pc:spChg>
      </pc:sldChg>
      <pc:sldChg chg="modSp mod">
        <pc:chgData name="Alfred Asterjadhi" userId="39de57b9-85c0-4fd1-aaac-8ca2b6560ad0" providerId="ADAL" clId="{C42BF7D9-ED19-453B-8DBE-37B92ED174DF}" dt="2024-08-30T17:25:08.926" v="568" actId="20577"/>
        <pc:sldMkLst>
          <pc:docMk/>
          <pc:sldMk cId="3310100347" sldId="310"/>
        </pc:sldMkLst>
        <pc:spChg chg="mod">
          <ac:chgData name="Alfred Asterjadhi" userId="39de57b9-85c0-4fd1-aaac-8ca2b6560ad0" providerId="ADAL" clId="{C42BF7D9-ED19-453B-8DBE-37B92ED174DF}" dt="2024-08-30T17:24:46.391" v="518" actId="20577"/>
          <ac:spMkLst>
            <pc:docMk/>
            <pc:sldMk cId="3310100347" sldId="310"/>
            <ac:spMk id="2" creationId="{2358196B-1D52-42AF-BDEE-16BFD25941BD}"/>
          </ac:spMkLst>
        </pc:spChg>
        <pc:spChg chg="mod">
          <ac:chgData name="Alfred Asterjadhi" userId="39de57b9-85c0-4fd1-aaac-8ca2b6560ad0" providerId="ADAL" clId="{C42BF7D9-ED19-453B-8DBE-37B92ED174DF}" dt="2024-08-30T17:25:08.926" v="568" actId="20577"/>
          <ac:spMkLst>
            <pc:docMk/>
            <pc:sldMk cId="3310100347" sldId="310"/>
            <ac:spMk id="3" creationId="{2FAA1661-B0D6-65A8-1678-EAFC93196ED8}"/>
          </ac:spMkLst>
        </pc:spChg>
      </pc:sldChg>
    </pc:docChg>
  </pc:docChgLst>
  <pc:docChgLst>
    <pc:chgData name="Alice Chen" userId="7b3df222-37f2-4ef5-b6ff-21f127db4b9a" providerId="ADAL" clId="{A8F9CDCA-7086-48C3-B6A3-ACF89EC2830E}"/>
    <pc:docChg chg="delSld modSld modMainMaster">
      <pc:chgData name="Alice Chen" userId="7b3df222-37f2-4ef5-b6ff-21f127db4b9a" providerId="ADAL" clId="{A8F9CDCA-7086-48C3-B6A3-ACF89EC2830E}" dt="2024-11-09T19:57:38.051" v="23" actId="20577"/>
      <pc:docMkLst>
        <pc:docMk/>
      </pc:docMkLst>
      <pc:sldChg chg="modSp mod">
        <pc:chgData name="Alice Chen" userId="7b3df222-37f2-4ef5-b6ff-21f127db4b9a" providerId="ADAL" clId="{A8F9CDCA-7086-48C3-B6A3-ACF89EC2830E}" dt="2024-11-09T12:32:49.953" v="5" actId="20577"/>
        <pc:sldMkLst>
          <pc:docMk/>
          <pc:sldMk cId="1740089891" sldId="257"/>
        </pc:sldMkLst>
        <pc:spChg chg="mod">
          <ac:chgData name="Alice Chen" userId="7b3df222-37f2-4ef5-b6ff-21f127db4b9a" providerId="ADAL" clId="{A8F9CDCA-7086-48C3-B6A3-ACF89EC2830E}" dt="2024-11-09T12:32:49.953" v="5" actId="20577"/>
          <ac:spMkLst>
            <pc:docMk/>
            <pc:sldMk cId="1740089891" sldId="257"/>
            <ac:spMk id="3" creationId="{A331C490-876C-C46B-96D3-AFCCE207568E}"/>
          </ac:spMkLst>
        </pc:spChg>
      </pc:sldChg>
      <pc:sldChg chg="modSp mod">
        <pc:chgData name="Alice Chen" userId="7b3df222-37f2-4ef5-b6ff-21f127db4b9a" providerId="ADAL" clId="{A8F9CDCA-7086-48C3-B6A3-ACF89EC2830E}" dt="2024-11-09T12:33:59.990" v="8" actId="20577"/>
        <pc:sldMkLst>
          <pc:docMk/>
          <pc:sldMk cId="2885432180" sldId="282"/>
        </pc:sldMkLst>
        <pc:spChg chg="mod">
          <ac:chgData name="Alice Chen" userId="7b3df222-37f2-4ef5-b6ff-21f127db4b9a" providerId="ADAL" clId="{A8F9CDCA-7086-48C3-B6A3-ACF89EC2830E}" dt="2024-11-09T12:33:59.990" v="8" actId="20577"/>
          <ac:spMkLst>
            <pc:docMk/>
            <pc:sldMk cId="2885432180" sldId="282"/>
            <ac:spMk id="3" creationId="{D66A3316-2A75-3BB4-0B3C-1B1657F8E738}"/>
          </ac:spMkLst>
        </pc:spChg>
      </pc:sldChg>
      <pc:sldChg chg="modSp mod">
        <pc:chgData name="Alice Chen" userId="7b3df222-37f2-4ef5-b6ff-21f127db4b9a" providerId="ADAL" clId="{A8F9CDCA-7086-48C3-B6A3-ACF89EC2830E}" dt="2024-11-09T18:41:09.059" v="15" actId="20577"/>
        <pc:sldMkLst>
          <pc:docMk/>
          <pc:sldMk cId="64056766" sldId="294"/>
        </pc:sldMkLst>
        <pc:spChg chg="mod">
          <ac:chgData name="Alice Chen" userId="7b3df222-37f2-4ef5-b6ff-21f127db4b9a" providerId="ADAL" clId="{A8F9CDCA-7086-48C3-B6A3-ACF89EC2830E}" dt="2024-11-09T18:41:09.059" v="15" actId="20577"/>
          <ac:spMkLst>
            <pc:docMk/>
            <pc:sldMk cId="64056766" sldId="294"/>
            <ac:spMk id="2" creationId="{2567E442-A7D3-44DA-9201-75BF9A9B6509}"/>
          </ac:spMkLst>
        </pc:spChg>
      </pc:sldChg>
      <pc:sldChg chg="modSp mod">
        <pc:chgData name="Alice Chen" userId="7b3df222-37f2-4ef5-b6ff-21f127db4b9a" providerId="ADAL" clId="{A8F9CDCA-7086-48C3-B6A3-ACF89EC2830E}" dt="2024-11-09T18:41:21.202" v="16" actId="20577"/>
        <pc:sldMkLst>
          <pc:docMk/>
          <pc:sldMk cId="1980079017" sldId="295"/>
        </pc:sldMkLst>
        <pc:spChg chg="mod">
          <ac:chgData name="Alice Chen" userId="7b3df222-37f2-4ef5-b6ff-21f127db4b9a" providerId="ADAL" clId="{A8F9CDCA-7086-48C3-B6A3-ACF89EC2830E}" dt="2024-11-09T18:41:21.202" v="16" actId="20577"/>
          <ac:spMkLst>
            <pc:docMk/>
            <pc:sldMk cId="1980079017" sldId="295"/>
            <ac:spMk id="2" creationId="{031C8736-03DC-99DE-3B46-E7D804685E7C}"/>
          </ac:spMkLst>
        </pc:spChg>
      </pc:sldChg>
      <pc:sldChg chg="modSp mod">
        <pc:chgData name="Alice Chen" userId="7b3df222-37f2-4ef5-b6ff-21f127db4b9a" providerId="ADAL" clId="{A8F9CDCA-7086-48C3-B6A3-ACF89EC2830E}" dt="2024-11-09T19:57:38.051" v="23" actId="20577"/>
        <pc:sldMkLst>
          <pc:docMk/>
          <pc:sldMk cId="814312031" sldId="302"/>
        </pc:sldMkLst>
        <pc:spChg chg="mod">
          <ac:chgData name="Alice Chen" userId="7b3df222-37f2-4ef5-b6ff-21f127db4b9a" providerId="ADAL" clId="{A8F9CDCA-7086-48C3-B6A3-ACF89EC2830E}" dt="2024-11-09T18:41:04.291" v="14" actId="20577"/>
          <ac:spMkLst>
            <pc:docMk/>
            <pc:sldMk cId="814312031" sldId="302"/>
            <ac:spMk id="2" creationId="{2567E442-A7D3-44DA-9201-75BF9A9B6509}"/>
          </ac:spMkLst>
        </pc:spChg>
        <pc:spChg chg="mod">
          <ac:chgData name="Alice Chen" userId="7b3df222-37f2-4ef5-b6ff-21f127db4b9a" providerId="ADAL" clId="{A8F9CDCA-7086-48C3-B6A3-ACF89EC2830E}" dt="2024-11-09T19:57:38.051" v="23" actId="20577"/>
          <ac:spMkLst>
            <pc:docMk/>
            <pc:sldMk cId="814312031" sldId="302"/>
            <ac:spMk id="3" creationId="{DD12ECBD-4710-CF13-74AF-C34BB9F99D58}"/>
          </ac:spMkLst>
        </pc:spChg>
      </pc:sldChg>
      <pc:sldChg chg="del">
        <pc:chgData name="Alice Chen" userId="7b3df222-37f2-4ef5-b6ff-21f127db4b9a" providerId="ADAL" clId="{A8F9CDCA-7086-48C3-B6A3-ACF89EC2830E}" dt="2024-11-09T18:41:01.001" v="13" actId="47"/>
        <pc:sldMkLst>
          <pc:docMk/>
          <pc:sldMk cId="3997166482" sldId="316"/>
        </pc:sldMkLst>
      </pc:sldChg>
      <pc:sldMasterChg chg="modSp mod">
        <pc:chgData name="Alice Chen" userId="7b3df222-37f2-4ef5-b6ff-21f127db4b9a" providerId="ADAL" clId="{A8F9CDCA-7086-48C3-B6A3-ACF89EC2830E}" dt="2024-11-09T12:41:58.150" v="12" actId="20577"/>
        <pc:sldMasterMkLst>
          <pc:docMk/>
          <pc:sldMasterMk cId="0" sldId="2147483648"/>
        </pc:sldMasterMkLst>
        <pc:spChg chg="mod">
          <ac:chgData name="Alice Chen" userId="7b3df222-37f2-4ef5-b6ff-21f127db4b9a" providerId="ADAL" clId="{A8F9CDCA-7086-48C3-B6A3-ACF89EC2830E}" dt="2024-11-09T12:41:58.150" v="12" actId="20577"/>
          <ac:spMkLst>
            <pc:docMk/>
            <pc:sldMasterMk cId="0" sldId="2147483648"/>
            <ac:spMk id="2" creationId="{70CFFB19-7EB9-1B99-27DD-680663CB37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53A076-17B6-4A59-9C89-B39CA187C4EB}" type="datetimeFigureOut">
              <a:rPr lang="en-US" smtClean="0"/>
              <a:t>11/20/2024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1D9DB-4F8F-4BAB-BD66-6DC292CE8DC4}" type="slidenum">
              <a:rPr lang="en-US" smtClean="0"/>
              <a:t>‹#›</a:t>
            </a:fld>
            <a:endParaRPr lang="en-US"/>
          </a:p>
        </p:txBody>
      </p:sp>
    </p:spTree>
    <p:extLst>
      <p:ext uri="{BB962C8B-B14F-4D97-AF65-F5344CB8AC3E}">
        <p14:creationId xmlns:p14="http://schemas.microsoft.com/office/powerpoint/2010/main" val="176083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01D9DB-4F8F-4BAB-BD66-6DC292CE8DC4}" type="slidenum">
              <a:rPr lang="en-US" smtClean="0"/>
              <a:t>12</a:t>
            </a:fld>
            <a:endParaRPr lang="en-US"/>
          </a:p>
        </p:txBody>
      </p:sp>
    </p:spTree>
    <p:extLst>
      <p:ext uri="{BB962C8B-B14F-4D97-AF65-F5344CB8AC3E}">
        <p14:creationId xmlns:p14="http://schemas.microsoft.com/office/powerpoint/2010/main" val="123221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375"/>
            </a:lvl1pPr>
          </a:lstStyle>
          <a:p>
            <a:r>
              <a:rPr lang="en-US" dirty="0"/>
              <a:t>Click to edit Master title style</a:t>
            </a:r>
            <a:endParaRPr lang="en-GB" dirty="0"/>
          </a:p>
        </p:txBody>
      </p:sp>
      <p:sp>
        <p:nvSpPr>
          <p:cNvPr id="3" name="Content Placeholder 2"/>
          <p:cNvSpPr>
            <a:spLocks noGrp="1"/>
          </p:cNvSpPr>
          <p:nvPr>
            <p:ph idx="1"/>
          </p:nvPr>
        </p:nvSpPr>
        <p:spPr>
          <a:xfrm>
            <a:off x="685800" y="2072644"/>
            <a:ext cx="7770814" cy="4113213"/>
          </a:xfrm>
        </p:spPr>
        <p:txBody>
          <a:bodyPr/>
          <a:lstStyle>
            <a:lvl1pPr>
              <a:buFont typeface="Arial" panose="020B0604020202020204" pitchFamily="34" charset="0"/>
              <a:buChar char="•"/>
              <a:defRPr sz="2400" b="0"/>
            </a:lvl1pPr>
            <a:lvl2pPr marL="800113" indent="-342900">
              <a:buFont typeface="Arial" panose="020B0604020202020204" pitchFamily="34" charset="0"/>
              <a:buChar char="•"/>
              <a:defRPr sz="2000" b="0"/>
            </a:lvl2pPr>
            <a:lvl3pPr marL="1200183" indent="-285758">
              <a:buFont typeface="Arial" panose="020B0604020202020204" pitchFamily="34" charset="0"/>
              <a:buChar char="•"/>
              <a:defRPr sz="1600"/>
            </a:lvl3pPr>
            <a:lvl4pPr marL="1657394" indent="-285758">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6"/>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US"/>
              <a:t>Alice Chen (Qualcomm)</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3"/>
            <a:ext cx="777081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5357818" y="6475415"/>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US"/>
              <a:t>Alice Chen (Qualcomm)</a:t>
            </a:r>
            <a:endParaRPr lang="en-GB" dirty="0"/>
          </a:p>
        </p:txBody>
      </p:sp>
      <p:sp>
        <p:nvSpPr>
          <p:cNvPr id="1029" name="Rectangle 5"/>
          <p:cNvSpPr>
            <a:spLocks noGrp="1" noChangeArrowheads="1"/>
          </p:cNvSpPr>
          <p:nvPr>
            <p:ph type="sldNum"/>
          </p:nvPr>
        </p:nvSpPr>
        <p:spPr bwMode="auto">
          <a:xfrm>
            <a:off x="4191001" y="6475416"/>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2537" dirty="0">
              <a:latin typeface="Calibri" panose="020F0502020204030204" pitchFamily="34" charset="0"/>
            </a:endParaRPr>
          </a:p>
        </p:txBody>
      </p:sp>
      <p:sp>
        <p:nvSpPr>
          <p:cNvPr id="1031" name="Rectangle 7"/>
          <p:cNvSpPr>
            <a:spLocks noChangeArrowheads="1"/>
          </p:cNvSpPr>
          <p:nvPr/>
        </p:nvSpPr>
        <p:spPr bwMode="auto">
          <a:xfrm>
            <a:off x="684215" y="6475414"/>
            <a:ext cx="958748" cy="246282"/>
          </a:xfrm>
          <a:prstGeom prst="rect">
            <a:avLst/>
          </a:prstGeom>
          <a:noFill/>
          <a:ln w="9525">
            <a:noFill/>
            <a:round/>
            <a:headEnd/>
            <a:tailEnd/>
          </a:ln>
          <a:effectLst/>
        </p:spPr>
        <p:txBody>
          <a:bodyPr wrap="square" lIns="0" tIns="0" rIns="0" bIns="0">
            <a:spAutoFit/>
          </a:bodyPr>
          <a:lstStyle/>
          <a:p>
            <a:pP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2800" dirty="0">
              <a:latin typeface="Calibri" panose="020F0502020204030204" pitchFamily="34" charset="0"/>
            </a:endParaRPr>
          </a:p>
        </p:txBody>
      </p:sp>
      <p:sp>
        <p:nvSpPr>
          <p:cNvPr id="2" name="Date Placeholder 3">
            <a:extLst>
              <a:ext uri="{FF2B5EF4-FFF2-40B4-BE49-F238E27FC236}">
                <a16:creationId xmlns:a16="http://schemas.microsoft.com/office/drawing/2014/main" id="{70CFFB19-7EB9-1B99-27DD-680663CB37E0}"/>
              </a:ext>
            </a:extLst>
          </p:cNvPr>
          <p:cNvSpPr txBox="1">
            <a:spLocks/>
          </p:cNvSpPr>
          <p:nvPr userDrawn="1"/>
        </p:nvSpPr>
        <p:spPr bwMode="auto">
          <a:xfrm>
            <a:off x="5151379" y="372946"/>
            <a:ext cx="3281684" cy="255984"/>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21184"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857250" algn="l"/>
                <a:tab pos="1714500" algn="l"/>
                <a:tab pos="2571750" algn="l"/>
                <a:tab pos="3429000" algn="l"/>
                <a:tab pos="4286250" algn="l"/>
                <a:tab pos="5143500" algn="l"/>
                <a:tab pos="6000750" algn="l"/>
                <a:tab pos="6858000" algn="l"/>
                <a:tab pos="7715250" algn="l"/>
                <a:tab pos="8572500" algn="l"/>
                <a:tab pos="9429750" algn="l"/>
              </a:tabLst>
              <a:defRPr/>
            </a:pPr>
            <a:r>
              <a:rPr kumimoji="0" lang="en-GB" sz="1688"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802.11-24/1833r1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4727448" y="6475415"/>
            <a:ext cx="3780827" cy="144841"/>
          </a:xfrm>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pPr algn="r"/>
            <a:r>
              <a:rPr 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Alice Chen (Qualcomm)</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Slide Number Placeholder 5"/>
          <p:cNvSpPr>
            <a:spLocks noGrp="1"/>
          </p:cNvSpPr>
          <p:nvPr>
            <p:ph type="sldNum" idx="12"/>
          </p:nvPr>
        </p:nvSpPr>
        <p:spPr/>
        <p:txBody>
          <a:bodyPr/>
          <a:lstStyle>
            <a:defPPr>
              <a:defRPr lang="en-GB"/>
            </a:defPPr>
            <a:lvl1pPr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1pPr>
            <a:lvl2pPr marL="690268" indent="-265488"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2pPr>
            <a:lvl3pPr marL="1061951"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3pPr>
            <a:lvl4pPr marL="1486733"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4pPr>
            <a:lvl5pPr marL="1911514" indent="-212391" algn="l" defTabSz="417407" rtl="0" eaLnBrk="0" fontAlgn="base" hangingPunct="0">
              <a:spcBef>
                <a:spcPct val="0"/>
              </a:spcBef>
              <a:spcAft>
                <a:spcPct val="0"/>
              </a:spcAft>
              <a:buClr>
                <a:srgbClr val="000000"/>
              </a:buClr>
              <a:buSzPct val="100000"/>
              <a:buFont typeface="Times New Roman" pitchFamily="16" charset="0"/>
              <a:defRPr sz="2229" kern="1200">
                <a:solidFill>
                  <a:schemeClr val="bg1"/>
                </a:solidFill>
                <a:latin typeface="Times New Roman" pitchFamily="16" charset="0"/>
                <a:ea typeface="MS Gothic" charset="-128"/>
                <a:cs typeface="+mn-cs"/>
              </a:defRPr>
            </a:lvl5pPr>
            <a:lvl6pPr marL="2123904" algn="l" defTabSz="849562" rtl="0" eaLnBrk="1" latinLnBrk="0" hangingPunct="1">
              <a:defRPr sz="2229" kern="1200">
                <a:solidFill>
                  <a:schemeClr val="bg1"/>
                </a:solidFill>
                <a:latin typeface="Times New Roman" pitchFamily="16" charset="0"/>
                <a:ea typeface="MS Gothic" charset="-128"/>
                <a:cs typeface="+mn-cs"/>
              </a:defRPr>
            </a:lvl6pPr>
            <a:lvl7pPr marL="2548685" algn="l" defTabSz="849562" rtl="0" eaLnBrk="1" latinLnBrk="0" hangingPunct="1">
              <a:defRPr sz="2229" kern="1200">
                <a:solidFill>
                  <a:schemeClr val="bg1"/>
                </a:solidFill>
                <a:latin typeface="Times New Roman" pitchFamily="16" charset="0"/>
                <a:ea typeface="MS Gothic" charset="-128"/>
                <a:cs typeface="+mn-cs"/>
              </a:defRPr>
            </a:lvl7pPr>
            <a:lvl8pPr marL="2973466" algn="l" defTabSz="849562" rtl="0" eaLnBrk="1" latinLnBrk="0" hangingPunct="1">
              <a:defRPr sz="2229" kern="1200">
                <a:solidFill>
                  <a:schemeClr val="bg1"/>
                </a:solidFill>
                <a:latin typeface="Times New Roman" pitchFamily="16" charset="0"/>
                <a:ea typeface="MS Gothic" charset="-128"/>
                <a:cs typeface="+mn-cs"/>
              </a:defRPr>
            </a:lvl8pPr>
            <a:lvl9pPr marL="3398246" algn="l" defTabSz="849562" rtl="0" eaLnBrk="1" latinLnBrk="0" hangingPunct="1">
              <a:defRPr sz="2229" kern="1200">
                <a:solidFill>
                  <a:schemeClr val="bg1"/>
                </a:solidFill>
                <a:latin typeface="Times New Roman" pitchFamily="16" charset="0"/>
                <a:ea typeface="MS Gothic" charset="-128"/>
                <a:cs typeface="+mn-cs"/>
              </a:defRPr>
            </a:lvl9pPr>
          </a:lstStyle>
          <a:p>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Slide </a:t>
            </a:r>
            <a:fld id="{93823DB3-BAA4-4F4A-B4B3-ED9ABE70E976}" type="slidenum">
              <a:rPr lang="en-GB" sz="1600">
                <a:solidFill>
                  <a:schemeClr val="tx1"/>
                </a:solidFill>
                <a:latin typeface="Calibri" panose="020F0502020204030204" pitchFamily="34" charset="0"/>
                <a:ea typeface="Calibri" panose="020F0502020204030204" pitchFamily="34" charset="0"/>
                <a:cs typeface="Calibri" panose="020F0502020204030204" pitchFamily="34" charset="0"/>
              </a:rPr>
              <a:pPr/>
              <a:t>1</a:t>
            </a:fld>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3" name="Rectangle 1"/>
          <p:cNvSpPr>
            <a:spLocks noGrp="1" noChangeArrowheads="1"/>
          </p:cNvSpPr>
          <p:nvPr>
            <p:ph type="title"/>
          </p:nvPr>
        </p:nvSpPr>
        <p:spPr>
          <a:xfrm>
            <a:off x="647973" y="702220"/>
            <a:ext cx="7860302" cy="980513"/>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US" sz="3200" dirty="0">
                <a:solidFill>
                  <a:schemeClr val="tx1"/>
                </a:solidFill>
                <a:latin typeface="Calibri" panose="020F0502020204030204" pitchFamily="34" charset="0"/>
                <a:ea typeface="Calibri" panose="020F0502020204030204" pitchFamily="34" charset="0"/>
                <a:cs typeface="Calibri" panose="020F0502020204030204" pitchFamily="34" charset="0"/>
              </a:rPr>
              <a:t>Trigger Frame Design for UHR</a:t>
            </a:r>
            <a:endParaRPr lang="en-GB" sz="30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3074" name="Rectangle 2"/>
          <p:cNvSpPr>
            <a:spLocks noGrp="1" noChangeArrowheads="1"/>
          </p:cNvSpPr>
          <p:nvPr>
            <p:ph type="body" idx="1"/>
          </p:nvPr>
        </p:nvSpPr>
        <p:spPr>
          <a:xfrm>
            <a:off x="685800" y="1734819"/>
            <a:ext cx="7772400" cy="396876"/>
          </a:xfrm>
          <a:ln/>
        </p:spPr>
        <p:txBody>
          <a:bodyPr/>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marL="0" indent="0" algn="ctr">
              <a:spcBef>
                <a:spcPts val="500"/>
              </a:spcBef>
              <a:buNone/>
              <a:tabLst>
                <a:tab pos="912837" algn="l"/>
                <a:tab pos="1827262" algn="l"/>
                <a:tab pos="2741686" algn="l"/>
                <a:tab pos="3656110" algn="l"/>
                <a:tab pos="4570535" algn="l"/>
                <a:tab pos="5484959" algn="l"/>
                <a:tab pos="6399383" algn="l"/>
                <a:tab pos="7313808" algn="l"/>
                <a:tab pos="8228232" algn="l"/>
                <a:tab pos="9142657" algn="l"/>
                <a:tab pos="10057080" algn="l"/>
              </a:tabLst>
            </a:pPr>
            <a:r>
              <a:rPr lang="en-GB" sz="2000" dirty="0">
                <a:solidFill>
                  <a:schemeClr val="tx1"/>
                </a:solidFill>
                <a:latin typeface="Calibri" panose="020F0502020204030204" pitchFamily="34" charset="0"/>
                <a:ea typeface="Calibri" panose="020F0502020204030204" pitchFamily="34" charset="0"/>
                <a:cs typeface="Calibri" panose="020F0502020204030204" pitchFamily="34" charset="0"/>
              </a:rPr>
              <a:t>Date:</a:t>
            </a:r>
            <a:r>
              <a:rPr lang="en-GB" sz="2000" b="0" dirty="0">
                <a:solidFill>
                  <a:schemeClr val="tx1"/>
                </a:solidFill>
                <a:latin typeface="Calibri" panose="020F0502020204030204" pitchFamily="34" charset="0"/>
                <a:ea typeface="Calibri" panose="020F0502020204030204" pitchFamily="34" charset="0"/>
                <a:cs typeface="Calibri" panose="020F0502020204030204" pitchFamily="34" charset="0"/>
              </a:rPr>
              <a:t> 2024-11-09</a:t>
            </a:r>
            <a:endParaRPr lang="en-GB" sz="2000" b="0" dirty="0">
              <a:solidFill>
                <a:schemeClr val="tx1"/>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
        <p:nvSpPr>
          <p:cNvPr id="3076" name="Rectangle 4"/>
          <p:cNvSpPr>
            <a:spLocks noChangeArrowheads="1"/>
          </p:cNvSpPr>
          <p:nvPr/>
        </p:nvSpPr>
        <p:spPr bwMode="auto">
          <a:xfrm>
            <a:off x="466429" y="2035736"/>
            <a:ext cx="1447800" cy="381000"/>
          </a:xfrm>
          <a:prstGeom prst="rect">
            <a:avLst/>
          </a:prstGeom>
          <a:noFill/>
          <a:ln w="9525">
            <a:noFill/>
            <a:round/>
            <a:headEnd/>
            <a:tailEnd/>
          </a:ln>
          <a:effectLst/>
        </p:spPr>
        <p:txBody>
          <a:bodyPr lIns="92160" tIns="46080" rIns="92160" bIns="46080"/>
          <a:lstStyle>
            <a:defPPr>
              <a:defRPr lang="en-GB"/>
            </a:defPPr>
            <a:lvl1pPr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1pPr>
            <a:lvl2pPr marL="736286" indent="-283187"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2pPr>
            <a:lvl3pPr marL="11327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3pPr>
            <a:lvl4pPr marL="15858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4pPr>
            <a:lvl5pPr marL="2038948" indent="-226550" algn="l" defTabSz="445234" rtl="0" eaLnBrk="0" fontAlgn="base" hangingPunct="0">
              <a:spcBef>
                <a:spcPct val="0"/>
              </a:spcBef>
              <a:spcAft>
                <a:spcPct val="0"/>
              </a:spcAft>
              <a:buClr>
                <a:srgbClr val="000000"/>
              </a:buClr>
              <a:buSzPct val="100000"/>
              <a:buFont typeface="Times New Roman" pitchFamily="16" charset="0"/>
              <a:defRPr sz="2378" kern="1200">
                <a:solidFill>
                  <a:schemeClr val="bg1"/>
                </a:solidFill>
                <a:latin typeface="Times New Roman" pitchFamily="16" charset="0"/>
                <a:ea typeface="MS Gothic" charset="-128"/>
                <a:cs typeface="+mn-cs"/>
              </a:defRPr>
            </a:lvl5pPr>
            <a:lvl6pPr marL="2265498" algn="l" defTabSz="906199" rtl="0" eaLnBrk="1" latinLnBrk="0" hangingPunct="1">
              <a:defRPr sz="2378" kern="1200">
                <a:solidFill>
                  <a:schemeClr val="bg1"/>
                </a:solidFill>
                <a:latin typeface="Times New Roman" pitchFamily="16" charset="0"/>
                <a:ea typeface="MS Gothic" charset="-128"/>
                <a:cs typeface="+mn-cs"/>
              </a:defRPr>
            </a:lvl6pPr>
            <a:lvl7pPr marL="2718597" algn="l" defTabSz="906199" rtl="0" eaLnBrk="1" latinLnBrk="0" hangingPunct="1">
              <a:defRPr sz="2378" kern="1200">
                <a:solidFill>
                  <a:schemeClr val="bg1"/>
                </a:solidFill>
                <a:latin typeface="Times New Roman" pitchFamily="16" charset="0"/>
                <a:ea typeface="MS Gothic" charset="-128"/>
                <a:cs typeface="+mn-cs"/>
              </a:defRPr>
            </a:lvl7pPr>
            <a:lvl8pPr marL="3171697" algn="l" defTabSz="906199" rtl="0" eaLnBrk="1" latinLnBrk="0" hangingPunct="1">
              <a:defRPr sz="2378" kern="1200">
                <a:solidFill>
                  <a:schemeClr val="bg1"/>
                </a:solidFill>
                <a:latin typeface="Times New Roman" pitchFamily="16" charset="0"/>
                <a:ea typeface="MS Gothic" charset="-128"/>
                <a:cs typeface="+mn-cs"/>
              </a:defRPr>
            </a:lvl8pPr>
            <a:lvl9pPr marL="3624796" algn="l" defTabSz="906199" rtl="0" eaLnBrk="1" latinLnBrk="0" hangingPunct="1">
              <a:defRPr sz="2378" kern="1200">
                <a:solidFill>
                  <a:schemeClr val="bg1"/>
                </a:solidFill>
                <a:latin typeface="Times New Roman" pitchFamily="16" charset="0"/>
                <a:ea typeface="MS Gothic" charset="-128"/>
                <a:cs typeface="+mn-cs"/>
              </a:defRPr>
            </a:lvl9pPr>
          </a:lstStyle>
          <a:p>
            <a:pPr>
              <a:spcBef>
                <a:spcPts val="500"/>
              </a:spcBef>
              <a:tabLst>
                <a:tab pos="342909" algn="l"/>
                <a:tab pos="1257334" algn="l"/>
                <a:tab pos="2171758" algn="l"/>
                <a:tab pos="3086182" algn="l"/>
                <a:tab pos="4000606" algn="l"/>
                <a:tab pos="4915030" algn="l"/>
                <a:tab pos="5829455" algn="l"/>
                <a:tab pos="6743879" algn="l"/>
                <a:tab pos="7658303" algn="l"/>
                <a:tab pos="8572728" algn="l"/>
                <a:tab pos="9487152" algn="l"/>
                <a:tab pos="10401577" algn="l"/>
              </a:tabLst>
            </a:pPr>
            <a:r>
              <a:rPr lang="en-GB" sz="2063" dirty="0">
                <a:solidFill>
                  <a:srgbClr val="000000"/>
                </a:solidFill>
                <a:latin typeface="Calibri" panose="020F0502020204030204" pitchFamily="34" charset="0"/>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167622546"/>
              </p:ext>
            </p:extLst>
          </p:nvPr>
        </p:nvGraphicFramePr>
        <p:xfrm>
          <a:off x="1015637" y="2455000"/>
          <a:ext cx="7177384" cy="2240280"/>
        </p:xfrm>
        <a:graphic>
          <a:graphicData uri="http://schemas.openxmlformats.org/drawingml/2006/table">
            <a:tbl>
              <a:tblPr>
                <a:tableStyleId>{5C22544A-7EE6-4342-B048-85BDC9FD1C3A}</a:tableStyleId>
              </a:tblPr>
              <a:tblGrid>
                <a:gridCol w="2176759">
                  <a:extLst>
                    <a:ext uri="{9D8B030D-6E8A-4147-A177-3AD203B41FA5}">
                      <a16:colId xmlns:a16="http://schemas.microsoft.com/office/drawing/2014/main" val="1982600515"/>
                    </a:ext>
                  </a:extLst>
                </a:gridCol>
                <a:gridCol w="1973270">
                  <a:extLst>
                    <a:ext uri="{9D8B030D-6E8A-4147-A177-3AD203B41FA5}">
                      <a16:colId xmlns:a16="http://schemas.microsoft.com/office/drawing/2014/main" val="2703258511"/>
                    </a:ext>
                  </a:extLst>
                </a:gridCol>
                <a:gridCol w="3027355">
                  <a:extLst>
                    <a:ext uri="{9D8B030D-6E8A-4147-A177-3AD203B41FA5}">
                      <a16:colId xmlns:a16="http://schemas.microsoft.com/office/drawing/2014/main" val="2006092477"/>
                    </a:ext>
                  </a:extLst>
                </a:gridCol>
              </a:tblGrid>
              <a:tr h="320040">
                <a:tc>
                  <a:txBody>
                    <a:bodyPr/>
                    <a:lstStyle/>
                    <a:p>
                      <a:pPr marL="0" marR="0">
                        <a:lnSpc>
                          <a:spcPct val="110000"/>
                        </a:lnSpc>
                        <a:spcBef>
                          <a:spcPts val="0"/>
                        </a:spcBef>
                        <a:spcAft>
                          <a:spcPts val="0"/>
                        </a:spcAft>
                      </a:pPr>
                      <a:r>
                        <a:rPr lang="en-US" sz="1700" b="1" kern="0" dirty="0">
                          <a:effectLst/>
                          <a:latin typeface="Calibri" panose="020F0502020204030204" pitchFamily="34" charset="0"/>
                          <a:cs typeface="Calibri" panose="020F0502020204030204" pitchFamily="34" charset="0"/>
                        </a:rPr>
                        <a:t>Name</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Affiliations</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700" b="1" dirty="0">
                          <a:effectLst/>
                          <a:latin typeface="Calibri" panose="020F0502020204030204" pitchFamily="34" charset="0"/>
                          <a:cs typeface="Calibri" panose="020F0502020204030204" pitchFamily="34" charset="0"/>
                        </a:rPr>
                        <a:t>Email</a:t>
                      </a:r>
                      <a:endParaRPr lang="en-US" sz="1700" b="1"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 Chen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6">
                  <a:txBody>
                    <a:bodyPr/>
                    <a:lstStyle/>
                    <a:p>
                      <a:pPr marL="0" marR="0" algn="l">
                        <a:lnSpc>
                          <a:spcPct val="110000"/>
                        </a:lnSpc>
                        <a:spcBef>
                          <a:spcPts val="0"/>
                        </a:spcBef>
                        <a:spcAft>
                          <a:spcPts val="0"/>
                        </a:spcAft>
                      </a:pPr>
                      <a:r>
                        <a:rPr lang="en-US" sz="1700" dirty="0">
                          <a:effectLst/>
                          <a:latin typeface="Calibri" panose="020F0502020204030204" pitchFamily="34" charset="0"/>
                          <a:cs typeface="Calibri" panose="020F0502020204030204" pitchFamily="34" charset="0"/>
                        </a:rPr>
                        <a:t>Qualcomm</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alicel@qti.qualcomm.com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Alfred Asterjadhi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aasterja@qti.qualcomm.com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4518889"/>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b="0" dirty="0">
                          <a:effectLst/>
                          <a:latin typeface="Calibri" panose="020F0502020204030204" pitchFamily="34" charset="0"/>
                          <a:ea typeface="Times New Roman" panose="02020603050405020304" pitchFamily="18" charset="0"/>
                          <a:cs typeface="Calibri" panose="020F0502020204030204" pitchFamily="34" charset="0"/>
                        </a:rPr>
                        <a:t>Lin Yang</a:t>
                      </a: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linyang@qti.qualcomm.com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784273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0778223"/>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Sameer Vermani</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gn="l">
                        <a:lnSpc>
                          <a:spcPct val="110000"/>
                        </a:lnSpc>
                        <a:spcBef>
                          <a:spcPts val="0"/>
                        </a:spcBef>
                        <a:spcAft>
                          <a:spcPts val="0"/>
                        </a:spcAft>
                      </a:pPr>
                      <a:endParaRPr lang="en-US" sz="1700" dirty="0">
                        <a:effectLst/>
                        <a:latin typeface="Calibri" panose="020F0502020204030204" pitchFamily="34" charset="0"/>
                        <a:ea typeface="Times New Roman" panose="02020603050405020304" pitchFamily="18" charset="0"/>
                        <a:cs typeface="Calibri" panose="020F0502020204030204" pitchFamily="34" charset="0"/>
                      </a:endParaRPr>
                    </a:p>
                  </a:txBody>
                  <a:tcPr marL="64294" marR="6429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svverman@qti.qualcomm.com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3798518"/>
                  </a:ext>
                </a:extLst>
              </a:tr>
              <a:tr h="32004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Bin Tian</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700" dirty="0">
                          <a:effectLst/>
                          <a:latin typeface="Calibri" panose="020F0502020204030204" pitchFamily="34" charset="0"/>
                          <a:ea typeface="Times New Roman" panose="02020603050405020304" pitchFamily="18" charset="0"/>
                          <a:cs typeface="Calibri" panose="020F0502020204030204" pitchFamily="34" charset="0"/>
                        </a:rPr>
                        <a:t>btian@qti.qualcomm.com</a:t>
                      </a:r>
                    </a:p>
                  </a:txBody>
                  <a:tcPr marL="64294" marR="6429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68511967"/>
                  </a:ext>
                </a:extLst>
              </a:tr>
            </a:tbl>
          </a:graphicData>
        </a:graphic>
      </p:graphicFrame>
      <p:sp>
        <p:nvSpPr>
          <p:cNvPr id="3" name="Date Placeholder 2">
            <a:extLst>
              <a:ext uri="{FF2B5EF4-FFF2-40B4-BE49-F238E27FC236}">
                <a16:creationId xmlns:a16="http://schemas.microsoft.com/office/drawing/2014/main" id="{C28D1AE7-84DC-9A3C-7B12-A2BAC471549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587077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UHR Variant User Info field Design</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917196"/>
            <a:ext cx="7770814" cy="4113213"/>
          </a:xfrm>
        </p:spPr>
        <p:txBody>
          <a:bodyPr/>
          <a:lstStyle/>
          <a:p>
            <a:r>
              <a:rPr lang="en-US" sz="2000" dirty="0"/>
              <a:t>Propose the following design</a:t>
            </a:r>
          </a:p>
          <a:p>
            <a:endParaRPr lang="en-US" sz="2000" dirty="0"/>
          </a:p>
          <a:p>
            <a:endParaRPr lang="en-US" sz="2000" dirty="0"/>
          </a:p>
          <a:p>
            <a:endParaRPr lang="en-US" sz="2000" dirty="0"/>
          </a:p>
          <a:p>
            <a:pPr lvl="1"/>
            <a:r>
              <a:rPr lang="en-US" sz="1600" dirty="0"/>
              <a:t>Expand the UL UHR-MCS subfield to 5 bits</a:t>
            </a:r>
          </a:p>
          <a:p>
            <a:pPr lvl="1"/>
            <a:r>
              <a:rPr lang="en-US" sz="1600" dirty="0"/>
              <a:t>Add a 1-bit 2x LDPC indication</a:t>
            </a:r>
          </a:p>
          <a:p>
            <a:pPr lvl="1"/>
            <a:r>
              <a:rPr lang="en-US" sz="1600" dirty="0"/>
              <a:t>Reduce the SS Allocation subfield to 5 bits and let it depend on RRU [2] or DRU</a:t>
            </a:r>
          </a:p>
          <a:p>
            <a:endParaRPr lang="en-US" dirty="0"/>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ED36D908-C828-AD63-7FCE-E272BB9DDECC}"/>
              </a:ext>
            </a:extLst>
          </p:cNvPr>
          <p:cNvGraphicFramePr>
            <a:graphicFrameLocks noGrp="1"/>
          </p:cNvGraphicFramePr>
          <p:nvPr>
            <p:extLst>
              <p:ext uri="{D42A27DB-BD31-4B8C-83A1-F6EECF244321}">
                <p14:modId xmlns:p14="http://schemas.microsoft.com/office/powerpoint/2010/main" val="741308640"/>
              </p:ext>
            </p:extLst>
          </p:nvPr>
        </p:nvGraphicFramePr>
        <p:xfrm>
          <a:off x="805655" y="2308833"/>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dirty="0">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D50C66E5-04D8-EC54-B05E-9097CF8CB4B1}"/>
              </a:ext>
            </a:extLst>
          </p:cNvPr>
          <p:cNvGraphicFramePr>
            <a:graphicFrameLocks noGrp="1"/>
          </p:cNvGraphicFramePr>
          <p:nvPr>
            <p:extLst>
              <p:ext uri="{D42A27DB-BD31-4B8C-83A1-F6EECF244321}">
                <p14:modId xmlns:p14="http://schemas.microsoft.com/office/powerpoint/2010/main" val="2187703522"/>
              </p:ext>
            </p:extLst>
          </p:nvPr>
        </p:nvGraphicFramePr>
        <p:xfrm>
          <a:off x="1295307" y="4325052"/>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dirty="0">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Y2: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36324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26C8-8287-04AB-983A-2859E1D6331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66A3316-2A75-3BB4-0B3C-1B1657F8E738}"/>
              </a:ext>
            </a:extLst>
          </p:cNvPr>
          <p:cNvSpPr>
            <a:spLocks noGrp="1"/>
          </p:cNvSpPr>
          <p:nvPr>
            <p:ph idx="1"/>
          </p:nvPr>
        </p:nvSpPr>
        <p:spPr>
          <a:xfrm>
            <a:off x="685800" y="1888176"/>
            <a:ext cx="7770814" cy="4343399"/>
          </a:xfrm>
        </p:spPr>
        <p:txBody>
          <a:bodyPr/>
          <a:lstStyle/>
          <a:p>
            <a:r>
              <a:rPr lang="en-US" sz="2000" dirty="0"/>
              <a:t>We propose a Trigger frame design for UHR that reuses the majority of the EHT variant designs, aiming at</a:t>
            </a:r>
          </a:p>
          <a:p>
            <a:pPr lvl="1"/>
            <a:r>
              <a:rPr lang="en-US" sz="1600" dirty="0"/>
              <a:t>Soliciting TB PPDUs of a post-HE generation</a:t>
            </a:r>
          </a:p>
          <a:p>
            <a:pPr lvl="1"/>
            <a:r>
              <a:rPr lang="en-US" sz="1600" dirty="0"/>
              <a:t>Differentiating EHT and UHR by the value of PHY Version Identifier being 0 or 1</a:t>
            </a:r>
          </a:p>
          <a:p>
            <a:endParaRPr lang="en-US" sz="2000" dirty="0"/>
          </a:p>
          <a:p>
            <a:r>
              <a:rPr lang="en-US" sz="2000" dirty="0"/>
              <a:t>The Trigger Frame design includes signaling support for new PHY features, including new MCS, 2x LDPC and dRU</a:t>
            </a:r>
          </a:p>
          <a:p>
            <a:endParaRPr lang="en-US" sz="2000" dirty="0"/>
          </a:p>
        </p:txBody>
      </p:sp>
      <p:sp>
        <p:nvSpPr>
          <p:cNvPr id="4" name="Slide Number Placeholder 3">
            <a:extLst>
              <a:ext uri="{FF2B5EF4-FFF2-40B4-BE49-F238E27FC236}">
                <a16:creationId xmlns:a16="http://schemas.microsoft.com/office/drawing/2014/main" id="{1D4FC2C0-D852-3FB5-FE56-A0C590621A7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05C0CA-C286-703F-8A99-51E3E0CDF89A}"/>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D3F511E3-15A0-5787-B659-1F80CCC8956C}"/>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2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38DE7-4EAB-2DD4-3630-833F104A80A7}"/>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7EB1CDE4-2D78-B47F-7DD7-4E3C47A70C5D}"/>
              </a:ext>
            </a:extLst>
          </p:cNvPr>
          <p:cNvSpPr>
            <a:spLocks noGrp="1"/>
          </p:cNvSpPr>
          <p:nvPr>
            <p:ph idx="1"/>
          </p:nvPr>
        </p:nvSpPr>
        <p:spPr>
          <a:xfrm>
            <a:off x="694508" y="1410355"/>
            <a:ext cx="7770814" cy="4113213"/>
          </a:xfrm>
        </p:spPr>
        <p:txBody>
          <a:bodyPr/>
          <a:lstStyle/>
          <a:p>
            <a:pPr marL="457200" indent="-457200">
              <a:buFont typeface="+mj-lt"/>
              <a:buAutoNum type="arabicPeriod"/>
            </a:pPr>
            <a:r>
              <a:rPr lang="sv-SE" sz="1600" dirty="0"/>
              <a:t>11-24/1179r0, Trigger frame expansion, </a:t>
            </a:r>
            <a:r>
              <a:rPr lang="da-DK" sz="1600" dirty="0"/>
              <a:t>Vishnu V. Ratnam, et al. (</a:t>
            </a:r>
            <a:r>
              <a:rPr lang="sv-SE" sz="1600" dirty="0"/>
              <a:t>Samsung)</a:t>
            </a:r>
          </a:p>
          <a:p>
            <a:pPr marL="457200" indent="-457200">
              <a:buFont typeface="+mj-lt"/>
              <a:buAutoNum type="arabicPeriod"/>
            </a:pPr>
            <a:r>
              <a:rPr lang="en-US" sz="1600" dirty="0"/>
              <a:t>11-24/1507r0, UHR Trigger Frame Design, Mahmoud </a:t>
            </a:r>
            <a:r>
              <a:rPr lang="en-US" sz="1600" dirty="0" err="1"/>
              <a:t>Hasabelnaby</a:t>
            </a:r>
            <a:r>
              <a:rPr lang="en-US" sz="1600" dirty="0"/>
              <a:t>, et al. (Huawei)</a:t>
            </a:r>
          </a:p>
          <a:p>
            <a:pPr marL="457200" indent="-457200">
              <a:buFont typeface="+mj-lt"/>
              <a:buAutoNum type="arabicPeriod"/>
            </a:pPr>
            <a:r>
              <a:rPr lang="en-US" sz="1600" dirty="0"/>
              <a:t>11-24/0876r0, UHR PPDU PHY Version, Rui Cao, et al. (NXP)</a:t>
            </a:r>
          </a:p>
          <a:p>
            <a:pPr marL="457200" indent="-457200">
              <a:buFont typeface="+mj-lt"/>
              <a:buAutoNum type="arabicPeriod"/>
            </a:pPr>
            <a:r>
              <a:rPr lang="en-US" sz="1600" dirty="0"/>
              <a:t>11-24/1186r1, New MCSs for 11bn Follow-up, Shengquan Hu, et al. (MediaTek)</a:t>
            </a:r>
          </a:p>
          <a:p>
            <a:pPr marL="457200" indent="-457200">
              <a:buFont typeface="+mj-lt"/>
              <a:buAutoNum type="arabicPeriod"/>
            </a:pPr>
            <a:r>
              <a:rPr lang="en-US" sz="1600" dirty="0"/>
              <a:t>11-23/1985r5, Longer LDPC Codeword, Rethna Pulikkoonattu, et al. (Broadcom/Qualcomm)</a:t>
            </a:r>
          </a:p>
          <a:p>
            <a:pPr marL="457200" indent="-457200">
              <a:buFont typeface="+mj-lt"/>
              <a:buAutoNum type="arabicPeriod"/>
            </a:pPr>
            <a:r>
              <a:rPr lang="en-US" sz="1600" dirty="0"/>
              <a:t>11-23/1988r2, Considerations On DRU design And Application, et al. Lin Yang (Qualcomm)</a:t>
            </a:r>
          </a:p>
          <a:p>
            <a:pPr marL="457200" indent="-457200">
              <a:buFont typeface="+mj-lt"/>
              <a:buAutoNum type="arabicPeriod"/>
            </a:pPr>
            <a:r>
              <a:rPr lang="en-US" sz="1600" dirty="0"/>
              <a:t>11-23/1919r1, DRU Proposal, Eunsung Park, et al. (LG Electronics)</a:t>
            </a:r>
          </a:p>
          <a:p>
            <a:pPr marL="457200" indent="-457200">
              <a:buFont typeface="+mj-lt"/>
              <a:buAutoNum type="arabicPeriod"/>
            </a:pPr>
            <a:r>
              <a:rPr lang="en-US" sz="1600" dirty="0"/>
              <a:t>11-24/1489r1, Signaling for </a:t>
            </a:r>
            <a:r>
              <a:rPr lang="en-US" sz="1600" dirty="0" err="1"/>
              <a:t>dRU</a:t>
            </a:r>
            <a:r>
              <a:rPr lang="en-US" sz="1600" dirty="0"/>
              <a:t> Transmission, Shengquan Hu, et al. (MediaTek)</a:t>
            </a:r>
          </a:p>
          <a:p>
            <a:pPr marL="457200" indent="-457200">
              <a:buFont typeface="+mj-lt"/>
              <a:buAutoNum type="arabicPeriod"/>
            </a:pPr>
            <a:r>
              <a:rPr lang="en-US" sz="1600" dirty="0"/>
              <a:t>11-24/1510r0, Open Issues On DRU, Lin Yang, et al. (Qualcomm)</a:t>
            </a:r>
          </a:p>
          <a:p>
            <a:pPr marL="457200" indent="-457200">
              <a:buFont typeface="+mj-lt"/>
              <a:buAutoNum type="arabicPeriod"/>
            </a:pPr>
            <a:r>
              <a:rPr lang="en-US" sz="1600" dirty="0"/>
              <a:t>11-24/1828r1, 2xLDPC Encoding Parameters, Shengquan Hu, et al. (MediaTek)</a:t>
            </a:r>
          </a:p>
        </p:txBody>
      </p:sp>
      <p:sp>
        <p:nvSpPr>
          <p:cNvPr id="4" name="Slide Number Placeholder 3">
            <a:extLst>
              <a:ext uri="{FF2B5EF4-FFF2-40B4-BE49-F238E27FC236}">
                <a16:creationId xmlns:a16="http://schemas.microsoft.com/office/drawing/2014/main" id="{3DEE0296-6D8E-BEE0-9555-4D9126AB9CA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53D1F53-F139-3B6E-1A2A-EFA866E28F77}"/>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61D01B3-DAC7-E104-DE3A-D8C60A4A680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632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Reuse the EHT variant Trigger Frame format for UHR, with one special user info field immediately after the common info field</a:t>
            </a:r>
          </a:p>
          <a:p>
            <a:pPr lvl="1"/>
            <a:r>
              <a:rPr lang="en-US" sz="1600" dirty="0"/>
              <a:t>Differentiate EHT and UHR variant by the value of the PHY Version Identifier in the special user info field being 0 or 1</a:t>
            </a:r>
          </a:p>
          <a:p>
            <a:pPr lvl="1"/>
            <a:r>
              <a:rPr lang="en-US" sz="1600" dirty="0"/>
              <a:t>Reuse the EHT variant common info field and special user info field for UHR</a:t>
            </a:r>
          </a:p>
          <a:p>
            <a:pPr lvl="1"/>
            <a:r>
              <a:rPr lang="en-US" sz="1600" dirty="0"/>
              <a:t>Reserved bits in the UHR variant common info field and special user info field may be used for other UHR features</a:t>
            </a:r>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4341276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Add a 1-bit 2x LDPC subfield in the UHR variant user info field</a:t>
            </a:r>
          </a:p>
          <a:p>
            <a:pPr lvl="1"/>
            <a:r>
              <a:rPr lang="en-US" sz="1600" dirty="0"/>
              <a:t>The 2x LDPC subfield is set to 1 to indicate 2x LDPC (nominal codeword size of 3888) is used, or set to 0 to indicate it’s not used, if the coding scheme is LDPC</a:t>
            </a:r>
          </a:p>
          <a:p>
            <a:pPr lvl="1"/>
            <a:r>
              <a:rPr lang="en-US" sz="1600" dirty="0"/>
              <a:t>The 2x LDPC subfield is set to 1 and treat as Validate at Rx if Coding is BCC (0)</a:t>
            </a:r>
          </a:p>
          <a:p>
            <a:endParaRPr lang="en-US" sz="2000" dirty="0"/>
          </a:p>
          <a:p>
            <a:endParaRPr lang="en-US" sz="2000" dirty="0"/>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14312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7E442-A7D3-44DA-9201-75BF9A9B6509}"/>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DD12ECBD-4710-CF13-74AF-C34BB9F99D58}"/>
              </a:ext>
            </a:extLst>
          </p:cNvPr>
          <p:cNvSpPr>
            <a:spLocks noGrp="1"/>
          </p:cNvSpPr>
          <p:nvPr>
            <p:ph idx="1"/>
          </p:nvPr>
        </p:nvSpPr>
        <p:spPr/>
        <p:txBody>
          <a:bodyPr/>
          <a:lstStyle/>
          <a:p>
            <a:r>
              <a:rPr lang="en-US" sz="2000" dirty="0"/>
              <a:t>Do you agree to include the following to the 11bn SFD? </a:t>
            </a:r>
          </a:p>
          <a:p>
            <a:pPr lvl="1"/>
            <a:r>
              <a:rPr lang="en-US" sz="1600" dirty="0"/>
              <a:t>Repurpose 1 bit in the SS Allocation subfield in the UHR variant User Info field to indicate </a:t>
            </a:r>
            <a:r>
              <a:rPr lang="en-US" sz="1600" dirty="0" err="1"/>
              <a:t>Nss</a:t>
            </a:r>
            <a:r>
              <a:rPr lang="en-US" sz="1600" dirty="0"/>
              <a:t> (1ss or 2ss) in the case of DRU</a:t>
            </a:r>
          </a:p>
          <a:p>
            <a:endParaRPr lang="en-US" sz="2000" dirty="0"/>
          </a:p>
          <a:p>
            <a:endParaRPr lang="en-US" sz="2000" dirty="0"/>
          </a:p>
          <a:p>
            <a:endParaRPr lang="en-US" sz="2000" dirty="0"/>
          </a:p>
          <a:p>
            <a:endParaRPr lang="en-US" sz="2000" dirty="0"/>
          </a:p>
          <a:p>
            <a:endParaRPr lang="en-US" sz="2000" dirty="0"/>
          </a:p>
          <a:p>
            <a:r>
              <a:rPr lang="en-US" sz="2000" dirty="0"/>
              <a:t>Y</a:t>
            </a:r>
          </a:p>
          <a:p>
            <a:r>
              <a:rPr lang="en-US" sz="2000" dirty="0"/>
              <a:t>N</a:t>
            </a:r>
          </a:p>
          <a:p>
            <a:r>
              <a:rPr lang="en-US" sz="2000" dirty="0"/>
              <a:t>A</a:t>
            </a:r>
          </a:p>
          <a:p>
            <a:endParaRPr lang="en-US" sz="2000" dirty="0"/>
          </a:p>
        </p:txBody>
      </p:sp>
      <p:sp>
        <p:nvSpPr>
          <p:cNvPr id="4" name="Slide Number Placeholder 3">
            <a:extLst>
              <a:ext uri="{FF2B5EF4-FFF2-40B4-BE49-F238E27FC236}">
                <a16:creationId xmlns:a16="http://schemas.microsoft.com/office/drawing/2014/main" id="{8511FEB6-B1DC-C026-8359-7B6E052D937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C432681-5693-9051-07FC-D493148CD369}"/>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3FA2F308-F1A8-CB77-62F6-AE489D5A1D82}"/>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056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C8736-03DC-99DE-3B46-E7D804685E7C}"/>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3C2A5D6B-2BA8-9B14-8E60-733BEE87A4BC}"/>
              </a:ext>
            </a:extLst>
          </p:cNvPr>
          <p:cNvSpPr>
            <a:spLocks noGrp="1"/>
          </p:cNvSpPr>
          <p:nvPr>
            <p:ph idx="1"/>
          </p:nvPr>
        </p:nvSpPr>
        <p:spPr>
          <a:xfrm>
            <a:off x="685800" y="1880620"/>
            <a:ext cx="7770814" cy="4113213"/>
          </a:xfrm>
        </p:spPr>
        <p:txBody>
          <a:bodyPr/>
          <a:lstStyle/>
          <a:p>
            <a:r>
              <a:rPr lang="en-US" sz="2000" dirty="0"/>
              <a:t>Do you agree to include the following to the 11bn SFD?</a:t>
            </a:r>
          </a:p>
          <a:p>
            <a:pPr lvl="1"/>
            <a:r>
              <a:rPr lang="en-US" sz="1600" dirty="0"/>
              <a:t>Use the following UHR variant user info field design</a:t>
            </a:r>
          </a:p>
          <a:p>
            <a:endParaRPr lang="en-US" sz="2000" dirty="0"/>
          </a:p>
          <a:p>
            <a:endParaRPr lang="en-US" sz="2000" dirty="0"/>
          </a:p>
          <a:p>
            <a:endParaRPr lang="en-US" sz="2000" dirty="0"/>
          </a:p>
          <a:p>
            <a:pPr lvl="1"/>
            <a:r>
              <a:rPr lang="en-US" sz="1600" dirty="0"/>
              <a:t>The SS Allocation subfield design depends on RRU or DRU</a:t>
            </a:r>
          </a:p>
          <a:p>
            <a:endParaRPr lang="en-US" sz="2000" dirty="0"/>
          </a:p>
          <a:p>
            <a:endParaRPr lang="en-US" sz="2000" dirty="0"/>
          </a:p>
          <a:p>
            <a:endParaRPr lang="en-US" sz="2000" dirty="0"/>
          </a:p>
          <a:p>
            <a:endParaRPr lang="en-US" sz="2000" dirty="0"/>
          </a:p>
          <a:p>
            <a:pPr lvl="1"/>
            <a:endParaRPr lang="en-US" sz="1600" dirty="0"/>
          </a:p>
          <a:p>
            <a:pPr lvl="1"/>
            <a:endParaRPr lang="en-US" sz="1600" dirty="0"/>
          </a:p>
          <a:p>
            <a:r>
              <a:rPr lang="en-US" sz="2000" dirty="0"/>
              <a:t>Y/N/A</a:t>
            </a:r>
          </a:p>
        </p:txBody>
      </p:sp>
      <p:sp>
        <p:nvSpPr>
          <p:cNvPr id="4" name="Slide Number Placeholder 3">
            <a:extLst>
              <a:ext uri="{FF2B5EF4-FFF2-40B4-BE49-F238E27FC236}">
                <a16:creationId xmlns:a16="http://schemas.microsoft.com/office/drawing/2014/main" id="{3871D906-598A-6A3D-401C-1153AC68D84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DD330FB-D839-8FBC-FB5D-53B852D3536F}"/>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D74E0BA1-4424-DFF5-9B24-77EAF08C6EFE}"/>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3E095AFC-4B52-1C0C-8523-EE0126122303}"/>
              </a:ext>
            </a:extLst>
          </p:cNvPr>
          <p:cNvGraphicFramePr>
            <a:graphicFrameLocks noGrp="1"/>
          </p:cNvGraphicFramePr>
          <p:nvPr>
            <p:extLst>
              <p:ext uri="{D42A27DB-BD31-4B8C-83A1-F6EECF244321}">
                <p14:modId xmlns:p14="http://schemas.microsoft.com/office/powerpoint/2010/main" val="542787062"/>
              </p:ext>
            </p:extLst>
          </p:nvPr>
        </p:nvGraphicFramePr>
        <p:xfrm>
          <a:off x="805655" y="2656305"/>
          <a:ext cx="7531101" cy="952500"/>
        </p:xfrm>
        <a:graphic>
          <a:graphicData uri="http://schemas.openxmlformats.org/drawingml/2006/table">
            <a:tbl>
              <a:tblPr/>
              <a:tblGrid>
                <a:gridCol w="608062">
                  <a:extLst>
                    <a:ext uri="{9D8B030D-6E8A-4147-A177-3AD203B41FA5}">
                      <a16:colId xmlns:a16="http://schemas.microsoft.com/office/drawing/2014/main" val="1565304366"/>
                    </a:ext>
                  </a:extLst>
                </a:gridCol>
                <a:gridCol w="256526">
                  <a:extLst>
                    <a:ext uri="{9D8B030D-6E8A-4147-A177-3AD203B41FA5}">
                      <a16:colId xmlns:a16="http://schemas.microsoft.com/office/drawing/2014/main" val="3744861722"/>
                    </a:ext>
                  </a:extLst>
                </a:gridCol>
                <a:gridCol w="256526">
                  <a:extLst>
                    <a:ext uri="{9D8B030D-6E8A-4147-A177-3AD203B41FA5}">
                      <a16:colId xmlns:a16="http://schemas.microsoft.com/office/drawing/2014/main" val="1523013747"/>
                    </a:ext>
                  </a:extLst>
                </a:gridCol>
                <a:gridCol w="354703">
                  <a:extLst>
                    <a:ext uri="{9D8B030D-6E8A-4147-A177-3AD203B41FA5}">
                      <a16:colId xmlns:a16="http://schemas.microsoft.com/office/drawing/2014/main" val="662003315"/>
                    </a:ext>
                  </a:extLst>
                </a:gridCol>
                <a:gridCol w="354703">
                  <a:extLst>
                    <a:ext uri="{9D8B030D-6E8A-4147-A177-3AD203B41FA5}">
                      <a16:colId xmlns:a16="http://schemas.microsoft.com/office/drawing/2014/main" val="3773472898"/>
                    </a:ext>
                  </a:extLst>
                </a:gridCol>
                <a:gridCol w="785413">
                  <a:extLst>
                    <a:ext uri="{9D8B030D-6E8A-4147-A177-3AD203B41FA5}">
                      <a16:colId xmlns:a16="http://schemas.microsoft.com/office/drawing/2014/main" val="3041437731"/>
                    </a:ext>
                  </a:extLst>
                </a:gridCol>
                <a:gridCol w="370538">
                  <a:extLst>
                    <a:ext uri="{9D8B030D-6E8A-4147-A177-3AD203B41FA5}">
                      <a16:colId xmlns:a16="http://schemas.microsoft.com/office/drawing/2014/main" val="4043918193"/>
                    </a:ext>
                  </a:extLst>
                </a:gridCol>
                <a:gridCol w="370538">
                  <a:extLst>
                    <a:ext uri="{9D8B030D-6E8A-4147-A177-3AD203B41FA5}">
                      <a16:colId xmlns:a16="http://schemas.microsoft.com/office/drawing/2014/main" val="1793649765"/>
                    </a:ext>
                  </a:extLst>
                </a:gridCol>
                <a:gridCol w="608062">
                  <a:extLst>
                    <a:ext uri="{9D8B030D-6E8A-4147-A177-3AD203B41FA5}">
                      <a16:colId xmlns:a16="http://schemas.microsoft.com/office/drawing/2014/main" val="1885367386"/>
                    </a:ext>
                  </a:extLst>
                </a:gridCol>
                <a:gridCol w="405375">
                  <a:extLst>
                    <a:ext uri="{9D8B030D-6E8A-4147-A177-3AD203B41FA5}">
                      <a16:colId xmlns:a16="http://schemas.microsoft.com/office/drawing/2014/main" val="2538614569"/>
                    </a:ext>
                  </a:extLst>
                </a:gridCol>
                <a:gridCol w="405375">
                  <a:extLst>
                    <a:ext uri="{9D8B030D-6E8A-4147-A177-3AD203B41FA5}">
                      <a16:colId xmlns:a16="http://schemas.microsoft.com/office/drawing/2014/main" val="878785851"/>
                    </a:ext>
                  </a:extLst>
                </a:gridCol>
                <a:gridCol w="484549">
                  <a:extLst>
                    <a:ext uri="{9D8B030D-6E8A-4147-A177-3AD203B41FA5}">
                      <a16:colId xmlns:a16="http://schemas.microsoft.com/office/drawing/2014/main" val="3479837754"/>
                    </a:ext>
                  </a:extLst>
                </a:gridCol>
                <a:gridCol w="484549">
                  <a:extLst>
                    <a:ext uri="{9D8B030D-6E8A-4147-A177-3AD203B41FA5}">
                      <a16:colId xmlns:a16="http://schemas.microsoft.com/office/drawing/2014/main" val="3296115680"/>
                    </a:ext>
                  </a:extLst>
                </a:gridCol>
                <a:gridCol w="608062">
                  <a:extLst>
                    <a:ext uri="{9D8B030D-6E8A-4147-A177-3AD203B41FA5}">
                      <a16:colId xmlns:a16="http://schemas.microsoft.com/office/drawing/2014/main" val="2310207903"/>
                    </a:ext>
                  </a:extLst>
                </a:gridCol>
                <a:gridCol w="1178120">
                  <a:extLst>
                    <a:ext uri="{9D8B030D-6E8A-4147-A177-3AD203B41FA5}">
                      <a16:colId xmlns:a16="http://schemas.microsoft.com/office/drawing/2014/main" val="2176505513"/>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6349037"/>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UL UHR-MCS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FF0000"/>
                          </a:solidFill>
                          <a:effectLst/>
                          <a:latin typeface="Calibri" panose="020F0502020204030204" pitchFamily="34" charset="0"/>
                        </a:rPr>
                        <a:t>2x LDPC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dirty="0">
                          <a:solidFill>
                            <a:srgbClr val="FF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949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FF0000"/>
                          </a:solidFill>
                          <a:effectLst/>
                          <a:latin typeface="Calibri" panose="020F0502020204030204" pitchFamily="34" charset="0"/>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022482666"/>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X: UHR variant User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06977965"/>
                  </a:ext>
                </a:extLst>
              </a:tr>
            </a:tbl>
          </a:graphicData>
        </a:graphic>
      </p:graphicFrame>
      <p:graphicFrame>
        <p:nvGraphicFramePr>
          <p:cNvPr id="10" name="Table 9">
            <a:extLst>
              <a:ext uri="{FF2B5EF4-FFF2-40B4-BE49-F238E27FC236}">
                <a16:creationId xmlns:a16="http://schemas.microsoft.com/office/drawing/2014/main" id="{CFB80037-62A4-DAC1-13D4-278772E7C6F1}"/>
              </a:ext>
            </a:extLst>
          </p:cNvPr>
          <p:cNvGraphicFramePr>
            <a:graphicFrameLocks noGrp="1"/>
          </p:cNvGraphicFramePr>
          <p:nvPr>
            <p:extLst>
              <p:ext uri="{D42A27DB-BD31-4B8C-83A1-F6EECF244321}">
                <p14:modId xmlns:p14="http://schemas.microsoft.com/office/powerpoint/2010/main" val="2155160709"/>
              </p:ext>
            </p:extLst>
          </p:nvPr>
        </p:nvGraphicFramePr>
        <p:xfrm>
          <a:off x="1172431" y="3976153"/>
          <a:ext cx="6551795" cy="2095500"/>
        </p:xfrm>
        <a:graphic>
          <a:graphicData uri="http://schemas.openxmlformats.org/drawingml/2006/table">
            <a:tbl>
              <a:tblPr/>
              <a:tblGrid>
                <a:gridCol w="608195">
                  <a:extLst>
                    <a:ext uri="{9D8B030D-6E8A-4147-A177-3AD203B41FA5}">
                      <a16:colId xmlns:a16="http://schemas.microsoft.com/office/drawing/2014/main" val="2829193513"/>
                    </a:ext>
                  </a:extLst>
                </a:gridCol>
                <a:gridCol w="1188720">
                  <a:extLst>
                    <a:ext uri="{9D8B030D-6E8A-4147-A177-3AD203B41FA5}">
                      <a16:colId xmlns:a16="http://schemas.microsoft.com/office/drawing/2014/main" val="2828703120"/>
                    </a:ext>
                  </a:extLst>
                </a:gridCol>
                <a:gridCol w="1188720">
                  <a:extLst>
                    <a:ext uri="{9D8B030D-6E8A-4147-A177-3AD203B41FA5}">
                      <a16:colId xmlns:a16="http://schemas.microsoft.com/office/drawing/2014/main" val="2026316687"/>
                    </a:ext>
                  </a:extLst>
                </a:gridCol>
                <a:gridCol w="1188720">
                  <a:extLst>
                    <a:ext uri="{9D8B030D-6E8A-4147-A177-3AD203B41FA5}">
                      <a16:colId xmlns:a16="http://schemas.microsoft.com/office/drawing/2014/main" val="1607194418"/>
                    </a:ext>
                  </a:extLst>
                </a:gridCol>
                <a:gridCol w="1188720">
                  <a:extLst>
                    <a:ext uri="{9D8B030D-6E8A-4147-A177-3AD203B41FA5}">
                      <a16:colId xmlns:a16="http://schemas.microsoft.com/office/drawing/2014/main" val="2828118215"/>
                    </a:ext>
                  </a:extLst>
                </a:gridCol>
                <a:gridCol w="1188720">
                  <a:extLst>
                    <a:ext uri="{9D8B030D-6E8A-4147-A177-3AD203B41FA5}">
                      <a16:colId xmlns:a16="http://schemas.microsoft.com/office/drawing/2014/main" val="280819762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dirty="0">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dirty="0">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14943102"/>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3">
                  <a:txBody>
                    <a:bodyPr/>
                    <a:lstStyle/>
                    <a:p>
                      <a:pPr algn="ctr" fontAlgn="ctr"/>
                      <a:r>
                        <a:rPr lang="en-US" sz="1100" b="0" i="0" u="none" strike="noStrike" dirty="0">
                          <a:solidFill>
                            <a:srgbClr val="FF0000"/>
                          </a:solidFill>
                          <a:effectLst/>
                          <a:latin typeface="Calibri" panose="020F0502020204030204" pitchFamily="34" charset="0"/>
                        </a:rPr>
                        <a:t>Starting Stream Index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604647284"/>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3">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8538793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RRU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550177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37779818"/>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dirty="0">
                          <a:solidFill>
                            <a:srgbClr val="FF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FF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7825245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rowSpan="2" gridSpan="2">
                  <a:txBody>
                    <a:bodyPr/>
                    <a:lstStyle/>
                    <a:p>
                      <a:pPr algn="ctr" fontAlgn="ctr"/>
                      <a:r>
                        <a:rPr lang="en-US" sz="1100" b="0" i="0" u="none" strike="noStrike" dirty="0">
                          <a:solidFill>
                            <a:srgbClr val="FF0000"/>
                          </a:solidFill>
                          <a:effectLst/>
                          <a:latin typeface="Calibri" panose="020F0502020204030204" pitchFamily="34" charset="0"/>
                        </a:rPr>
                        <a:t>Distribution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gridSpan="2">
                  <a:txBody>
                    <a:bodyPr/>
                    <a:lstStyle/>
                    <a:p>
                      <a:pPr algn="ctr" fontAlgn="ctr"/>
                      <a:r>
                        <a:rPr lang="en-US" sz="1100" b="0" i="0" u="none" strike="noStrike">
                          <a:solidFill>
                            <a:srgbClr val="FF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2" hMerge="1">
                  <a:txBody>
                    <a:bodyPr/>
                    <a:lstStyle/>
                    <a:p>
                      <a:endParaRPr lang="en-US"/>
                    </a:p>
                  </a:txBody>
                  <a:tcPr/>
                </a:tc>
                <a:tc rowSpan="2">
                  <a:txBody>
                    <a:bodyPr/>
                    <a:lstStyle/>
                    <a:p>
                      <a:pPr algn="ctr" fontAlgn="b"/>
                      <a:r>
                        <a:rPr lang="en-US" sz="1100" b="0" i="0" u="none" strike="noStrike" dirty="0">
                          <a:solidFill>
                            <a:srgbClr val="FF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148351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extLst>
                  <a:ext uri="{0D108BD9-81ED-4DB2-BD59-A6C34878D82A}">
                    <a16:rowId xmlns:a16="http://schemas.microsoft.com/office/drawing/2014/main" val="360842231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FF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8255548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5">
                  <a:txBody>
                    <a:bodyPr/>
                    <a:lstStyle/>
                    <a:p>
                      <a:pPr algn="ctr" fontAlgn="b"/>
                      <a:r>
                        <a:rPr lang="en-US" sz="1000" b="1" i="0" u="none" strike="noStrike" dirty="0">
                          <a:solidFill>
                            <a:srgbClr val="000000"/>
                          </a:solidFill>
                          <a:effectLst/>
                          <a:latin typeface="Arial" panose="020B0604020202020204" pitchFamily="34" charset="0"/>
                        </a:rPr>
                        <a:t>Figure Y1: SS Allocation subfield format of a UHR variant User Info field in the case of DRU</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9639295"/>
                  </a:ext>
                </a:extLst>
              </a:tr>
            </a:tbl>
          </a:graphicData>
        </a:graphic>
      </p:graphicFrame>
    </p:spTree>
    <p:extLst>
      <p:ext uri="{BB962C8B-B14F-4D97-AF65-F5344CB8AC3E}">
        <p14:creationId xmlns:p14="http://schemas.microsoft.com/office/powerpoint/2010/main" val="198007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B4D17-A19A-1995-9510-7CAA5EA4ECCD}"/>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2E186BBA-592E-9CC7-354B-58FF26C1D479}"/>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6DB9979C-83F1-51DA-73A4-A3C5F3303E1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EFFBE6B-2D3C-6C95-FE64-B08D65548074}"/>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7" name="Date Placeholder 6">
            <a:extLst>
              <a:ext uri="{FF2B5EF4-FFF2-40B4-BE49-F238E27FC236}">
                <a16:creationId xmlns:a16="http://schemas.microsoft.com/office/drawing/2014/main" id="{E56A3B43-A77D-1887-AE1B-5909D202B833}"/>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530278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7" name="Table 6">
            <a:extLst>
              <a:ext uri="{FF2B5EF4-FFF2-40B4-BE49-F238E27FC236}">
                <a16:creationId xmlns:a16="http://schemas.microsoft.com/office/drawing/2014/main" id="{8F47DB80-C141-78D8-E9C5-FF66E0546627}"/>
              </a:ext>
            </a:extLst>
          </p:cNvPr>
          <p:cNvGraphicFramePr>
            <a:graphicFrameLocks noGrp="1"/>
          </p:cNvGraphicFramePr>
          <p:nvPr>
            <p:extLst>
              <p:ext uri="{D42A27DB-BD31-4B8C-83A1-F6EECF244321}">
                <p14:modId xmlns:p14="http://schemas.microsoft.com/office/powerpoint/2010/main" val="2594413225"/>
              </p:ext>
            </p:extLst>
          </p:nvPr>
        </p:nvGraphicFramePr>
        <p:xfrm>
          <a:off x="831059" y="2884260"/>
          <a:ext cx="7480296" cy="3369945"/>
        </p:xfrm>
        <a:graphic>
          <a:graphicData uri="http://schemas.openxmlformats.org/drawingml/2006/table">
            <a:tbl>
              <a:tblPr/>
              <a:tblGrid>
                <a:gridCol w="608051">
                  <a:extLst>
                    <a:ext uri="{9D8B030D-6E8A-4147-A177-3AD203B41FA5}">
                      <a16:colId xmlns:a16="http://schemas.microsoft.com/office/drawing/2014/main" val="3908446834"/>
                    </a:ext>
                  </a:extLst>
                </a:gridCol>
                <a:gridCol w="316693">
                  <a:extLst>
                    <a:ext uri="{9D8B030D-6E8A-4147-A177-3AD203B41FA5}">
                      <a16:colId xmlns:a16="http://schemas.microsoft.com/office/drawing/2014/main" val="4015808595"/>
                    </a:ext>
                  </a:extLst>
                </a:gridCol>
                <a:gridCol w="316693">
                  <a:extLst>
                    <a:ext uri="{9D8B030D-6E8A-4147-A177-3AD203B41FA5}">
                      <a16:colId xmlns:a16="http://schemas.microsoft.com/office/drawing/2014/main" val="1271873725"/>
                    </a:ext>
                  </a:extLst>
                </a:gridCol>
                <a:gridCol w="446538">
                  <a:extLst>
                    <a:ext uri="{9D8B030D-6E8A-4147-A177-3AD203B41FA5}">
                      <a16:colId xmlns:a16="http://schemas.microsoft.com/office/drawing/2014/main" val="324316864"/>
                    </a:ext>
                  </a:extLst>
                </a:gridCol>
                <a:gridCol w="446538">
                  <a:extLst>
                    <a:ext uri="{9D8B030D-6E8A-4147-A177-3AD203B41FA5}">
                      <a16:colId xmlns:a16="http://schemas.microsoft.com/office/drawing/2014/main" val="1306065748"/>
                    </a:ext>
                  </a:extLst>
                </a:gridCol>
                <a:gridCol w="608051">
                  <a:extLst>
                    <a:ext uri="{9D8B030D-6E8A-4147-A177-3AD203B41FA5}">
                      <a16:colId xmlns:a16="http://schemas.microsoft.com/office/drawing/2014/main" val="1742209646"/>
                    </a:ext>
                  </a:extLst>
                </a:gridCol>
                <a:gridCol w="608051">
                  <a:extLst>
                    <a:ext uri="{9D8B030D-6E8A-4147-A177-3AD203B41FA5}">
                      <a16:colId xmlns:a16="http://schemas.microsoft.com/office/drawing/2014/main" val="898578544"/>
                    </a:ext>
                  </a:extLst>
                </a:gridCol>
                <a:gridCol w="316693">
                  <a:extLst>
                    <a:ext uri="{9D8B030D-6E8A-4147-A177-3AD203B41FA5}">
                      <a16:colId xmlns:a16="http://schemas.microsoft.com/office/drawing/2014/main" val="1703734248"/>
                    </a:ext>
                  </a:extLst>
                </a:gridCol>
                <a:gridCol w="316693">
                  <a:extLst>
                    <a:ext uri="{9D8B030D-6E8A-4147-A177-3AD203B41FA5}">
                      <a16:colId xmlns:a16="http://schemas.microsoft.com/office/drawing/2014/main" val="1585450473"/>
                    </a:ext>
                  </a:extLst>
                </a:gridCol>
                <a:gridCol w="912077">
                  <a:extLst>
                    <a:ext uri="{9D8B030D-6E8A-4147-A177-3AD203B41FA5}">
                      <a16:colId xmlns:a16="http://schemas.microsoft.com/office/drawing/2014/main" val="3348505446"/>
                    </a:ext>
                  </a:extLst>
                </a:gridCol>
                <a:gridCol w="446538">
                  <a:extLst>
                    <a:ext uri="{9D8B030D-6E8A-4147-A177-3AD203B41FA5}">
                      <a16:colId xmlns:a16="http://schemas.microsoft.com/office/drawing/2014/main" val="4281351261"/>
                    </a:ext>
                  </a:extLst>
                </a:gridCol>
                <a:gridCol w="712560">
                  <a:extLst>
                    <a:ext uri="{9D8B030D-6E8A-4147-A177-3AD203B41FA5}">
                      <a16:colId xmlns:a16="http://schemas.microsoft.com/office/drawing/2014/main" val="1357712963"/>
                    </a:ext>
                  </a:extLst>
                </a:gridCol>
                <a:gridCol w="712560">
                  <a:extLst>
                    <a:ext uri="{9D8B030D-6E8A-4147-A177-3AD203B41FA5}">
                      <a16:colId xmlns:a16="http://schemas.microsoft.com/office/drawing/2014/main" val="2602568371"/>
                    </a:ext>
                  </a:extLst>
                </a:gridCol>
                <a:gridCol w="712560">
                  <a:extLst>
                    <a:ext uri="{9D8B030D-6E8A-4147-A177-3AD203B41FA5}">
                      <a16:colId xmlns:a16="http://schemas.microsoft.com/office/drawing/2014/main" val="2782579236"/>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1305005"/>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66546591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244893040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44053962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1314087"/>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75515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95449239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6180285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03661537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EHT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423940529"/>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3">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71999327"/>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9-87b -- EHT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81591382"/>
                  </a:ext>
                </a:extLst>
              </a:tr>
            </a:tbl>
          </a:graphicData>
        </a:graphic>
      </p:graphicFrame>
    </p:spTree>
    <p:extLst>
      <p:ext uri="{BB962C8B-B14F-4D97-AF65-F5344CB8AC3E}">
        <p14:creationId xmlns:p14="http://schemas.microsoft.com/office/powerpoint/2010/main" val="595509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B3496ECD-9B92-D95B-FBA3-105B6C9D0EBB}"/>
              </a:ext>
            </a:extLst>
          </p:cNvPr>
          <p:cNvSpPr txBox="1">
            <a:spLocks/>
          </p:cNvSpPr>
          <p:nvPr/>
        </p:nvSpPr>
        <p:spPr bwMode="auto">
          <a:xfrm>
            <a:off x="685800" y="2072644"/>
            <a:ext cx="777081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0">
                <a:solidFill>
                  <a:srgbClr val="000000"/>
                </a:solidFill>
                <a:latin typeface="Calibri" panose="020F0502020204030204" pitchFamily="34" charset="0"/>
                <a:ea typeface="+mn-ea"/>
                <a:cs typeface="+mn-cs"/>
              </a:defRPr>
            </a:lvl1pPr>
            <a:lvl2pPr marL="800113" indent="-342900" algn="l" defTabSz="479226" rtl="0" eaLnBrk="1" fontAlgn="base" hangingPunct="1">
              <a:spcBef>
                <a:spcPts val="533"/>
              </a:spcBef>
              <a:spcAft>
                <a:spcPct val="0"/>
              </a:spcAft>
              <a:buClr>
                <a:srgbClr val="000000"/>
              </a:buClr>
              <a:buSzPct val="100000"/>
              <a:buFont typeface="Arial" panose="020B0604020202020204" pitchFamily="34" charset="0"/>
              <a:buChar char="•"/>
              <a:defRPr sz="2000" b="0">
                <a:solidFill>
                  <a:srgbClr val="000000"/>
                </a:solidFill>
                <a:latin typeface="Calibri" panose="020F0502020204030204" pitchFamily="34" charset="0"/>
                <a:ea typeface="+mn-ea"/>
              </a:defRPr>
            </a:lvl2pPr>
            <a:lvl3pPr marL="1200183" indent="-285758" algn="l" defTabSz="479226" rtl="0" eaLnBrk="1" fontAlgn="base" hangingPunct="1">
              <a:spcBef>
                <a:spcPts val="480"/>
              </a:spcBef>
              <a:spcAft>
                <a:spcPct val="0"/>
              </a:spcAft>
              <a:buClr>
                <a:srgbClr val="000000"/>
              </a:buClr>
              <a:buSzPct val="100000"/>
              <a:buFont typeface="Arial" panose="020B0604020202020204" pitchFamily="34" charset="0"/>
              <a:buChar char="•"/>
              <a:defRPr sz="1600">
                <a:solidFill>
                  <a:srgbClr val="000000"/>
                </a:solidFill>
                <a:latin typeface="Calibri" panose="020F0502020204030204" pitchFamily="34" charset="0"/>
                <a:ea typeface="+mn-ea"/>
              </a:defRPr>
            </a:lvl3pPr>
            <a:lvl4pPr marL="1657394" indent="-285758"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dirty="0"/>
              <a:t>EHT Variant User Info Field</a:t>
            </a:r>
          </a:p>
          <a:p>
            <a:endParaRPr lang="en-US" kern="0" dirty="0"/>
          </a:p>
          <a:p>
            <a:endParaRPr lang="en-US" kern="0" dirty="0"/>
          </a:p>
          <a:p>
            <a:endParaRPr lang="en-US" kern="0" dirty="0"/>
          </a:p>
          <a:p>
            <a:r>
              <a:rPr lang="en-US" kern="0" dirty="0"/>
              <a:t>6-bit </a:t>
            </a:r>
            <a:r>
              <a:rPr lang="en-US" dirty="0"/>
              <a:t>SS Allocation subfield</a:t>
            </a:r>
            <a:endParaRPr lang="en-US" kern="0" dirty="0"/>
          </a:p>
        </p:txBody>
      </p:sp>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Recap: EHT Variant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DA9A05B9-5C2C-4CB6-037C-6BAF3DD15620}"/>
              </a:ext>
            </a:extLst>
          </p:cNvPr>
          <p:cNvGraphicFramePr>
            <a:graphicFrameLocks noGrp="1"/>
          </p:cNvGraphicFramePr>
          <p:nvPr>
            <p:extLst>
              <p:ext uri="{D42A27DB-BD31-4B8C-83A1-F6EECF244321}">
                <p14:modId xmlns:p14="http://schemas.microsoft.com/office/powerpoint/2010/main" val="224759086"/>
              </p:ext>
            </p:extLst>
          </p:nvPr>
        </p:nvGraphicFramePr>
        <p:xfrm>
          <a:off x="1038225" y="2540508"/>
          <a:ext cx="7670802" cy="952500"/>
        </p:xfrm>
        <a:graphic>
          <a:graphicData uri="http://schemas.openxmlformats.org/drawingml/2006/table">
            <a:tbl>
              <a:tblPr/>
              <a:tblGrid>
                <a:gridCol w="608090">
                  <a:extLst>
                    <a:ext uri="{9D8B030D-6E8A-4147-A177-3AD203B41FA5}">
                      <a16:colId xmlns:a16="http://schemas.microsoft.com/office/drawing/2014/main" val="1260190781"/>
                    </a:ext>
                  </a:extLst>
                </a:gridCol>
                <a:gridCol w="256538">
                  <a:extLst>
                    <a:ext uri="{9D8B030D-6E8A-4147-A177-3AD203B41FA5}">
                      <a16:colId xmlns:a16="http://schemas.microsoft.com/office/drawing/2014/main" val="2862589009"/>
                    </a:ext>
                  </a:extLst>
                </a:gridCol>
                <a:gridCol w="256538">
                  <a:extLst>
                    <a:ext uri="{9D8B030D-6E8A-4147-A177-3AD203B41FA5}">
                      <a16:colId xmlns:a16="http://schemas.microsoft.com/office/drawing/2014/main" val="981412495"/>
                    </a:ext>
                  </a:extLst>
                </a:gridCol>
                <a:gridCol w="354719">
                  <a:extLst>
                    <a:ext uri="{9D8B030D-6E8A-4147-A177-3AD203B41FA5}">
                      <a16:colId xmlns:a16="http://schemas.microsoft.com/office/drawing/2014/main" val="3109317305"/>
                    </a:ext>
                  </a:extLst>
                </a:gridCol>
                <a:gridCol w="354719">
                  <a:extLst>
                    <a:ext uri="{9D8B030D-6E8A-4147-A177-3AD203B41FA5}">
                      <a16:colId xmlns:a16="http://schemas.microsoft.com/office/drawing/2014/main" val="3994445528"/>
                    </a:ext>
                  </a:extLst>
                </a:gridCol>
                <a:gridCol w="861461">
                  <a:extLst>
                    <a:ext uri="{9D8B030D-6E8A-4147-A177-3AD203B41FA5}">
                      <a16:colId xmlns:a16="http://schemas.microsoft.com/office/drawing/2014/main" val="4257220556"/>
                    </a:ext>
                  </a:extLst>
                </a:gridCol>
                <a:gridCol w="370555">
                  <a:extLst>
                    <a:ext uri="{9D8B030D-6E8A-4147-A177-3AD203B41FA5}">
                      <a16:colId xmlns:a16="http://schemas.microsoft.com/office/drawing/2014/main" val="2916032200"/>
                    </a:ext>
                  </a:extLst>
                </a:gridCol>
                <a:gridCol w="370555">
                  <a:extLst>
                    <a:ext uri="{9D8B030D-6E8A-4147-A177-3AD203B41FA5}">
                      <a16:colId xmlns:a16="http://schemas.microsoft.com/office/drawing/2014/main" val="2904535836"/>
                    </a:ext>
                  </a:extLst>
                </a:gridCol>
                <a:gridCol w="608090">
                  <a:extLst>
                    <a:ext uri="{9D8B030D-6E8A-4147-A177-3AD203B41FA5}">
                      <a16:colId xmlns:a16="http://schemas.microsoft.com/office/drawing/2014/main" val="190377556"/>
                    </a:ext>
                  </a:extLst>
                </a:gridCol>
                <a:gridCol w="405393">
                  <a:extLst>
                    <a:ext uri="{9D8B030D-6E8A-4147-A177-3AD203B41FA5}">
                      <a16:colId xmlns:a16="http://schemas.microsoft.com/office/drawing/2014/main" val="426923745"/>
                    </a:ext>
                  </a:extLst>
                </a:gridCol>
                <a:gridCol w="405393">
                  <a:extLst>
                    <a:ext uri="{9D8B030D-6E8A-4147-A177-3AD203B41FA5}">
                      <a16:colId xmlns:a16="http://schemas.microsoft.com/office/drawing/2014/main" val="2248193627"/>
                    </a:ext>
                  </a:extLst>
                </a:gridCol>
                <a:gridCol w="484572">
                  <a:extLst>
                    <a:ext uri="{9D8B030D-6E8A-4147-A177-3AD203B41FA5}">
                      <a16:colId xmlns:a16="http://schemas.microsoft.com/office/drawing/2014/main" val="792098901"/>
                    </a:ext>
                  </a:extLst>
                </a:gridCol>
                <a:gridCol w="484572">
                  <a:extLst>
                    <a:ext uri="{9D8B030D-6E8A-4147-A177-3AD203B41FA5}">
                      <a16:colId xmlns:a16="http://schemas.microsoft.com/office/drawing/2014/main" val="4264272114"/>
                    </a:ext>
                  </a:extLst>
                </a:gridCol>
                <a:gridCol w="608090">
                  <a:extLst>
                    <a:ext uri="{9D8B030D-6E8A-4147-A177-3AD203B41FA5}">
                      <a16:colId xmlns:a16="http://schemas.microsoft.com/office/drawing/2014/main" val="2479941292"/>
                    </a:ext>
                  </a:extLst>
                </a:gridCol>
                <a:gridCol w="1241517">
                  <a:extLst>
                    <a:ext uri="{9D8B030D-6E8A-4147-A177-3AD203B41FA5}">
                      <a16:colId xmlns:a16="http://schemas.microsoft.com/office/drawing/2014/main" val="2135657577"/>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B19</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B20</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B21</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spc="-25">
                          <a:solidFill>
                            <a:srgbClr val="000000"/>
                          </a:solidFill>
                          <a:effectLst/>
                          <a:latin typeface="Calibri" panose="020F0502020204030204" pitchFamily="34" charset="0"/>
                        </a:rPr>
                        <a:t>B24</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spc="-25">
                          <a:solidFill>
                            <a:srgbClr val="000000"/>
                          </a:solidFill>
                          <a:effectLst/>
                          <a:latin typeface="Calibri" panose="020F0502020204030204" pitchFamily="34" charset="0"/>
                        </a:rPr>
                        <a:t>B25</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spc="-25">
                          <a:solidFill>
                            <a:srgbClr val="000000"/>
                          </a:solidFill>
                          <a:effectLst/>
                          <a:latin typeface="Calibri" panose="020F0502020204030204" pitchFamily="34" charset="0"/>
                        </a:rPr>
                        <a:t>B26</a:t>
                      </a: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B32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B38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9111694"/>
                  </a:ext>
                </a:extLst>
              </a:tr>
              <a:tr h="3810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RU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UL FEC Coding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UL EHT-MCS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SS Allocation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Target Receive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PS160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1100107"/>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69923442"/>
                  </a:ext>
                </a:extLst>
              </a:tr>
              <a:tr h="190500">
                <a:tc gridSpan="15">
                  <a:txBody>
                    <a:bodyPr/>
                    <a:lstStyle/>
                    <a:p>
                      <a:pPr algn="ctr" fontAlgn="b"/>
                      <a:r>
                        <a:rPr lang="en-US" sz="1100" b="1" i="0" u="none" strike="noStrike" dirty="0">
                          <a:solidFill>
                            <a:srgbClr val="000000"/>
                          </a:solidFill>
                          <a:effectLst/>
                          <a:latin typeface="Calibri" panose="020F0502020204030204" pitchFamily="34" charset="0"/>
                        </a:rPr>
                        <a:t>Figure 9-87i—EHT variant User Info field format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93203042"/>
                  </a:ext>
                </a:extLst>
              </a:tr>
            </a:tbl>
          </a:graphicData>
        </a:graphic>
      </p:graphicFrame>
      <p:graphicFrame>
        <p:nvGraphicFramePr>
          <p:cNvPr id="9" name="Table 8">
            <a:extLst>
              <a:ext uri="{FF2B5EF4-FFF2-40B4-BE49-F238E27FC236}">
                <a16:creationId xmlns:a16="http://schemas.microsoft.com/office/drawing/2014/main" id="{34DD0490-C6AF-BFE7-1830-B3D8047E51EA}"/>
              </a:ext>
            </a:extLst>
          </p:cNvPr>
          <p:cNvGraphicFramePr>
            <a:graphicFrameLocks noGrp="1"/>
          </p:cNvGraphicFramePr>
          <p:nvPr>
            <p:extLst>
              <p:ext uri="{D42A27DB-BD31-4B8C-83A1-F6EECF244321}">
                <p14:modId xmlns:p14="http://schemas.microsoft.com/office/powerpoint/2010/main" val="3846092324"/>
              </p:ext>
            </p:extLst>
          </p:nvPr>
        </p:nvGraphicFramePr>
        <p:xfrm>
          <a:off x="2234407" y="4358962"/>
          <a:ext cx="4673600" cy="952500"/>
        </p:xfrm>
        <a:graphic>
          <a:graphicData uri="http://schemas.openxmlformats.org/drawingml/2006/table">
            <a:tbl>
              <a:tblPr/>
              <a:tblGrid>
                <a:gridCol w="609600">
                  <a:extLst>
                    <a:ext uri="{9D8B030D-6E8A-4147-A177-3AD203B41FA5}">
                      <a16:colId xmlns:a16="http://schemas.microsoft.com/office/drawing/2014/main" val="382746648"/>
                    </a:ext>
                  </a:extLst>
                </a:gridCol>
                <a:gridCol w="1016000">
                  <a:extLst>
                    <a:ext uri="{9D8B030D-6E8A-4147-A177-3AD203B41FA5}">
                      <a16:colId xmlns:a16="http://schemas.microsoft.com/office/drawing/2014/main" val="2320430772"/>
                    </a:ext>
                  </a:extLst>
                </a:gridCol>
                <a:gridCol w="1016000">
                  <a:extLst>
                    <a:ext uri="{9D8B030D-6E8A-4147-A177-3AD203B41FA5}">
                      <a16:colId xmlns:a16="http://schemas.microsoft.com/office/drawing/2014/main" val="3584183825"/>
                    </a:ext>
                  </a:extLst>
                </a:gridCol>
                <a:gridCol w="1016000">
                  <a:extLst>
                    <a:ext uri="{9D8B030D-6E8A-4147-A177-3AD203B41FA5}">
                      <a16:colId xmlns:a16="http://schemas.microsoft.com/office/drawing/2014/main" val="4259148953"/>
                    </a:ext>
                  </a:extLst>
                </a:gridCol>
                <a:gridCol w="1016000">
                  <a:extLst>
                    <a:ext uri="{9D8B030D-6E8A-4147-A177-3AD203B41FA5}">
                      <a16:colId xmlns:a16="http://schemas.microsoft.com/office/drawing/2014/main" val="292323624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B5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9102916"/>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n-US" sz="1100" b="0" i="0" u="none" strike="noStrike" dirty="0">
                          <a:solidFill>
                            <a:srgbClr val="000000"/>
                          </a:solidFill>
                          <a:effectLst/>
                          <a:latin typeface="Calibri" panose="020F0502020204030204" pitchFamily="34" charset="0"/>
                        </a:rPr>
                        <a:t>Starting Spatial Stream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Number of Spatial Streams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647456712"/>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tcPr>
                </a:tc>
                <a:tc gridSpan="2">
                  <a:txBody>
                    <a:bodyPr/>
                    <a:lstStyle/>
                    <a:p>
                      <a:pPr algn="ctr" fontAlgn="b"/>
                      <a:r>
                        <a:rPr lang="en-US" sz="1100" b="0" i="0" u="none" strike="noStrike" dirty="0">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745530873"/>
                  </a:ext>
                </a:extLst>
              </a:tr>
              <a:tr h="190500">
                <a:tc gridSpan="5">
                  <a:txBody>
                    <a:bodyPr/>
                    <a:lstStyle/>
                    <a:p>
                      <a:pPr algn="ctr" fontAlgn="b"/>
                      <a:r>
                        <a:rPr lang="en-US" sz="1000" b="1" i="0" u="none" strike="noStrike" dirty="0">
                          <a:solidFill>
                            <a:srgbClr val="000000"/>
                          </a:solidFill>
                          <a:effectLst/>
                          <a:latin typeface="Arial" panose="020B0604020202020204" pitchFamily="34" charset="0"/>
                        </a:rPr>
                        <a:t>Figure 9-87j—SS Allocation subfield format of an EHT variant User Info field</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38720063"/>
                  </a:ext>
                </a:extLst>
              </a:tr>
            </a:tbl>
          </a:graphicData>
        </a:graphic>
      </p:graphicFrame>
    </p:spTree>
    <p:extLst>
      <p:ext uri="{BB962C8B-B14F-4D97-AF65-F5344CB8AC3E}">
        <p14:creationId xmlns:p14="http://schemas.microsoft.com/office/powerpoint/2010/main" val="4160762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09EE4-1ECA-96A9-7616-A00E4380520B}"/>
              </a:ext>
            </a:extLst>
          </p:cNvPr>
          <p:cNvSpPr>
            <a:spLocks noGrp="1"/>
          </p:cNvSpPr>
          <p:nvPr>
            <p:ph type="title"/>
          </p:nvPr>
        </p:nvSpPr>
        <p:spPr>
          <a:xfrm>
            <a:off x="685800" y="427117"/>
            <a:ext cx="7770814" cy="1065213"/>
          </a:xfrm>
        </p:spPr>
        <p:txBody>
          <a:bodyPr/>
          <a:lstStyle/>
          <a:p>
            <a:r>
              <a:rPr lang="en-US" dirty="0"/>
              <a:t>Introduction</a:t>
            </a:r>
          </a:p>
        </p:txBody>
      </p:sp>
      <p:sp>
        <p:nvSpPr>
          <p:cNvPr id="3" name="Content Placeholder 2">
            <a:extLst>
              <a:ext uri="{FF2B5EF4-FFF2-40B4-BE49-F238E27FC236}">
                <a16:creationId xmlns:a16="http://schemas.microsoft.com/office/drawing/2014/main" id="{A331C490-876C-C46B-96D3-AFCCE207568E}"/>
              </a:ext>
            </a:extLst>
          </p:cNvPr>
          <p:cNvSpPr>
            <a:spLocks noGrp="1"/>
          </p:cNvSpPr>
          <p:nvPr>
            <p:ph idx="1"/>
          </p:nvPr>
        </p:nvSpPr>
        <p:spPr>
          <a:xfrm>
            <a:off x="457200" y="1620471"/>
            <a:ext cx="7952874" cy="4854945"/>
          </a:xfrm>
        </p:spPr>
        <p:txBody>
          <a:bodyPr/>
          <a:lstStyle/>
          <a:p>
            <a:r>
              <a:rPr lang="en-US" sz="2000" dirty="0">
                <a:solidFill>
                  <a:schemeClr val="tx1"/>
                </a:solidFill>
              </a:rPr>
              <a:t>Two contributions discussed on the Trigger Frame format and expansion for UHR [1-2]</a:t>
            </a:r>
          </a:p>
          <a:p>
            <a:r>
              <a:rPr lang="en-US" sz="2000" dirty="0">
                <a:solidFill>
                  <a:schemeClr val="tx1"/>
                </a:solidFill>
              </a:rPr>
              <a:t>Trigger Frame for UHR needs changes to accommodate the following</a:t>
            </a:r>
          </a:p>
          <a:p>
            <a:pPr lvl="1"/>
            <a:r>
              <a:rPr lang="en-US" sz="1600" dirty="0">
                <a:solidFill>
                  <a:schemeClr val="tx1"/>
                </a:solidFill>
              </a:rPr>
              <a:t>PHY Version Identifier set to 1 for UHR [3]</a:t>
            </a:r>
          </a:p>
          <a:p>
            <a:pPr lvl="1"/>
            <a:r>
              <a:rPr lang="en-US" sz="1600" dirty="0">
                <a:solidFill>
                  <a:schemeClr val="tx1"/>
                </a:solidFill>
              </a:rPr>
              <a:t>4 new MCSs in 11bn [4]</a:t>
            </a:r>
          </a:p>
          <a:p>
            <a:pPr lvl="1"/>
            <a:r>
              <a:rPr lang="en-US" sz="1600" dirty="0">
                <a:solidFill>
                  <a:schemeClr val="tx1"/>
                </a:solidFill>
              </a:rPr>
              <a:t>Longer LDPC codewords including 2x1944 in 11bn [5]</a:t>
            </a:r>
          </a:p>
          <a:p>
            <a:pPr lvl="1"/>
            <a:r>
              <a:rPr lang="en-US" sz="1600" dirty="0">
                <a:solidFill>
                  <a:schemeClr val="tx1"/>
                </a:solidFill>
              </a:rPr>
              <a:t>DRU transmission in UHR TB PPDUs [6-7]</a:t>
            </a:r>
          </a:p>
          <a:p>
            <a:endParaRPr lang="en-US" sz="2000" dirty="0">
              <a:solidFill>
                <a:schemeClr val="tx1"/>
              </a:solidFill>
            </a:endParaRPr>
          </a:p>
          <a:p>
            <a:r>
              <a:rPr lang="en-US" sz="2000" dirty="0">
                <a:solidFill>
                  <a:schemeClr val="tx1"/>
                </a:solidFill>
              </a:rPr>
              <a:t>In this presentation, we propose our Trigger Frame design for UHR</a:t>
            </a:r>
          </a:p>
          <a:p>
            <a:r>
              <a:rPr lang="en-US" sz="2000" dirty="0">
                <a:solidFill>
                  <a:schemeClr val="tx1"/>
                </a:solidFill>
              </a:rPr>
              <a:t>Outline</a:t>
            </a:r>
          </a:p>
          <a:p>
            <a:pPr lvl="1"/>
            <a:r>
              <a:rPr lang="en-US" sz="1600" dirty="0">
                <a:solidFill>
                  <a:schemeClr val="tx1"/>
                </a:solidFill>
              </a:rPr>
              <a:t>Signaling changes to accommodate new PHY features</a:t>
            </a:r>
          </a:p>
          <a:p>
            <a:pPr lvl="1"/>
            <a:r>
              <a:rPr lang="en-US" sz="1600" dirty="0">
                <a:solidFill>
                  <a:schemeClr val="tx1"/>
                </a:solidFill>
              </a:rPr>
              <a:t>Trigger Frame format</a:t>
            </a:r>
          </a:p>
          <a:p>
            <a:pPr lvl="2"/>
            <a:r>
              <a:rPr lang="en-US" sz="1200" dirty="0">
                <a:solidFill>
                  <a:schemeClr val="tx1"/>
                </a:solidFill>
              </a:rPr>
              <a:t>Common info field / special user info field / UHR variant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8D5DC2F2-EDBA-56EC-CBC5-7C3AB85282D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601B7BE2-27EA-3001-220A-5DCB40A579B9}"/>
              </a:ext>
            </a:extLst>
          </p:cNvPr>
          <p:cNvSpPr>
            <a:spLocks noGrp="1"/>
          </p:cNvSpPr>
          <p:nvPr>
            <p:ph type="ftr" idx="14"/>
          </p:nvPr>
        </p:nvSpPr>
        <p:spPr>
          <a:xfrm>
            <a:off x="4791456" y="6475416"/>
            <a:ext cx="375088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A026CE96-FDD5-8C74-0406-2359B58EF12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74008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for New MCS &amp; DRU</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New MCS</a:t>
            </a:r>
          </a:p>
          <a:p>
            <a:pPr lvl="1"/>
            <a:r>
              <a:rPr lang="en-US" sz="1600" dirty="0"/>
              <a:t>To add </a:t>
            </a:r>
            <a:r>
              <a:rPr lang="en-US" sz="1600" dirty="0">
                <a:solidFill>
                  <a:schemeClr val="tx1"/>
                </a:solidFill>
              </a:rPr>
              <a:t>4 new MCSs to 11bn, need to </a:t>
            </a:r>
            <a:r>
              <a:rPr lang="en-US" sz="1600" dirty="0"/>
              <a:t>expand the UL UHR-MCS subfield from 4 bits to 5 bits</a:t>
            </a:r>
          </a:p>
          <a:p>
            <a:r>
              <a:rPr lang="en-US" sz="2000" dirty="0"/>
              <a:t>DRU</a:t>
            </a:r>
          </a:p>
          <a:p>
            <a:pPr lvl="1"/>
            <a:r>
              <a:rPr lang="en-US" sz="1600" dirty="0"/>
              <a:t>Following motions (proposals in [8]) were passed</a:t>
            </a:r>
          </a:p>
          <a:p>
            <a:pPr lvl="2"/>
            <a:r>
              <a:rPr lang="en-US" sz="1200" dirty="0"/>
              <a:t>Use a 4-bit bitmap in the Common Info field (B56-B59) for DRU indication</a:t>
            </a:r>
          </a:p>
          <a:p>
            <a:pPr lvl="3"/>
            <a:r>
              <a:rPr lang="en-US" sz="1100" dirty="0"/>
              <a:t>1 bit/80MHz to indicate each 80MHz is used for DRU or RRU</a:t>
            </a:r>
          </a:p>
          <a:p>
            <a:pPr lvl="2"/>
            <a:r>
              <a:rPr lang="en-US" sz="1200" dirty="0"/>
              <a:t>Re-purpose 2 bits of SS Allocation subfield in the UHR variant user info field for distribution BW indication in the case of DRU</a:t>
            </a:r>
          </a:p>
          <a:p>
            <a:pPr lvl="1"/>
            <a:r>
              <a:rPr lang="en-US" sz="1600" dirty="0"/>
              <a:t>Based on DRU has no MU-MIMO and supports up to 2ss [9], we propose the following changes to the SS allocation subfield in the case of DRU</a:t>
            </a:r>
          </a:p>
          <a:p>
            <a:pPr lvl="2"/>
            <a:r>
              <a:rPr lang="en-US" sz="1200" dirty="0"/>
              <a:t>Remove the starting stream index subfield</a:t>
            </a:r>
          </a:p>
          <a:p>
            <a:pPr lvl="2"/>
            <a:r>
              <a:rPr lang="en-US" sz="1200" dirty="0"/>
              <a:t>Repurpose 1 bit for the number of streams (</a:t>
            </a:r>
            <a:r>
              <a:rPr lang="en-US" sz="1200" dirty="0" err="1"/>
              <a:t>Nss</a:t>
            </a:r>
            <a:r>
              <a:rPr lang="en-US" sz="1200" dirty="0"/>
              <a:t>) indication (1ss or 2ss)</a:t>
            </a:r>
          </a:p>
          <a:p>
            <a:pPr lvl="2"/>
            <a:r>
              <a:rPr lang="en-US" sz="1200" dirty="0"/>
              <a:t>Leave remaining bits as reserved bits</a:t>
            </a:r>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8199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(1/2)</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2x LDPC (codeword size of </a:t>
                </a:r>
                <a:r>
                  <a:rPr lang="en-US" sz="2000"/>
                  <a:t>3888) [5] </a:t>
                </a:r>
                <a:r>
                  <a:rPr lang="en-US" sz="2000" dirty="0"/>
                  <a:t>is likely an optional feature in 11bn</a:t>
                </a:r>
              </a:p>
              <a:p>
                <a:pPr>
                  <a:lnSpc>
                    <a:spcPct val="90000"/>
                  </a:lnSpc>
                </a:pPr>
                <a:endParaRPr lang="en-US" sz="2000" dirty="0"/>
              </a:p>
              <a:p>
                <a:pPr>
                  <a:lnSpc>
                    <a:spcPct val="90000"/>
                  </a:lnSpc>
                </a:pPr>
                <a:r>
                  <a:rPr lang="en-US" sz="2000" dirty="0"/>
                  <a:t>Traditionally the usage of codeword size is solely based on </a:t>
                </a:r>
                <a14:m>
                  <m:oMath xmlns:m="http://schemas.openxmlformats.org/officeDocument/2006/math">
                    <m:sSub>
                      <m:sSubPr>
                        <m:ctrlPr>
                          <a:rPr lang="en-US" sz="2000" i="1" dirty="0" smtClean="0">
                            <a:latin typeface="Cambria Math" panose="02040503050406030204" pitchFamily="18" charset="0"/>
                          </a:rPr>
                        </m:ctrlPr>
                      </m:sSubPr>
                      <m:e>
                        <m:r>
                          <a:rPr lang="en-US" sz="2000" i="1" dirty="0" smtClean="0">
                            <a:latin typeface="Cambria Math" panose="02040503050406030204" pitchFamily="18" charset="0"/>
                          </a:rPr>
                          <m:t>𝑁</m:t>
                        </m:r>
                      </m:e>
                      <m:sub>
                        <m:r>
                          <a:rPr lang="en-US" sz="2000" i="1" dirty="0" smtClean="0">
                            <a:latin typeface="Cambria Math" panose="02040503050406030204" pitchFamily="18" charset="0"/>
                          </a:rPr>
                          <m:t>𝑎𝑣𝑏𝑖𝑡𝑠</m:t>
                        </m:r>
                      </m:sub>
                    </m:sSub>
                  </m:oMath>
                </a14:m>
                <a:endParaRPr lang="en-US" sz="2000" dirty="0"/>
              </a:p>
              <a:p>
                <a:pPr>
                  <a:lnSpc>
                    <a:spcPct val="90000"/>
                  </a:lnSpc>
                </a:pPr>
                <a:endParaRPr lang="en-US" sz="2000" dirty="0"/>
              </a:p>
              <a:p>
                <a:pPr>
                  <a:lnSpc>
                    <a:spcPct val="90000"/>
                  </a:lnSpc>
                </a:pPr>
                <a:r>
                  <a:rPr lang="en-US" sz="2000" dirty="0"/>
                  <a:t>For 2x LDPC, on top of similar way to choose the codeword size, there is additional benefit to add a signaling bit to indicate 2x LDPC (i.e., using nominal codeword size of 3888) </a:t>
                </a:r>
              </a:p>
              <a:p>
                <a:pPr lvl="1">
                  <a:lnSpc>
                    <a:spcPct val="90000"/>
                  </a:lnSpc>
                </a:pPr>
                <a:r>
                  <a:rPr lang="en-US" sz="1600" dirty="0"/>
                  <a:t>Broadcast packets cannot use 2x LDPC if STA Rx support of 2x LDPC is optional</a:t>
                </a:r>
              </a:p>
              <a:p>
                <a:pPr lvl="2">
                  <a:lnSpc>
                    <a:spcPct val="90000"/>
                  </a:lnSpc>
                </a:pPr>
                <a:r>
                  <a:rPr lang="en-US" sz="1200" dirty="0"/>
                  <a:t>Transmitter cannot be certain that only 2x-LDPC capable STAs will be decoding the packet</a:t>
                </a:r>
              </a:p>
              <a:p>
                <a:pPr lvl="1">
                  <a:lnSpc>
                    <a:spcPct val="90000"/>
                  </a:lnSpc>
                </a:pPr>
                <a:r>
                  <a:rPr lang="en-US" sz="1600" dirty="0"/>
                  <a:t>Currently, no PHY signaling exists which identifies a broadcast packet</a:t>
                </a:r>
              </a:p>
              <a:p>
                <a:pPr lvl="2">
                  <a:lnSpc>
                    <a:spcPct val="90000"/>
                  </a:lnSpc>
                </a:pPr>
                <a:r>
                  <a:rPr lang="en-US" sz="1200" dirty="0"/>
                  <a:t>Even 2x LDPC-capable receivers cannot be sure if 2x LDPC is being used in a PPDU</a:t>
                </a:r>
              </a:p>
              <a:p>
                <a:pPr lvl="1">
                  <a:lnSpc>
                    <a:spcPct val="90000"/>
                  </a:lnSpc>
                </a:pPr>
                <a:r>
                  <a:rPr lang="en-US" sz="1600" dirty="0"/>
                  <a:t>This signaling bit also allows more flexibility in turning ON 2x LDPC for appropriate packet sizes at the transmitter</a:t>
                </a:r>
                <a:endParaRPr lang="en-US" sz="2000" dirty="0"/>
              </a:p>
              <a:p>
                <a:endParaRPr lang="en-US" sz="2000" dirty="0"/>
              </a:p>
            </p:txBody>
          </p:sp>
        </mc:Choice>
        <mc:Fallback>
          <p:sp>
            <p:nvSpPr>
              <p:cNvPr id="3" name="Content Placeholder 2">
                <a:extLst>
                  <a:ext uri="{FF2B5EF4-FFF2-40B4-BE49-F238E27FC236}">
                    <a16:creationId xmlns:a16="http://schemas.microsoft.com/office/drawing/2014/main" id="{F8379B77-CC5D-49A0-D7A3-8CC26A115821}"/>
                  </a:ext>
                </a:extLst>
              </p:cNvPr>
              <p:cNvSpPr>
                <a:spLocks noGrp="1" noRot="1" noChangeAspect="1" noMove="1" noResize="1" noEditPoints="1" noAdjustHandles="1" noChangeArrowheads="1" noChangeShapeType="1" noTextEdit="1"/>
              </p:cNvSpPr>
              <p:nvPr>
                <p:ph idx="1"/>
              </p:nvPr>
            </p:nvSpPr>
            <p:spPr>
              <a:blipFill>
                <a:blip r:embed="rId2"/>
                <a:stretch>
                  <a:fillRect l="-706" t="-741" r="-1334" b="-340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49101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AD69F-53D4-1AEE-DB01-5C55FEFCCFDE}"/>
              </a:ext>
            </a:extLst>
          </p:cNvPr>
          <p:cNvSpPr>
            <a:spLocks noGrp="1"/>
          </p:cNvSpPr>
          <p:nvPr>
            <p:ph type="title"/>
          </p:nvPr>
        </p:nvSpPr>
        <p:spPr/>
        <p:txBody>
          <a:bodyPr/>
          <a:lstStyle/>
          <a:p>
            <a:r>
              <a:rPr lang="en-US" dirty="0"/>
              <a:t>Signaling Discussion for 2x LDPC (2/2)</a:t>
            </a:r>
          </a:p>
        </p:txBody>
      </p:sp>
      <p:sp>
        <p:nvSpPr>
          <p:cNvPr id="3" name="Content Placeholder 2">
            <a:extLst>
              <a:ext uri="{FF2B5EF4-FFF2-40B4-BE49-F238E27FC236}">
                <a16:creationId xmlns:a16="http://schemas.microsoft.com/office/drawing/2014/main" id="{F8379B77-CC5D-49A0-D7A3-8CC26A115821}"/>
              </a:ext>
            </a:extLst>
          </p:cNvPr>
          <p:cNvSpPr>
            <a:spLocks noGrp="1"/>
          </p:cNvSpPr>
          <p:nvPr>
            <p:ph idx="1"/>
          </p:nvPr>
        </p:nvSpPr>
        <p:spPr/>
        <p:txBody>
          <a:bodyPr/>
          <a:lstStyle/>
          <a:p>
            <a:r>
              <a:rPr lang="en-US" sz="2000" dirty="0"/>
              <a:t>Signaling design &amp; Rx behavior</a:t>
            </a:r>
          </a:p>
          <a:p>
            <a:pPr lvl="1"/>
            <a:r>
              <a:rPr lang="en-US" sz="1600" dirty="0">
                <a:ea typeface="Calibri" panose="020F0502020204030204" pitchFamily="34" charset="0"/>
                <a:cs typeface="Calibri" panose="020F0502020204030204" pitchFamily="34" charset="0"/>
              </a:rPr>
              <a:t>Propose to use a 1-bit 2x LDPC subfield in user (info) fields to signal the use of the nominal codeword size of 3888 in a PPDU</a:t>
            </a:r>
          </a:p>
          <a:p>
            <a:pPr lvl="2"/>
            <a:r>
              <a:rPr lang="en-US" sz="1200" dirty="0">
                <a:ea typeface="Calibri" panose="020F0502020204030204" pitchFamily="34" charset="0"/>
                <a:cs typeface="Calibri" panose="020F0502020204030204" pitchFamily="34" charset="0"/>
              </a:rPr>
              <a:t>If the coding scheme is LDPC and this subfield indicates 2x LDPC ON (1), codeword size of 3888 is used in a PPDU</a:t>
            </a:r>
          </a:p>
          <a:p>
            <a:pPr lvl="2"/>
            <a:r>
              <a:rPr lang="en-US" sz="1200" dirty="0">
                <a:ea typeface="Calibri" panose="020F0502020204030204" pitchFamily="34" charset="0"/>
                <a:cs typeface="Calibri" panose="020F0502020204030204" pitchFamily="34" charset="0"/>
              </a:rPr>
              <a:t>If the coding scheme is LDPC and this subfield indicates 2x LDPC OFF (0), codeword size of 3888 is not used; Rx uses the existing codeword size selection procedure to choose codeword size</a:t>
            </a:r>
          </a:p>
          <a:p>
            <a:pPr lvl="2"/>
            <a:r>
              <a:rPr lang="en-US" sz="1200" dirty="0"/>
              <a:t>The 2x LDPC subfield is set to 1 and treat as Validate at Rx if Coding is BCC (0)</a:t>
            </a:r>
            <a:endParaRPr lang="en-US" sz="1200" dirty="0">
              <a:ea typeface="Calibri" panose="020F0502020204030204" pitchFamily="34" charset="0"/>
              <a:cs typeface="Calibri" panose="020F0502020204030204" pitchFamily="34" charset="0"/>
            </a:endParaRPr>
          </a:p>
          <a:p>
            <a:r>
              <a:rPr lang="en-US" sz="2000" dirty="0"/>
              <a:t>Tx Side 2x Codeword Size Selection</a:t>
            </a:r>
          </a:p>
          <a:p>
            <a:pPr lvl="1"/>
            <a:r>
              <a:rPr lang="en-US" sz="1600" dirty="0">
                <a:effectLst/>
                <a:ea typeface="Calibri" panose="020F0502020204030204" pitchFamily="34" charset="0"/>
                <a:cs typeface="Calibri" panose="020F0502020204030204" pitchFamily="34" charset="0"/>
              </a:rPr>
              <a:t>Tx has freedom in choosing the nominal codeword size and setting the 1-bit 2x LDPC subfield accordingly</a:t>
            </a:r>
          </a:p>
          <a:p>
            <a:pPr lvl="1"/>
            <a:r>
              <a:rPr lang="en-US" sz="1600" dirty="0">
                <a:ea typeface="Calibri" panose="020F0502020204030204" pitchFamily="34" charset="0"/>
                <a:cs typeface="Calibri" panose="020F0502020204030204" pitchFamily="34" charset="0"/>
              </a:rPr>
              <a:t>Then, Tx follows the LDPC PPDU encoding parameter table [10] (in a passed motion) to select the nominal codeword size</a:t>
            </a:r>
          </a:p>
          <a:p>
            <a:pPr lvl="2"/>
            <a:r>
              <a:rPr lang="en-US" sz="1200" dirty="0">
                <a:effectLst/>
                <a:ea typeface="Calibri" panose="020F0502020204030204" pitchFamily="34" charset="0"/>
                <a:cs typeface="Calibri" panose="020F0502020204030204" pitchFamily="34" charset="0"/>
              </a:rPr>
              <a:t>Note that if the 2x LDPC subfield indicates 2x LDPC OFF (0), the LDPC PPDU encoding parameter table [10] is equivalent to the existing tabl</a:t>
            </a:r>
            <a:r>
              <a:rPr lang="en-US" sz="1200" dirty="0">
                <a:ea typeface="Calibri" panose="020F0502020204030204" pitchFamily="34" charset="0"/>
                <a:cs typeface="Calibri" panose="020F0502020204030204" pitchFamily="34" charset="0"/>
              </a:rPr>
              <a:t>e in 11be</a:t>
            </a:r>
            <a:endParaRPr lang="en-US" sz="1200" dirty="0">
              <a:effectLst/>
              <a:ea typeface="Calibri" panose="020F0502020204030204" pitchFamily="34" charset="0"/>
              <a:cs typeface="Calibri" panose="020F0502020204030204" pitchFamily="34" charset="0"/>
            </a:endParaRPr>
          </a:p>
          <a:p>
            <a:endParaRPr lang="en-US" sz="2000" dirty="0"/>
          </a:p>
          <a:p>
            <a:endParaRPr lang="en-US" sz="2000" dirty="0"/>
          </a:p>
        </p:txBody>
      </p:sp>
      <p:sp>
        <p:nvSpPr>
          <p:cNvPr id="4" name="Slide Number Placeholder 3">
            <a:extLst>
              <a:ext uri="{FF2B5EF4-FFF2-40B4-BE49-F238E27FC236}">
                <a16:creationId xmlns:a16="http://schemas.microsoft.com/office/drawing/2014/main" id="{60F981FF-3FF9-67AD-ECA5-999A8DFFC58A}"/>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9B8A3F9-6A66-C650-A7BB-50C93E9FE0C8}"/>
              </a:ext>
            </a:extLst>
          </p:cNvPr>
          <p:cNvSpPr>
            <a:spLocks noGrp="1"/>
          </p:cNvSpPr>
          <p:nvPr>
            <p:ph type="ftr" idx="14"/>
          </p:nvPr>
        </p:nvSpPr>
        <p:spPr>
          <a:xfrm>
            <a:off x="4773168" y="6475416"/>
            <a:ext cx="3769170"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40B78EA7-A092-4540-490E-08FC491AF9B8}"/>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4647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741872"/>
            <a:ext cx="7770814" cy="4434841"/>
          </a:xfrm>
        </p:spPr>
        <p:txBody>
          <a:bodyPr/>
          <a:lstStyle/>
          <a:p>
            <a:r>
              <a:rPr lang="en-US" sz="2000" dirty="0"/>
              <a:t>Propose to re</a:t>
            </a:r>
            <a:r>
              <a:rPr lang="en-US" sz="2000" dirty="0">
                <a:solidFill>
                  <a:schemeClr val="tx1"/>
                </a:solidFill>
              </a:rPr>
              <a:t>use the EHT variant approach, to solicit TB PPDUs of a single post-HE generation</a:t>
            </a:r>
          </a:p>
          <a:p>
            <a:pPr lvl="1"/>
            <a:r>
              <a:rPr lang="en-US" sz="1600" dirty="0">
                <a:solidFill>
                  <a:schemeClr val="tx1"/>
                </a:solidFill>
              </a:rPr>
              <a:t>Use only one special user info field, located immediately after the Common Info field</a:t>
            </a:r>
          </a:p>
          <a:p>
            <a:pPr lvl="1"/>
            <a:r>
              <a:rPr lang="en-US" sz="1600" dirty="0">
                <a:solidFill>
                  <a:schemeClr val="tx1"/>
                </a:solidFill>
              </a:rPr>
              <a:t>Set PHY Version Identifier to 1 for UHR (value 0 is currently used for EHT)</a:t>
            </a:r>
          </a:p>
          <a:p>
            <a:r>
              <a:rPr lang="en-US" sz="2000" dirty="0"/>
              <a:t>No size change in user info fields</a:t>
            </a:r>
          </a:p>
          <a:p>
            <a:pPr lvl="1"/>
            <a:r>
              <a:rPr lang="en-US" sz="1600" dirty="0"/>
              <a:t>Our signaling design could fit in current agreed upon new features</a:t>
            </a:r>
          </a:p>
          <a:p>
            <a:endParaRPr lang="en-US" sz="20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F855074D-F41A-FF48-7492-D619DC410A45}"/>
              </a:ext>
            </a:extLst>
          </p:cNvPr>
          <p:cNvGraphicFramePr>
            <a:graphicFrameLocks noGrp="1"/>
          </p:cNvGraphicFramePr>
          <p:nvPr>
            <p:extLst>
              <p:ext uri="{D42A27DB-BD31-4B8C-83A1-F6EECF244321}">
                <p14:modId xmlns:p14="http://schemas.microsoft.com/office/powerpoint/2010/main" val="3559711610"/>
              </p:ext>
            </p:extLst>
          </p:nvPr>
        </p:nvGraphicFramePr>
        <p:xfrm>
          <a:off x="839437" y="3962340"/>
          <a:ext cx="7518404" cy="2476500"/>
        </p:xfrm>
        <a:graphic>
          <a:graphicData uri="http://schemas.openxmlformats.org/drawingml/2006/table">
            <a:tbl>
              <a:tblPr/>
              <a:tblGrid>
                <a:gridCol w="609086">
                  <a:extLst>
                    <a:ext uri="{9D8B030D-6E8A-4147-A177-3AD203B41FA5}">
                      <a16:colId xmlns:a16="http://schemas.microsoft.com/office/drawing/2014/main" val="1082831722"/>
                    </a:ext>
                  </a:extLst>
                </a:gridCol>
                <a:gridCol w="609086">
                  <a:extLst>
                    <a:ext uri="{9D8B030D-6E8A-4147-A177-3AD203B41FA5}">
                      <a16:colId xmlns:a16="http://schemas.microsoft.com/office/drawing/2014/main" val="669901431"/>
                    </a:ext>
                  </a:extLst>
                </a:gridCol>
                <a:gridCol w="609086">
                  <a:extLst>
                    <a:ext uri="{9D8B030D-6E8A-4147-A177-3AD203B41FA5}">
                      <a16:colId xmlns:a16="http://schemas.microsoft.com/office/drawing/2014/main" val="2648846769"/>
                    </a:ext>
                  </a:extLst>
                </a:gridCol>
                <a:gridCol w="609086">
                  <a:extLst>
                    <a:ext uri="{9D8B030D-6E8A-4147-A177-3AD203B41FA5}">
                      <a16:colId xmlns:a16="http://schemas.microsoft.com/office/drawing/2014/main" val="4095513157"/>
                    </a:ext>
                  </a:extLst>
                </a:gridCol>
                <a:gridCol w="609086">
                  <a:extLst>
                    <a:ext uri="{9D8B030D-6E8A-4147-A177-3AD203B41FA5}">
                      <a16:colId xmlns:a16="http://schemas.microsoft.com/office/drawing/2014/main" val="2181335927"/>
                    </a:ext>
                  </a:extLst>
                </a:gridCol>
                <a:gridCol w="713772">
                  <a:extLst>
                    <a:ext uri="{9D8B030D-6E8A-4147-A177-3AD203B41FA5}">
                      <a16:colId xmlns:a16="http://schemas.microsoft.com/office/drawing/2014/main" val="4122919608"/>
                    </a:ext>
                  </a:extLst>
                </a:gridCol>
                <a:gridCol w="713772">
                  <a:extLst>
                    <a:ext uri="{9D8B030D-6E8A-4147-A177-3AD203B41FA5}">
                      <a16:colId xmlns:a16="http://schemas.microsoft.com/office/drawing/2014/main" val="3224046303"/>
                    </a:ext>
                  </a:extLst>
                </a:gridCol>
                <a:gridCol w="609086">
                  <a:extLst>
                    <a:ext uri="{9D8B030D-6E8A-4147-A177-3AD203B41FA5}">
                      <a16:colId xmlns:a16="http://schemas.microsoft.com/office/drawing/2014/main" val="418906981"/>
                    </a:ext>
                  </a:extLst>
                </a:gridCol>
                <a:gridCol w="609086">
                  <a:extLst>
                    <a:ext uri="{9D8B030D-6E8A-4147-A177-3AD203B41FA5}">
                      <a16:colId xmlns:a16="http://schemas.microsoft.com/office/drawing/2014/main" val="3382882988"/>
                    </a:ext>
                  </a:extLst>
                </a:gridCol>
                <a:gridCol w="609086">
                  <a:extLst>
                    <a:ext uri="{9D8B030D-6E8A-4147-A177-3AD203B41FA5}">
                      <a16:colId xmlns:a16="http://schemas.microsoft.com/office/drawing/2014/main" val="850421303"/>
                    </a:ext>
                  </a:extLst>
                </a:gridCol>
                <a:gridCol w="609086">
                  <a:extLst>
                    <a:ext uri="{9D8B030D-6E8A-4147-A177-3AD203B41FA5}">
                      <a16:colId xmlns:a16="http://schemas.microsoft.com/office/drawing/2014/main" val="2016956026"/>
                    </a:ext>
                  </a:extLst>
                </a:gridCol>
                <a:gridCol w="609086">
                  <a:extLst>
                    <a:ext uri="{9D8B030D-6E8A-4147-A177-3AD203B41FA5}">
                      <a16:colId xmlns:a16="http://schemas.microsoft.com/office/drawing/2014/main" val="607946357"/>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gridSpan="4">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List</a:t>
                      </a:r>
                    </a:p>
                  </a:txBody>
                  <a:tcPr marL="0" marR="0" marT="0" marB="0">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278324920"/>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128027027"/>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Only 1 Special User Info field</a:t>
                      </a:r>
                    </a:p>
                  </a:txBody>
                  <a:tcPr marL="0" marR="0" marT="0" marB="0" anchor="b">
                    <a:lnL>
                      <a:noFill/>
                    </a:lnL>
                    <a:lnR>
                      <a:noFill/>
                    </a:lnR>
                    <a:lnT>
                      <a:noFill/>
                    </a:lnT>
                    <a:lnB>
                      <a:noFill/>
                    </a:lnB>
                    <a:lnTlToBr w="12700" cmpd="sng">
                      <a:noFill/>
                      <a:prstDash val="solid"/>
                    </a:lnTlToBr>
                    <a:lnBlToTr w="12700" cmpd="sng">
                      <a:noFill/>
                      <a:prstDash val="solid"/>
                    </a:lnBlToTr>
                    <a:noFill/>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User Info fields for specific non-AP STAs</a:t>
                      </a:r>
                    </a:p>
                  </a:txBody>
                  <a:tcPr marL="0" marR="0" marT="0" marB="0" anchor="ctr">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7076978"/>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 </a:t>
                      </a:r>
                    </a:p>
                  </a:txBody>
                  <a:tcPr marL="0" marR="0" marT="0" marB="0" anchor="ctr">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9395529"/>
                  </a:ext>
                </a:extLst>
              </a:tr>
              <a:tr h="7620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ctr"/>
                      <a:endParaRPr lang="en-US" sz="1100" b="0" i="0" u="none" strike="noStrike" dirty="0">
                        <a:solidFill>
                          <a:srgbClr val="000000"/>
                        </a:solidFill>
                        <a:effectLst/>
                        <a:latin typeface="Calibri" panose="020F0502020204030204" pitchFamily="34" charset="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Frame Control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Duration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TA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Common Info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Special User Info Field (PHY Ver. Id =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BA0FF">
                        <a:lumMod val="60000"/>
                        <a:lumOff val="40000"/>
                      </a:srgbClr>
                    </a:solid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User Info Field #M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Padding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FCS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7296806"/>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Octets:</a:t>
                      </a:r>
                    </a:p>
                  </a:txBody>
                  <a:tcPr marL="0" marR="0" marT="0"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2</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6</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8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5 or more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0" marR="0" marT="0"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2788501925"/>
                  </a:ext>
                </a:extLst>
              </a:tr>
              <a:tr h="190500">
                <a:tc gridSpan="1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Figure A -- Trigger frame format (with a special user info field) </a:t>
                      </a:r>
                      <a:r>
                        <a:rPr lang="en-US" sz="1100" b="1" i="0" u="none" strike="noStrike" dirty="0">
                          <a:solidFill>
                            <a:schemeClr val="tx1"/>
                          </a:solidFill>
                          <a:effectLst/>
                          <a:latin typeface="Calibri" panose="020F0502020204030204" pitchFamily="34" charset="0"/>
                        </a:rPr>
                        <a:t>for UHR</a:t>
                      </a:r>
                    </a:p>
                  </a:txBody>
                  <a:tcPr marL="0" marR="0" marT="0"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7407492"/>
                  </a:ext>
                </a:extLst>
              </a:tr>
            </a:tbl>
          </a:graphicData>
        </a:graphic>
      </p:graphicFrame>
      <p:sp>
        <p:nvSpPr>
          <p:cNvPr id="9" name="Right Brace 8">
            <a:extLst>
              <a:ext uri="{FF2B5EF4-FFF2-40B4-BE49-F238E27FC236}">
                <a16:creationId xmlns:a16="http://schemas.microsoft.com/office/drawing/2014/main" id="{E8E162AD-7B5B-EFCF-3668-7665872F4976}"/>
              </a:ext>
            </a:extLst>
          </p:cNvPr>
          <p:cNvSpPr/>
          <p:nvPr/>
        </p:nvSpPr>
        <p:spPr>
          <a:xfrm rot="16200000">
            <a:off x="5764612" y="3056596"/>
            <a:ext cx="228600" cy="25146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
        <p:nvSpPr>
          <p:cNvPr id="10" name="Right Brace 9">
            <a:extLst>
              <a:ext uri="{FF2B5EF4-FFF2-40B4-BE49-F238E27FC236}">
                <a16:creationId xmlns:a16="http://schemas.microsoft.com/office/drawing/2014/main" id="{7786DC5D-A7F3-968F-533D-5FB794980F06}"/>
              </a:ext>
            </a:extLst>
          </p:cNvPr>
          <p:cNvSpPr/>
          <p:nvPr/>
        </p:nvSpPr>
        <p:spPr>
          <a:xfrm rot="16200000">
            <a:off x="6050362" y="4185902"/>
            <a:ext cx="342900" cy="180975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p>
        </p:txBody>
      </p:sp>
    </p:spTree>
    <p:extLst>
      <p:ext uri="{BB962C8B-B14F-4D97-AF65-F5344CB8AC3E}">
        <p14:creationId xmlns:p14="http://schemas.microsoft.com/office/powerpoint/2010/main" val="66121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solidFill>
                  <a:schemeClr val="tx1"/>
                </a:solidFill>
              </a:rPr>
              <a:t>Trigger Frame Format for UHR (Cont’d)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1800" dirty="0">
                <a:solidFill>
                  <a:schemeClr val="tx1"/>
                </a:solidFill>
              </a:rPr>
              <a:t>The Trigger Frame format for UHR contains the following</a:t>
            </a:r>
          </a:p>
          <a:p>
            <a:pPr lvl="1"/>
            <a:r>
              <a:rPr lang="en-US" sz="1400" dirty="0">
                <a:solidFill>
                  <a:schemeClr val="tx1"/>
                </a:solidFill>
              </a:rPr>
              <a:t>UHR variant Common Info field</a:t>
            </a:r>
          </a:p>
          <a:p>
            <a:pPr lvl="1"/>
            <a:r>
              <a:rPr lang="en-US" sz="1400" dirty="0">
                <a:solidFill>
                  <a:schemeClr val="tx1"/>
                </a:solidFill>
              </a:rPr>
              <a:t>Special User Info field (PHY Version Identifier differentiates between UHR and EHT)</a:t>
            </a:r>
          </a:p>
          <a:p>
            <a:pPr lvl="1"/>
            <a:r>
              <a:rPr lang="en-US" sz="1400" dirty="0">
                <a:solidFill>
                  <a:schemeClr val="tx1"/>
                </a:solidFill>
              </a:rPr>
              <a:t>UHR variant User Info field</a:t>
            </a:r>
          </a:p>
          <a:p>
            <a:r>
              <a:rPr lang="en-GB" sz="1800" dirty="0">
                <a:solidFill>
                  <a:schemeClr val="tx1"/>
                </a:solidFill>
                <a:effectLst/>
                <a:ea typeface="Calibri" panose="020F0502020204030204" pitchFamily="34" charset="0"/>
                <a:cs typeface="Calibri" panose="020F0502020204030204" pitchFamily="34" charset="0"/>
              </a:rPr>
              <a:t>The UHR variant Common Info field and the UHR variant User Info fields are expected to use the same bit settings for B54, B55 of the Common Info field, and B39 of the User Info field as those of the EHT variant counterparts</a:t>
            </a:r>
          </a:p>
          <a:p>
            <a:r>
              <a:rPr lang="en-GB" sz="1800" dirty="0">
                <a:solidFill>
                  <a:schemeClr val="tx1"/>
                </a:solidFill>
                <a:effectLst/>
                <a:ea typeface="Calibri" panose="020F0502020204030204" pitchFamily="34" charset="0"/>
                <a:cs typeface="Calibri" panose="020F0502020204030204" pitchFamily="34" charset="0"/>
              </a:rPr>
              <a:t>The differentiation between EHT variant and UHR variant is expected to be based on the value of the PHY Version Identifier of the Special User Info field</a:t>
            </a:r>
          </a:p>
          <a:p>
            <a:endParaRPr lang="en-US" sz="1800" dirty="0">
              <a:solidFill>
                <a:schemeClr val="tx1"/>
              </a:solidFill>
            </a:endParaRPr>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11" name="Table 10">
            <a:extLst>
              <a:ext uri="{FF2B5EF4-FFF2-40B4-BE49-F238E27FC236}">
                <a16:creationId xmlns:a16="http://schemas.microsoft.com/office/drawing/2014/main" id="{269C65A9-6909-2C78-7DE4-D3A6305DE1E4}"/>
              </a:ext>
            </a:extLst>
          </p:cNvPr>
          <p:cNvGraphicFramePr>
            <a:graphicFrameLocks noGrp="1"/>
          </p:cNvGraphicFramePr>
          <p:nvPr>
            <p:extLst>
              <p:ext uri="{D42A27DB-BD31-4B8C-83A1-F6EECF244321}">
                <p14:modId xmlns:p14="http://schemas.microsoft.com/office/powerpoint/2010/main" val="4167131951"/>
              </p:ext>
            </p:extLst>
          </p:nvPr>
        </p:nvGraphicFramePr>
        <p:xfrm>
          <a:off x="2208213" y="4519362"/>
          <a:ext cx="4648200" cy="1905000"/>
        </p:xfrm>
        <a:graphic>
          <a:graphicData uri="http://schemas.openxmlformats.org/drawingml/2006/table">
            <a:tbl>
              <a:tblPr/>
              <a:tblGrid>
                <a:gridCol w="609600">
                  <a:extLst>
                    <a:ext uri="{9D8B030D-6E8A-4147-A177-3AD203B41FA5}">
                      <a16:colId xmlns:a16="http://schemas.microsoft.com/office/drawing/2014/main" val="447029925"/>
                    </a:ext>
                  </a:extLst>
                </a:gridCol>
                <a:gridCol w="609600">
                  <a:extLst>
                    <a:ext uri="{9D8B030D-6E8A-4147-A177-3AD203B41FA5}">
                      <a16:colId xmlns:a16="http://schemas.microsoft.com/office/drawing/2014/main" val="2267285252"/>
                    </a:ext>
                  </a:extLst>
                </a:gridCol>
                <a:gridCol w="609600">
                  <a:extLst>
                    <a:ext uri="{9D8B030D-6E8A-4147-A177-3AD203B41FA5}">
                      <a16:colId xmlns:a16="http://schemas.microsoft.com/office/drawing/2014/main" val="3637977887"/>
                    </a:ext>
                  </a:extLst>
                </a:gridCol>
                <a:gridCol w="825500">
                  <a:extLst>
                    <a:ext uri="{9D8B030D-6E8A-4147-A177-3AD203B41FA5}">
                      <a16:colId xmlns:a16="http://schemas.microsoft.com/office/drawing/2014/main" val="3670058"/>
                    </a:ext>
                  </a:extLst>
                </a:gridCol>
                <a:gridCol w="1117600">
                  <a:extLst>
                    <a:ext uri="{9D8B030D-6E8A-4147-A177-3AD203B41FA5}">
                      <a16:colId xmlns:a16="http://schemas.microsoft.com/office/drawing/2014/main" val="3641280610"/>
                    </a:ext>
                  </a:extLst>
                </a:gridCol>
                <a:gridCol w="876300">
                  <a:extLst>
                    <a:ext uri="{9D8B030D-6E8A-4147-A177-3AD203B41FA5}">
                      <a16:colId xmlns:a16="http://schemas.microsoft.com/office/drawing/2014/main" val="3223133315"/>
                    </a:ext>
                  </a:extLst>
                </a:gridCol>
              </a:tblGrid>
              <a:tr h="381000">
                <a:tc gridSpan="6">
                  <a:txBody>
                    <a:bodyPr/>
                    <a:lstStyle/>
                    <a:p>
                      <a:pPr algn="ctr" fontAlgn="b"/>
                      <a:r>
                        <a:rPr lang="en-US" sz="1100" b="1" i="0" u="none" strike="noStrike" dirty="0">
                          <a:solidFill>
                            <a:srgbClr val="000000"/>
                          </a:solidFill>
                          <a:effectLst/>
                          <a:latin typeface="Calibri" panose="020F0502020204030204" pitchFamily="34" charset="0"/>
                        </a:rPr>
                        <a:t>Table B -- Valid combinations of B54 and B55 in the Common Info field, B39 in the User Info field, and solicited TB PPDU format</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50462290"/>
                  </a:ext>
                </a:extLst>
              </a:tr>
              <a:tr h="571500">
                <a:tc>
                  <a:txBody>
                    <a:bodyPr/>
                    <a:lstStyle/>
                    <a:p>
                      <a:pPr algn="ctr" fontAlgn="ctr"/>
                      <a:r>
                        <a:rPr lang="en-US" sz="1100" b="0" i="0" u="none" strike="noStrike" dirty="0">
                          <a:solidFill>
                            <a:srgbClr val="000000"/>
                          </a:solidFill>
                          <a:effectLst/>
                          <a:latin typeface="Calibri" panose="020F0502020204030204" pitchFamily="34" charset="0"/>
                        </a:rPr>
                        <a:t>Common Info field B54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Common Info field B55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User Info field B39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Presence of Special User Info field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User Info field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TB PPDU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067425"/>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1221072"/>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7892940"/>
                  </a:ext>
                </a:extLst>
              </a:tr>
              <a:tr h="190500">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3396668"/>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r>
                        <a:rPr lang="en-US" sz="1100" b="0" i="0" u="none" strike="noStrike">
                          <a:solidFill>
                            <a:srgbClr val="000000"/>
                          </a:solidFill>
                          <a:effectLst/>
                          <a:latin typeface="Calibri" panose="020F0502020204030204" pitchFamily="34" charset="0"/>
                        </a:rPr>
                        <a:t>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EHT</a:t>
                      </a:r>
                      <a:r>
                        <a:rPr lang="en-US" sz="1100" b="0" i="0" u="none" strike="noStrike">
                          <a:solidFill>
                            <a:srgbClr val="FF0000"/>
                          </a:solidFill>
                          <a:effectLst/>
                          <a:latin typeface="Calibri" panose="020F0502020204030204" pitchFamily="34" charset="0"/>
                        </a:rPr>
                        <a:t>/UHR</a:t>
                      </a: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66024937"/>
                  </a:ext>
                </a:extLst>
              </a:tr>
              <a:tr h="190500">
                <a:tc>
                  <a:txBody>
                    <a:bodyPr/>
                    <a:lstStyle/>
                    <a:p>
                      <a:pPr algn="ctr" fontAlgn="ctr"/>
                      <a:r>
                        <a:rPr lang="en-US"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Yes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 variant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HE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06865191"/>
                  </a:ext>
                </a:extLst>
              </a:tr>
            </a:tbl>
          </a:graphicData>
        </a:graphic>
      </p:graphicFrame>
    </p:spTree>
    <p:extLst>
      <p:ext uri="{BB962C8B-B14F-4D97-AF65-F5344CB8AC3E}">
        <p14:creationId xmlns:p14="http://schemas.microsoft.com/office/powerpoint/2010/main" val="2224371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UHR Variant Common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The UHR variant Common Info field is largely expected to be like the EHT variant Common Info field except that the 7-bit EHT reserved subfield becomes a 4-bit </a:t>
            </a:r>
            <a:r>
              <a:rPr lang="en-US" sz="2000" dirty="0" err="1">
                <a:effectLst/>
                <a:ea typeface="Calibri" panose="020F0502020204030204" pitchFamily="34" charset="0"/>
                <a:cs typeface="Calibri" panose="020F0502020204030204" pitchFamily="34" charset="0"/>
              </a:rPr>
              <a:t>dRU</a:t>
            </a:r>
            <a:r>
              <a:rPr lang="en-US" sz="2000" dirty="0">
                <a:effectLst/>
                <a:ea typeface="Calibri" panose="020F0502020204030204" pitchFamily="34" charset="0"/>
                <a:cs typeface="Calibri" panose="020F0502020204030204" pitchFamily="34" charset="0"/>
              </a:rPr>
              <a:t> indication subfield (on a per-80 MHz basis) [8] and a 3-bit UHR Reserved subfield </a:t>
            </a:r>
          </a:p>
          <a:p>
            <a:endParaRPr lang="en-GB" sz="2000" dirty="0">
              <a:effectLst/>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8" name="Table 7">
            <a:extLst>
              <a:ext uri="{FF2B5EF4-FFF2-40B4-BE49-F238E27FC236}">
                <a16:creationId xmlns:a16="http://schemas.microsoft.com/office/drawing/2014/main" id="{C34F9DF1-CEC0-208B-628E-EE06722C0E22}"/>
              </a:ext>
            </a:extLst>
          </p:cNvPr>
          <p:cNvGraphicFramePr>
            <a:graphicFrameLocks noGrp="1"/>
          </p:cNvGraphicFramePr>
          <p:nvPr>
            <p:extLst>
              <p:ext uri="{D42A27DB-BD31-4B8C-83A1-F6EECF244321}">
                <p14:modId xmlns:p14="http://schemas.microsoft.com/office/powerpoint/2010/main" val="1896016641"/>
              </p:ext>
            </p:extLst>
          </p:nvPr>
        </p:nvGraphicFramePr>
        <p:xfrm>
          <a:off x="831059" y="3155382"/>
          <a:ext cx="7480296" cy="3310890"/>
        </p:xfrm>
        <a:graphic>
          <a:graphicData uri="http://schemas.openxmlformats.org/drawingml/2006/table">
            <a:tbl>
              <a:tblPr/>
              <a:tblGrid>
                <a:gridCol w="608051">
                  <a:extLst>
                    <a:ext uri="{9D8B030D-6E8A-4147-A177-3AD203B41FA5}">
                      <a16:colId xmlns:a16="http://schemas.microsoft.com/office/drawing/2014/main" val="1296567813"/>
                    </a:ext>
                  </a:extLst>
                </a:gridCol>
                <a:gridCol w="316693">
                  <a:extLst>
                    <a:ext uri="{9D8B030D-6E8A-4147-A177-3AD203B41FA5}">
                      <a16:colId xmlns:a16="http://schemas.microsoft.com/office/drawing/2014/main" val="184496993"/>
                    </a:ext>
                  </a:extLst>
                </a:gridCol>
                <a:gridCol w="316693">
                  <a:extLst>
                    <a:ext uri="{9D8B030D-6E8A-4147-A177-3AD203B41FA5}">
                      <a16:colId xmlns:a16="http://schemas.microsoft.com/office/drawing/2014/main" val="364297863"/>
                    </a:ext>
                  </a:extLst>
                </a:gridCol>
                <a:gridCol w="446538">
                  <a:extLst>
                    <a:ext uri="{9D8B030D-6E8A-4147-A177-3AD203B41FA5}">
                      <a16:colId xmlns:a16="http://schemas.microsoft.com/office/drawing/2014/main" val="1507221344"/>
                    </a:ext>
                  </a:extLst>
                </a:gridCol>
                <a:gridCol w="446538">
                  <a:extLst>
                    <a:ext uri="{9D8B030D-6E8A-4147-A177-3AD203B41FA5}">
                      <a16:colId xmlns:a16="http://schemas.microsoft.com/office/drawing/2014/main" val="2559650093"/>
                    </a:ext>
                  </a:extLst>
                </a:gridCol>
                <a:gridCol w="608051">
                  <a:extLst>
                    <a:ext uri="{9D8B030D-6E8A-4147-A177-3AD203B41FA5}">
                      <a16:colId xmlns:a16="http://schemas.microsoft.com/office/drawing/2014/main" val="1946425248"/>
                    </a:ext>
                  </a:extLst>
                </a:gridCol>
                <a:gridCol w="608051">
                  <a:extLst>
                    <a:ext uri="{9D8B030D-6E8A-4147-A177-3AD203B41FA5}">
                      <a16:colId xmlns:a16="http://schemas.microsoft.com/office/drawing/2014/main" val="3721557198"/>
                    </a:ext>
                  </a:extLst>
                </a:gridCol>
                <a:gridCol w="316693">
                  <a:extLst>
                    <a:ext uri="{9D8B030D-6E8A-4147-A177-3AD203B41FA5}">
                      <a16:colId xmlns:a16="http://schemas.microsoft.com/office/drawing/2014/main" val="2541295095"/>
                    </a:ext>
                  </a:extLst>
                </a:gridCol>
                <a:gridCol w="316693">
                  <a:extLst>
                    <a:ext uri="{9D8B030D-6E8A-4147-A177-3AD203B41FA5}">
                      <a16:colId xmlns:a16="http://schemas.microsoft.com/office/drawing/2014/main" val="3427385425"/>
                    </a:ext>
                  </a:extLst>
                </a:gridCol>
                <a:gridCol w="912077">
                  <a:extLst>
                    <a:ext uri="{9D8B030D-6E8A-4147-A177-3AD203B41FA5}">
                      <a16:colId xmlns:a16="http://schemas.microsoft.com/office/drawing/2014/main" val="2849341653"/>
                    </a:ext>
                  </a:extLst>
                </a:gridCol>
                <a:gridCol w="446538">
                  <a:extLst>
                    <a:ext uri="{9D8B030D-6E8A-4147-A177-3AD203B41FA5}">
                      <a16:colId xmlns:a16="http://schemas.microsoft.com/office/drawing/2014/main" val="2004129735"/>
                    </a:ext>
                  </a:extLst>
                </a:gridCol>
                <a:gridCol w="712560">
                  <a:extLst>
                    <a:ext uri="{9D8B030D-6E8A-4147-A177-3AD203B41FA5}">
                      <a16:colId xmlns:a16="http://schemas.microsoft.com/office/drawing/2014/main" val="3641071152"/>
                    </a:ext>
                  </a:extLst>
                </a:gridCol>
                <a:gridCol w="712560">
                  <a:extLst>
                    <a:ext uri="{9D8B030D-6E8A-4147-A177-3AD203B41FA5}">
                      <a16:colId xmlns:a16="http://schemas.microsoft.com/office/drawing/2014/main" val="898181813"/>
                    </a:ext>
                  </a:extLst>
                </a:gridCol>
                <a:gridCol w="712560">
                  <a:extLst>
                    <a:ext uri="{9D8B030D-6E8A-4147-A177-3AD203B41FA5}">
                      <a16:colId xmlns:a16="http://schemas.microsoft.com/office/drawing/2014/main" val="428855582"/>
                    </a:ext>
                  </a:extLst>
                </a:gridCol>
              </a:tblGrid>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B19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B22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B23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1091390"/>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Trigger Type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UL Length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More TF</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dirty="0">
                          <a:solidFill>
                            <a:srgbClr val="000000"/>
                          </a:solidFill>
                          <a:effectLst/>
                          <a:latin typeface="Calibri" panose="020F0502020204030204" pitchFamily="34" charset="0"/>
                        </a:rPr>
                        <a:t>CS Required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BW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GI And HE/EHT-LTF Type/Triggered TXOP Sharing Mode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Number Of HE/EHT-LTF Symbols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2068475231"/>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extLst>
                  <a:ext uri="{0D108BD9-81ED-4DB2-BD59-A6C34878D82A}">
                    <a16:rowId xmlns:a16="http://schemas.microsoft.com/office/drawing/2014/main" val="4420783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83600581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B26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B27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000000"/>
                          </a:solidFill>
                          <a:effectLst/>
                          <a:latin typeface="Calibri" panose="020F0502020204030204" pitchFamily="34" charset="0"/>
                        </a:rPr>
                        <a:t>B28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B35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000000"/>
                          </a:solidFill>
                          <a:effectLst/>
                          <a:latin typeface="Calibri" panose="020F0502020204030204" pitchFamily="34" charset="0"/>
                        </a:rPr>
                        <a:t>B52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en-US" sz="1100" b="0" i="0" u="none" strike="noStrike">
                          <a:solidFill>
                            <a:srgbClr val="000000"/>
                          </a:solidFill>
                          <a:effectLst/>
                          <a:latin typeface="Calibri" panose="020F0502020204030204" pitchFamily="34" charset="0"/>
                        </a:rPr>
                        <a:t>B54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2333254"/>
                  </a:ext>
                </a:extLst>
              </a:tr>
              <a:tr h="3810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LDPC Extra Symbol Segment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AP Tx Power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Pre-FEC Padding Factor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PE Disambiguity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ctr"/>
                      <a:r>
                        <a:rPr lang="en-US" sz="1100" b="0" i="0" u="none" strike="noStrike">
                          <a:solidFill>
                            <a:srgbClr val="000000"/>
                          </a:solidFill>
                          <a:effectLst/>
                          <a:latin typeface="Calibri" panose="020F0502020204030204" pitchFamily="34" charset="0"/>
                        </a:rPr>
                        <a:t>UL Spatial Reuse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100" b="0" i="0" u="none" strike="noStrike">
                          <a:solidFill>
                            <a:srgbClr val="000000"/>
                          </a:solidFill>
                          <a:effectLst/>
                          <a:latin typeface="Calibri" panose="020F0502020204030204" pitchFamily="34" charset="0"/>
                        </a:rPr>
                        <a:t>HE/EHT P160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95589300"/>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16</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3764807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09220838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gridSpan="2">
                  <a:txBody>
                    <a:bodyPr/>
                    <a:lstStyle/>
                    <a:p>
                      <a:pPr algn="ctr" fontAlgn="b"/>
                      <a:r>
                        <a:rPr lang="en-US" sz="1100" b="0" i="0" u="none" strike="noStrike" dirty="0">
                          <a:solidFill>
                            <a:srgbClr val="000000"/>
                          </a:solidFill>
                          <a:effectLst/>
                          <a:latin typeface="Calibri" panose="020F0502020204030204" pitchFamily="34" charset="0"/>
                        </a:rPr>
                        <a:t>B55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r>
                        <a:rPr lang="en-US" sz="1100" b="0" i="0" u="none" strike="noStrike">
                          <a:solidFill>
                            <a:srgbClr val="FF0000"/>
                          </a:solidFill>
                          <a:effectLst/>
                          <a:latin typeface="Calibri" panose="020F0502020204030204" pitchFamily="34" charset="0"/>
                        </a:rPr>
                        <a:t>B56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B59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r>
                        <a:rPr lang="en-US" sz="1100" b="0" i="0" u="none" strike="noStrike">
                          <a:solidFill>
                            <a:srgbClr val="FF0000"/>
                          </a:solidFill>
                          <a:effectLst/>
                          <a:latin typeface="Calibri" panose="020F0502020204030204" pitchFamily="34" charset="0"/>
                        </a:rPr>
                        <a:t>B60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r" fontAlgn="b"/>
                      <a:r>
                        <a:rPr lang="en-US" sz="1100" b="0" i="0" u="none" strike="noStrike">
                          <a:solidFill>
                            <a:srgbClr val="FF0000"/>
                          </a:solidFill>
                          <a:effectLst/>
                          <a:latin typeface="Calibri" panose="020F0502020204030204" pitchFamily="34" charset="0"/>
                        </a:rPr>
                        <a:t>B62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gridSpan="2">
                  <a:txBody>
                    <a:bodyPr/>
                    <a:lstStyle/>
                    <a:p>
                      <a:pPr algn="ctr" fontAlgn="b"/>
                      <a:r>
                        <a:rPr lang="en-US" sz="1100" b="0" i="0" u="none" strike="noStrike">
                          <a:solidFill>
                            <a:srgbClr val="000000"/>
                          </a:solidFill>
                          <a:effectLst/>
                          <a:latin typeface="Calibri" panose="020F0502020204030204" pitchFamily="34" charset="0"/>
                        </a:rPr>
                        <a:t>B63</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822125916"/>
                  </a:ext>
                </a:extLst>
              </a:tr>
              <a:tr h="571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algn="ctr" fontAlgn="ctr"/>
                      <a:r>
                        <a:rPr lang="en-US" sz="1100" b="0" i="0" u="none" strike="noStrike">
                          <a:solidFill>
                            <a:srgbClr val="000000"/>
                          </a:solidFill>
                          <a:effectLst/>
                          <a:latin typeface="Calibri" panose="020F0502020204030204" pitchFamily="34" charset="0"/>
                        </a:rPr>
                        <a:t>Special User Info Field Flag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dirty="0" err="1">
                          <a:solidFill>
                            <a:srgbClr val="FF0000"/>
                          </a:solidFill>
                          <a:effectLst/>
                          <a:latin typeface="Calibri" panose="020F0502020204030204" pitchFamily="34" charset="0"/>
                        </a:rPr>
                        <a:t>dRU</a:t>
                      </a:r>
                      <a:r>
                        <a:rPr lang="en-US" sz="1100" b="0" i="0" u="none" strike="noStrike" dirty="0">
                          <a:solidFill>
                            <a:srgbClr val="FF0000"/>
                          </a:solidFill>
                          <a:effectLst/>
                          <a:latin typeface="Calibri" panose="020F0502020204030204" pitchFamily="34" charset="0"/>
                        </a:rPr>
                        <a:t> Indication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FF0000"/>
                          </a:solidFill>
                          <a:effectLst/>
                          <a:latin typeface="Calibri" panose="020F0502020204030204" pitchFamily="34" charset="0"/>
                        </a:rPr>
                        <a:t>UHR 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gridSpan="2">
                  <a:txBody>
                    <a:bodyPr/>
                    <a:lstStyle/>
                    <a:p>
                      <a:pPr algn="ctr" fontAlgn="ctr"/>
                      <a:r>
                        <a:rPr lang="en-US" sz="1100" b="0" i="0" u="none" strike="noStrike">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a:txBody>
                    <a:bodyPr/>
                    <a:lstStyle/>
                    <a:p>
                      <a:pPr algn="ctr" fontAlgn="ctr"/>
                      <a:r>
                        <a:rPr lang="en-US" sz="1100" b="0" i="0" u="none" strike="noStrike">
                          <a:solidFill>
                            <a:srgbClr val="000000"/>
                          </a:solidFill>
                          <a:effectLst/>
                          <a:latin typeface="Calibri" panose="020F0502020204030204" pitchFamily="34" charset="0"/>
                        </a:rPr>
                        <a:t>Trigger Dependent Common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530832986"/>
                  </a:ext>
                </a:extLst>
              </a:tr>
              <a:tr h="190500">
                <a:tc>
                  <a:txBody>
                    <a:body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noFill/>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FF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gridSpan="2">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21240072"/>
                  </a:ext>
                </a:extLst>
              </a:tr>
              <a:tr h="190500">
                <a:tc gridSpan="14">
                  <a:txBody>
                    <a:bodyPr/>
                    <a:lstStyle/>
                    <a:p>
                      <a:pPr algn="ctr" fontAlgn="b"/>
                      <a:r>
                        <a:rPr lang="en-US" sz="1100" b="1" i="0" u="none" strike="noStrike" dirty="0">
                          <a:solidFill>
                            <a:srgbClr val="000000"/>
                          </a:solidFill>
                          <a:effectLst/>
                          <a:latin typeface="Calibri" panose="020F0502020204030204" pitchFamily="34" charset="0"/>
                        </a:rPr>
                        <a:t>Figure C -- UHR variant Common Info field format</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9982083"/>
                  </a:ext>
                </a:extLst>
              </a:tr>
            </a:tbl>
          </a:graphicData>
        </a:graphic>
      </p:graphicFrame>
    </p:spTree>
    <p:extLst>
      <p:ext uri="{BB962C8B-B14F-4D97-AF65-F5344CB8AC3E}">
        <p14:creationId xmlns:p14="http://schemas.microsoft.com/office/powerpoint/2010/main" val="3147337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8196B-1D52-42AF-BDEE-16BFD25941BD}"/>
              </a:ext>
            </a:extLst>
          </p:cNvPr>
          <p:cNvSpPr>
            <a:spLocks noGrp="1"/>
          </p:cNvSpPr>
          <p:nvPr>
            <p:ph type="title"/>
          </p:nvPr>
        </p:nvSpPr>
        <p:spPr/>
        <p:txBody>
          <a:bodyPr/>
          <a:lstStyle/>
          <a:p>
            <a:r>
              <a:rPr lang="en-US" dirty="0"/>
              <a:t>Special User Info Field</a:t>
            </a:r>
          </a:p>
        </p:txBody>
      </p:sp>
      <p:sp>
        <p:nvSpPr>
          <p:cNvPr id="3" name="Content Placeholder 2">
            <a:extLst>
              <a:ext uri="{FF2B5EF4-FFF2-40B4-BE49-F238E27FC236}">
                <a16:creationId xmlns:a16="http://schemas.microsoft.com/office/drawing/2014/main" id="{2FAA1661-B0D6-65A8-1678-EAFC93196ED8}"/>
              </a:ext>
            </a:extLst>
          </p:cNvPr>
          <p:cNvSpPr>
            <a:spLocks noGrp="1"/>
          </p:cNvSpPr>
          <p:nvPr>
            <p:ph idx="1"/>
          </p:nvPr>
        </p:nvSpPr>
        <p:spPr>
          <a:xfrm>
            <a:off x="685800" y="1633732"/>
            <a:ext cx="7770814" cy="4113213"/>
          </a:xfrm>
        </p:spPr>
        <p:txBody>
          <a:bodyPr/>
          <a:lstStyle/>
          <a:p>
            <a:r>
              <a:rPr lang="en-US" sz="2000" dirty="0">
                <a:effectLst/>
                <a:ea typeface="Calibri" panose="020F0502020204030204" pitchFamily="34" charset="0"/>
                <a:cs typeface="Calibri" panose="020F0502020204030204" pitchFamily="34" charset="0"/>
              </a:rPr>
              <a:t>Reuse the Special User Info field as defined in EHT</a:t>
            </a:r>
          </a:p>
          <a:p>
            <a:pPr lvl="1"/>
            <a:r>
              <a:rPr lang="en-US" sz="1600" dirty="0">
                <a:ea typeface="Calibri" panose="020F0502020204030204" pitchFamily="34" charset="0"/>
                <a:cs typeface="Calibri" panose="020F0502020204030204" pitchFamily="34" charset="0"/>
              </a:rPr>
              <a:t>The AID12 subfield is set to 2007 to indicate that this is a Special User Info field</a:t>
            </a:r>
          </a:p>
          <a:p>
            <a:pPr lvl="1"/>
            <a:r>
              <a:rPr lang="en-US" sz="1600" dirty="0">
                <a:ea typeface="Calibri" panose="020F0502020204030204" pitchFamily="34" charset="0"/>
                <a:cs typeface="Calibri" panose="020F0502020204030204" pitchFamily="34" charset="0"/>
              </a:rPr>
              <a:t>Set PHY Version Identifier to 1 for UHR. Values 2-7 are reserved</a:t>
            </a:r>
          </a:p>
          <a:p>
            <a:pPr lvl="1"/>
            <a:r>
              <a:rPr lang="en-GB" sz="1600" dirty="0">
                <a:effectLst/>
                <a:latin typeface="Aptos" panose="020B0004020202020204" pitchFamily="34" charset="0"/>
                <a:ea typeface="DengXian" panose="02010600030101010101" pitchFamily="2" charset="-122"/>
                <a:cs typeface="Aptos" panose="020B0004020202020204" pitchFamily="34" charset="0"/>
              </a:rPr>
              <a:t>The remaining subfields are assumed to be the same as EHT</a:t>
            </a:r>
            <a:endParaRPr lang="en-US" sz="1600" dirty="0">
              <a:ea typeface="Calibri" panose="020F0502020204030204" pitchFamily="34" charset="0"/>
              <a:cs typeface="Calibri" panose="020F0502020204030204" pitchFamily="34" charset="0"/>
            </a:endParaRPr>
          </a:p>
          <a:p>
            <a:endParaRPr lang="en-US" sz="1800" dirty="0"/>
          </a:p>
        </p:txBody>
      </p:sp>
      <p:sp>
        <p:nvSpPr>
          <p:cNvPr id="4" name="Slide Number Placeholder 3">
            <a:extLst>
              <a:ext uri="{FF2B5EF4-FFF2-40B4-BE49-F238E27FC236}">
                <a16:creationId xmlns:a16="http://schemas.microsoft.com/office/drawing/2014/main" id="{5ED92067-DFDB-B83D-6874-0C4CFC72803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DA9A69E1-3B4F-4363-AA45-E76E587783B5}"/>
              </a:ext>
            </a:extLst>
          </p:cNvPr>
          <p:cNvSpPr>
            <a:spLocks noGrp="1"/>
          </p:cNvSpPr>
          <p:nvPr>
            <p:ph type="ftr" idx="14"/>
          </p:nvPr>
        </p:nvSpPr>
        <p:spPr>
          <a:xfrm>
            <a:off x="4873626" y="6475416"/>
            <a:ext cx="3668712" cy="230187"/>
          </a:xfrm>
        </p:spPr>
        <p:txBody>
          <a:bodyPr/>
          <a:lstStyle/>
          <a:p>
            <a:r>
              <a:rPr lang="en-US" dirty="0"/>
              <a:t>Alice Chen (Qualcomm)</a:t>
            </a:r>
            <a:endParaRPr lang="en-GB" dirty="0"/>
          </a:p>
        </p:txBody>
      </p:sp>
      <p:sp>
        <p:nvSpPr>
          <p:cNvPr id="6" name="Date Placeholder 5">
            <a:extLst>
              <a:ext uri="{FF2B5EF4-FFF2-40B4-BE49-F238E27FC236}">
                <a16:creationId xmlns:a16="http://schemas.microsoft.com/office/drawing/2014/main" id="{C4E09056-2334-9782-5917-C5DE164028F3}"/>
              </a:ext>
            </a:extLst>
          </p:cNvPr>
          <p:cNvSpPr>
            <a:spLocks noGrp="1"/>
          </p:cNvSpPr>
          <p:nvPr>
            <p:ph type="dt" idx="15"/>
          </p:nvPr>
        </p:nvSpPr>
        <p:spPr/>
        <p:txBody>
          <a:bodyPr/>
          <a:lstStyle/>
          <a:p>
            <a:r>
              <a:rPr lang="en-US"/>
              <a:t>November 2024</a:t>
            </a:r>
            <a:endParaRPr lang="en-GB" dirty="0"/>
          </a:p>
        </p:txBody>
      </p:sp>
      <p:graphicFrame>
        <p:nvGraphicFramePr>
          <p:cNvPr id="9" name="Table 8">
            <a:extLst>
              <a:ext uri="{FF2B5EF4-FFF2-40B4-BE49-F238E27FC236}">
                <a16:creationId xmlns:a16="http://schemas.microsoft.com/office/drawing/2014/main" id="{5E2E19AE-BEB4-1A07-BEDD-D5FC909FEABB}"/>
              </a:ext>
            </a:extLst>
          </p:cNvPr>
          <p:cNvGraphicFramePr>
            <a:graphicFrameLocks noGrp="1"/>
          </p:cNvGraphicFramePr>
          <p:nvPr>
            <p:extLst>
              <p:ext uri="{D42A27DB-BD31-4B8C-83A1-F6EECF244321}">
                <p14:modId xmlns:p14="http://schemas.microsoft.com/office/powerpoint/2010/main" val="4095130609"/>
              </p:ext>
            </p:extLst>
          </p:nvPr>
        </p:nvGraphicFramePr>
        <p:xfrm>
          <a:off x="530810" y="3541716"/>
          <a:ext cx="8003005" cy="1143000"/>
        </p:xfrm>
        <a:graphic>
          <a:graphicData uri="http://schemas.openxmlformats.org/drawingml/2006/table">
            <a:tbl>
              <a:tblPr/>
              <a:tblGrid>
                <a:gridCol w="608964">
                  <a:extLst>
                    <a:ext uri="{9D8B030D-6E8A-4147-A177-3AD203B41FA5}">
                      <a16:colId xmlns:a16="http://schemas.microsoft.com/office/drawing/2014/main" val="4101316238"/>
                    </a:ext>
                  </a:extLst>
                </a:gridCol>
                <a:gridCol w="256907">
                  <a:extLst>
                    <a:ext uri="{9D8B030D-6E8A-4147-A177-3AD203B41FA5}">
                      <a16:colId xmlns:a16="http://schemas.microsoft.com/office/drawing/2014/main" val="4128300148"/>
                    </a:ext>
                  </a:extLst>
                </a:gridCol>
                <a:gridCol w="256907">
                  <a:extLst>
                    <a:ext uri="{9D8B030D-6E8A-4147-A177-3AD203B41FA5}">
                      <a16:colId xmlns:a16="http://schemas.microsoft.com/office/drawing/2014/main" val="3482199503"/>
                    </a:ext>
                  </a:extLst>
                </a:gridCol>
                <a:gridCol w="355229">
                  <a:extLst>
                    <a:ext uri="{9D8B030D-6E8A-4147-A177-3AD203B41FA5}">
                      <a16:colId xmlns:a16="http://schemas.microsoft.com/office/drawing/2014/main" val="3353827889"/>
                    </a:ext>
                  </a:extLst>
                </a:gridCol>
                <a:gridCol w="355229">
                  <a:extLst>
                    <a:ext uri="{9D8B030D-6E8A-4147-A177-3AD203B41FA5}">
                      <a16:colId xmlns:a16="http://schemas.microsoft.com/office/drawing/2014/main" val="3357458178"/>
                    </a:ext>
                  </a:extLst>
                </a:gridCol>
                <a:gridCol w="355229">
                  <a:extLst>
                    <a:ext uri="{9D8B030D-6E8A-4147-A177-3AD203B41FA5}">
                      <a16:colId xmlns:a16="http://schemas.microsoft.com/office/drawing/2014/main" val="1317393958"/>
                    </a:ext>
                  </a:extLst>
                </a:gridCol>
                <a:gridCol w="532843">
                  <a:extLst>
                    <a:ext uri="{9D8B030D-6E8A-4147-A177-3AD203B41FA5}">
                      <a16:colId xmlns:a16="http://schemas.microsoft.com/office/drawing/2014/main" val="2057417701"/>
                    </a:ext>
                  </a:extLst>
                </a:gridCol>
                <a:gridCol w="457200">
                  <a:extLst>
                    <a:ext uri="{9D8B030D-6E8A-4147-A177-3AD203B41FA5}">
                      <a16:colId xmlns:a16="http://schemas.microsoft.com/office/drawing/2014/main" val="2018058937"/>
                    </a:ext>
                  </a:extLst>
                </a:gridCol>
                <a:gridCol w="457200">
                  <a:extLst>
                    <a:ext uri="{9D8B030D-6E8A-4147-A177-3AD203B41FA5}">
                      <a16:colId xmlns:a16="http://schemas.microsoft.com/office/drawing/2014/main" val="1893156460"/>
                    </a:ext>
                  </a:extLst>
                </a:gridCol>
                <a:gridCol w="457200">
                  <a:extLst>
                    <a:ext uri="{9D8B030D-6E8A-4147-A177-3AD203B41FA5}">
                      <a16:colId xmlns:a16="http://schemas.microsoft.com/office/drawing/2014/main" val="2180725294"/>
                    </a:ext>
                  </a:extLst>
                </a:gridCol>
                <a:gridCol w="457200">
                  <a:extLst>
                    <a:ext uri="{9D8B030D-6E8A-4147-A177-3AD203B41FA5}">
                      <a16:colId xmlns:a16="http://schemas.microsoft.com/office/drawing/2014/main" val="3912886038"/>
                    </a:ext>
                  </a:extLst>
                </a:gridCol>
                <a:gridCol w="583590">
                  <a:extLst>
                    <a:ext uri="{9D8B030D-6E8A-4147-A177-3AD203B41FA5}">
                      <a16:colId xmlns:a16="http://schemas.microsoft.com/office/drawing/2014/main" val="1219582208"/>
                    </a:ext>
                  </a:extLst>
                </a:gridCol>
                <a:gridCol w="583590">
                  <a:extLst>
                    <a:ext uri="{9D8B030D-6E8A-4147-A177-3AD203B41FA5}">
                      <a16:colId xmlns:a16="http://schemas.microsoft.com/office/drawing/2014/main" val="1848513590"/>
                    </a:ext>
                  </a:extLst>
                </a:gridCol>
                <a:gridCol w="347472">
                  <a:extLst>
                    <a:ext uri="{9D8B030D-6E8A-4147-A177-3AD203B41FA5}">
                      <a16:colId xmlns:a16="http://schemas.microsoft.com/office/drawing/2014/main" val="1474551562"/>
                    </a:ext>
                  </a:extLst>
                </a:gridCol>
                <a:gridCol w="347472">
                  <a:extLst>
                    <a:ext uri="{9D8B030D-6E8A-4147-A177-3AD203B41FA5}">
                      <a16:colId xmlns:a16="http://schemas.microsoft.com/office/drawing/2014/main" val="5936818"/>
                    </a:ext>
                  </a:extLst>
                </a:gridCol>
                <a:gridCol w="347472">
                  <a:extLst>
                    <a:ext uri="{9D8B030D-6E8A-4147-A177-3AD203B41FA5}">
                      <a16:colId xmlns:a16="http://schemas.microsoft.com/office/drawing/2014/main" val="3580026171"/>
                    </a:ext>
                  </a:extLst>
                </a:gridCol>
                <a:gridCol w="1243301">
                  <a:extLst>
                    <a:ext uri="{9D8B030D-6E8A-4147-A177-3AD203B41FA5}">
                      <a16:colId xmlns:a16="http://schemas.microsoft.com/office/drawing/2014/main" val="1556414131"/>
                    </a:ext>
                  </a:extLst>
                </a:gridCol>
              </a:tblGrid>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B15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B16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B17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B21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B24</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B25</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a:solidFill>
                            <a:srgbClr val="000000"/>
                          </a:solidFill>
                          <a:effectLst/>
                          <a:latin typeface="Calibri" panose="020F0502020204030204" pitchFamily="34" charset="0"/>
                        </a:rPr>
                        <a:t>B36</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dirty="0">
                          <a:solidFill>
                            <a:srgbClr val="000000"/>
                          </a:solidFill>
                          <a:effectLst/>
                          <a:latin typeface="Calibri" panose="020F0502020204030204" pitchFamily="34" charset="0"/>
                        </a:rPr>
                        <a:t>B37</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r" fontAlgn="b"/>
                      <a:r>
                        <a:rPr lang="en-US" sz="1100" b="0" i="0" u="none" strike="noStrike" dirty="0">
                          <a:solidFill>
                            <a:srgbClr val="000000"/>
                          </a:solidFill>
                          <a:effectLst/>
                          <a:latin typeface="Calibri" panose="020F0502020204030204" pitchFamily="34" charset="0"/>
                        </a:rPr>
                        <a:t>B39</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0412835"/>
                  </a:ext>
                </a:extLst>
              </a:tr>
              <a:tr h="571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AID12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PHY Version Identifier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UL Bandwidth Extension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EHT</a:t>
                      </a:r>
                      <a:r>
                        <a:rPr lang="en-US" sz="1100" b="0" i="0" u="none" strike="noStrike" dirty="0">
                          <a:solidFill>
                            <a:srgbClr val="FF0000"/>
                          </a:solidFill>
                          <a:effectLst/>
                          <a:latin typeface="Calibri" panose="020F0502020204030204" pitchFamily="34" charset="0"/>
                        </a:rPr>
                        <a:t>/UHR</a:t>
                      </a:r>
                      <a:r>
                        <a:rPr lang="en-US" sz="1100" b="0" i="0" u="none" strike="noStrike" dirty="0">
                          <a:solidFill>
                            <a:srgbClr val="000000"/>
                          </a:solidFill>
                          <a:effectLst/>
                          <a:latin typeface="Calibri" panose="020F0502020204030204" pitchFamily="34" charset="0"/>
                        </a:rPr>
                        <a:t> Spatial Reuse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U-SIG Disregard And Validate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dirty="0">
                          <a:solidFill>
                            <a:srgbClr val="000000"/>
                          </a:solidFill>
                          <a:effectLst/>
                          <a:latin typeface="Calibri" panose="020F0502020204030204" pitchFamily="34" charset="0"/>
                        </a:rPr>
                        <a:t>Reserved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ctr"/>
                      <a:r>
                        <a:rPr lang="en-US" sz="1100" b="0" i="0" u="none" strike="noStrike">
                          <a:solidFill>
                            <a:srgbClr val="000000"/>
                          </a:solidFill>
                          <a:effectLst/>
                          <a:latin typeface="Calibri" panose="020F0502020204030204" pitchFamily="34" charset="0"/>
                        </a:rPr>
                        <a:t>Trigger Dependent User Info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9005909"/>
                  </a:ext>
                </a:extLst>
              </a:tr>
              <a:tr h="190500">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l" fontAlgn="b"/>
                      <a:r>
                        <a:rPr lang="en-US" sz="1100" b="0" i="0" u="none" strike="noStrike">
                          <a:solidFill>
                            <a:srgbClr val="000000"/>
                          </a:solidFill>
                          <a:effectLst/>
                          <a:latin typeface="Calibri" panose="020F0502020204030204" pitchFamily="34" charset="0"/>
                        </a:rPr>
                        <a:t>Bits:</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dirty="0">
                          <a:solidFill>
                            <a:srgbClr val="000000"/>
                          </a:solidFill>
                          <a:effectLst/>
                          <a:latin typeface="Calibri" panose="020F0502020204030204" pitchFamily="34" charset="0"/>
                        </a:rPr>
                        <a:t>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12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gridSpan="3">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0" i="0" u="none" strike="noStrike">
                          <a:solidFill>
                            <a:srgbClr val="000000"/>
                          </a:solidFill>
                          <a:effectLst/>
                          <a:latin typeface="Calibri" panose="020F0502020204030204" pitchFamily="34" charset="0"/>
                        </a:rPr>
                        <a:t>variable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637191254"/>
                  </a:ext>
                </a:extLst>
              </a:tr>
              <a:tr h="190500">
                <a:tc gridSpan="17">
                  <a:txBody>
                    <a:bodyPr/>
                    <a:lstStyle>
                      <a:lvl1pPr marL="0" algn="l" defTabSz="975386" rtl="0" eaLnBrk="1" latinLnBrk="0" hangingPunct="1">
                        <a:defRPr sz="1920" kern="1200">
                          <a:solidFill>
                            <a:schemeClr val="tx1"/>
                          </a:solidFill>
                          <a:latin typeface="Microsoft Sans Serif"/>
                        </a:defRPr>
                      </a:lvl1pPr>
                      <a:lvl2pPr marL="487693" algn="l" defTabSz="975386" rtl="0" eaLnBrk="1" latinLnBrk="0" hangingPunct="1">
                        <a:defRPr sz="1920" kern="1200">
                          <a:solidFill>
                            <a:schemeClr val="tx1"/>
                          </a:solidFill>
                          <a:latin typeface="Microsoft Sans Serif"/>
                        </a:defRPr>
                      </a:lvl2pPr>
                      <a:lvl3pPr marL="975386" algn="l" defTabSz="975386" rtl="0" eaLnBrk="1" latinLnBrk="0" hangingPunct="1">
                        <a:defRPr sz="1920" kern="1200">
                          <a:solidFill>
                            <a:schemeClr val="tx1"/>
                          </a:solidFill>
                          <a:latin typeface="Microsoft Sans Serif"/>
                        </a:defRPr>
                      </a:lvl3pPr>
                      <a:lvl4pPr marL="1463079" algn="l" defTabSz="975386" rtl="0" eaLnBrk="1" latinLnBrk="0" hangingPunct="1">
                        <a:defRPr sz="1920" kern="1200">
                          <a:solidFill>
                            <a:schemeClr val="tx1"/>
                          </a:solidFill>
                          <a:latin typeface="Microsoft Sans Serif"/>
                        </a:defRPr>
                      </a:lvl4pPr>
                      <a:lvl5pPr marL="1950772" algn="l" defTabSz="975386" rtl="0" eaLnBrk="1" latinLnBrk="0" hangingPunct="1">
                        <a:defRPr sz="1920" kern="1200">
                          <a:solidFill>
                            <a:schemeClr val="tx1"/>
                          </a:solidFill>
                          <a:latin typeface="Microsoft Sans Serif"/>
                        </a:defRPr>
                      </a:lvl5pPr>
                      <a:lvl6pPr marL="2438465" algn="l" defTabSz="975386" rtl="0" eaLnBrk="1" latinLnBrk="0" hangingPunct="1">
                        <a:defRPr sz="1920" kern="1200">
                          <a:solidFill>
                            <a:schemeClr val="tx1"/>
                          </a:solidFill>
                          <a:latin typeface="Microsoft Sans Serif"/>
                        </a:defRPr>
                      </a:lvl6pPr>
                      <a:lvl7pPr marL="2926158" algn="l" defTabSz="975386" rtl="0" eaLnBrk="1" latinLnBrk="0" hangingPunct="1">
                        <a:defRPr sz="1920" kern="1200">
                          <a:solidFill>
                            <a:schemeClr val="tx1"/>
                          </a:solidFill>
                          <a:latin typeface="Microsoft Sans Serif"/>
                        </a:defRPr>
                      </a:lvl7pPr>
                      <a:lvl8pPr marL="3413851" algn="l" defTabSz="975386" rtl="0" eaLnBrk="1" latinLnBrk="0" hangingPunct="1">
                        <a:defRPr sz="1920" kern="1200">
                          <a:solidFill>
                            <a:schemeClr val="tx1"/>
                          </a:solidFill>
                          <a:latin typeface="Microsoft Sans Serif"/>
                        </a:defRPr>
                      </a:lvl8pPr>
                      <a:lvl9pPr marL="3901544" algn="l" defTabSz="975386" rtl="0" eaLnBrk="1" latinLnBrk="0" hangingPunct="1">
                        <a:defRPr sz="1920" kern="1200">
                          <a:solidFill>
                            <a:schemeClr val="tx1"/>
                          </a:solidFill>
                          <a:latin typeface="Microsoft Sans Serif"/>
                        </a:defRPr>
                      </a:lvl9pPr>
                    </a:lstStyle>
                    <a:p>
                      <a:pPr algn="ctr" fontAlgn="b"/>
                      <a:r>
                        <a:rPr lang="en-US" sz="1100" b="1" i="0" u="none" strike="noStrike" dirty="0">
                          <a:solidFill>
                            <a:srgbClr val="000000"/>
                          </a:solidFill>
                          <a:effectLst/>
                          <a:latin typeface="Calibri" panose="020F0502020204030204" pitchFamily="34" charset="0"/>
                        </a:rPr>
                        <a:t>Modified Figure 9-87d—Special User Info field format</a:t>
                      </a:r>
                    </a:p>
                  </a:txBody>
                  <a:tcPr marL="9525" marR="9525" marT="9525" marB="0" anchor="b">
                    <a:lnL>
                      <a:noFill/>
                    </a:lnL>
                    <a:lnR>
                      <a:noFill/>
                    </a:lnR>
                    <a:lnT>
                      <a:noFill/>
                    </a:lnT>
                    <a:lnB>
                      <a:noFill/>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8877672"/>
                  </a:ext>
                </a:extLst>
              </a:tr>
            </a:tbl>
          </a:graphicData>
        </a:graphic>
      </p:graphicFrame>
    </p:spTree>
    <p:extLst>
      <p:ext uri="{BB962C8B-B14F-4D97-AF65-F5344CB8AC3E}">
        <p14:creationId xmlns:p14="http://schemas.microsoft.com/office/powerpoint/2010/main" val="33101003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otalTime>45523</TotalTime>
  <Words>2548</Words>
  <Application>Microsoft Office PowerPoint</Application>
  <PresentationFormat>On-screen Show (4:3)</PresentationFormat>
  <Paragraphs>630</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Aptos</vt:lpstr>
      <vt:lpstr>Arial</vt:lpstr>
      <vt:lpstr>Calibri</vt:lpstr>
      <vt:lpstr>Cambria Math</vt:lpstr>
      <vt:lpstr>Times New Roman</vt:lpstr>
      <vt:lpstr>Office Theme</vt:lpstr>
      <vt:lpstr>Trigger Frame Design for UHR</vt:lpstr>
      <vt:lpstr>Introduction</vt:lpstr>
      <vt:lpstr>Signaling for New MCS &amp; DRU</vt:lpstr>
      <vt:lpstr>Signaling Discussion for 2x LDPC (1/2)</vt:lpstr>
      <vt:lpstr>Signaling Discussion for 2x LDPC (2/2)</vt:lpstr>
      <vt:lpstr>Trigger Frame Format for UHR</vt:lpstr>
      <vt:lpstr>Trigger Frame Format for UHR (Cont’d)</vt:lpstr>
      <vt:lpstr>UHR Variant Common Info Field</vt:lpstr>
      <vt:lpstr>Special User Info Field</vt:lpstr>
      <vt:lpstr>UHR Variant User Info field Design</vt:lpstr>
      <vt:lpstr>Summary</vt:lpstr>
      <vt:lpstr>Reference</vt:lpstr>
      <vt:lpstr>SP 1</vt:lpstr>
      <vt:lpstr>SP 2</vt:lpstr>
      <vt:lpstr>SP 3</vt:lpstr>
      <vt:lpstr>SP 4</vt:lpstr>
      <vt:lpstr>Appendix</vt:lpstr>
      <vt:lpstr>Recap: EHT Variant Common Info Field</vt:lpstr>
      <vt:lpstr>Recap: EHT Variant User Info Field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Performance Analysis</dc:title>
  <dc:creator>Kanke Wu</dc:creator>
  <cp:lastModifiedBy>Alice Chen</cp:lastModifiedBy>
  <cp:revision>180</cp:revision>
  <dcterms:created xsi:type="dcterms:W3CDTF">2022-10-21T18:47:51Z</dcterms:created>
  <dcterms:modified xsi:type="dcterms:W3CDTF">2024-11-20T19:48:39Z</dcterms:modified>
</cp:coreProperties>
</file>