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86" r:id="rId4"/>
    <p:sldId id="317" r:id="rId5"/>
    <p:sldId id="319" r:id="rId6"/>
    <p:sldId id="307" r:id="rId7"/>
    <p:sldId id="308" r:id="rId8"/>
    <p:sldId id="309" r:id="rId9"/>
    <p:sldId id="310" r:id="rId10"/>
    <p:sldId id="289" r:id="rId11"/>
    <p:sldId id="282" r:id="rId12"/>
    <p:sldId id="268" r:id="rId13"/>
    <p:sldId id="301" r:id="rId14"/>
    <p:sldId id="302" r:id="rId15"/>
    <p:sldId id="294" r:id="rId16"/>
    <p:sldId id="295" r:id="rId17"/>
    <p:sldId id="278" r:id="rId18"/>
    <p:sldId id="314" r:id="rId19"/>
    <p:sldId id="31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B97233-06EA-AD81-EEC2-C83083614A9D}" name="Kanke Wu" initials="KW" userId="S::kankew@qti.qualcomm.com::35931445-d5fd-42d3-9403-9670693b494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794" autoAdjust="0"/>
  </p:normalViewPr>
  <p:slideViewPr>
    <p:cSldViewPr snapToGrid="0">
      <p:cViewPr varScale="1">
        <p:scale>
          <a:sx n="105" d="100"/>
          <a:sy n="105" d="100"/>
        </p:scale>
        <p:origin x="171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42BF7D9-ED19-453B-8DBE-37B92ED174DF}"/>
    <pc:docChg chg="undo custSel modSld">
      <pc:chgData name="Alfred Asterjadhi" userId="39de57b9-85c0-4fd1-aaac-8ca2b6560ad0" providerId="ADAL" clId="{C42BF7D9-ED19-453B-8DBE-37B92ED174DF}" dt="2024-08-30T17:27:36.950" v="709" actId="20577"/>
      <pc:docMkLst>
        <pc:docMk/>
      </pc:docMkLst>
      <pc:sldChg chg="modSp mod">
        <pc:chgData name="Alfred Asterjadhi" userId="39de57b9-85c0-4fd1-aaac-8ca2b6560ad0" providerId="ADAL" clId="{C42BF7D9-ED19-453B-8DBE-37B92ED174DF}" dt="2024-08-30T17:17:21.323" v="9" actId="207"/>
        <pc:sldMkLst>
          <pc:docMk/>
          <pc:sldMk cId="1858707706" sldId="256"/>
        </pc:sldMkLst>
        <pc:spChg chg="mod">
          <ac:chgData name="Alfred Asterjadhi" userId="39de57b9-85c0-4fd1-aaac-8ca2b6560ad0" providerId="ADAL" clId="{C42BF7D9-ED19-453B-8DBE-37B92ED174DF}" dt="2024-08-30T17:17:21.323" v="9" actId="207"/>
          <ac:spMkLst>
            <pc:docMk/>
            <pc:sldMk cId="1858707706" sldId="256"/>
            <ac:spMk id="3073" creationId="{00000000-0000-0000-0000-000000000000}"/>
          </ac:spMkLst>
        </pc:spChg>
      </pc:sldChg>
      <pc:sldChg chg="modSp mod">
        <pc:chgData name="Alfred Asterjadhi" userId="39de57b9-85c0-4fd1-aaac-8ca2b6560ad0" providerId="ADAL" clId="{C42BF7D9-ED19-453B-8DBE-37B92ED174DF}" dt="2024-08-30T17:27:36.950" v="709" actId="20577"/>
        <pc:sldMkLst>
          <pc:docMk/>
          <pc:sldMk cId="1740089891" sldId="257"/>
        </pc:sldMkLst>
        <pc:spChg chg="mod">
          <ac:chgData name="Alfred Asterjadhi" userId="39de57b9-85c0-4fd1-aaac-8ca2b6560ad0" providerId="ADAL" clId="{C42BF7D9-ED19-453B-8DBE-37B92ED174DF}" dt="2024-08-30T17:27:36.950" v="709" actId="20577"/>
          <ac:spMkLst>
            <pc:docMk/>
            <pc:sldMk cId="1740089891" sldId="257"/>
            <ac:spMk id="3" creationId="{A331C490-876C-C46B-96D3-AFCCE207568E}"/>
          </ac:spMkLst>
        </pc:spChg>
      </pc:sldChg>
      <pc:sldChg chg="modSp mod">
        <pc:chgData name="Alfred Asterjadhi" userId="39de57b9-85c0-4fd1-aaac-8ca2b6560ad0" providerId="ADAL" clId="{C42BF7D9-ED19-453B-8DBE-37B92ED174DF}" dt="2024-08-30T17:26:52.023" v="672" actId="20577"/>
        <pc:sldMkLst>
          <pc:docMk/>
          <pc:sldMk cId="2885432180" sldId="282"/>
        </pc:sldMkLst>
        <pc:spChg chg="mod">
          <ac:chgData name="Alfred Asterjadhi" userId="39de57b9-85c0-4fd1-aaac-8ca2b6560ad0" providerId="ADAL" clId="{C42BF7D9-ED19-453B-8DBE-37B92ED174DF}" dt="2024-08-30T17:26:52.023" v="672" actId="20577"/>
          <ac:spMkLst>
            <pc:docMk/>
            <pc:sldMk cId="2885432180" sldId="282"/>
            <ac:spMk id="3" creationId="{D66A3316-2A75-3BB4-0B3C-1B1657F8E738}"/>
          </ac:spMkLst>
        </pc:spChg>
      </pc:sldChg>
      <pc:sldChg chg="modSp mod">
        <pc:chgData name="Alfred Asterjadhi" userId="39de57b9-85c0-4fd1-aaac-8ca2b6560ad0" providerId="ADAL" clId="{C42BF7D9-ED19-453B-8DBE-37B92ED174DF}" dt="2024-08-30T17:25:40.068" v="569" actId="20577"/>
        <pc:sldMkLst>
          <pc:docMk/>
          <pc:sldMk cId="363249796" sldId="289"/>
        </pc:sldMkLst>
        <pc:spChg chg="mod">
          <ac:chgData name="Alfred Asterjadhi" userId="39de57b9-85c0-4fd1-aaac-8ca2b6560ad0" providerId="ADAL" clId="{C42BF7D9-ED19-453B-8DBE-37B92ED174DF}" dt="2024-08-30T17:25:40.068" v="569" actId="20577"/>
          <ac:spMkLst>
            <pc:docMk/>
            <pc:sldMk cId="363249796" sldId="289"/>
            <ac:spMk id="2" creationId="{031C8736-03DC-99DE-3B46-E7D804685E7C}"/>
          </ac:spMkLst>
        </pc:spChg>
      </pc:sldChg>
      <pc:sldChg chg="modSp mod">
        <pc:chgData name="Alfred Asterjadhi" userId="39de57b9-85c0-4fd1-aaac-8ca2b6560ad0" providerId="ADAL" clId="{C42BF7D9-ED19-453B-8DBE-37B92ED174DF}" dt="2024-08-30T17:27:25.032" v="697" actId="6549"/>
        <pc:sldMkLst>
          <pc:docMk/>
          <pc:sldMk cId="661210901" sldId="307"/>
        </pc:sldMkLst>
        <pc:spChg chg="mod">
          <ac:chgData name="Alfred Asterjadhi" userId="39de57b9-85c0-4fd1-aaac-8ca2b6560ad0" providerId="ADAL" clId="{C42BF7D9-ED19-453B-8DBE-37B92ED174DF}" dt="2024-08-30T17:19:16.964" v="117" actId="207"/>
          <ac:spMkLst>
            <pc:docMk/>
            <pc:sldMk cId="661210901" sldId="307"/>
            <ac:spMk id="2" creationId="{2358196B-1D52-42AF-BDEE-16BFD25941BD}"/>
          </ac:spMkLst>
        </pc:spChg>
        <pc:spChg chg="mod">
          <ac:chgData name="Alfred Asterjadhi" userId="39de57b9-85c0-4fd1-aaac-8ca2b6560ad0" providerId="ADAL" clId="{C42BF7D9-ED19-453B-8DBE-37B92ED174DF}" dt="2024-08-30T17:27:15.854" v="685" actId="20577"/>
          <ac:spMkLst>
            <pc:docMk/>
            <pc:sldMk cId="661210901" sldId="307"/>
            <ac:spMk id="3" creationId="{2FAA1661-B0D6-65A8-1678-EAFC93196ED8}"/>
          </ac:spMkLst>
        </pc:spChg>
        <pc:spChg chg="mod">
          <ac:chgData name="Alfred Asterjadhi" userId="39de57b9-85c0-4fd1-aaac-8ca2b6560ad0" providerId="ADAL" clId="{C42BF7D9-ED19-453B-8DBE-37B92ED174DF}" dt="2024-08-30T17:22:08.325" v="327" actId="1035"/>
          <ac:spMkLst>
            <pc:docMk/>
            <pc:sldMk cId="661210901" sldId="307"/>
            <ac:spMk id="9" creationId="{E8E162AD-7B5B-EFCF-3668-7665872F4976}"/>
          </ac:spMkLst>
        </pc:spChg>
        <pc:graphicFrameChg chg="mod modGraphic">
          <ac:chgData name="Alfred Asterjadhi" userId="39de57b9-85c0-4fd1-aaac-8ca2b6560ad0" providerId="ADAL" clId="{C42BF7D9-ED19-453B-8DBE-37B92ED174DF}" dt="2024-08-30T17:27:25.032" v="697" actId="6549"/>
          <ac:graphicFrameMkLst>
            <pc:docMk/>
            <pc:sldMk cId="661210901" sldId="307"/>
            <ac:graphicFrameMk id="8" creationId="{F855074D-F41A-FF48-7492-D619DC410A45}"/>
          </ac:graphicFrameMkLst>
        </pc:graphicFrameChg>
      </pc:sldChg>
      <pc:sldChg chg="modSp mod">
        <pc:chgData name="Alfred Asterjadhi" userId="39de57b9-85c0-4fd1-aaac-8ca2b6560ad0" providerId="ADAL" clId="{C42BF7D9-ED19-453B-8DBE-37B92ED174DF}" dt="2024-08-30T17:27:08.279" v="684" actId="20577"/>
        <pc:sldMkLst>
          <pc:docMk/>
          <pc:sldMk cId="2224371479" sldId="308"/>
        </pc:sldMkLst>
        <pc:spChg chg="mod">
          <ac:chgData name="Alfred Asterjadhi" userId="39de57b9-85c0-4fd1-aaac-8ca2b6560ad0" providerId="ADAL" clId="{C42BF7D9-ED19-453B-8DBE-37B92ED174DF}" dt="2024-08-30T17:22:43.011" v="357" actId="207"/>
          <ac:spMkLst>
            <pc:docMk/>
            <pc:sldMk cId="2224371479" sldId="308"/>
            <ac:spMk id="2" creationId="{2358196B-1D52-42AF-BDEE-16BFD25941BD}"/>
          </ac:spMkLst>
        </pc:spChg>
        <pc:spChg chg="mod">
          <ac:chgData name="Alfred Asterjadhi" userId="39de57b9-85c0-4fd1-aaac-8ca2b6560ad0" providerId="ADAL" clId="{C42BF7D9-ED19-453B-8DBE-37B92ED174DF}" dt="2024-08-30T17:27:08.279" v="684" actId="20577"/>
          <ac:spMkLst>
            <pc:docMk/>
            <pc:sldMk cId="2224371479" sldId="308"/>
            <ac:spMk id="3" creationId="{2FAA1661-B0D6-65A8-1678-EAFC93196ED8}"/>
          </ac:spMkLst>
        </pc:spChg>
      </pc:sldChg>
      <pc:sldChg chg="modSp mod">
        <pc:chgData name="Alfred Asterjadhi" userId="39de57b9-85c0-4fd1-aaac-8ca2b6560ad0" providerId="ADAL" clId="{C42BF7D9-ED19-453B-8DBE-37B92ED174DF}" dt="2024-08-30T17:25:08.926" v="568" actId="20577"/>
        <pc:sldMkLst>
          <pc:docMk/>
          <pc:sldMk cId="3310100347" sldId="310"/>
        </pc:sldMkLst>
        <pc:spChg chg="mod">
          <ac:chgData name="Alfred Asterjadhi" userId="39de57b9-85c0-4fd1-aaac-8ca2b6560ad0" providerId="ADAL" clId="{C42BF7D9-ED19-453B-8DBE-37B92ED174DF}" dt="2024-08-30T17:24:46.391" v="518" actId="20577"/>
          <ac:spMkLst>
            <pc:docMk/>
            <pc:sldMk cId="3310100347" sldId="310"/>
            <ac:spMk id="2" creationId="{2358196B-1D52-42AF-BDEE-16BFD25941BD}"/>
          </ac:spMkLst>
        </pc:spChg>
        <pc:spChg chg="mod">
          <ac:chgData name="Alfred Asterjadhi" userId="39de57b9-85c0-4fd1-aaac-8ca2b6560ad0" providerId="ADAL" clId="{C42BF7D9-ED19-453B-8DBE-37B92ED174DF}" dt="2024-08-30T17:25:08.926" v="568" actId="20577"/>
          <ac:spMkLst>
            <pc:docMk/>
            <pc:sldMk cId="3310100347" sldId="310"/>
            <ac:spMk id="3" creationId="{2FAA1661-B0D6-65A8-1678-EAFC93196ED8}"/>
          </ac:spMkLst>
        </pc:spChg>
      </pc:sldChg>
    </pc:docChg>
  </pc:docChgLst>
  <pc:docChgLst>
    <pc:chgData name="Alice Chen" userId="7b3df222-37f2-4ef5-b6ff-21f127db4b9a" providerId="ADAL" clId="{A8F9CDCA-7086-48C3-B6A3-ACF89EC2830E}"/>
    <pc:docChg chg="delSld modSld modMainMaster">
      <pc:chgData name="Alice Chen" userId="7b3df222-37f2-4ef5-b6ff-21f127db4b9a" providerId="ADAL" clId="{A8F9CDCA-7086-48C3-B6A3-ACF89EC2830E}" dt="2024-11-09T19:57:38.051" v="23" actId="20577"/>
      <pc:docMkLst>
        <pc:docMk/>
      </pc:docMkLst>
      <pc:sldChg chg="modSp mod">
        <pc:chgData name="Alice Chen" userId="7b3df222-37f2-4ef5-b6ff-21f127db4b9a" providerId="ADAL" clId="{A8F9CDCA-7086-48C3-B6A3-ACF89EC2830E}" dt="2024-11-09T12:32:49.953" v="5" actId="20577"/>
        <pc:sldMkLst>
          <pc:docMk/>
          <pc:sldMk cId="1740089891" sldId="257"/>
        </pc:sldMkLst>
        <pc:spChg chg="mod">
          <ac:chgData name="Alice Chen" userId="7b3df222-37f2-4ef5-b6ff-21f127db4b9a" providerId="ADAL" clId="{A8F9CDCA-7086-48C3-B6A3-ACF89EC2830E}" dt="2024-11-09T12:32:49.953" v="5" actId="20577"/>
          <ac:spMkLst>
            <pc:docMk/>
            <pc:sldMk cId="1740089891" sldId="257"/>
            <ac:spMk id="3" creationId="{A331C490-876C-C46B-96D3-AFCCE207568E}"/>
          </ac:spMkLst>
        </pc:spChg>
      </pc:sldChg>
      <pc:sldChg chg="modSp mod">
        <pc:chgData name="Alice Chen" userId="7b3df222-37f2-4ef5-b6ff-21f127db4b9a" providerId="ADAL" clId="{A8F9CDCA-7086-48C3-B6A3-ACF89EC2830E}" dt="2024-11-09T12:33:59.990" v="8" actId="20577"/>
        <pc:sldMkLst>
          <pc:docMk/>
          <pc:sldMk cId="2885432180" sldId="282"/>
        </pc:sldMkLst>
        <pc:spChg chg="mod">
          <ac:chgData name="Alice Chen" userId="7b3df222-37f2-4ef5-b6ff-21f127db4b9a" providerId="ADAL" clId="{A8F9CDCA-7086-48C3-B6A3-ACF89EC2830E}" dt="2024-11-09T12:33:59.990" v="8" actId="20577"/>
          <ac:spMkLst>
            <pc:docMk/>
            <pc:sldMk cId="2885432180" sldId="282"/>
            <ac:spMk id="3" creationId="{D66A3316-2A75-3BB4-0B3C-1B1657F8E738}"/>
          </ac:spMkLst>
        </pc:spChg>
      </pc:sldChg>
      <pc:sldChg chg="modSp mod">
        <pc:chgData name="Alice Chen" userId="7b3df222-37f2-4ef5-b6ff-21f127db4b9a" providerId="ADAL" clId="{A8F9CDCA-7086-48C3-B6A3-ACF89EC2830E}" dt="2024-11-09T18:41:09.059" v="15" actId="20577"/>
        <pc:sldMkLst>
          <pc:docMk/>
          <pc:sldMk cId="64056766" sldId="294"/>
        </pc:sldMkLst>
        <pc:spChg chg="mod">
          <ac:chgData name="Alice Chen" userId="7b3df222-37f2-4ef5-b6ff-21f127db4b9a" providerId="ADAL" clId="{A8F9CDCA-7086-48C3-B6A3-ACF89EC2830E}" dt="2024-11-09T18:41:09.059" v="15" actId="20577"/>
          <ac:spMkLst>
            <pc:docMk/>
            <pc:sldMk cId="64056766" sldId="294"/>
            <ac:spMk id="2" creationId="{2567E442-A7D3-44DA-9201-75BF9A9B6509}"/>
          </ac:spMkLst>
        </pc:spChg>
      </pc:sldChg>
      <pc:sldChg chg="modSp mod">
        <pc:chgData name="Alice Chen" userId="7b3df222-37f2-4ef5-b6ff-21f127db4b9a" providerId="ADAL" clId="{A8F9CDCA-7086-48C3-B6A3-ACF89EC2830E}" dt="2024-11-09T18:41:21.202" v="16" actId="20577"/>
        <pc:sldMkLst>
          <pc:docMk/>
          <pc:sldMk cId="1980079017" sldId="295"/>
        </pc:sldMkLst>
        <pc:spChg chg="mod">
          <ac:chgData name="Alice Chen" userId="7b3df222-37f2-4ef5-b6ff-21f127db4b9a" providerId="ADAL" clId="{A8F9CDCA-7086-48C3-B6A3-ACF89EC2830E}" dt="2024-11-09T18:41:21.202" v="16" actId="20577"/>
          <ac:spMkLst>
            <pc:docMk/>
            <pc:sldMk cId="1980079017" sldId="295"/>
            <ac:spMk id="2" creationId="{031C8736-03DC-99DE-3B46-E7D804685E7C}"/>
          </ac:spMkLst>
        </pc:spChg>
      </pc:sldChg>
      <pc:sldChg chg="modSp mod">
        <pc:chgData name="Alice Chen" userId="7b3df222-37f2-4ef5-b6ff-21f127db4b9a" providerId="ADAL" clId="{A8F9CDCA-7086-48C3-B6A3-ACF89EC2830E}" dt="2024-11-09T19:57:38.051" v="23" actId="20577"/>
        <pc:sldMkLst>
          <pc:docMk/>
          <pc:sldMk cId="814312031" sldId="302"/>
        </pc:sldMkLst>
        <pc:spChg chg="mod">
          <ac:chgData name="Alice Chen" userId="7b3df222-37f2-4ef5-b6ff-21f127db4b9a" providerId="ADAL" clId="{A8F9CDCA-7086-48C3-B6A3-ACF89EC2830E}" dt="2024-11-09T18:41:04.291" v="14" actId="20577"/>
          <ac:spMkLst>
            <pc:docMk/>
            <pc:sldMk cId="814312031" sldId="302"/>
            <ac:spMk id="2" creationId="{2567E442-A7D3-44DA-9201-75BF9A9B6509}"/>
          </ac:spMkLst>
        </pc:spChg>
        <pc:spChg chg="mod">
          <ac:chgData name="Alice Chen" userId="7b3df222-37f2-4ef5-b6ff-21f127db4b9a" providerId="ADAL" clId="{A8F9CDCA-7086-48C3-B6A3-ACF89EC2830E}" dt="2024-11-09T19:57:38.051" v="23" actId="20577"/>
          <ac:spMkLst>
            <pc:docMk/>
            <pc:sldMk cId="814312031" sldId="302"/>
            <ac:spMk id="3" creationId="{DD12ECBD-4710-CF13-74AF-C34BB9F99D58}"/>
          </ac:spMkLst>
        </pc:spChg>
      </pc:sldChg>
      <pc:sldChg chg="del">
        <pc:chgData name="Alice Chen" userId="7b3df222-37f2-4ef5-b6ff-21f127db4b9a" providerId="ADAL" clId="{A8F9CDCA-7086-48C3-B6A3-ACF89EC2830E}" dt="2024-11-09T18:41:01.001" v="13" actId="47"/>
        <pc:sldMkLst>
          <pc:docMk/>
          <pc:sldMk cId="3997166482" sldId="316"/>
        </pc:sldMkLst>
      </pc:sldChg>
      <pc:sldMasterChg chg="modSp mod">
        <pc:chgData name="Alice Chen" userId="7b3df222-37f2-4ef5-b6ff-21f127db4b9a" providerId="ADAL" clId="{A8F9CDCA-7086-48C3-B6A3-ACF89EC2830E}" dt="2024-11-09T12:41:58.150" v="12" actId="20577"/>
        <pc:sldMasterMkLst>
          <pc:docMk/>
          <pc:sldMasterMk cId="0" sldId="2147483648"/>
        </pc:sldMasterMkLst>
        <pc:spChg chg="mod">
          <ac:chgData name="Alice Chen" userId="7b3df222-37f2-4ef5-b6ff-21f127db4b9a" providerId="ADAL" clId="{A8F9CDCA-7086-48C3-B6A3-ACF89EC2830E}" dt="2024-11-09T12:41:58.150" v="12" actId="20577"/>
          <ac:spMkLst>
            <pc:docMk/>
            <pc:sldMasterMk cId="0" sldId="2147483648"/>
            <ac:spMk id="2" creationId="{70CFFB19-7EB9-1B99-27DD-680663CB37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53A076-17B6-4A59-9C89-B39CA187C4EB}" type="datetimeFigureOut">
              <a:rPr lang="en-US" smtClean="0"/>
              <a:t>11/9/2024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01D9DB-4F8F-4BAB-BD66-6DC292CE8DC4}" type="slidenum">
              <a:rPr lang="en-US" smtClean="0"/>
              <a:t>‹#›</a:t>
            </a:fld>
            <a:endParaRPr lang="en-US"/>
          </a:p>
        </p:txBody>
      </p:sp>
    </p:spTree>
    <p:extLst>
      <p:ext uri="{BB962C8B-B14F-4D97-AF65-F5344CB8AC3E}">
        <p14:creationId xmlns:p14="http://schemas.microsoft.com/office/powerpoint/2010/main" val="1760834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01D9DB-4F8F-4BAB-BD66-6DC292CE8DC4}" type="slidenum">
              <a:rPr lang="en-US" smtClean="0"/>
              <a:t>12</a:t>
            </a:fld>
            <a:endParaRPr lang="en-US"/>
          </a:p>
        </p:txBody>
      </p:sp>
    </p:spTree>
    <p:extLst>
      <p:ext uri="{BB962C8B-B14F-4D97-AF65-F5344CB8AC3E}">
        <p14:creationId xmlns:p14="http://schemas.microsoft.com/office/powerpoint/2010/main" val="1232214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375"/>
            </a:lvl1pPr>
          </a:lstStyle>
          <a:p>
            <a:r>
              <a:rPr lang="en-US" dirty="0"/>
              <a:t>Click to edit Master title style</a:t>
            </a:r>
            <a:endParaRPr lang="en-GB" dirty="0"/>
          </a:p>
        </p:txBody>
      </p:sp>
      <p:sp>
        <p:nvSpPr>
          <p:cNvPr id="3" name="Content Placeholder 2"/>
          <p:cNvSpPr>
            <a:spLocks noGrp="1"/>
          </p:cNvSpPr>
          <p:nvPr>
            <p:ph idx="1"/>
          </p:nvPr>
        </p:nvSpPr>
        <p:spPr>
          <a:xfrm>
            <a:off x="685800" y="2072644"/>
            <a:ext cx="7770814" cy="4113213"/>
          </a:xfrm>
        </p:spPr>
        <p:txBody>
          <a:bodyPr/>
          <a:lstStyle>
            <a:lvl1pPr>
              <a:buFont typeface="Arial" panose="020B0604020202020204" pitchFamily="34" charset="0"/>
              <a:buChar char="•"/>
              <a:defRPr sz="2400" b="0"/>
            </a:lvl1pPr>
            <a:lvl2pPr marL="800113" indent="-342900">
              <a:buFont typeface="Arial" panose="020B0604020202020204" pitchFamily="34" charset="0"/>
              <a:buChar char="•"/>
              <a:defRPr sz="2000" b="0"/>
            </a:lvl2pPr>
            <a:lvl3pPr marL="1200183" indent="-285758">
              <a:buFont typeface="Arial" panose="020B0604020202020204" pitchFamily="34" charset="0"/>
              <a:buChar char="•"/>
              <a:defRPr sz="1600"/>
            </a:lvl3pPr>
            <a:lvl4pPr marL="1657394" indent="-285758">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6"/>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US"/>
              <a:t>Alice Chen (Qualcomm)</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3"/>
            <a:ext cx="777081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5357818" y="6475415"/>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r>
              <a:rPr lang="en-US"/>
              <a:t>Alice Chen (Qualcomm)</a:t>
            </a:r>
            <a:endParaRPr lang="en-GB" dirty="0"/>
          </a:p>
        </p:txBody>
      </p:sp>
      <p:sp>
        <p:nvSpPr>
          <p:cNvPr id="1029" name="Rectangle 5"/>
          <p:cNvSpPr>
            <a:spLocks noGrp="1" noChangeArrowheads="1"/>
          </p:cNvSpPr>
          <p:nvPr>
            <p:ph type="sldNum"/>
          </p:nvPr>
        </p:nvSpPr>
        <p:spPr bwMode="auto">
          <a:xfrm>
            <a:off x="4191001" y="6475416"/>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2537" dirty="0">
              <a:latin typeface="Calibri" panose="020F0502020204030204" pitchFamily="34" charset="0"/>
            </a:endParaRPr>
          </a:p>
        </p:txBody>
      </p:sp>
      <p:sp>
        <p:nvSpPr>
          <p:cNvPr id="1031" name="Rectangle 7"/>
          <p:cNvSpPr>
            <a:spLocks noChangeArrowheads="1"/>
          </p:cNvSpPr>
          <p:nvPr/>
        </p:nvSpPr>
        <p:spPr bwMode="auto">
          <a:xfrm>
            <a:off x="684215" y="6475414"/>
            <a:ext cx="958748" cy="246282"/>
          </a:xfrm>
          <a:prstGeom prst="rect">
            <a:avLst/>
          </a:prstGeom>
          <a:noFill/>
          <a:ln w="9525">
            <a:noFill/>
            <a:round/>
            <a:headEnd/>
            <a:tailEnd/>
          </a:ln>
          <a:effectLst/>
        </p:spPr>
        <p:txBody>
          <a:bodyPr wrap="square" lIns="0" tIns="0" rIns="0" bIns="0">
            <a:spAutoFit/>
          </a:bodyPr>
          <a:lstStyle/>
          <a:p>
            <a:pPr>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2800" dirty="0">
              <a:latin typeface="Calibri" panose="020F0502020204030204" pitchFamily="34" charset="0"/>
            </a:endParaRPr>
          </a:p>
        </p:txBody>
      </p:sp>
      <p:sp>
        <p:nvSpPr>
          <p:cNvPr id="2" name="Date Placeholder 3">
            <a:extLst>
              <a:ext uri="{FF2B5EF4-FFF2-40B4-BE49-F238E27FC236}">
                <a16:creationId xmlns:a16="http://schemas.microsoft.com/office/drawing/2014/main" id="{70CFFB19-7EB9-1B99-27DD-680663CB37E0}"/>
              </a:ext>
            </a:extLst>
          </p:cNvPr>
          <p:cNvSpPr txBox="1">
            <a:spLocks/>
          </p:cNvSpPr>
          <p:nvPr userDrawn="1"/>
        </p:nvSpPr>
        <p:spPr bwMode="auto">
          <a:xfrm>
            <a:off x="5151379" y="372946"/>
            <a:ext cx="3281684" cy="25598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21184"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857250" algn="l"/>
                <a:tab pos="1714500" algn="l"/>
                <a:tab pos="2571750" algn="l"/>
                <a:tab pos="3429000" algn="l"/>
                <a:tab pos="4286250" algn="l"/>
                <a:tab pos="5143500" algn="l"/>
                <a:tab pos="6000750" algn="l"/>
                <a:tab pos="6858000" algn="l"/>
                <a:tab pos="7715250" algn="l"/>
                <a:tab pos="8572500" algn="l"/>
                <a:tab pos="9429750" algn="l"/>
              </a:tabLst>
              <a:defRPr/>
            </a:pPr>
            <a:r>
              <a:rPr kumimoji="0" lang="en-GB" sz="1688"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802.11-24/1833r0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4727448" y="6475415"/>
            <a:ext cx="3780827" cy="144841"/>
          </a:xfrm>
        </p:spPr>
        <p:txBody>
          <a:bodyPr/>
          <a:lstStyle>
            <a:defPPr>
              <a:defRPr lang="en-GB"/>
            </a:defPPr>
            <a:lvl1pPr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1pPr>
            <a:lvl2pPr marL="690268" indent="-265488"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2pPr>
            <a:lvl3pPr marL="1061951"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3pPr>
            <a:lvl4pPr marL="1486733"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4pPr>
            <a:lvl5pPr marL="1911514"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5pPr>
            <a:lvl6pPr marL="2123904" algn="l" defTabSz="849562" rtl="0" eaLnBrk="1" latinLnBrk="0" hangingPunct="1">
              <a:defRPr sz="2229" kern="1200">
                <a:solidFill>
                  <a:schemeClr val="bg1"/>
                </a:solidFill>
                <a:latin typeface="Times New Roman" pitchFamily="16" charset="0"/>
                <a:ea typeface="MS Gothic" charset="-128"/>
                <a:cs typeface="+mn-cs"/>
              </a:defRPr>
            </a:lvl6pPr>
            <a:lvl7pPr marL="2548685" algn="l" defTabSz="849562" rtl="0" eaLnBrk="1" latinLnBrk="0" hangingPunct="1">
              <a:defRPr sz="2229" kern="1200">
                <a:solidFill>
                  <a:schemeClr val="bg1"/>
                </a:solidFill>
                <a:latin typeface="Times New Roman" pitchFamily="16" charset="0"/>
                <a:ea typeface="MS Gothic" charset="-128"/>
                <a:cs typeface="+mn-cs"/>
              </a:defRPr>
            </a:lvl7pPr>
            <a:lvl8pPr marL="2973466" algn="l" defTabSz="849562" rtl="0" eaLnBrk="1" latinLnBrk="0" hangingPunct="1">
              <a:defRPr sz="2229" kern="1200">
                <a:solidFill>
                  <a:schemeClr val="bg1"/>
                </a:solidFill>
                <a:latin typeface="Times New Roman" pitchFamily="16" charset="0"/>
                <a:ea typeface="MS Gothic" charset="-128"/>
                <a:cs typeface="+mn-cs"/>
              </a:defRPr>
            </a:lvl8pPr>
            <a:lvl9pPr marL="3398246" algn="l" defTabSz="849562" rtl="0" eaLnBrk="1" latinLnBrk="0" hangingPunct="1">
              <a:defRPr sz="2229" kern="1200">
                <a:solidFill>
                  <a:schemeClr val="bg1"/>
                </a:solidFill>
                <a:latin typeface="Times New Roman" pitchFamily="16" charset="0"/>
                <a:ea typeface="MS Gothic" charset="-128"/>
                <a:cs typeface="+mn-cs"/>
              </a:defRPr>
            </a:lvl9pPr>
          </a:lstStyle>
          <a:p>
            <a:pPr algn="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Alice Chen (Qualcomm)</a:t>
            </a:r>
            <a:endPar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8" name="Slide Number Placeholder 5"/>
          <p:cNvSpPr>
            <a:spLocks noGrp="1"/>
          </p:cNvSpPr>
          <p:nvPr>
            <p:ph type="sldNum" idx="12"/>
          </p:nvPr>
        </p:nvSpPr>
        <p:spPr/>
        <p:txBody>
          <a:bodyPr/>
          <a:lstStyle>
            <a:defPPr>
              <a:defRPr lang="en-GB"/>
            </a:defPPr>
            <a:lvl1pPr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1pPr>
            <a:lvl2pPr marL="690268" indent="-265488"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2pPr>
            <a:lvl3pPr marL="1061951"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3pPr>
            <a:lvl4pPr marL="1486733"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4pPr>
            <a:lvl5pPr marL="1911514"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5pPr>
            <a:lvl6pPr marL="2123904" algn="l" defTabSz="849562" rtl="0" eaLnBrk="1" latinLnBrk="0" hangingPunct="1">
              <a:defRPr sz="2229" kern="1200">
                <a:solidFill>
                  <a:schemeClr val="bg1"/>
                </a:solidFill>
                <a:latin typeface="Times New Roman" pitchFamily="16" charset="0"/>
                <a:ea typeface="MS Gothic" charset="-128"/>
                <a:cs typeface="+mn-cs"/>
              </a:defRPr>
            </a:lvl6pPr>
            <a:lvl7pPr marL="2548685" algn="l" defTabSz="849562" rtl="0" eaLnBrk="1" latinLnBrk="0" hangingPunct="1">
              <a:defRPr sz="2229" kern="1200">
                <a:solidFill>
                  <a:schemeClr val="bg1"/>
                </a:solidFill>
                <a:latin typeface="Times New Roman" pitchFamily="16" charset="0"/>
                <a:ea typeface="MS Gothic" charset="-128"/>
                <a:cs typeface="+mn-cs"/>
              </a:defRPr>
            </a:lvl7pPr>
            <a:lvl8pPr marL="2973466" algn="l" defTabSz="849562" rtl="0" eaLnBrk="1" latinLnBrk="0" hangingPunct="1">
              <a:defRPr sz="2229" kern="1200">
                <a:solidFill>
                  <a:schemeClr val="bg1"/>
                </a:solidFill>
                <a:latin typeface="Times New Roman" pitchFamily="16" charset="0"/>
                <a:ea typeface="MS Gothic" charset="-128"/>
                <a:cs typeface="+mn-cs"/>
              </a:defRPr>
            </a:lvl8pPr>
            <a:lvl9pPr marL="3398246" algn="l" defTabSz="849562" rtl="0" eaLnBrk="1" latinLnBrk="0" hangingPunct="1">
              <a:defRPr sz="2229" kern="1200">
                <a:solidFill>
                  <a:schemeClr val="bg1"/>
                </a:solidFill>
                <a:latin typeface="Times New Roman" pitchFamily="16" charset="0"/>
                <a:ea typeface="MS Gothic" charset="-128"/>
                <a:cs typeface="+mn-cs"/>
              </a:defRPr>
            </a:lvl9pPr>
          </a:lstStyle>
          <a:p>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Slide </a:t>
            </a:r>
            <a:fld id="{93823DB3-BAA4-4F4A-B4B3-ED9ABE70E976}" type="slidenum">
              <a:rPr lang="en-GB" sz="1600">
                <a:solidFill>
                  <a:schemeClr val="tx1"/>
                </a:solidFill>
                <a:latin typeface="Calibri" panose="020F0502020204030204" pitchFamily="34" charset="0"/>
                <a:ea typeface="Calibri" panose="020F0502020204030204" pitchFamily="34" charset="0"/>
                <a:cs typeface="Calibri" panose="020F0502020204030204" pitchFamily="34" charset="0"/>
              </a:rPr>
              <a:pPr/>
              <a:t>1</a:t>
            </a:fld>
            <a:endPar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073" name="Rectangle 1"/>
          <p:cNvSpPr>
            <a:spLocks noGrp="1" noChangeArrowheads="1"/>
          </p:cNvSpPr>
          <p:nvPr>
            <p:ph type="title"/>
          </p:nvPr>
        </p:nvSpPr>
        <p:spPr>
          <a:xfrm>
            <a:off x="647973" y="702220"/>
            <a:ext cx="7860302" cy="980513"/>
          </a:xfrm>
          <a:ln/>
        </p:spPr>
        <p:txBody>
          <a:bodyPr/>
          <a:lstStyle>
            <a:defPPr>
              <a:defRPr lang="en-GB"/>
            </a:defPPr>
            <a:lvl1pPr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1pPr>
            <a:lvl2pPr marL="736286" indent="-283187"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2pPr>
            <a:lvl3pPr marL="11327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3pPr>
            <a:lvl4pPr marL="15858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4pPr>
            <a:lvl5pPr marL="20389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5pPr>
            <a:lvl6pPr marL="2265498" algn="l" defTabSz="906199" rtl="0" eaLnBrk="1" latinLnBrk="0" hangingPunct="1">
              <a:defRPr sz="2378" kern="1200">
                <a:solidFill>
                  <a:schemeClr val="bg1"/>
                </a:solidFill>
                <a:latin typeface="Times New Roman" pitchFamily="16" charset="0"/>
                <a:ea typeface="MS Gothic" charset="-128"/>
                <a:cs typeface="+mn-cs"/>
              </a:defRPr>
            </a:lvl6pPr>
            <a:lvl7pPr marL="2718597" algn="l" defTabSz="906199" rtl="0" eaLnBrk="1" latinLnBrk="0" hangingPunct="1">
              <a:defRPr sz="2378" kern="1200">
                <a:solidFill>
                  <a:schemeClr val="bg1"/>
                </a:solidFill>
                <a:latin typeface="Times New Roman" pitchFamily="16" charset="0"/>
                <a:ea typeface="MS Gothic" charset="-128"/>
                <a:cs typeface="+mn-cs"/>
              </a:defRPr>
            </a:lvl7pPr>
            <a:lvl8pPr marL="3171697" algn="l" defTabSz="906199" rtl="0" eaLnBrk="1" latinLnBrk="0" hangingPunct="1">
              <a:defRPr sz="2378" kern="1200">
                <a:solidFill>
                  <a:schemeClr val="bg1"/>
                </a:solidFill>
                <a:latin typeface="Times New Roman" pitchFamily="16" charset="0"/>
                <a:ea typeface="MS Gothic" charset="-128"/>
                <a:cs typeface="+mn-cs"/>
              </a:defRPr>
            </a:lvl8pPr>
            <a:lvl9pPr marL="3624796" algn="l" defTabSz="906199" rtl="0" eaLnBrk="1" latinLnBrk="0" hangingPunct="1">
              <a:defRPr sz="2378" kern="1200">
                <a:solidFill>
                  <a:schemeClr val="bg1"/>
                </a:solidFill>
                <a:latin typeface="Times New Roman" pitchFamily="16" charset="0"/>
                <a:ea typeface="MS Gothic" charset="-128"/>
                <a:cs typeface="+mn-cs"/>
              </a:defRPr>
            </a:lvl9pPr>
          </a:lstStyle>
          <a:p>
            <a: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US" sz="3200" dirty="0">
                <a:solidFill>
                  <a:schemeClr val="tx1"/>
                </a:solidFill>
                <a:latin typeface="Calibri" panose="020F0502020204030204" pitchFamily="34" charset="0"/>
                <a:ea typeface="Calibri" panose="020F0502020204030204" pitchFamily="34" charset="0"/>
                <a:cs typeface="Calibri" panose="020F0502020204030204" pitchFamily="34" charset="0"/>
              </a:rPr>
              <a:t>Trigger Frame Design for UHR</a:t>
            </a:r>
            <a:endParaRPr lang="en-GB" sz="30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074" name="Rectangle 2"/>
          <p:cNvSpPr>
            <a:spLocks noGrp="1" noChangeArrowheads="1"/>
          </p:cNvSpPr>
          <p:nvPr>
            <p:ph type="body" idx="1"/>
          </p:nvPr>
        </p:nvSpPr>
        <p:spPr>
          <a:xfrm>
            <a:off x="685800" y="1734819"/>
            <a:ext cx="7772400" cy="396876"/>
          </a:xfrm>
          <a:ln/>
        </p:spPr>
        <p:txBody>
          <a:bodyPr/>
          <a:lstStyle>
            <a:defPPr>
              <a:defRPr lang="en-GB"/>
            </a:defPPr>
            <a:lvl1pPr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1pPr>
            <a:lvl2pPr marL="736286" indent="-283187"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2pPr>
            <a:lvl3pPr marL="11327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3pPr>
            <a:lvl4pPr marL="15858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4pPr>
            <a:lvl5pPr marL="20389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5pPr>
            <a:lvl6pPr marL="2265498" algn="l" defTabSz="906199" rtl="0" eaLnBrk="1" latinLnBrk="0" hangingPunct="1">
              <a:defRPr sz="2378" kern="1200">
                <a:solidFill>
                  <a:schemeClr val="bg1"/>
                </a:solidFill>
                <a:latin typeface="Times New Roman" pitchFamily="16" charset="0"/>
                <a:ea typeface="MS Gothic" charset="-128"/>
                <a:cs typeface="+mn-cs"/>
              </a:defRPr>
            </a:lvl6pPr>
            <a:lvl7pPr marL="2718597" algn="l" defTabSz="906199" rtl="0" eaLnBrk="1" latinLnBrk="0" hangingPunct="1">
              <a:defRPr sz="2378" kern="1200">
                <a:solidFill>
                  <a:schemeClr val="bg1"/>
                </a:solidFill>
                <a:latin typeface="Times New Roman" pitchFamily="16" charset="0"/>
                <a:ea typeface="MS Gothic" charset="-128"/>
                <a:cs typeface="+mn-cs"/>
              </a:defRPr>
            </a:lvl7pPr>
            <a:lvl8pPr marL="3171697" algn="l" defTabSz="906199" rtl="0" eaLnBrk="1" latinLnBrk="0" hangingPunct="1">
              <a:defRPr sz="2378" kern="1200">
                <a:solidFill>
                  <a:schemeClr val="bg1"/>
                </a:solidFill>
                <a:latin typeface="Times New Roman" pitchFamily="16" charset="0"/>
                <a:ea typeface="MS Gothic" charset="-128"/>
                <a:cs typeface="+mn-cs"/>
              </a:defRPr>
            </a:lvl8pPr>
            <a:lvl9pPr marL="3624796" algn="l" defTabSz="906199" rtl="0" eaLnBrk="1" latinLnBrk="0" hangingPunct="1">
              <a:defRPr sz="2378" kern="1200">
                <a:solidFill>
                  <a:schemeClr val="bg1"/>
                </a:solidFill>
                <a:latin typeface="Times New Roman" pitchFamily="16" charset="0"/>
                <a:ea typeface="MS Gothic" charset="-128"/>
                <a:cs typeface="+mn-cs"/>
              </a:defRPr>
            </a:lvl9pPr>
          </a:lstStyle>
          <a:p>
            <a:pPr marL="0" indent="0" algn="ctr">
              <a:spcBef>
                <a:spcPts val="500"/>
              </a:spcBef>
              <a:buNone/>
              <a:tabLst>
                <a:tab pos="912837" algn="l"/>
                <a:tab pos="1827262" algn="l"/>
                <a:tab pos="2741686" algn="l"/>
                <a:tab pos="3656110" algn="l"/>
                <a:tab pos="4570535" algn="l"/>
                <a:tab pos="5484959" algn="l"/>
                <a:tab pos="6399383" algn="l"/>
                <a:tab pos="7313808" algn="l"/>
                <a:tab pos="8228232" algn="l"/>
                <a:tab pos="9142657" algn="l"/>
                <a:tab pos="10057080" algn="l"/>
              </a:tabLst>
            </a:pPr>
            <a:r>
              <a:rPr lang="en-GB" sz="2000" dirty="0">
                <a:solidFill>
                  <a:schemeClr val="tx1"/>
                </a:solidFill>
                <a:latin typeface="Calibri" panose="020F0502020204030204" pitchFamily="34" charset="0"/>
                <a:ea typeface="Calibri" panose="020F0502020204030204" pitchFamily="34" charset="0"/>
                <a:cs typeface="Calibri" panose="020F0502020204030204" pitchFamily="34" charset="0"/>
              </a:rPr>
              <a:t>Date:</a:t>
            </a:r>
            <a:r>
              <a:rPr lang="en-GB" sz="2000" b="0" dirty="0">
                <a:solidFill>
                  <a:schemeClr val="tx1"/>
                </a:solidFill>
                <a:latin typeface="Calibri" panose="020F0502020204030204" pitchFamily="34" charset="0"/>
                <a:ea typeface="Calibri" panose="020F0502020204030204" pitchFamily="34" charset="0"/>
                <a:cs typeface="Calibri" panose="020F0502020204030204" pitchFamily="34" charset="0"/>
              </a:rPr>
              <a:t> 2024-11-09</a:t>
            </a:r>
            <a:endParaRPr lang="en-GB" sz="2000" b="0" dirty="0">
              <a:solidFill>
                <a:schemeClr val="tx1"/>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p:txBody>
      </p:sp>
      <p:sp>
        <p:nvSpPr>
          <p:cNvPr id="3076" name="Rectangle 4"/>
          <p:cNvSpPr>
            <a:spLocks noChangeArrowheads="1"/>
          </p:cNvSpPr>
          <p:nvPr/>
        </p:nvSpPr>
        <p:spPr bwMode="auto">
          <a:xfrm>
            <a:off x="466429" y="2035736"/>
            <a:ext cx="1447800" cy="381000"/>
          </a:xfrm>
          <a:prstGeom prst="rect">
            <a:avLst/>
          </a:prstGeom>
          <a:noFill/>
          <a:ln w="9525">
            <a:noFill/>
            <a:round/>
            <a:headEnd/>
            <a:tailEnd/>
          </a:ln>
          <a:effectLst/>
        </p:spPr>
        <p:txBody>
          <a:bodyPr lIns="92160" tIns="46080" rIns="92160" bIns="46080"/>
          <a:lstStyle>
            <a:defPPr>
              <a:defRPr lang="en-GB"/>
            </a:defPPr>
            <a:lvl1pPr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1pPr>
            <a:lvl2pPr marL="736286" indent="-283187"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2pPr>
            <a:lvl3pPr marL="11327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3pPr>
            <a:lvl4pPr marL="15858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4pPr>
            <a:lvl5pPr marL="20389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5pPr>
            <a:lvl6pPr marL="2265498" algn="l" defTabSz="906199" rtl="0" eaLnBrk="1" latinLnBrk="0" hangingPunct="1">
              <a:defRPr sz="2378" kern="1200">
                <a:solidFill>
                  <a:schemeClr val="bg1"/>
                </a:solidFill>
                <a:latin typeface="Times New Roman" pitchFamily="16" charset="0"/>
                <a:ea typeface="MS Gothic" charset="-128"/>
                <a:cs typeface="+mn-cs"/>
              </a:defRPr>
            </a:lvl6pPr>
            <a:lvl7pPr marL="2718597" algn="l" defTabSz="906199" rtl="0" eaLnBrk="1" latinLnBrk="0" hangingPunct="1">
              <a:defRPr sz="2378" kern="1200">
                <a:solidFill>
                  <a:schemeClr val="bg1"/>
                </a:solidFill>
                <a:latin typeface="Times New Roman" pitchFamily="16" charset="0"/>
                <a:ea typeface="MS Gothic" charset="-128"/>
                <a:cs typeface="+mn-cs"/>
              </a:defRPr>
            </a:lvl7pPr>
            <a:lvl8pPr marL="3171697" algn="l" defTabSz="906199" rtl="0" eaLnBrk="1" latinLnBrk="0" hangingPunct="1">
              <a:defRPr sz="2378" kern="1200">
                <a:solidFill>
                  <a:schemeClr val="bg1"/>
                </a:solidFill>
                <a:latin typeface="Times New Roman" pitchFamily="16" charset="0"/>
                <a:ea typeface="MS Gothic" charset="-128"/>
                <a:cs typeface="+mn-cs"/>
              </a:defRPr>
            </a:lvl8pPr>
            <a:lvl9pPr marL="3624796" algn="l" defTabSz="906199" rtl="0" eaLnBrk="1" latinLnBrk="0" hangingPunct="1">
              <a:defRPr sz="2378" kern="1200">
                <a:solidFill>
                  <a:schemeClr val="bg1"/>
                </a:solidFill>
                <a:latin typeface="Times New Roman" pitchFamily="16" charset="0"/>
                <a:ea typeface="MS Gothic" charset="-128"/>
                <a:cs typeface="+mn-cs"/>
              </a:defRPr>
            </a:lvl9pPr>
          </a:lstStyle>
          <a:p>
            <a:pPr>
              <a:spcBef>
                <a:spcPts val="500"/>
              </a:spcBef>
              <a:tabLst>
                <a:tab pos="342909" algn="l"/>
                <a:tab pos="1257334" algn="l"/>
                <a:tab pos="2171758" algn="l"/>
                <a:tab pos="3086182" algn="l"/>
                <a:tab pos="4000606" algn="l"/>
                <a:tab pos="4915030" algn="l"/>
                <a:tab pos="5829455" algn="l"/>
                <a:tab pos="6743879" algn="l"/>
                <a:tab pos="7658303" algn="l"/>
                <a:tab pos="8572728" algn="l"/>
                <a:tab pos="9487152" algn="l"/>
                <a:tab pos="10401577" algn="l"/>
              </a:tabLst>
            </a:pPr>
            <a:r>
              <a:rPr lang="en-GB" sz="2063" dirty="0">
                <a:solidFill>
                  <a:srgbClr val="000000"/>
                </a:solidFill>
                <a:latin typeface="Calibri" panose="020F0502020204030204" pitchFamily="34" charset="0"/>
              </a:rPr>
              <a:t>Authors:</a:t>
            </a:r>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167622546"/>
              </p:ext>
            </p:extLst>
          </p:nvPr>
        </p:nvGraphicFramePr>
        <p:xfrm>
          <a:off x="1015637" y="2455000"/>
          <a:ext cx="7177384" cy="2240280"/>
        </p:xfrm>
        <a:graphic>
          <a:graphicData uri="http://schemas.openxmlformats.org/drawingml/2006/table">
            <a:tbl>
              <a:tblPr>
                <a:tableStyleId>{5C22544A-7EE6-4342-B048-85BDC9FD1C3A}</a:tableStyleId>
              </a:tblPr>
              <a:tblGrid>
                <a:gridCol w="2176759">
                  <a:extLst>
                    <a:ext uri="{9D8B030D-6E8A-4147-A177-3AD203B41FA5}">
                      <a16:colId xmlns:a16="http://schemas.microsoft.com/office/drawing/2014/main" val="1982600515"/>
                    </a:ext>
                  </a:extLst>
                </a:gridCol>
                <a:gridCol w="1973270">
                  <a:extLst>
                    <a:ext uri="{9D8B030D-6E8A-4147-A177-3AD203B41FA5}">
                      <a16:colId xmlns:a16="http://schemas.microsoft.com/office/drawing/2014/main" val="2703258511"/>
                    </a:ext>
                  </a:extLst>
                </a:gridCol>
                <a:gridCol w="3027355">
                  <a:extLst>
                    <a:ext uri="{9D8B030D-6E8A-4147-A177-3AD203B41FA5}">
                      <a16:colId xmlns:a16="http://schemas.microsoft.com/office/drawing/2014/main" val="2006092477"/>
                    </a:ext>
                  </a:extLst>
                </a:gridCol>
              </a:tblGrid>
              <a:tr h="320040">
                <a:tc>
                  <a:txBody>
                    <a:bodyPr/>
                    <a:lstStyle/>
                    <a:p>
                      <a:pPr marL="0" marR="0">
                        <a:lnSpc>
                          <a:spcPct val="110000"/>
                        </a:lnSpc>
                        <a:spcBef>
                          <a:spcPts val="0"/>
                        </a:spcBef>
                        <a:spcAft>
                          <a:spcPts val="0"/>
                        </a:spcAft>
                      </a:pPr>
                      <a:r>
                        <a:rPr lang="en-US" sz="1700" b="1" kern="0" dirty="0">
                          <a:effectLst/>
                          <a:latin typeface="Calibri" panose="020F0502020204030204" pitchFamily="34" charset="0"/>
                          <a:cs typeface="Calibri" panose="020F0502020204030204" pitchFamily="34" charset="0"/>
                        </a:rPr>
                        <a:t>Name</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Affiliations</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Email</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Alice Chen</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6">
                  <a:txBody>
                    <a:bodyPr/>
                    <a:lstStyle/>
                    <a:p>
                      <a:pPr marL="0" marR="0" algn="l">
                        <a:lnSpc>
                          <a:spcPct val="110000"/>
                        </a:lnSpc>
                        <a:spcBef>
                          <a:spcPts val="0"/>
                        </a:spcBef>
                        <a:spcAft>
                          <a:spcPts val="0"/>
                        </a:spcAft>
                      </a:pPr>
                      <a:r>
                        <a:rPr lang="en-US" sz="1700" dirty="0">
                          <a:effectLst/>
                          <a:latin typeface="Calibri" panose="020F0502020204030204" pitchFamily="34" charset="0"/>
                          <a:cs typeface="Calibri" panose="020F0502020204030204" pitchFamily="34" charset="0"/>
                        </a:rPr>
                        <a:t>Qualcomm</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alicel@qti.qualcomm.com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b="0" dirty="0">
                          <a:effectLst/>
                          <a:latin typeface="Calibri" panose="020F0502020204030204" pitchFamily="34" charset="0"/>
                          <a:ea typeface="Times New Roman" panose="02020603050405020304" pitchFamily="18" charset="0"/>
                          <a:cs typeface="Calibri" panose="020F0502020204030204" pitchFamily="34" charset="0"/>
                        </a:rPr>
                        <a:t>Alfred Asterjadhi</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aasterja@qti.qualcomm.com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4518889"/>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b="0" dirty="0">
                          <a:effectLst/>
                          <a:latin typeface="Calibri" panose="020F0502020204030204" pitchFamily="34" charset="0"/>
                          <a:ea typeface="Times New Roman" panose="02020603050405020304" pitchFamily="18" charset="0"/>
                          <a:cs typeface="Calibri" panose="020F0502020204030204" pitchFamily="34" charset="0"/>
                        </a:rPr>
                        <a:t>Lin Yang</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linyang@qti.qualcomm.com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7842733"/>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Youhan Kim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youhank@qti.qualcomm.com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0778223"/>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Sameer Vermani</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svverman@qti.qualcomm.com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3798518"/>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8511967"/>
                  </a:ext>
                </a:extLst>
              </a:tr>
            </a:tbl>
          </a:graphicData>
        </a:graphic>
      </p:graphicFrame>
      <p:sp>
        <p:nvSpPr>
          <p:cNvPr id="3" name="Date Placeholder 2">
            <a:extLst>
              <a:ext uri="{FF2B5EF4-FFF2-40B4-BE49-F238E27FC236}">
                <a16:creationId xmlns:a16="http://schemas.microsoft.com/office/drawing/2014/main" id="{C28D1AE7-84DC-9A3C-7B12-A2BAC471549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587077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8736-03DC-99DE-3B46-E7D804685E7C}"/>
              </a:ext>
            </a:extLst>
          </p:cNvPr>
          <p:cNvSpPr>
            <a:spLocks noGrp="1"/>
          </p:cNvSpPr>
          <p:nvPr>
            <p:ph type="title"/>
          </p:nvPr>
        </p:nvSpPr>
        <p:spPr/>
        <p:txBody>
          <a:bodyPr/>
          <a:lstStyle/>
          <a:p>
            <a:r>
              <a:rPr lang="en-US" dirty="0"/>
              <a:t>UHR Variant User Info field Design</a:t>
            </a:r>
          </a:p>
        </p:txBody>
      </p:sp>
      <p:sp>
        <p:nvSpPr>
          <p:cNvPr id="3" name="Content Placeholder 2">
            <a:extLst>
              <a:ext uri="{FF2B5EF4-FFF2-40B4-BE49-F238E27FC236}">
                <a16:creationId xmlns:a16="http://schemas.microsoft.com/office/drawing/2014/main" id="{3C2A5D6B-2BA8-9B14-8E60-733BEE87A4BC}"/>
              </a:ext>
            </a:extLst>
          </p:cNvPr>
          <p:cNvSpPr>
            <a:spLocks noGrp="1"/>
          </p:cNvSpPr>
          <p:nvPr>
            <p:ph idx="1"/>
          </p:nvPr>
        </p:nvSpPr>
        <p:spPr>
          <a:xfrm>
            <a:off x="685800" y="1917196"/>
            <a:ext cx="7770814" cy="4113213"/>
          </a:xfrm>
        </p:spPr>
        <p:txBody>
          <a:bodyPr/>
          <a:lstStyle/>
          <a:p>
            <a:r>
              <a:rPr lang="en-US" sz="2000" dirty="0"/>
              <a:t>Propose the following design</a:t>
            </a:r>
          </a:p>
          <a:p>
            <a:endParaRPr lang="en-US" sz="2000" dirty="0"/>
          </a:p>
          <a:p>
            <a:endParaRPr lang="en-US" sz="2000" dirty="0"/>
          </a:p>
          <a:p>
            <a:endParaRPr lang="en-US" sz="2000" dirty="0"/>
          </a:p>
          <a:p>
            <a:pPr lvl="1"/>
            <a:r>
              <a:rPr lang="en-US" sz="1600" dirty="0"/>
              <a:t>Expand the UL UHR-MCS subfield to 5 bits</a:t>
            </a:r>
          </a:p>
          <a:p>
            <a:pPr lvl="1"/>
            <a:r>
              <a:rPr lang="en-US" sz="1600" dirty="0"/>
              <a:t>Add a 1-bit 2x LDPC indication</a:t>
            </a:r>
          </a:p>
          <a:p>
            <a:pPr lvl="1"/>
            <a:r>
              <a:rPr lang="en-US" sz="1600" dirty="0"/>
              <a:t>Reduce the SS Allocation subfield to 5 bits and let it depend on RRU [2] or DRU</a:t>
            </a:r>
          </a:p>
          <a:p>
            <a:endParaRPr lang="en-US" dirty="0"/>
          </a:p>
        </p:txBody>
      </p:sp>
      <p:sp>
        <p:nvSpPr>
          <p:cNvPr id="4" name="Slide Number Placeholder 3">
            <a:extLst>
              <a:ext uri="{FF2B5EF4-FFF2-40B4-BE49-F238E27FC236}">
                <a16:creationId xmlns:a16="http://schemas.microsoft.com/office/drawing/2014/main" id="{3871D906-598A-6A3D-401C-1153AC68D84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DD330FB-D839-8FBC-FB5D-53B852D3536F}"/>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D74E0BA1-4424-DFF5-9B24-77EAF08C6EFE}"/>
              </a:ext>
            </a:extLst>
          </p:cNvPr>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ED36D908-C828-AD63-7FCE-E272BB9DDECC}"/>
              </a:ext>
            </a:extLst>
          </p:cNvPr>
          <p:cNvGraphicFramePr>
            <a:graphicFrameLocks noGrp="1"/>
          </p:cNvGraphicFramePr>
          <p:nvPr>
            <p:extLst>
              <p:ext uri="{D42A27DB-BD31-4B8C-83A1-F6EECF244321}">
                <p14:modId xmlns:p14="http://schemas.microsoft.com/office/powerpoint/2010/main" val="741308640"/>
              </p:ext>
            </p:extLst>
          </p:nvPr>
        </p:nvGraphicFramePr>
        <p:xfrm>
          <a:off x="805655" y="2308833"/>
          <a:ext cx="7531101" cy="952500"/>
        </p:xfrm>
        <a:graphic>
          <a:graphicData uri="http://schemas.openxmlformats.org/drawingml/2006/table">
            <a:tbl>
              <a:tblPr/>
              <a:tblGrid>
                <a:gridCol w="608062">
                  <a:extLst>
                    <a:ext uri="{9D8B030D-6E8A-4147-A177-3AD203B41FA5}">
                      <a16:colId xmlns:a16="http://schemas.microsoft.com/office/drawing/2014/main" val="1565304366"/>
                    </a:ext>
                  </a:extLst>
                </a:gridCol>
                <a:gridCol w="256526">
                  <a:extLst>
                    <a:ext uri="{9D8B030D-6E8A-4147-A177-3AD203B41FA5}">
                      <a16:colId xmlns:a16="http://schemas.microsoft.com/office/drawing/2014/main" val="3744861722"/>
                    </a:ext>
                  </a:extLst>
                </a:gridCol>
                <a:gridCol w="256526">
                  <a:extLst>
                    <a:ext uri="{9D8B030D-6E8A-4147-A177-3AD203B41FA5}">
                      <a16:colId xmlns:a16="http://schemas.microsoft.com/office/drawing/2014/main" val="1523013747"/>
                    </a:ext>
                  </a:extLst>
                </a:gridCol>
                <a:gridCol w="354703">
                  <a:extLst>
                    <a:ext uri="{9D8B030D-6E8A-4147-A177-3AD203B41FA5}">
                      <a16:colId xmlns:a16="http://schemas.microsoft.com/office/drawing/2014/main" val="662003315"/>
                    </a:ext>
                  </a:extLst>
                </a:gridCol>
                <a:gridCol w="354703">
                  <a:extLst>
                    <a:ext uri="{9D8B030D-6E8A-4147-A177-3AD203B41FA5}">
                      <a16:colId xmlns:a16="http://schemas.microsoft.com/office/drawing/2014/main" val="3773472898"/>
                    </a:ext>
                  </a:extLst>
                </a:gridCol>
                <a:gridCol w="785413">
                  <a:extLst>
                    <a:ext uri="{9D8B030D-6E8A-4147-A177-3AD203B41FA5}">
                      <a16:colId xmlns:a16="http://schemas.microsoft.com/office/drawing/2014/main" val="3041437731"/>
                    </a:ext>
                  </a:extLst>
                </a:gridCol>
                <a:gridCol w="370538">
                  <a:extLst>
                    <a:ext uri="{9D8B030D-6E8A-4147-A177-3AD203B41FA5}">
                      <a16:colId xmlns:a16="http://schemas.microsoft.com/office/drawing/2014/main" val="4043918193"/>
                    </a:ext>
                  </a:extLst>
                </a:gridCol>
                <a:gridCol w="370538">
                  <a:extLst>
                    <a:ext uri="{9D8B030D-6E8A-4147-A177-3AD203B41FA5}">
                      <a16:colId xmlns:a16="http://schemas.microsoft.com/office/drawing/2014/main" val="1793649765"/>
                    </a:ext>
                  </a:extLst>
                </a:gridCol>
                <a:gridCol w="608062">
                  <a:extLst>
                    <a:ext uri="{9D8B030D-6E8A-4147-A177-3AD203B41FA5}">
                      <a16:colId xmlns:a16="http://schemas.microsoft.com/office/drawing/2014/main" val="1885367386"/>
                    </a:ext>
                  </a:extLst>
                </a:gridCol>
                <a:gridCol w="405375">
                  <a:extLst>
                    <a:ext uri="{9D8B030D-6E8A-4147-A177-3AD203B41FA5}">
                      <a16:colId xmlns:a16="http://schemas.microsoft.com/office/drawing/2014/main" val="2538614569"/>
                    </a:ext>
                  </a:extLst>
                </a:gridCol>
                <a:gridCol w="405375">
                  <a:extLst>
                    <a:ext uri="{9D8B030D-6E8A-4147-A177-3AD203B41FA5}">
                      <a16:colId xmlns:a16="http://schemas.microsoft.com/office/drawing/2014/main" val="878785851"/>
                    </a:ext>
                  </a:extLst>
                </a:gridCol>
                <a:gridCol w="484549">
                  <a:extLst>
                    <a:ext uri="{9D8B030D-6E8A-4147-A177-3AD203B41FA5}">
                      <a16:colId xmlns:a16="http://schemas.microsoft.com/office/drawing/2014/main" val="3479837754"/>
                    </a:ext>
                  </a:extLst>
                </a:gridCol>
                <a:gridCol w="484549">
                  <a:extLst>
                    <a:ext uri="{9D8B030D-6E8A-4147-A177-3AD203B41FA5}">
                      <a16:colId xmlns:a16="http://schemas.microsoft.com/office/drawing/2014/main" val="3296115680"/>
                    </a:ext>
                  </a:extLst>
                </a:gridCol>
                <a:gridCol w="608062">
                  <a:extLst>
                    <a:ext uri="{9D8B030D-6E8A-4147-A177-3AD203B41FA5}">
                      <a16:colId xmlns:a16="http://schemas.microsoft.com/office/drawing/2014/main" val="2310207903"/>
                    </a:ext>
                  </a:extLst>
                </a:gridCol>
                <a:gridCol w="1178120">
                  <a:extLst>
                    <a:ext uri="{9D8B030D-6E8A-4147-A177-3AD203B41FA5}">
                      <a16:colId xmlns:a16="http://schemas.microsoft.com/office/drawing/2014/main" val="2176505513"/>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6349037"/>
                  </a:ext>
                </a:extLst>
              </a:tr>
              <a:tr h="3810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RU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UL FEC Coding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UL UHR-MCS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FF0000"/>
                          </a:solidFill>
                          <a:effectLst/>
                          <a:latin typeface="Calibri" panose="020F0502020204030204" pitchFamily="34" charset="0"/>
                        </a:rPr>
                        <a:t>2x LDPC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SS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UL Target Receive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PS160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9490"/>
                  </a:ext>
                </a:extLst>
              </a:tr>
              <a:tr h="190500">
                <a:tc>
                  <a:txBody>
                    <a:bodyPr/>
                    <a:lstStyle/>
                    <a:p>
                      <a:pPr algn="l" fontAlgn="b"/>
                      <a:r>
                        <a:rPr lang="en-US" sz="1100" b="0" i="0" u="none" strike="noStrike" dirty="0">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22482666"/>
                  </a:ext>
                </a:extLst>
              </a:tr>
              <a:tr h="190500">
                <a:tc gridSpan="15">
                  <a:txBody>
                    <a:bodyPr/>
                    <a:lstStyle/>
                    <a:p>
                      <a:pPr algn="ctr" fontAlgn="b"/>
                      <a:r>
                        <a:rPr lang="en-US" sz="1100" b="1" i="0" u="none" strike="noStrike" dirty="0">
                          <a:solidFill>
                            <a:srgbClr val="000000"/>
                          </a:solidFill>
                          <a:effectLst/>
                          <a:latin typeface="Calibri" panose="020F0502020204030204" pitchFamily="34" charset="0"/>
                        </a:rPr>
                        <a:t>Figure X: UHR variant User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6977965"/>
                  </a:ext>
                </a:extLst>
              </a:tr>
            </a:tbl>
          </a:graphicData>
        </a:graphic>
      </p:graphicFrame>
      <p:graphicFrame>
        <p:nvGraphicFramePr>
          <p:cNvPr id="10" name="Table 9">
            <a:extLst>
              <a:ext uri="{FF2B5EF4-FFF2-40B4-BE49-F238E27FC236}">
                <a16:creationId xmlns:a16="http://schemas.microsoft.com/office/drawing/2014/main" id="{D50C66E5-04D8-EC54-B05E-9097CF8CB4B1}"/>
              </a:ext>
            </a:extLst>
          </p:cNvPr>
          <p:cNvGraphicFramePr>
            <a:graphicFrameLocks noGrp="1"/>
          </p:cNvGraphicFramePr>
          <p:nvPr>
            <p:extLst>
              <p:ext uri="{D42A27DB-BD31-4B8C-83A1-F6EECF244321}">
                <p14:modId xmlns:p14="http://schemas.microsoft.com/office/powerpoint/2010/main" val="2187703522"/>
              </p:ext>
            </p:extLst>
          </p:nvPr>
        </p:nvGraphicFramePr>
        <p:xfrm>
          <a:off x="1295307" y="4325052"/>
          <a:ext cx="6551795" cy="2095500"/>
        </p:xfrm>
        <a:graphic>
          <a:graphicData uri="http://schemas.openxmlformats.org/drawingml/2006/table">
            <a:tbl>
              <a:tblPr/>
              <a:tblGrid>
                <a:gridCol w="608195">
                  <a:extLst>
                    <a:ext uri="{9D8B030D-6E8A-4147-A177-3AD203B41FA5}">
                      <a16:colId xmlns:a16="http://schemas.microsoft.com/office/drawing/2014/main" val="2829193513"/>
                    </a:ext>
                  </a:extLst>
                </a:gridCol>
                <a:gridCol w="1188720">
                  <a:extLst>
                    <a:ext uri="{9D8B030D-6E8A-4147-A177-3AD203B41FA5}">
                      <a16:colId xmlns:a16="http://schemas.microsoft.com/office/drawing/2014/main" val="2828703120"/>
                    </a:ext>
                  </a:extLst>
                </a:gridCol>
                <a:gridCol w="1188720">
                  <a:extLst>
                    <a:ext uri="{9D8B030D-6E8A-4147-A177-3AD203B41FA5}">
                      <a16:colId xmlns:a16="http://schemas.microsoft.com/office/drawing/2014/main" val="2026316687"/>
                    </a:ext>
                  </a:extLst>
                </a:gridCol>
                <a:gridCol w="1188720">
                  <a:extLst>
                    <a:ext uri="{9D8B030D-6E8A-4147-A177-3AD203B41FA5}">
                      <a16:colId xmlns:a16="http://schemas.microsoft.com/office/drawing/2014/main" val="1607194418"/>
                    </a:ext>
                  </a:extLst>
                </a:gridCol>
                <a:gridCol w="1188720">
                  <a:extLst>
                    <a:ext uri="{9D8B030D-6E8A-4147-A177-3AD203B41FA5}">
                      <a16:colId xmlns:a16="http://schemas.microsoft.com/office/drawing/2014/main" val="2828118215"/>
                    </a:ext>
                  </a:extLst>
                </a:gridCol>
                <a:gridCol w="1188720">
                  <a:extLst>
                    <a:ext uri="{9D8B030D-6E8A-4147-A177-3AD203B41FA5}">
                      <a16:colId xmlns:a16="http://schemas.microsoft.com/office/drawing/2014/main" val="2808197627"/>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4943102"/>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3">
                  <a:txBody>
                    <a:bodyPr/>
                    <a:lstStyle/>
                    <a:p>
                      <a:pPr algn="ctr" fontAlgn="ctr"/>
                      <a:r>
                        <a:rPr lang="en-US" sz="1100" b="0" i="0" u="none" strike="noStrike" dirty="0">
                          <a:solidFill>
                            <a:srgbClr val="FF0000"/>
                          </a:solidFill>
                          <a:effectLst/>
                          <a:latin typeface="Calibri" panose="020F0502020204030204" pitchFamily="34" charset="0"/>
                        </a:rPr>
                        <a:t>Starting Stream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2">
                  <a:txBody>
                    <a:bodyPr/>
                    <a:lstStyle/>
                    <a:p>
                      <a:pPr algn="ctr" fontAlgn="ctr"/>
                      <a:r>
                        <a:rPr lang="en-US" sz="1100" b="0" i="0" u="none" strike="noStrike">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604647284"/>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3">
                  <a:txBody>
                    <a:bodyPr/>
                    <a:lstStyle/>
                    <a:p>
                      <a:pPr algn="ctr" fontAlgn="b"/>
                      <a:r>
                        <a:rPr lang="en-US" sz="1100" b="0" i="0" u="none" strike="noStrike">
                          <a:solidFill>
                            <a:srgbClr val="FF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8538793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Y1: SS Allocation subfield format of a UHR variant User Info field in the case of RRU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55017720"/>
                  </a:ext>
                </a:extLst>
              </a:tr>
              <a:tr h="190500">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3777981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825245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rowSpan="2" gridSpan="2">
                  <a:txBody>
                    <a:bodyPr/>
                    <a:lstStyle/>
                    <a:p>
                      <a:pPr algn="ctr" fontAlgn="ctr"/>
                      <a:r>
                        <a:rPr lang="en-US" sz="1100" b="0" i="0" u="none" strike="noStrike" dirty="0">
                          <a:solidFill>
                            <a:srgbClr val="FF0000"/>
                          </a:solidFill>
                          <a:effectLst/>
                          <a:latin typeface="Calibri" panose="020F0502020204030204" pitchFamily="34" charset="0"/>
                        </a:rPr>
                        <a:t>Distribution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gridSpan="2">
                  <a:txBody>
                    <a:bodyPr/>
                    <a:lstStyle/>
                    <a:p>
                      <a:pPr algn="ctr" fontAlgn="ctr"/>
                      <a:r>
                        <a:rPr lang="en-US" sz="1100" b="0" i="0" u="none" strike="noStrike" dirty="0">
                          <a:solidFill>
                            <a:srgbClr val="FF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a:txBody>
                    <a:bodyPr/>
                    <a:lstStyle/>
                    <a:p>
                      <a:pPr algn="ctr" fontAlgn="b"/>
                      <a:r>
                        <a:rPr lang="en-US" sz="1100" b="0" i="0" u="none" strike="noStrike" dirty="0">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483518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extLst>
                  <a:ext uri="{0D108BD9-81ED-4DB2-BD59-A6C34878D82A}">
                    <a16:rowId xmlns:a16="http://schemas.microsoft.com/office/drawing/2014/main" val="360842231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8255548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Y2: SS Allocation subfield format of a UHR variant User Info field in the case of DRU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9639295"/>
                  </a:ext>
                </a:extLst>
              </a:tr>
            </a:tbl>
          </a:graphicData>
        </a:graphic>
      </p:graphicFrame>
    </p:spTree>
    <p:extLst>
      <p:ext uri="{BB962C8B-B14F-4D97-AF65-F5344CB8AC3E}">
        <p14:creationId xmlns:p14="http://schemas.microsoft.com/office/powerpoint/2010/main" val="363249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C26C8-8287-04AB-983A-2859E1D6331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66A3316-2A75-3BB4-0B3C-1B1657F8E738}"/>
              </a:ext>
            </a:extLst>
          </p:cNvPr>
          <p:cNvSpPr>
            <a:spLocks noGrp="1"/>
          </p:cNvSpPr>
          <p:nvPr>
            <p:ph idx="1"/>
          </p:nvPr>
        </p:nvSpPr>
        <p:spPr>
          <a:xfrm>
            <a:off x="685800" y="1888176"/>
            <a:ext cx="7770814" cy="4343399"/>
          </a:xfrm>
        </p:spPr>
        <p:txBody>
          <a:bodyPr/>
          <a:lstStyle/>
          <a:p>
            <a:r>
              <a:rPr lang="en-US" sz="2000" dirty="0"/>
              <a:t>We propose a Trigger frame design for UHR that reuses the majority of the EHT variant designs, aiming at</a:t>
            </a:r>
          </a:p>
          <a:p>
            <a:pPr lvl="1"/>
            <a:r>
              <a:rPr lang="en-US" sz="1600" dirty="0"/>
              <a:t>Soliciting TB PPDUs of a post-HE generation</a:t>
            </a:r>
          </a:p>
          <a:p>
            <a:pPr lvl="1"/>
            <a:r>
              <a:rPr lang="en-US" sz="1600" dirty="0"/>
              <a:t>Differentiating EHT and UHR by the value of PHY Version Identifier being 0 or 1</a:t>
            </a:r>
          </a:p>
          <a:p>
            <a:endParaRPr lang="en-US" sz="2000" dirty="0"/>
          </a:p>
          <a:p>
            <a:r>
              <a:rPr lang="en-US" sz="2000" dirty="0"/>
              <a:t>The Trigger Frame design includes signaling support for new PHY features, including new MCS, 2x LDPC and dRU</a:t>
            </a:r>
          </a:p>
          <a:p>
            <a:endParaRPr lang="en-US" sz="2000" dirty="0"/>
          </a:p>
        </p:txBody>
      </p:sp>
      <p:sp>
        <p:nvSpPr>
          <p:cNvPr id="4" name="Slide Number Placeholder 3">
            <a:extLst>
              <a:ext uri="{FF2B5EF4-FFF2-40B4-BE49-F238E27FC236}">
                <a16:creationId xmlns:a16="http://schemas.microsoft.com/office/drawing/2014/main" id="{1D4FC2C0-D852-3FB5-FE56-A0C590621A7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E05C0CA-C286-703F-8A99-51E3E0CDF89A}"/>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7" name="Date Placeholder 6">
            <a:extLst>
              <a:ext uri="{FF2B5EF4-FFF2-40B4-BE49-F238E27FC236}">
                <a16:creationId xmlns:a16="http://schemas.microsoft.com/office/drawing/2014/main" id="{D3F511E3-15A0-5787-B659-1F80CCC8956C}"/>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85432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38DE7-4EAB-2DD4-3630-833F104A80A7}"/>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7EB1CDE4-2D78-B47F-7DD7-4E3C47A70C5D}"/>
              </a:ext>
            </a:extLst>
          </p:cNvPr>
          <p:cNvSpPr>
            <a:spLocks noGrp="1"/>
          </p:cNvSpPr>
          <p:nvPr>
            <p:ph idx="1"/>
          </p:nvPr>
        </p:nvSpPr>
        <p:spPr>
          <a:xfrm>
            <a:off x="694508" y="1410355"/>
            <a:ext cx="7770814" cy="4113213"/>
          </a:xfrm>
        </p:spPr>
        <p:txBody>
          <a:bodyPr/>
          <a:lstStyle/>
          <a:p>
            <a:pPr marL="457200" indent="-457200">
              <a:buFont typeface="+mj-lt"/>
              <a:buAutoNum type="arabicPeriod"/>
            </a:pPr>
            <a:r>
              <a:rPr lang="sv-SE" sz="1800" dirty="0"/>
              <a:t>11-24/1179r0, Trigger frame expansion, </a:t>
            </a:r>
            <a:r>
              <a:rPr lang="da-DK" sz="1800" dirty="0"/>
              <a:t>Vishnu V. Ratnam, et al. (</a:t>
            </a:r>
            <a:r>
              <a:rPr lang="sv-SE" sz="1800" dirty="0"/>
              <a:t>Samsung)</a:t>
            </a:r>
          </a:p>
          <a:p>
            <a:pPr marL="457200" indent="-457200">
              <a:buFont typeface="+mj-lt"/>
              <a:buAutoNum type="arabicPeriod"/>
            </a:pPr>
            <a:r>
              <a:rPr lang="en-US" sz="1800" dirty="0"/>
              <a:t>11-24/1507r0, UHR Trigger Frame Design, Mahmoud </a:t>
            </a:r>
            <a:r>
              <a:rPr lang="en-US" sz="1800" dirty="0" err="1"/>
              <a:t>Hasabelnaby</a:t>
            </a:r>
            <a:r>
              <a:rPr lang="en-US" sz="1800" dirty="0"/>
              <a:t>, et al. (Huawei)</a:t>
            </a:r>
          </a:p>
          <a:p>
            <a:pPr marL="457200" indent="-457200">
              <a:buFont typeface="+mj-lt"/>
              <a:buAutoNum type="arabicPeriod"/>
            </a:pPr>
            <a:r>
              <a:rPr lang="en-US" sz="1800" dirty="0"/>
              <a:t>11-24/0876r0, UHR PPDU PHY Version, Rui Cao, et al. (NXP)</a:t>
            </a:r>
          </a:p>
          <a:p>
            <a:pPr marL="457200" indent="-457200">
              <a:buFont typeface="+mj-lt"/>
              <a:buAutoNum type="arabicPeriod"/>
            </a:pPr>
            <a:r>
              <a:rPr lang="en-US" sz="1800" dirty="0"/>
              <a:t>11-24/1186r1, New MCSs for 11bn Follow-up, Shengquan Hu, et al. (MediaTek)</a:t>
            </a:r>
          </a:p>
          <a:p>
            <a:pPr marL="457200" indent="-457200">
              <a:buFont typeface="+mj-lt"/>
              <a:buAutoNum type="arabicPeriod"/>
            </a:pPr>
            <a:r>
              <a:rPr lang="en-US" sz="1800" dirty="0"/>
              <a:t>11-23/1985r5, Longer LDPC Codeword, Rethna Pulikkoonattu, et al. (Broadcom/Qualcomm)</a:t>
            </a:r>
          </a:p>
          <a:p>
            <a:pPr marL="457200" indent="-457200">
              <a:buFont typeface="+mj-lt"/>
              <a:buAutoNum type="arabicPeriod"/>
            </a:pPr>
            <a:r>
              <a:rPr lang="en-US" sz="1800" dirty="0"/>
              <a:t>11-23/1988r2, Considerations On DRU design And Application, et al. Lin Yang (Qualcomm)</a:t>
            </a:r>
          </a:p>
          <a:p>
            <a:pPr marL="457200" indent="-457200">
              <a:buFont typeface="+mj-lt"/>
              <a:buAutoNum type="arabicPeriod"/>
            </a:pPr>
            <a:r>
              <a:rPr lang="en-US" sz="1800" dirty="0"/>
              <a:t>11-23/1919r1, DRU Proposal, Eunsung Park, et al. (LG Electronics)</a:t>
            </a:r>
          </a:p>
          <a:p>
            <a:pPr marL="457200" indent="-457200">
              <a:buFont typeface="+mj-lt"/>
              <a:buAutoNum type="arabicPeriod"/>
            </a:pPr>
            <a:r>
              <a:rPr lang="en-US" sz="1800" dirty="0"/>
              <a:t>11-24/1489r0, Signaling for </a:t>
            </a:r>
            <a:r>
              <a:rPr lang="en-US" sz="1800" dirty="0" err="1"/>
              <a:t>dRU</a:t>
            </a:r>
            <a:r>
              <a:rPr lang="en-US" sz="1800" dirty="0"/>
              <a:t> Transmission, Shengquan Hu, et al. (MediaTek)</a:t>
            </a:r>
          </a:p>
          <a:p>
            <a:pPr marL="457200" indent="-457200">
              <a:buFont typeface="+mj-lt"/>
              <a:buAutoNum type="arabicPeriod"/>
            </a:pPr>
            <a:r>
              <a:rPr lang="en-US" sz="1800" dirty="0"/>
              <a:t>11-24/1510r0, Open Issues On DRU, Lin Yang, et al. (Qualcomm)</a:t>
            </a:r>
          </a:p>
        </p:txBody>
      </p:sp>
      <p:sp>
        <p:nvSpPr>
          <p:cNvPr id="4" name="Slide Number Placeholder 3">
            <a:extLst>
              <a:ext uri="{FF2B5EF4-FFF2-40B4-BE49-F238E27FC236}">
                <a16:creationId xmlns:a16="http://schemas.microsoft.com/office/drawing/2014/main" id="{3DEE0296-6D8E-BEE0-9555-4D9126AB9CA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53D1F53-F139-3B6E-1A2A-EFA866E28F77}"/>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D61D01B3-DAC7-E104-DE3A-D8C60A4A680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76326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E442-A7D3-44DA-9201-75BF9A9B6509}"/>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DD12ECBD-4710-CF13-74AF-C34BB9F99D58}"/>
              </a:ext>
            </a:extLst>
          </p:cNvPr>
          <p:cNvSpPr>
            <a:spLocks noGrp="1"/>
          </p:cNvSpPr>
          <p:nvPr>
            <p:ph idx="1"/>
          </p:nvPr>
        </p:nvSpPr>
        <p:spPr/>
        <p:txBody>
          <a:bodyPr/>
          <a:lstStyle/>
          <a:p>
            <a:r>
              <a:rPr lang="en-US" sz="2000" dirty="0"/>
              <a:t>Do you agree to include the following to the 11bn SFD? </a:t>
            </a:r>
          </a:p>
          <a:p>
            <a:pPr lvl="1"/>
            <a:r>
              <a:rPr lang="en-US" sz="1600" dirty="0"/>
              <a:t>Reuse the EHT variant Trigger Frame format for UHR, with one special user info field immediately after the common info field</a:t>
            </a:r>
          </a:p>
          <a:p>
            <a:pPr lvl="1"/>
            <a:r>
              <a:rPr lang="en-US" sz="1600" dirty="0"/>
              <a:t>Differentiate EHT and UHR variant by the value of the PHY Version Identifier in the special user info field being 0 or 1</a:t>
            </a:r>
          </a:p>
          <a:p>
            <a:pPr lvl="1"/>
            <a:r>
              <a:rPr lang="en-US" sz="1600" dirty="0"/>
              <a:t>Reuse the EHT variant common info field and special user info field for UHR</a:t>
            </a:r>
          </a:p>
          <a:p>
            <a:pPr lvl="1"/>
            <a:r>
              <a:rPr lang="en-US" sz="1600" dirty="0"/>
              <a:t>Reserved bits in the UHR variant common info field and special user info field may be used for other UHR features</a:t>
            </a:r>
          </a:p>
          <a:p>
            <a:endParaRPr lang="en-US" sz="2000" dirty="0"/>
          </a:p>
          <a:p>
            <a:endParaRPr lang="en-US" sz="2000" dirty="0"/>
          </a:p>
          <a:p>
            <a:r>
              <a:rPr lang="en-US" sz="2000" dirty="0"/>
              <a:t>Y</a:t>
            </a:r>
          </a:p>
          <a:p>
            <a:r>
              <a:rPr lang="en-US" sz="2000" dirty="0"/>
              <a:t>N</a:t>
            </a:r>
          </a:p>
          <a:p>
            <a:r>
              <a:rPr lang="en-US" sz="2000" dirty="0"/>
              <a:t>A</a:t>
            </a:r>
          </a:p>
          <a:p>
            <a:endParaRPr lang="en-US" sz="2000" dirty="0"/>
          </a:p>
        </p:txBody>
      </p:sp>
      <p:sp>
        <p:nvSpPr>
          <p:cNvPr id="4" name="Slide Number Placeholder 3">
            <a:extLst>
              <a:ext uri="{FF2B5EF4-FFF2-40B4-BE49-F238E27FC236}">
                <a16:creationId xmlns:a16="http://schemas.microsoft.com/office/drawing/2014/main" id="{8511FEB6-B1DC-C026-8359-7B6E052D937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C432681-5693-9051-07FC-D493148CD369}"/>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3FA2F308-F1A8-CB77-62F6-AE489D5A1D8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434127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E442-A7D3-44DA-9201-75BF9A9B6509}"/>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D12ECBD-4710-CF13-74AF-C34BB9F99D58}"/>
              </a:ext>
            </a:extLst>
          </p:cNvPr>
          <p:cNvSpPr>
            <a:spLocks noGrp="1"/>
          </p:cNvSpPr>
          <p:nvPr>
            <p:ph idx="1"/>
          </p:nvPr>
        </p:nvSpPr>
        <p:spPr/>
        <p:txBody>
          <a:bodyPr/>
          <a:lstStyle/>
          <a:p>
            <a:r>
              <a:rPr lang="en-US" sz="2000" dirty="0"/>
              <a:t>Do you agree to include the following to the 11bn SFD? </a:t>
            </a:r>
          </a:p>
          <a:p>
            <a:pPr lvl="1"/>
            <a:r>
              <a:rPr lang="en-US" sz="1600"/>
              <a:t>Add </a:t>
            </a:r>
            <a:r>
              <a:rPr lang="en-US" sz="1600" dirty="0"/>
              <a:t>a 1-bit 2x LDPC subfield in the UHR variant user info field</a:t>
            </a:r>
          </a:p>
          <a:p>
            <a:pPr lvl="1"/>
            <a:r>
              <a:rPr lang="en-US" sz="1600" dirty="0"/>
              <a:t>The 2x LDPC subfield is set to 1 to indicate 2x LDPC (nominal codeword size of 3888) is used, or set to 0 to indicate it’s not used, if the coding scheme is LDPC</a:t>
            </a:r>
          </a:p>
          <a:p>
            <a:pPr lvl="1"/>
            <a:r>
              <a:rPr lang="en-US" sz="1600" dirty="0"/>
              <a:t>The 2x LDPC subfield is set to 1 and validated at Rx if Coding is BCC (0)</a:t>
            </a:r>
          </a:p>
          <a:p>
            <a:endParaRPr lang="en-US" sz="2000" dirty="0"/>
          </a:p>
          <a:p>
            <a:endParaRPr lang="en-US" sz="2000" dirty="0"/>
          </a:p>
          <a:p>
            <a:endParaRPr lang="en-US" sz="2000" dirty="0"/>
          </a:p>
          <a:p>
            <a:endParaRPr lang="en-US" sz="2000" dirty="0"/>
          </a:p>
          <a:p>
            <a:r>
              <a:rPr lang="en-US" sz="2000" dirty="0"/>
              <a:t>Y</a:t>
            </a:r>
          </a:p>
          <a:p>
            <a:r>
              <a:rPr lang="en-US" sz="2000" dirty="0"/>
              <a:t>N</a:t>
            </a:r>
          </a:p>
          <a:p>
            <a:r>
              <a:rPr lang="en-US" sz="2000" dirty="0"/>
              <a:t>A</a:t>
            </a:r>
          </a:p>
          <a:p>
            <a:endParaRPr lang="en-US" sz="2000" dirty="0"/>
          </a:p>
        </p:txBody>
      </p:sp>
      <p:sp>
        <p:nvSpPr>
          <p:cNvPr id="4" name="Slide Number Placeholder 3">
            <a:extLst>
              <a:ext uri="{FF2B5EF4-FFF2-40B4-BE49-F238E27FC236}">
                <a16:creationId xmlns:a16="http://schemas.microsoft.com/office/drawing/2014/main" id="{8511FEB6-B1DC-C026-8359-7B6E052D937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C432681-5693-9051-07FC-D493148CD369}"/>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3FA2F308-F1A8-CB77-62F6-AE489D5A1D8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14312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E442-A7D3-44DA-9201-75BF9A9B6509}"/>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DD12ECBD-4710-CF13-74AF-C34BB9F99D58}"/>
              </a:ext>
            </a:extLst>
          </p:cNvPr>
          <p:cNvSpPr>
            <a:spLocks noGrp="1"/>
          </p:cNvSpPr>
          <p:nvPr>
            <p:ph idx="1"/>
          </p:nvPr>
        </p:nvSpPr>
        <p:spPr/>
        <p:txBody>
          <a:bodyPr/>
          <a:lstStyle/>
          <a:p>
            <a:r>
              <a:rPr lang="en-US" sz="2000" dirty="0"/>
              <a:t>Do you agree to include the following to the 11bn SFD? </a:t>
            </a:r>
          </a:p>
          <a:p>
            <a:pPr lvl="1"/>
            <a:r>
              <a:rPr lang="en-US" sz="1600" dirty="0"/>
              <a:t>Repurpose 1 bit in the SS Allocation subfield in the UHR variant User Info field to indicate </a:t>
            </a:r>
            <a:r>
              <a:rPr lang="en-US" sz="1600" dirty="0" err="1"/>
              <a:t>Nss</a:t>
            </a:r>
            <a:r>
              <a:rPr lang="en-US" sz="1600" dirty="0"/>
              <a:t> (1ss or 2ss) in the case of DRU</a:t>
            </a:r>
          </a:p>
          <a:p>
            <a:endParaRPr lang="en-US" sz="2000" dirty="0"/>
          </a:p>
          <a:p>
            <a:endParaRPr lang="en-US" sz="2000" dirty="0"/>
          </a:p>
          <a:p>
            <a:endParaRPr lang="en-US" sz="2000" dirty="0"/>
          </a:p>
          <a:p>
            <a:endParaRPr lang="en-US" sz="2000" dirty="0"/>
          </a:p>
          <a:p>
            <a:endParaRPr lang="en-US" sz="2000" dirty="0"/>
          </a:p>
          <a:p>
            <a:r>
              <a:rPr lang="en-US" sz="2000" dirty="0"/>
              <a:t>Y</a:t>
            </a:r>
          </a:p>
          <a:p>
            <a:r>
              <a:rPr lang="en-US" sz="2000" dirty="0"/>
              <a:t>N</a:t>
            </a:r>
          </a:p>
          <a:p>
            <a:r>
              <a:rPr lang="en-US" sz="2000" dirty="0"/>
              <a:t>A</a:t>
            </a:r>
          </a:p>
          <a:p>
            <a:endParaRPr lang="en-US" sz="2000" dirty="0"/>
          </a:p>
        </p:txBody>
      </p:sp>
      <p:sp>
        <p:nvSpPr>
          <p:cNvPr id="4" name="Slide Number Placeholder 3">
            <a:extLst>
              <a:ext uri="{FF2B5EF4-FFF2-40B4-BE49-F238E27FC236}">
                <a16:creationId xmlns:a16="http://schemas.microsoft.com/office/drawing/2014/main" id="{8511FEB6-B1DC-C026-8359-7B6E052D937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C432681-5693-9051-07FC-D493148CD369}"/>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3FA2F308-F1A8-CB77-62F6-AE489D5A1D8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4056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8736-03DC-99DE-3B46-E7D804685E7C}"/>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3C2A5D6B-2BA8-9B14-8E60-733BEE87A4BC}"/>
              </a:ext>
            </a:extLst>
          </p:cNvPr>
          <p:cNvSpPr>
            <a:spLocks noGrp="1"/>
          </p:cNvSpPr>
          <p:nvPr>
            <p:ph idx="1"/>
          </p:nvPr>
        </p:nvSpPr>
        <p:spPr>
          <a:xfrm>
            <a:off x="685800" y="1880620"/>
            <a:ext cx="7770814" cy="4113213"/>
          </a:xfrm>
        </p:spPr>
        <p:txBody>
          <a:bodyPr/>
          <a:lstStyle/>
          <a:p>
            <a:r>
              <a:rPr lang="en-US" sz="2000" dirty="0"/>
              <a:t>Do you agree to include the following to the 11bn SFD?</a:t>
            </a:r>
          </a:p>
          <a:p>
            <a:pPr lvl="1"/>
            <a:r>
              <a:rPr lang="en-US" sz="1600" dirty="0"/>
              <a:t>Use the following UHR variant user info field design</a:t>
            </a:r>
          </a:p>
          <a:p>
            <a:endParaRPr lang="en-US" sz="2000" dirty="0"/>
          </a:p>
          <a:p>
            <a:endParaRPr lang="en-US" sz="2000" dirty="0"/>
          </a:p>
          <a:p>
            <a:endParaRPr lang="en-US" sz="2000" dirty="0"/>
          </a:p>
          <a:p>
            <a:pPr lvl="1"/>
            <a:r>
              <a:rPr lang="en-US" sz="1600" dirty="0"/>
              <a:t>The SS Allocation subfield design depends on RRU or DRU</a:t>
            </a:r>
          </a:p>
          <a:p>
            <a:endParaRPr lang="en-US" sz="2000" dirty="0"/>
          </a:p>
          <a:p>
            <a:endParaRPr lang="en-US" sz="2000" dirty="0"/>
          </a:p>
          <a:p>
            <a:endParaRPr lang="en-US" sz="2000" dirty="0"/>
          </a:p>
          <a:p>
            <a:endParaRPr lang="en-US" sz="2000" dirty="0"/>
          </a:p>
          <a:p>
            <a:pPr lvl="1"/>
            <a:endParaRPr lang="en-US" sz="1600" dirty="0"/>
          </a:p>
          <a:p>
            <a:pPr lvl="1"/>
            <a:endParaRPr lang="en-US" sz="1600" dirty="0"/>
          </a:p>
          <a:p>
            <a:r>
              <a:rPr lang="en-US" sz="2000" dirty="0"/>
              <a:t>Y/N/A</a:t>
            </a:r>
          </a:p>
        </p:txBody>
      </p:sp>
      <p:sp>
        <p:nvSpPr>
          <p:cNvPr id="4" name="Slide Number Placeholder 3">
            <a:extLst>
              <a:ext uri="{FF2B5EF4-FFF2-40B4-BE49-F238E27FC236}">
                <a16:creationId xmlns:a16="http://schemas.microsoft.com/office/drawing/2014/main" id="{3871D906-598A-6A3D-401C-1153AC68D84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DD330FB-D839-8FBC-FB5D-53B852D3536F}"/>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D74E0BA1-4424-DFF5-9B24-77EAF08C6EFE}"/>
              </a:ext>
            </a:extLst>
          </p:cNvPr>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3E095AFC-4B52-1C0C-8523-EE0126122303}"/>
              </a:ext>
            </a:extLst>
          </p:cNvPr>
          <p:cNvGraphicFramePr>
            <a:graphicFrameLocks noGrp="1"/>
          </p:cNvGraphicFramePr>
          <p:nvPr>
            <p:extLst>
              <p:ext uri="{D42A27DB-BD31-4B8C-83A1-F6EECF244321}">
                <p14:modId xmlns:p14="http://schemas.microsoft.com/office/powerpoint/2010/main" val="542787062"/>
              </p:ext>
            </p:extLst>
          </p:nvPr>
        </p:nvGraphicFramePr>
        <p:xfrm>
          <a:off x="805655" y="2656305"/>
          <a:ext cx="7531101" cy="952500"/>
        </p:xfrm>
        <a:graphic>
          <a:graphicData uri="http://schemas.openxmlformats.org/drawingml/2006/table">
            <a:tbl>
              <a:tblPr/>
              <a:tblGrid>
                <a:gridCol w="608062">
                  <a:extLst>
                    <a:ext uri="{9D8B030D-6E8A-4147-A177-3AD203B41FA5}">
                      <a16:colId xmlns:a16="http://schemas.microsoft.com/office/drawing/2014/main" val="1565304366"/>
                    </a:ext>
                  </a:extLst>
                </a:gridCol>
                <a:gridCol w="256526">
                  <a:extLst>
                    <a:ext uri="{9D8B030D-6E8A-4147-A177-3AD203B41FA5}">
                      <a16:colId xmlns:a16="http://schemas.microsoft.com/office/drawing/2014/main" val="3744861722"/>
                    </a:ext>
                  </a:extLst>
                </a:gridCol>
                <a:gridCol w="256526">
                  <a:extLst>
                    <a:ext uri="{9D8B030D-6E8A-4147-A177-3AD203B41FA5}">
                      <a16:colId xmlns:a16="http://schemas.microsoft.com/office/drawing/2014/main" val="1523013747"/>
                    </a:ext>
                  </a:extLst>
                </a:gridCol>
                <a:gridCol w="354703">
                  <a:extLst>
                    <a:ext uri="{9D8B030D-6E8A-4147-A177-3AD203B41FA5}">
                      <a16:colId xmlns:a16="http://schemas.microsoft.com/office/drawing/2014/main" val="662003315"/>
                    </a:ext>
                  </a:extLst>
                </a:gridCol>
                <a:gridCol w="354703">
                  <a:extLst>
                    <a:ext uri="{9D8B030D-6E8A-4147-A177-3AD203B41FA5}">
                      <a16:colId xmlns:a16="http://schemas.microsoft.com/office/drawing/2014/main" val="3773472898"/>
                    </a:ext>
                  </a:extLst>
                </a:gridCol>
                <a:gridCol w="785413">
                  <a:extLst>
                    <a:ext uri="{9D8B030D-6E8A-4147-A177-3AD203B41FA5}">
                      <a16:colId xmlns:a16="http://schemas.microsoft.com/office/drawing/2014/main" val="3041437731"/>
                    </a:ext>
                  </a:extLst>
                </a:gridCol>
                <a:gridCol w="370538">
                  <a:extLst>
                    <a:ext uri="{9D8B030D-6E8A-4147-A177-3AD203B41FA5}">
                      <a16:colId xmlns:a16="http://schemas.microsoft.com/office/drawing/2014/main" val="4043918193"/>
                    </a:ext>
                  </a:extLst>
                </a:gridCol>
                <a:gridCol w="370538">
                  <a:extLst>
                    <a:ext uri="{9D8B030D-6E8A-4147-A177-3AD203B41FA5}">
                      <a16:colId xmlns:a16="http://schemas.microsoft.com/office/drawing/2014/main" val="1793649765"/>
                    </a:ext>
                  </a:extLst>
                </a:gridCol>
                <a:gridCol w="608062">
                  <a:extLst>
                    <a:ext uri="{9D8B030D-6E8A-4147-A177-3AD203B41FA5}">
                      <a16:colId xmlns:a16="http://schemas.microsoft.com/office/drawing/2014/main" val="1885367386"/>
                    </a:ext>
                  </a:extLst>
                </a:gridCol>
                <a:gridCol w="405375">
                  <a:extLst>
                    <a:ext uri="{9D8B030D-6E8A-4147-A177-3AD203B41FA5}">
                      <a16:colId xmlns:a16="http://schemas.microsoft.com/office/drawing/2014/main" val="2538614569"/>
                    </a:ext>
                  </a:extLst>
                </a:gridCol>
                <a:gridCol w="405375">
                  <a:extLst>
                    <a:ext uri="{9D8B030D-6E8A-4147-A177-3AD203B41FA5}">
                      <a16:colId xmlns:a16="http://schemas.microsoft.com/office/drawing/2014/main" val="878785851"/>
                    </a:ext>
                  </a:extLst>
                </a:gridCol>
                <a:gridCol w="484549">
                  <a:extLst>
                    <a:ext uri="{9D8B030D-6E8A-4147-A177-3AD203B41FA5}">
                      <a16:colId xmlns:a16="http://schemas.microsoft.com/office/drawing/2014/main" val="3479837754"/>
                    </a:ext>
                  </a:extLst>
                </a:gridCol>
                <a:gridCol w="484549">
                  <a:extLst>
                    <a:ext uri="{9D8B030D-6E8A-4147-A177-3AD203B41FA5}">
                      <a16:colId xmlns:a16="http://schemas.microsoft.com/office/drawing/2014/main" val="3296115680"/>
                    </a:ext>
                  </a:extLst>
                </a:gridCol>
                <a:gridCol w="608062">
                  <a:extLst>
                    <a:ext uri="{9D8B030D-6E8A-4147-A177-3AD203B41FA5}">
                      <a16:colId xmlns:a16="http://schemas.microsoft.com/office/drawing/2014/main" val="2310207903"/>
                    </a:ext>
                  </a:extLst>
                </a:gridCol>
                <a:gridCol w="1178120">
                  <a:extLst>
                    <a:ext uri="{9D8B030D-6E8A-4147-A177-3AD203B41FA5}">
                      <a16:colId xmlns:a16="http://schemas.microsoft.com/office/drawing/2014/main" val="2176505513"/>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FF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6349037"/>
                  </a:ext>
                </a:extLst>
              </a:tr>
              <a:tr h="3810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RU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UL FEC Coding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UL UHR-MCS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FF0000"/>
                          </a:solidFill>
                          <a:effectLst/>
                          <a:latin typeface="Calibri" panose="020F0502020204030204" pitchFamily="34" charset="0"/>
                        </a:rPr>
                        <a:t>2x LDPC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SS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UL Target Receive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PS160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949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22482666"/>
                  </a:ext>
                </a:extLst>
              </a:tr>
              <a:tr h="190500">
                <a:tc gridSpan="15">
                  <a:txBody>
                    <a:bodyPr/>
                    <a:lstStyle/>
                    <a:p>
                      <a:pPr algn="ctr" fontAlgn="b"/>
                      <a:r>
                        <a:rPr lang="en-US" sz="1100" b="1" i="0" u="none" strike="noStrike" dirty="0">
                          <a:solidFill>
                            <a:srgbClr val="000000"/>
                          </a:solidFill>
                          <a:effectLst/>
                          <a:latin typeface="Calibri" panose="020F0502020204030204" pitchFamily="34" charset="0"/>
                        </a:rPr>
                        <a:t>Figure X: UHR variant User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6977965"/>
                  </a:ext>
                </a:extLst>
              </a:tr>
            </a:tbl>
          </a:graphicData>
        </a:graphic>
      </p:graphicFrame>
      <p:graphicFrame>
        <p:nvGraphicFramePr>
          <p:cNvPr id="10" name="Table 9">
            <a:extLst>
              <a:ext uri="{FF2B5EF4-FFF2-40B4-BE49-F238E27FC236}">
                <a16:creationId xmlns:a16="http://schemas.microsoft.com/office/drawing/2014/main" id="{CFB80037-62A4-DAC1-13D4-278772E7C6F1}"/>
              </a:ext>
            </a:extLst>
          </p:cNvPr>
          <p:cNvGraphicFramePr>
            <a:graphicFrameLocks noGrp="1"/>
          </p:cNvGraphicFramePr>
          <p:nvPr>
            <p:extLst>
              <p:ext uri="{D42A27DB-BD31-4B8C-83A1-F6EECF244321}">
                <p14:modId xmlns:p14="http://schemas.microsoft.com/office/powerpoint/2010/main" val="2155160709"/>
              </p:ext>
            </p:extLst>
          </p:nvPr>
        </p:nvGraphicFramePr>
        <p:xfrm>
          <a:off x="1172431" y="3976153"/>
          <a:ext cx="6551795" cy="2095500"/>
        </p:xfrm>
        <a:graphic>
          <a:graphicData uri="http://schemas.openxmlformats.org/drawingml/2006/table">
            <a:tbl>
              <a:tblPr/>
              <a:tblGrid>
                <a:gridCol w="608195">
                  <a:extLst>
                    <a:ext uri="{9D8B030D-6E8A-4147-A177-3AD203B41FA5}">
                      <a16:colId xmlns:a16="http://schemas.microsoft.com/office/drawing/2014/main" val="2829193513"/>
                    </a:ext>
                  </a:extLst>
                </a:gridCol>
                <a:gridCol w="1188720">
                  <a:extLst>
                    <a:ext uri="{9D8B030D-6E8A-4147-A177-3AD203B41FA5}">
                      <a16:colId xmlns:a16="http://schemas.microsoft.com/office/drawing/2014/main" val="2828703120"/>
                    </a:ext>
                  </a:extLst>
                </a:gridCol>
                <a:gridCol w="1188720">
                  <a:extLst>
                    <a:ext uri="{9D8B030D-6E8A-4147-A177-3AD203B41FA5}">
                      <a16:colId xmlns:a16="http://schemas.microsoft.com/office/drawing/2014/main" val="2026316687"/>
                    </a:ext>
                  </a:extLst>
                </a:gridCol>
                <a:gridCol w="1188720">
                  <a:extLst>
                    <a:ext uri="{9D8B030D-6E8A-4147-A177-3AD203B41FA5}">
                      <a16:colId xmlns:a16="http://schemas.microsoft.com/office/drawing/2014/main" val="1607194418"/>
                    </a:ext>
                  </a:extLst>
                </a:gridCol>
                <a:gridCol w="1188720">
                  <a:extLst>
                    <a:ext uri="{9D8B030D-6E8A-4147-A177-3AD203B41FA5}">
                      <a16:colId xmlns:a16="http://schemas.microsoft.com/office/drawing/2014/main" val="2828118215"/>
                    </a:ext>
                  </a:extLst>
                </a:gridCol>
                <a:gridCol w="1188720">
                  <a:extLst>
                    <a:ext uri="{9D8B030D-6E8A-4147-A177-3AD203B41FA5}">
                      <a16:colId xmlns:a16="http://schemas.microsoft.com/office/drawing/2014/main" val="2808197627"/>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4943102"/>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3">
                  <a:txBody>
                    <a:bodyPr/>
                    <a:lstStyle/>
                    <a:p>
                      <a:pPr algn="ctr" fontAlgn="ctr"/>
                      <a:r>
                        <a:rPr lang="en-US" sz="1100" b="0" i="0" u="none" strike="noStrike" dirty="0">
                          <a:solidFill>
                            <a:srgbClr val="FF0000"/>
                          </a:solidFill>
                          <a:effectLst/>
                          <a:latin typeface="Calibri" panose="020F0502020204030204" pitchFamily="34" charset="0"/>
                        </a:rPr>
                        <a:t>Starting Stream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2">
                  <a:txBody>
                    <a:bodyPr/>
                    <a:lstStyle/>
                    <a:p>
                      <a:pPr algn="ctr" fontAlgn="ctr"/>
                      <a:r>
                        <a:rPr lang="en-US" sz="1100" b="0" i="0" u="none" strike="noStrike">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604647284"/>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3">
                  <a:txBody>
                    <a:bodyPr/>
                    <a:lstStyle/>
                    <a:p>
                      <a:pPr algn="ctr" fontAlgn="b"/>
                      <a:r>
                        <a:rPr lang="en-US" sz="1100" b="0" i="0" u="none" strike="noStrike">
                          <a:solidFill>
                            <a:srgbClr val="FF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8538793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Y1: SS Allocation subfield format of a UHR variant User Info field in the case of RRU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5501772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3777981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825245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rowSpan="2" gridSpan="2">
                  <a:txBody>
                    <a:bodyPr/>
                    <a:lstStyle/>
                    <a:p>
                      <a:pPr algn="ctr" fontAlgn="ctr"/>
                      <a:r>
                        <a:rPr lang="en-US" sz="1100" b="0" i="0" u="none" strike="noStrike" dirty="0">
                          <a:solidFill>
                            <a:srgbClr val="FF0000"/>
                          </a:solidFill>
                          <a:effectLst/>
                          <a:latin typeface="Calibri" panose="020F0502020204030204" pitchFamily="34" charset="0"/>
                        </a:rPr>
                        <a:t>Distribution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gridSpan="2">
                  <a:txBody>
                    <a:bodyPr/>
                    <a:lstStyle/>
                    <a:p>
                      <a:pPr algn="ctr" fontAlgn="ctr"/>
                      <a:r>
                        <a:rPr lang="en-US" sz="1100" b="0" i="0" u="none" strike="noStrike">
                          <a:solidFill>
                            <a:srgbClr val="FF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a:txBody>
                    <a:bodyPr/>
                    <a:lstStyle/>
                    <a:p>
                      <a:pPr algn="ctr" fontAlgn="b"/>
                      <a:r>
                        <a:rPr lang="en-US" sz="1100" b="0" i="0" u="none" strike="noStrike" dirty="0">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483518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extLst>
                  <a:ext uri="{0D108BD9-81ED-4DB2-BD59-A6C34878D82A}">
                    <a16:rowId xmlns:a16="http://schemas.microsoft.com/office/drawing/2014/main" val="360842231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8255548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Y1: SS Allocation subfield format of a UHR variant User Info field in the case of DRU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9639295"/>
                  </a:ext>
                </a:extLst>
              </a:tr>
            </a:tbl>
          </a:graphicData>
        </a:graphic>
      </p:graphicFrame>
    </p:spTree>
    <p:extLst>
      <p:ext uri="{BB962C8B-B14F-4D97-AF65-F5344CB8AC3E}">
        <p14:creationId xmlns:p14="http://schemas.microsoft.com/office/powerpoint/2010/main" val="1980079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B4D17-A19A-1995-9510-7CAA5EA4ECCD}"/>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2E186BBA-592E-9CC7-354B-58FF26C1D479}"/>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6DB9979C-83F1-51DA-73A4-A3C5F3303E1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EFFBE6B-2D3C-6C95-FE64-B08D65548074}"/>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7" name="Date Placeholder 6">
            <a:extLst>
              <a:ext uri="{FF2B5EF4-FFF2-40B4-BE49-F238E27FC236}">
                <a16:creationId xmlns:a16="http://schemas.microsoft.com/office/drawing/2014/main" id="{E56A3B43-A77D-1887-AE1B-5909D202B83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30278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Recap: EHT Variant Common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endParaRPr lang="en-GB" sz="2000" dirty="0">
              <a:effectLst/>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7" name="Table 6">
            <a:extLst>
              <a:ext uri="{FF2B5EF4-FFF2-40B4-BE49-F238E27FC236}">
                <a16:creationId xmlns:a16="http://schemas.microsoft.com/office/drawing/2014/main" id="{8F47DB80-C141-78D8-E9C5-FF66E0546627}"/>
              </a:ext>
            </a:extLst>
          </p:cNvPr>
          <p:cNvGraphicFramePr>
            <a:graphicFrameLocks noGrp="1"/>
          </p:cNvGraphicFramePr>
          <p:nvPr>
            <p:extLst>
              <p:ext uri="{D42A27DB-BD31-4B8C-83A1-F6EECF244321}">
                <p14:modId xmlns:p14="http://schemas.microsoft.com/office/powerpoint/2010/main" val="2594413225"/>
              </p:ext>
            </p:extLst>
          </p:nvPr>
        </p:nvGraphicFramePr>
        <p:xfrm>
          <a:off x="831059" y="2884260"/>
          <a:ext cx="7480296" cy="3369945"/>
        </p:xfrm>
        <a:graphic>
          <a:graphicData uri="http://schemas.openxmlformats.org/drawingml/2006/table">
            <a:tbl>
              <a:tblPr/>
              <a:tblGrid>
                <a:gridCol w="608051">
                  <a:extLst>
                    <a:ext uri="{9D8B030D-6E8A-4147-A177-3AD203B41FA5}">
                      <a16:colId xmlns:a16="http://schemas.microsoft.com/office/drawing/2014/main" val="3908446834"/>
                    </a:ext>
                  </a:extLst>
                </a:gridCol>
                <a:gridCol w="316693">
                  <a:extLst>
                    <a:ext uri="{9D8B030D-6E8A-4147-A177-3AD203B41FA5}">
                      <a16:colId xmlns:a16="http://schemas.microsoft.com/office/drawing/2014/main" val="4015808595"/>
                    </a:ext>
                  </a:extLst>
                </a:gridCol>
                <a:gridCol w="316693">
                  <a:extLst>
                    <a:ext uri="{9D8B030D-6E8A-4147-A177-3AD203B41FA5}">
                      <a16:colId xmlns:a16="http://schemas.microsoft.com/office/drawing/2014/main" val="1271873725"/>
                    </a:ext>
                  </a:extLst>
                </a:gridCol>
                <a:gridCol w="446538">
                  <a:extLst>
                    <a:ext uri="{9D8B030D-6E8A-4147-A177-3AD203B41FA5}">
                      <a16:colId xmlns:a16="http://schemas.microsoft.com/office/drawing/2014/main" val="324316864"/>
                    </a:ext>
                  </a:extLst>
                </a:gridCol>
                <a:gridCol w="446538">
                  <a:extLst>
                    <a:ext uri="{9D8B030D-6E8A-4147-A177-3AD203B41FA5}">
                      <a16:colId xmlns:a16="http://schemas.microsoft.com/office/drawing/2014/main" val="1306065748"/>
                    </a:ext>
                  </a:extLst>
                </a:gridCol>
                <a:gridCol w="608051">
                  <a:extLst>
                    <a:ext uri="{9D8B030D-6E8A-4147-A177-3AD203B41FA5}">
                      <a16:colId xmlns:a16="http://schemas.microsoft.com/office/drawing/2014/main" val="1742209646"/>
                    </a:ext>
                  </a:extLst>
                </a:gridCol>
                <a:gridCol w="608051">
                  <a:extLst>
                    <a:ext uri="{9D8B030D-6E8A-4147-A177-3AD203B41FA5}">
                      <a16:colId xmlns:a16="http://schemas.microsoft.com/office/drawing/2014/main" val="898578544"/>
                    </a:ext>
                  </a:extLst>
                </a:gridCol>
                <a:gridCol w="316693">
                  <a:extLst>
                    <a:ext uri="{9D8B030D-6E8A-4147-A177-3AD203B41FA5}">
                      <a16:colId xmlns:a16="http://schemas.microsoft.com/office/drawing/2014/main" val="1703734248"/>
                    </a:ext>
                  </a:extLst>
                </a:gridCol>
                <a:gridCol w="316693">
                  <a:extLst>
                    <a:ext uri="{9D8B030D-6E8A-4147-A177-3AD203B41FA5}">
                      <a16:colId xmlns:a16="http://schemas.microsoft.com/office/drawing/2014/main" val="1585450473"/>
                    </a:ext>
                  </a:extLst>
                </a:gridCol>
                <a:gridCol w="912077">
                  <a:extLst>
                    <a:ext uri="{9D8B030D-6E8A-4147-A177-3AD203B41FA5}">
                      <a16:colId xmlns:a16="http://schemas.microsoft.com/office/drawing/2014/main" val="3348505446"/>
                    </a:ext>
                  </a:extLst>
                </a:gridCol>
                <a:gridCol w="446538">
                  <a:extLst>
                    <a:ext uri="{9D8B030D-6E8A-4147-A177-3AD203B41FA5}">
                      <a16:colId xmlns:a16="http://schemas.microsoft.com/office/drawing/2014/main" val="4281351261"/>
                    </a:ext>
                  </a:extLst>
                </a:gridCol>
                <a:gridCol w="712560">
                  <a:extLst>
                    <a:ext uri="{9D8B030D-6E8A-4147-A177-3AD203B41FA5}">
                      <a16:colId xmlns:a16="http://schemas.microsoft.com/office/drawing/2014/main" val="1357712963"/>
                    </a:ext>
                  </a:extLst>
                </a:gridCol>
                <a:gridCol w="712560">
                  <a:extLst>
                    <a:ext uri="{9D8B030D-6E8A-4147-A177-3AD203B41FA5}">
                      <a16:colId xmlns:a16="http://schemas.microsoft.com/office/drawing/2014/main" val="2602568371"/>
                    </a:ext>
                  </a:extLst>
                </a:gridCol>
                <a:gridCol w="712560">
                  <a:extLst>
                    <a:ext uri="{9D8B030D-6E8A-4147-A177-3AD203B41FA5}">
                      <a16:colId xmlns:a16="http://schemas.microsoft.com/office/drawing/2014/main" val="2782579236"/>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B22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1305005"/>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Trigger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UL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More TF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CS Required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GI And HE/EHT-LTF Type/Triggered TXOP Sharing Mode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Number Of HE/EHT-LTF Symbols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665465911"/>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244893040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44053962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B28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B52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51314087"/>
                  </a:ext>
                </a:extLst>
              </a:tr>
              <a:tr h="571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LDPC Extra Symbol Segment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AP Tx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Pre-FEC Padding Factor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PE Disambiguity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Spatial Reuse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HE/EHT P160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7551512"/>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95449239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6180285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000000"/>
                          </a:solidFill>
                          <a:effectLst/>
                          <a:latin typeface="Calibri" panose="020F0502020204030204" pitchFamily="34" charset="0"/>
                        </a:rPr>
                        <a:t>B55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B56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B62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B63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036615376"/>
                  </a:ext>
                </a:extLst>
              </a:tr>
              <a:tr h="571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Special User Info Field Flag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EHT 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en-US" sz="1100" b="0" i="0" u="none" strike="noStrike">
                          <a:solidFill>
                            <a:srgbClr val="000000"/>
                          </a:solidFill>
                          <a:effectLst/>
                          <a:latin typeface="Calibri" panose="020F0502020204030204" pitchFamily="34" charset="0"/>
                        </a:rPr>
                        <a:t>Trigger Dependent Common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423940529"/>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3">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71999327"/>
                  </a:ext>
                </a:extLst>
              </a:tr>
              <a:tr h="190500">
                <a:tc gridSpan="14">
                  <a:txBody>
                    <a:bodyPr/>
                    <a:lstStyle/>
                    <a:p>
                      <a:pPr algn="ctr" fontAlgn="b"/>
                      <a:r>
                        <a:rPr lang="en-US" sz="1100" b="1" i="0" u="none" strike="noStrike" dirty="0">
                          <a:solidFill>
                            <a:srgbClr val="000000"/>
                          </a:solidFill>
                          <a:effectLst/>
                          <a:latin typeface="Calibri" panose="020F0502020204030204" pitchFamily="34" charset="0"/>
                        </a:rPr>
                        <a:t>Figure 9-87b -- EHT variant Common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81591382"/>
                  </a:ext>
                </a:extLst>
              </a:tr>
            </a:tbl>
          </a:graphicData>
        </a:graphic>
      </p:graphicFrame>
    </p:spTree>
    <p:extLst>
      <p:ext uri="{BB962C8B-B14F-4D97-AF65-F5344CB8AC3E}">
        <p14:creationId xmlns:p14="http://schemas.microsoft.com/office/powerpoint/2010/main" val="595509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B3496ECD-9B92-D95B-FBA3-105B6C9D0EBB}"/>
              </a:ext>
            </a:extLst>
          </p:cNvPr>
          <p:cNvSpPr txBox="1">
            <a:spLocks/>
          </p:cNvSpPr>
          <p:nvPr/>
        </p:nvSpPr>
        <p:spPr bwMode="auto">
          <a:xfrm>
            <a:off x="685800" y="2072644"/>
            <a:ext cx="777081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0">
                <a:solidFill>
                  <a:srgbClr val="000000"/>
                </a:solidFill>
                <a:latin typeface="Calibri" panose="020F0502020204030204" pitchFamily="34" charset="0"/>
                <a:ea typeface="+mn-ea"/>
                <a:cs typeface="+mn-cs"/>
              </a:defRPr>
            </a:lvl1pPr>
            <a:lvl2pPr marL="800113" indent="-342900" algn="l" defTabSz="479226" rtl="0" eaLnBrk="1" fontAlgn="base" hangingPunct="1">
              <a:spcBef>
                <a:spcPts val="533"/>
              </a:spcBef>
              <a:spcAft>
                <a:spcPct val="0"/>
              </a:spcAft>
              <a:buClr>
                <a:srgbClr val="000000"/>
              </a:buClr>
              <a:buSzPct val="100000"/>
              <a:buFont typeface="Arial" panose="020B0604020202020204" pitchFamily="34" charset="0"/>
              <a:buChar char="•"/>
              <a:defRPr sz="2000" b="0">
                <a:solidFill>
                  <a:srgbClr val="000000"/>
                </a:solidFill>
                <a:latin typeface="Calibri" panose="020F0502020204030204" pitchFamily="34" charset="0"/>
                <a:ea typeface="+mn-ea"/>
              </a:defRPr>
            </a:lvl2pPr>
            <a:lvl3pPr marL="1200183" indent="-285758"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657394" indent="-285758"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dirty="0"/>
              <a:t>EHT Variant User Info Field</a:t>
            </a:r>
          </a:p>
          <a:p>
            <a:endParaRPr lang="en-US" kern="0" dirty="0"/>
          </a:p>
          <a:p>
            <a:endParaRPr lang="en-US" kern="0" dirty="0"/>
          </a:p>
          <a:p>
            <a:endParaRPr lang="en-US" kern="0" dirty="0"/>
          </a:p>
          <a:p>
            <a:r>
              <a:rPr lang="en-US" kern="0" dirty="0"/>
              <a:t>6-bit </a:t>
            </a:r>
            <a:r>
              <a:rPr lang="en-US" dirty="0"/>
              <a:t>SS Allocation subfield</a:t>
            </a:r>
            <a:endParaRPr lang="en-US" kern="0" dirty="0"/>
          </a:p>
        </p:txBody>
      </p:sp>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Recap: EHT Variant User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endParaRPr lang="en-GB" sz="2000" dirty="0">
              <a:effectLst/>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8" name="Table 7">
            <a:extLst>
              <a:ext uri="{FF2B5EF4-FFF2-40B4-BE49-F238E27FC236}">
                <a16:creationId xmlns:a16="http://schemas.microsoft.com/office/drawing/2014/main" id="{DA9A05B9-5C2C-4CB6-037C-6BAF3DD15620}"/>
              </a:ext>
            </a:extLst>
          </p:cNvPr>
          <p:cNvGraphicFramePr>
            <a:graphicFrameLocks noGrp="1"/>
          </p:cNvGraphicFramePr>
          <p:nvPr>
            <p:extLst>
              <p:ext uri="{D42A27DB-BD31-4B8C-83A1-F6EECF244321}">
                <p14:modId xmlns:p14="http://schemas.microsoft.com/office/powerpoint/2010/main" val="224759086"/>
              </p:ext>
            </p:extLst>
          </p:nvPr>
        </p:nvGraphicFramePr>
        <p:xfrm>
          <a:off x="1038225" y="2540508"/>
          <a:ext cx="7670802" cy="952500"/>
        </p:xfrm>
        <a:graphic>
          <a:graphicData uri="http://schemas.openxmlformats.org/drawingml/2006/table">
            <a:tbl>
              <a:tblPr/>
              <a:tblGrid>
                <a:gridCol w="608090">
                  <a:extLst>
                    <a:ext uri="{9D8B030D-6E8A-4147-A177-3AD203B41FA5}">
                      <a16:colId xmlns:a16="http://schemas.microsoft.com/office/drawing/2014/main" val="1260190781"/>
                    </a:ext>
                  </a:extLst>
                </a:gridCol>
                <a:gridCol w="256538">
                  <a:extLst>
                    <a:ext uri="{9D8B030D-6E8A-4147-A177-3AD203B41FA5}">
                      <a16:colId xmlns:a16="http://schemas.microsoft.com/office/drawing/2014/main" val="2862589009"/>
                    </a:ext>
                  </a:extLst>
                </a:gridCol>
                <a:gridCol w="256538">
                  <a:extLst>
                    <a:ext uri="{9D8B030D-6E8A-4147-A177-3AD203B41FA5}">
                      <a16:colId xmlns:a16="http://schemas.microsoft.com/office/drawing/2014/main" val="981412495"/>
                    </a:ext>
                  </a:extLst>
                </a:gridCol>
                <a:gridCol w="354719">
                  <a:extLst>
                    <a:ext uri="{9D8B030D-6E8A-4147-A177-3AD203B41FA5}">
                      <a16:colId xmlns:a16="http://schemas.microsoft.com/office/drawing/2014/main" val="3109317305"/>
                    </a:ext>
                  </a:extLst>
                </a:gridCol>
                <a:gridCol w="354719">
                  <a:extLst>
                    <a:ext uri="{9D8B030D-6E8A-4147-A177-3AD203B41FA5}">
                      <a16:colId xmlns:a16="http://schemas.microsoft.com/office/drawing/2014/main" val="3994445528"/>
                    </a:ext>
                  </a:extLst>
                </a:gridCol>
                <a:gridCol w="861461">
                  <a:extLst>
                    <a:ext uri="{9D8B030D-6E8A-4147-A177-3AD203B41FA5}">
                      <a16:colId xmlns:a16="http://schemas.microsoft.com/office/drawing/2014/main" val="4257220556"/>
                    </a:ext>
                  </a:extLst>
                </a:gridCol>
                <a:gridCol w="370555">
                  <a:extLst>
                    <a:ext uri="{9D8B030D-6E8A-4147-A177-3AD203B41FA5}">
                      <a16:colId xmlns:a16="http://schemas.microsoft.com/office/drawing/2014/main" val="2916032200"/>
                    </a:ext>
                  </a:extLst>
                </a:gridCol>
                <a:gridCol w="370555">
                  <a:extLst>
                    <a:ext uri="{9D8B030D-6E8A-4147-A177-3AD203B41FA5}">
                      <a16:colId xmlns:a16="http://schemas.microsoft.com/office/drawing/2014/main" val="2904535836"/>
                    </a:ext>
                  </a:extLst>
                </a:gridCol>
                <a:gridCol w="608090">
                  <a:extLst>
                    <a:ext uri="{9D8B030D-6E8A-4147-A177-3AD203B41FA5}">
                      <a16:colId xmlns:a16="http://schemas.microsoft.com/office/drawing/2014/main" val="190377556"/>
                    </a:ext>
                  </a:extLst>
                </a:gridCol>
                <a:gridCol w="405393">
                  <a:extLst>
                    <a:ext uri="{9D8B030D-6E8A-4147-A177-3AD203B41FA5}">
                      <a16:colId xmlns:a16="http://schemas.microsoft.com/office/drawing/2014/main" val="426923745"/>
                    </a:ext>
                  </a:extLst>
                </a:gridCol>
                <a:gridCol w="405393">
                  <a:extLst>
                    <a:ext uri="{9D8B030D-6E8A-4147-A177-3AD203B41FA5}">
                      <a16:colId xmlns:a16="http://schemas.microsoft.com/office/drawing/2014/main" val="2248193627"/>
                    </a:ext>
                  </a:extLst>
                </a:gridCol>
                <a:gridCol w="484572">
                  <a:extLst>
                    <a:ext uri="{9D8B030D-6E8A-4147-A177-3AD203B41FA5}">
                      <a16:colId xmlns:a16="http://schemas.microsoft.com/office/drawing/2014/main" val="792098901"/>
                    </a:ext>
                  </a:extLst>
                </a:gridCol>
                <a:gridCol w="484572">
                  <a:extLst>
                    <a:ext uri="{9D8B030D-6E8A-4147-A177-3AD203B41FA5}">
                      <a16:colId xmlns:a16="http://schemas.microsoft.com/office/drawing/2014/main" val="4264272114"/>
                    </a:ext>
                  </a:extLst>
                </a:gridCol>
                <a:gridCol w="608090">
                  <a:extLst>
                    <a:ext uri="{9D8B030D-6E8A-4147-A177-3AD203B41FA5}">
                      <a16:colId xmlns:a16="http://schemas.microsoft.com/office/drawing/2014/main" val="2479941292"/>
                    </a:ext>
                  </a:extLst>
                </a:gridCol>
                <a:gridCol w="1241517">
                  <a:extLst>
                    <a:ext uri="{9D8B030D-6E8A-4147-A177-3AD203B41FA5}">
                      <a16:colId xmlns:a16="http://schemas.microsoft.com/office/drawing/2014/main" val="2135657577"/>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spc="-25">
                          <a:solidFill>
                            <a:srgbClr val="000000"/>
                          </a:solidFill>
                          <a:effectLst/>
                          <a:latin typeface="Calibri" panose="020F0502020204030204" pitchFamily="34" charset="0"/>
                        </a:rPr>
                        <a:t>B11</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spc="-25">
                          <a:solidFill>
                            <a:srgbClr val="000000"/>
                          </a:solidFill>
                          <a:effectLst/>
                          <a:latin typeface="Calibri" panose="020F0502020204030204" pitchFamily="34" charset="0"/>
                        </a:rPr>
                        <a:t>B19</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spc="-25">
                          <a:solidFill>
                            <a:srgbClr val="000000"/>
                          </a:solidFill>
                          <a:effectLst/>
                          <a:latin typeface="Calibri" panose="020F0502020204030204" pitchFamily="34" charset="0"/>
                        </a:rPr>
                        <a:t>B20</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spc="-25">
                          <a:solidFill>
                            <a:srgbClr val="000000"/>
                          </a:solidFill>
                          <a:effectLst/>
                          <a:latin typeface="Calibri" panose="020F0502020204030204" pitchFamily="34" charset="0"/>
                        </a:rPr>
                        <a:t>B21</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spc="-25">
                          <a:solidFill>
                            <a:srgbClr val="000000"/>
                          </a:solidFill>
                          <a:effectLst/>
                          <a:latin typeface="Calibri" panose="020F0502020204030204" pitchFamily="34" charset="0"/>
                        </a:rPr>
                        <a:t>B24</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spc="-25">
                          <a:solidFill>
                            <a:srgbClr val="000000"/>
                          </a:solidFill>
                          <a:effectLst/>
                          <a:latin typeface="Calibri" panose="020F0502020204030204" pitchFamily="34" charset="0"/>
                        </a:rPr>
                        <a:t>B25</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spc="-25">
                          <a:solidFill>
                            <a:srgbClr val="000000"/>
                          </a:solidFill>
                          <a:effectLst/>
                          <a:latin typeface="Calibri" panose="020F0502020204030204" pitchFamily="34" charset="0"/>
                        </a:rPr>
                        <a:t>B26</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B31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B38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9111694"/>
                  </a:ext>
                </a:extLst>
              </a:tr>
              <a:tr h="3810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100" b="0" i="0" u="none" strike="noStrike">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RU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UL FEC Coding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UL EHT-MCS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SS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UL Target Receive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PS160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100107"/>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69923442"/>
                  </a:ext>
                </a:extLst>
              </a:tr>
              <a:tr h="190500">
                <a:tc gridSpan="15">
                  <a:txBody>
                    <a:bodyPr/>
                    <a:lstStyle/>
                    <a:p>
                      <a:pPr algn="ctr" fontAlgn="b"/>
                      <a:r>
                        <a:rPr lang="en-US" sz="1100" b="1" i="0" u="none" strike="noStrike" dirty="0">
                          <a:solidFill>
                            <a:srgbClr val="000000"/>
                          </a:solidFill>
                          <a:effectLst/>
                          <a:latin typeface="Calibri" panose="020F0502020204030204" pitchFamily="34" charset="0"/>
                        </a:rPr>
                        <a:t>Figure 9-87i—EHT variant User Info field format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3203042"/>
                  </a:ext>
                </a:extLst>
              </a:tr>
            </a:tbl>
          </a:graphicData>
        </a:graphic>
      </p:graphicFrame>
      <p:graphicFrame>
        <p:nvGraphicFramePr>
          <p:cNvPr id="9" name="Table 8">
            <a:extLst>
              <a:ext uri="{FF2B5EF4-FFF2-40B4-BE49-F238E27FC236}">
                <a16:creationId xmlns:a16="http://schemas.microsoft.com/office/drawing/2014/main" id="{34DD0490-C6AF-BFE7-1830-B3D8047E51EA}"/>
              </a:ext>
            </a:extLst>
          </p:cNvPr>
          <p:cNvGraphicFramePr>
            <a:graphicFrameLocks noGrp="1"/>
          </p:cNvGraphicFramePr>
          <p:nvPr>
            <p:extLst>
              <p:ext uri="{D42A27DB-BD31-4B8C-83A1-F6EECF244321}">
                <p14:modId xmlns:p14="http://schemas.microsoft.com/office/powerpoint/2010/main" val="3846092324"/>
              </p:ext>
            </p:extLst>
          </p:nvPr>
        </p:nvGraphicFramePr>
        <p:xfrm>
          <a:off x="2234407" y="4358962"/>
          <a:ext cx="4673600" cy="952500"/>
        </p:xfrm>
        <a:graphic>
          <a:graphicData uri="http://schemas.openxmlformats.org/drawingml/2006/table">
            <a:tbl>
              <a:tblPr/>
              <a:tblGrid>
                <a:gridCol w="609600">
                  <a:extLst>
                    <a:ext uri="{9D8B030D-6E8A-4147-A177-3AD203B41FA5}">
                      <a16:colId xmlns:a16="http://schemas.microsoft.com/office/drawing/2014/main" val="382746648"/>
                    </a:ext>
                  </a:extLst>
                </a:gridCol>
                <a:gridCol w="1016000">
                  <a:extLst>
                    <a:ext uri="{9D8B030D-6E8A-4147-A177-3AD203B41FA5}">
                      <a16:colId xmlns:a16="http://schemas.microsoft.com/office/drawing/2014/main" val="2320430772"/>
                    </a:ext>
                  </a:extLst>
                </a:gridCol>
                <a:gridCol w="1016000">
                  <a:extLst>
                    <a:ext uri="{9D8B030D-6E8A-4147-A177-3AD203B41FA5}">
                      <a16:colId xmlns:a16="http://schemas.microsoft.com/office/drawing/2014/main" val="3584183825"/>
                    </a:ext>
                  </a:extLst>
                </a:gridCol>
                <a:gridCol w="1016000">
                  <a:extLst>
                    <a:ext uri="{9D8B030D-6E8A-4147-A177-3AD203B41FA5}">
                      <a16:colId xmlns:a16="http://schemas.microsoft.com/office/drawing/2014/main" val="4259148953"/>
                    </a:ext>
                  </a:extLst>
                </a:gridCol>
                <a:gridCol w="1016000">
                  <a:extLst>
                    <a:ext uri="{9D8B030D-6E8A-4147-A177-3AD203B41FA5}">
                      <a16:colId xmlns:a16="http://schemas.microsoft.com/office/drawing/2014/main" val="2923236242"/>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B5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9102916"/>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100" b="0" i="0" u="none" strike="noStrike" dirty="0">
                          <a:solidFill>
                            <a:srgbClr val="000000"/>
                          </a:solidFill>
                          <a:effectLst/>
                          <a:latin typeface="Calibri" panose="020F0502020204030204" pitchFamily="34" charset="0"/>
                        </a:rPr>
                        <a:t>Starting Spatial Stream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647456712"/>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tcPr>
                </a:tc>
                <a:tc gridSpan="2">
                  <a:txBody>
                    <a:bodyPr/>
                    <a:lstStyle/>
                    <a:p>
                      <a:pPr algn="ctr" fontAlgn="b"/>
                      <a:r>
                        <a:rPr lang="en-US" sz="1100" b="0" i="0" u="none" strike="noStrike" dirty="0">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745530873"/>
                  </a:ext>
                </a:extLst>
              </a:tr>
              <a:tr h="190500">
                <a:tc gridSpan="5">
                  <a:txBody>
                    <a:bodyPr/>
                    <a:lstStyle/>
                    <a:p>
                      <a:pPr algn="ctr" fontAlgn="b"/>
                      <a:r>
                        <a:rPr lang="en-US" sz="1000" b="1" i="0" u="none" strike="noStrike" dirty="0">
                          <a:solidFill>
                            <a:srgbClr val="000000"/>
                          </a:solidFill>
                          <a:effectLst/>
                          <a:latin typeface="Arial" panose="020B0604020202020204" pitchFamily="34" charset="0"/>
                        </a:rPr>
                        <a:t>Figure 9-87j—SS Allocation subfield format of an EHT variant User Info field</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38720063"/>
                  </a:ext>
                </a:extLst>
              </a:tr>
            </a:tbl>
          </a:graphicData>
        </a:graphic>
      </p:graphicFrame>
    </p:spTree>
    <p:extLst>
      <p:ext uri="{BB962C8B-B14F-4D97-AF65-F5344CB8AC3E}">
        <p14:creationId xmlns:p14="http://schemas.microsoft.com/office/powerpoint/2010/main" val="4160762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09EE4-1ECA-96A9-7616-A00E4380520B}"/>
              </a:ext>
            </a:extLst>
          </p:cNvPr>
          <p:cNvSpPr>
            <a:spLocks noGrp="1"/>
          </p:cNvSpPr>
          <p:nvPr>
            <p:ph type="title"/>
          </p:nvPr>
        </p:nvSpPr>
        <p:spPr>
          <a:xfrm>
            <a:off x="685800" y="427117"/>
            <a:ext cx="7770814" cy="1065213"/>
          </a:xfrm>
        </p:spPr>
        <p:txBody>
          <a:bodyPr/>
          <a:lstStyle/>
          <a:p>
            <a:r>
              <a:rPr lang="en-US" dirty="0"/>
              <a:t>Introduction</a:t>
            </a:r>
          </a:p>
        </p:txBody>
      </p:sp>
      <p:sp>
        <p:nvSpPr>
          <p:cNvPr id="3" name="Content Placeholder 2">
            <a:extLst>
              <a:ext uri="{FF2B5EF4-FFF2-40B4-BE49-F238E27FC236}">
                <a16:creationId xmlns:a16="http://schemas.microsoft.com/office/drawing/2014/main" id="{A331C490-876C-C46B-96D3-AFCCE207568E}"/>
              </a:ext>
            </a:extLst>
          </p:cNvPr>
          <p:cNvSpPr>
            <a:spLocks noGrp="1"/>
          </p:cNvSpPr>
          <p:nvPr>
            <p:ph idx="1"/>
          </p:nvPr>
        </p:nvSpPr>
        <p:spPr>
          <a:xfrm>
            <a:off x="457200" y="1620471"/>
            <a:ext cx="7952874" cy="4854945"/>
          </a:xfrm>
        </p:spPr>
        <p:txBody>
          <a:bodyPr/>
          <a:lstStyle/>
          <a:p>
            <a:r>
              <a:rPr lang="en-US" sz="2000" dirty="0">
                <a:solidFill>
                  <a:schemeClr val="tx1"/>
                </a:solidFill>
              </a:rPr>
              <a:t>Two contributions discussed on the Trigger Frame format and expansion for UHR [1-2]</a:t>
            </a:r>
          </a:p>
          <a:p>
            <a:r>
              <a:rPr lang="en-US" sz="2000" dirty="0">
                <a:solidFill>
                  <a:schemeClr val="tx1"/>
                </a:solidFill>
              </a:rPr>
              <a:t>Trigger Frame for UHR needs changes to accommodate the following</a:t>
            </a:r>
          </a:p>
          <a:p>
            <a:pPr lvl="1"/>
            <a:r>
              <a:rPr lang="en-US" sz="1600" dirty="0">
                <a:solidFill>
                  <a:schemeClr val="tx1"/>
                </a:solidFill>
              </a:rPr>
              <a:t>PHY Version Identifier set to 1 for UHR [3]</a:t>
            </a:r>
          </a:p>
          <a:p>
            <a:pPr lvl="1"/>
            <a:r>
              <a:rPr lang="en-US" sz="1600" dirty="0">
                <a:solidFill>
                  <a:schemeClr val="tx1"/>
                </a:solidFill>
              </a:rPr>
              <a:t>4 new MCSs in 11bn [4]</a:t>
            </a:r>
          </a:p>
          <a:p>
            <a:pPr lvl="1"/>
            <a:r>
              <a:rPr lang="en-US" sz="1600" dirty="0">
                <a:solidFill>
                  <a:schemeClr val="tx1"/>
                </a:solidFill>
              </a:rPr>
              <a:t>Longer LDPC codewords including 2x1944 in 11bn [5]</a:t>
            </a:r>
          </a:p>
          <a:p>
            <a:pPr lvl="1"/>
            <a:r>
              <a:rPr lang="en-US" sz="1600" dirty="0">
                <a:solidFill>
                  <a:schemeClr val="tx1"/>
                </a:solidFill>
              </a:rPr>
              <a:t>DRU transmission in UHR TB PPDUs [6-7]</a:t>
            </a:r>
          </a:p>
          <a:p>
            <a:endParaRPr lang="en-US" sz="2000" dirty="0">
              <a:solidFill>
                <a:schemeClr val="tx1"/>
              </a:solidFill>
            </a:endParaRPr>
          </a:p>
          <a:p>
            <a:r>
              <a:rPr lang="en-US" sz="2000" dirty="0">
                <a:solidFill>
                  <a:schemeClr val="tx1"/>
                </a:solidFill>
              </a:rPr>
              <a:t>In this presentation, we propose our Trigger Frame design for UHR</a:t>
            </a:r>
          </a:p>
          <a:p>
            <a:r>
              <a:rPr lang="en-US" sz="2000" dirty="0">
                <a:solidFill>
                  <a:schemeClr val="tx1"/>
                </a:solidFill>
              </a:rPr>
              <a:t>Outline</a:t>
            </a:r>
          </a:p>
          <a:p>
            <a:pPr lvl="1"/>
            <a:r>
              <a:rPr lang="en-US" sz="1600" dirty="0">
                <a:solidFill>
                  <a:schemeClr val="tx1"/>
                </a:solidFill>
              </a:rPr>
              <a:t>Signaling changes to accommodate new PHY features</a:t>
            </a:r>
          </a:p>
          <a:p>
            <a:pPr lvl="1"/>
            <a:r>
              <a:rPr lang="en-US" sz="1600" dirty="0">
                <a:solidFill>
                  <a:schemeClr val="tx1"/>
                </a:solidFill>
              </a:rPr>
              <a:t>Trigger Frame format</a:t>
            </a:r>
          </a:p>
          <a:p>
            <a:pPr lvl="2"/>
            <a:r>
              <a:rPr lang="en-US" sz="1200" dirty="0">
                <a:solidFill>
                  <a:schemeClr val="tx1"/>
                </a:solidFill>
              </a:rPr>
              <a:t>Common info field / special user info field / UHR variant user info field</a:t>
            </a:r>
          </a:p>
          <a:p>
            <a:endParaRPr lang="en-US" sz="1800" dirty="0">
              <a:solidFill>
                <a:schemeClr val="tx1"/>
              </a:solidFill>
            </a:endParaRPr>
          </a:p>
        </p:txBody>
      </p:sp>
      <p:sp>
        <p:nvSpPr>
          <p:cNvPr id="4" name="Slide Number Placeholder 3">
            <a:extLst>
              <a:ext uri="{FF2B5EF4-FFF2-40B4-BE49-F238E27FC236}">
                <a16:creationId xmlns:a16="http://schemas.microsoft.com/office/drawing/2014/main" id="{8D5DC2F2-EDBA-56EC-CBC5-7C3AB85282D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601B7BE2-27EA-3001-220A-5DCB40A579B9}"/>
              </a:ext>
            </a:extLst>
          </p:cNvPr>
          <p:cNvSpPr>
            <a:spLocks noGrp="1"/>
          </p:cNvSpPr>
          <p:nvPr>
            <p:ph type="ftr" idx="14"/>
          </p:nvPr>
        </p:nvSpPr>
        <p:spPr>
          <a:xfrm>
            <a:off x="4791456" y="6475416"/>
            <a:ext cx="375088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A026CE96-FDD5-8C74-0406-2359B58EF12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740089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D69F-53D4-1AEE-DB01-5C55FEFCCFDE}"/>
              </a:ext>
            </a:extLst>
          </p:cNvPr>
          <p:cNvSpPr>
            <a:spLocks noGrp="1"/>
          </p:cNvSpPr>
          <p:nvPr>
            <p:ph type="title"/>
          </p:nvPr>
        </p:nvSpPr>
        <p:spPr/>
        <p:txBody>
          <a:bodyPr/>
          <a:lstStyle/>
          <a:p>
            <a:r>
              <a:rPr lang="en-US" dirty="0"/>
              <a:t>Signaling for New MCS &amp; DRU</a:t>
            </a:r>
          </a:p>
        </p:txBody>
      </p:sp>
      <p:sp>
        <p:nvSpPr>
          <p:cNvPr id="3" name="Content Placeholder 2">
            <a:extLst>
              <a:ext uri="{FF2B5EF4-FFF2-40B4-BE49-F238E27FC236}">
                <a16:creationId xmlns:a16="http://schemas.microsoft.com/office/drawing/2014/main" id="{F8379B77-CC5D-49A0-D7A3-8CC26A115821}"/>
              </a:ext>
            </a:extLst>
          </p:cNvPr>
          <p:cNvSpPr>
            <a:spLocks noGrp="1"/>
          </p:cNvSpPr>
          <p:nvPr>
            <p:ph idx="1"/>
          </p:nvPr>
        </p:nvSpPr>
        <p:spPr/>
        <p:txBody>
          <a:bodyPr/>
          <a:lstStyle/>
          <a:p>
            <a:r>
              <a:rPr lang="en-US" sz="2000" dirty="0"/>
              <a:t>New MCS</a:t>
            </a:r>
          </a:p>
          <a:p>
            <a:pPr lvl="1"/>
            <a:r>
              <a:rPr lang="en-US" sz="1600" dirty="0"/>
              <a:t>To add </a:t>
            </a:r>
            <a:r>
              <a:rPr lang="en-US" sz="1600" dirty="0">
                <a:solidFill>
                  <a:schemeClr val="tx1"/>
                </a:solidFill>
              </a:rPr>
              <a:t>4 new MCSs to 11bn, need to </a:t>
            </a:r>
            <a:r>
              <a:rPr lang="en-US" sz="1600" dirty="0"/>
              <a:t>expand the UL UHR-MCS subfield from 4 bits to 5 bits</a:t>
            </a:r>
          </a:p>
          <a:p>
            <a:r>
              <a:rPr lang="en-US" sz="2000" dirty="0"/>
              <a:t>DRU</a:t>
            </a:r>
          </a:p>
          <a:p>
            <a:pPr lvl="1"/>
            <a:r>
              <a:rPr lang="en-US" sz="1600" dirty="0"/>
              <a:t>Follow same signaling approach as in [8]</a:t>
            </a:r>
          </a:p>
          <a:p>
            <a:pPr lvl="2"/>
            <a:r>
              <a:rPr lang="en-US" sz="1200" dirty="0"/>
              <a:t>Use one RU Allocation subfield table in UHR trigger frame for both RRU and DRU allocation</a:t>
            </a:r>
          </a:p>
          <a:p>
            <a:pPr lvl="2"/>
            <a:r>
              <a:rPr lang="en-US" sz="1200" dirty="0"/>
              <a:t>Use a 4-bit bitmap in Common Info field/Special User Info field for DRU or RRU transmission for each 80 MHz frequency subblock</a:t>
            </a:r>
          </a:p>
          <a:p>
            <a:pPr lvl="2"/>
            <a:r>
              <a:rPr lang="en-US" sz="1200" dirty="0"/>
              <a:t>Re-purpose 2 bits of SS Allocation subfield in the UHR variant user info field for distribution BW indication in the case of DRU</a:t>
            </a:r>
          </a:p>
          <a:p>
            <a:pPr lvl="1"/>
            <a:r>
              <a:rPr lang="en-US" sz="1600" dirty="0"/>
              <a:t>Based on DRU has no MU-MIMO and supports up to 2ss [9], we propose the following changes to the SS allocation subfield in the case of DRU</a:t>
            </a:r>
          </a:p>
          <a:p>
            <a:pPr lvl="2"/>
            <a:r>
              <a:rPr lang="en-US" sz="1200" dirty="0"/>
              <a:t>Remove the starting stream index subfield</a:t>
            </a:r>
          </a:p>
          <a:p>
            <a:pPr lvl="2"/>
            <a:r>
              <a:rPr lang="en-US" sz="1200" dirty="0"/>
              <a:t>Repurpose 1 bit for the number of streams (</a:t>
            </a:r>
            <a:r>
              <a:rPr lang="en-US" sz="1200" dirty="0" err="1"/>
              <a:t>Nss</a:t>
            </a:r>
            <a:r>
              <a:rPr lang="en-US" sz="1200" dirty="0"/>
              <a:t>) indication (1ss or 2ss)</a:t>
            </a:r>
          </a:p>
          <a:p>
            <a:pPr lvl="2"/>
            <a:r>
              <a:rPr lang="en-US" sz="1200" dirty="0"/>
              <a:t>Leave remaining bits as reserved bits</a:t>
            </a:r>
          </a:p>
          <a:p>
            <a:endParaRPr lang="en-US" sz="2000" dirty="0"/>
          </a:p>
        </p:txBody>
      </p:sp>
      <p:sp>
        <p:nvSpPr>
          <p:cNvPr id="4" name="Slide Number Placeholder 3">
            <a:extLst>
              <a:ext uri="{FF2B5EF4-FFF2-40B4-BE49-F238E27FC236}">
                <a16:creationId xmlns:a16="http://schemas.microsoft.com/office/drawing/2014/main" id="{60F981FF-3FF9-67AD-ECA5-999A8DFFC58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9B8A3F9-6A66-C650-A7BB-50C93E9FE0C8}"/>
              </a:ext>
            </a:extLst>
          </p:cNvPr>
          <p:cNvSpPr>
            <a:spLocks noGrp="1"/>
          </p:cNvSpPr>
          <p:nvPr>
            <p:ph type="ftr" idx="14"/>
          </p:nvPr>
        </p:nvSpPr>
        <p:spPr>
          <a:xfrm>
            <a:off x="4773168" y="6475416"/>
            <a:ext cx="3769170"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40B78EA7-A092-4540-490E-08FC491AF9B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81999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D69F-53D4-1AEE-DB01-5C55FEFCCFDE}"/>
              </a:ext>
            </a:extLst>
          </p:cNvPr>
          <p:cNvSpPr>
            <a:spLocks noGrp="1"/>
          </p:cNvSpPr>
          <p:nvPr>
            <p:ph type="title"/>
          </p:nvPr>
        </p:nvSpPr>
        <p:spPr/>
        <p:txBody>
          <a:bodyPr/>
          <a:lstStyle/>
          <a:p>
            <a:r>
              <a:rPr lang="en-US" dirty="0"/>
              <a:t>Signaling Discussion for 2x LDPC (1/2)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8379B77-CC5D-49A0-D7A3-8CC26A115821}"/>
                  </a:ext>
                </a:extLst>
              </p:cNvPr>
              <p:cNvSpPr>
                <a:spLocks noGrp="1"/>
              </p:cNvSpPr>
              <p:nvPr>
                <p:ph idx="1"/>
              </p:nvPr>
            </p:nvSpPr>
            <p:spPr/>
            <p:txBody>
              <a:bodyPr/>
              <a:lstStyle/>
              <a:p>
                <a:r>
                  <a:rPr lang="en-US" sz="2000" dirty="0"/>
                  <a:t>2x LDPC (codeword size of 3888) is likely an optional feature in 11bn</a:t>
                </a:r>
              </a:p>
              <a:p>
                <a:pPr>
                  <a:lnSpc>
                    <a:spcPct val="90000"/>
                  </a:lnSpc>
                </a:pPr>
                <a:endParaRPr lang="en-US" sz="2000" dirty="0"/>
              </a:p>
              <a:p>
                <a:pPr>
                  <a:lnSpc>
                    <a:spcPct val="90000"/>
                  </a:lnSpc>
                </a:pPr>
                <a:r>
                  <a:rPr lang="en-US" sz="2000" dirty="0"/>
                  <a:t>Traditionally the usage of codeword size is solely based on </a:t>
                </a:r>
                <a14:m>
                  <m:oMath xmlns:m="http://schemas.openxmlformats.org/officeDocument/2006/math">
                    <m:sSub>
                      <m:sSubPr>
                        <m:ctrlPr>
                          <a:rPr lang="en-US" sz="2000" i="1" dirty="0" smtClean="0">
                            <a:latin typeface="Cambria Math" panose="02040503050406030204" pitchFamily="18" charset="0"/>
                          </a:rPr>
                        </m:ctrlPr>
                      </m:sSubPr>
                      <m:e>
                        <m:r>
                          <a:rPr lang="en-US" sz="2000" i="1" dirty="0" smtClean="0">
                            <a:latin typeface="Cambria Math" panose="02040503050406030204" pitchFamily="18" charset="0"/>
                          </a:rPr>
                          <m:t>𝑁</m:t>
                        </m:r>
                      </m:e>
                      <m:sub>
                        <m:r>
                          <a:rPr lang="en-US" sz="2000" i="1" dirty="0" smtClean="0">
                            <a:latin typeface="Cambria Math" panose="02040503050406030204" pitchFamily="18" charset="0"/>
                          </a:rPr>
                          <m:t>𝑎𝑣𝑏𝑖𝑡𝑠</m:t>
                        </m:r>
                      </m:sub>
                    </m:sSub>
                  </m:oMath>
                </a14:m>
                <a:endParaRPr lang="en-US" sz="2000" dirty="0"/>
              </a:p>
              <a:p>
                <a:pPr>
                  <a:lnSpc>
                    <a:spcPct val="90000"/>
                  </a:lnSpc>
                </a:pPr>
                <a:endParaRPr lang="en-US" sz="2000" dirty="0"/>
              </a:p>
              <a:p>
                <a:pPr>
                  <a:lnSpc>
                    <a:spcPct val="90000"/>
                  </a:lnSpc>
                </a:pPr>
                <a:r>
                  <a:rPr lang="en-US" sz="2000" dirty="0"/>
                  <a:t>For 2x LDPC, on top of similar way to choose the codeword size, there is additional benefit to add a signaling bit to indicate 2x LDPC (i.e., using nominal codeword size of 3888) </a:t>
                </a:r>
              </a:p>
              <a:p>
                <a:pPr lvl="1">
                  <a:lnSpc>
                    <a:spcPct val="90000"/>
                  </a:lnSpc>
                </a:pPr>
                <a:r>
                  <a:rPr lang="en-US" sz="1600" dirty="0"/>
                  <a:t>Broadcast packets cannot use 2x LDPC if STA Rx support of 2x LDPC is optional</a:t>
                </a:r>
              </a:p>
              <a:p>
                <a:pPr lvl="2">
                  <a:lnSpc>
                    <a:spcPct val="90000"/>
                  </a:lnSpc>
                </a:pPr>
                <a:r>
                  <a:rPr lang="en-US" sz="1200" dirty="0"/>
                  <a:t>Transmitter cannot be certain that only 2x-LDPC capable STAs will be decoding the packet</a:t>
                </a:r>
              </a:p>
              <a:p>
                <a:pPr lvl="1">
                  <a:lnSpc>
                    <a:spcPct val="90000"/>
                  </a:lnSpc>
                </a:pPr>
                <a:r>
                  <a:rPr lang="en-US" sz="1600" dirty="0"/>
                  <a:t>Currently, no PHY signaling exists which identifies a broadcast packet</a:t>
                </a:r>
              </a:p>
              <a:p>
                <a:pPr lvl="2">
                  <a:lnSpc>
                    <a:spcPct val="90000"/>
                  </a:lnSpc>
                </a:pPr>
                <a:r>
                  <a:rPr lang="en-US" sz="1200" dirty="0"/>
                  <a:t>Even 2x LDPC-capable receivers cannot be sure if 2x LDPC is being used in a PPDU</a:t>
                </a:r>
              </a:p>
              <a:p>
                <a:pPr lvl="1">
                  <a:lnSpc>
                    <a:spcPct val="90000"/>
                  </a:lnSpc>
                </a:pPr>
                <a:r>
                  <a:rPr lang="en-US" sz="1600" dirty="0"/>
                  <a:t>This signaling bit also allows more flexibility in turning ON 2x LDPC for appropriate packet sizes at the transmitter</a:t>
                </a:r>
                <a:endParaRPr lang="en-US" sz="2000" dirty="0"/>
              </a:p>
              <a:p>
                <a:endParaRPr lang="en-US" sz="2000" dirty="0"/>
              </a:p>
            </p:txBody>
          </p:sp>
        </mc:Choice>
        <mc:Fallback xmlns="">
          <p:sp>
            <p:nvSpPr>
              <p:cNvPr id="3" name="Content Placeholder 2">
                <a:extLst>
                  <a:ext uri="{FF2B5EF4-FFF2-40B4-BE49-F238E27FC236}">
                    <a16:creationId xmlns:a16="http://schemas.microsoft.com/office/drawing/2014/main" id="{F8379B77-CC5D-49A0-D7A3-8CC26A115821}"/>
                  </a:ext>
                </a:extLst>
              </p:cNvPr>
              <p:cNvSpPr>
                <a:spLocks noGrp="1" noRot="1" noChangeAspect="1" noMove="1" noResize="1" noEditPoints="1" noAdjustHandles="1" noChangeArrowheads="1" noChangeShapeType="1" noTextEdit="1"/>
              </p:cNvSpPr>
              <p:nvPr>
                <p:ph idx="1"/>
              </p:nvPr>
            </p:nvSpPr>
            <p:spPr>
              <a:blipFill>
                <a:blip r:embed="rId2"/>
                <a:stretch>
                  <a:fillRect l="-706" t="-741" r="-133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0F981FF-3FF9-67AD-ECA5-999A8DFFC58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9B8A3F9-6A66-C650-A7BB-50C93E9FE0C8}"/>
              </a:ext>
            </a:extLst>
          </p:cNvPr>
          <p:cNvSpPr>
            <a:spLocks noGrp="1"/>
          </p:cNvSpPr>
          <p:nvPr>
            <p:ph type="ftr" idx="14"/>
          </p:nvPr>
        </p:nvSpPr>
        <p:spPr>
          <a:xfrm>
            <a:off x="4773168" y="6475416"/>
            <a:ext cx="3769170"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40B78EA7-A092-4540-490E-08FC491AF9B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49101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D69F-53D4-1AEE-DB01-5C55FEFCCFDE}"/>
              </a:ext>
            </a:extLst>
          </p:cNvPr>
          <p:cNvSpPr>
            <a:spLocks noGrp="1"/>
          </p:cNvSpPr>
          <p:nvPr>
            <p:ph type="title"/>
          </p:nvPr>
        </p:nvSpPr>
        <p:spPr/>
        <p:txBody>
          <a:bodyPr/>
          <a:lstStyle/>
          <a:p>
            <a:r>
              <a:rPr lang="en-US" dirty="0"/>
              <a:t>Signaling Discussion for 2x LDPC (2/2)</a:t>
            </a:r>
          </a:p>
        </p:txBody>
      </p:sp>
      <p:sp>
        <p:nvSpPr>
          <p:cNvPr id="3" name="Content Placeholder 2">
            <a:extLst>
              <a:ext uri="{FF2B5EF4-FFF2-40B4-BE49-F238E27FC236}">
                <a16:creationId xmlns:a16="http://schemas.microsoft.com/office/drawing/2014/main" id="{F8379B77-CC5D-49A0-D7A3-8CC26A115821}"/>
              </a:ext>
            </a:extLst>
          </p:cNvPr>
          <p:cNvSpPr>
            <a:spLocks noGrp="1"/>
          </p:cNvSpPr>
          <p:nvPr>
            <p:ph idx="1"/>
          </p:nvPr>
        </p:nvSpPr>
        <p:spPr/>
        <p:txBody>
          <a:bodyPr/>
          <a:lstStyle/>
          <a:p>
            <a:r>
              <a:rPr lang="en-US" sz="2000" dirty="0"/>
              <a:t>Signaling design &amp; Rx behavior</a:t>
            </a:r>
          </a:p>
          <a:p>
            <a:pPr lvl="1"/>
            <a:r>
              <a:rPr lang="en-US" sz="1600" dirty="0">
                <a:ea typeface="Calibri" panose="020F0502020204030204" pitchFamily="34" charset="0"/>
                <a:cs typeface="Calibri" panose="020F0502020204030204" pitchFamily="34" charset="0"/>
              </a:rPr>
              <a:t>Propose to use 1 bit in user (info) fields to signal the use of the nominal codeword size of 3888 in a PPDU</a:t>
            </a:r>
          </a:p>
          <a:p>
            <a:pPr lvl="2"/>
            <a:r>
              <a:rPr lang="en-US" sz="1200" dirty="0">
                <a:ea typeface="Calibri" panose="020F0502020204030204" pitchFamily="34" charset="0"/>
                <a:cs typeface="Calibri" panose="020F0502020204030204" pitchFamily="34" charset="0"/>
              </a:rPr>
              <a:t>If this bit indicates ON, codeword size of 3888 is used in a PPDU</a:t>
            </a:r>
          </a:p>
          <a:p>
            <a:pPr lvl="2"/>
            <a:r>
              <a:rPr lang="en-US" sz="1200" dirty="0">
                <a:ea typeface="Calibri" panose="020F0502020204030204" pitchFamily="34" charset="0"/>
                <a:cs typeface="Calibri" panose="020F0502020204030204" pitchFamily="34" charset="0"/>
              </a:rPr>
              <a:t>If this bit indicates OFF, codeword size of 3888 is not used; Rx uses the existing codeword size selection procedure to choose codeword size</a:t>
            </a:r>
          </a:p>
          <a:p>
            <a:r>
              <a:rPr lang="en-US" sz="2000" dirty="0"/>
              <a:t>Tx Side 2x Codeword Size Selection</a:t>
            </a:r>
          </a:p>
          <a:p>
            <a:pPr lvl="1"/>
            <a:r>
              <a:rPr lang="en-US" sz="1600" dirty="0">
                <a:effectLst/>
                <a:ea typeface="Calibri" panose="020F0502020204030204" pitchFamily="34" charset="0"/>
                <a:cs typeface="Calibri" panose="020F0502020204030204" pitchFamily="34" charset="0"/>
              </a:rPr>
              <a:t>Tx has freedom in choosing the nominal codeword size</a:t>
            </a:r>
          </a:p>
          <a:p>
            <a:pPr lvl="1"/>
            <a:r>
              <a:rPr lang="en-US" sz="1600" dirty="0">
                <a:ea typeface="Calibri" panose="020F0502020204030204" pitchFamily="34" charset="0"/>
                <a:cs typeface="Calibri" panose="020F0502020204030204" pitchFamily="34" charset="0"/>
              </a:rPr>
              <a:t>Still want to follow similar way as using the existing codeword size selection table so that Rx doesn’t have to deal with arbitrary usage of 2x LDPC</a:t>
            </a:r>
            <a:endParaRPr lang="en-US" sz="1600" dirty="0">
              <a:effectLst/>
              <a:ea typeface="Calibri" panose="020F0502020204030204" pitchFamily="34" charset="0"/>
              <a:cs typeface="Calibri" panose="020F0502020204030204" pitchFamily="34" charset="0"/>
            </a:endParaRPr>
          </a:p>
          <a:p>
            <a:pPr lvl="1"/>
            <a:r>
              <a:rPr lang="en-US" sz="1600" dirty="0">
                <a:effectLst/>
                <a:ea typeface="Calibri" panose="020F0502020204030204" pitchFamily="34" charset="0"/>
                <a:cs typeface="Calibri" panose="020F0502020204030204" pitchFamily="34" charset="0"/>
              </a:rPr>
              <a:t>Need basic guidelines to use the nominal codeword size of 3888</a:t>
            </a:r>
          </a:p>
          <a:p>
            <a:pPr lvl="2"/>
            <a:r>
              <a:rPr lang="en-US" sz="1200" dirty="0">
                <a:effectLst/>
                <a:ea typeface="Calibri" panose="020F0502020204030204" pitchFamily="34" charset="0"/>
                <a:cs typeface="Calibri" panose="020F0502020204030204" pitchFamily="34" charset="0"/>
              </a:rPr>
              <a:t>If the packet size is smaller than a threshold, 2x LDPC is not used; use </a:t>
            </a:r>
            <a:r>
              <a:rPr lang="en-US" sz="1200" dirty="0">
                <a:ea typeface="Calibri" panose="020F0502020204030204" pitchFamily="34" charset="0"/>
                <a:cs typeface="Calibri" panose="020F0502020204030204" pitchFamily="34" charset="0"/>
              </a:rPr>
              <a:t>the existing codeword size selection to choose codeword size</a:t>
            </a:r>
            <a:endParaRPr lang="en-US" sz="1200" dirty="0">
              <a:effectLst/>
              <a:ea typeface="Calibri" panose="020F0502020204030204" pitchFamily="34" charset="0"/>
              <a:cs typeface="Calibri" panose="020F0502020204030204" pitchFamily="34" charset="0"/>
            </a:endParaRPr>
          </a:p>
          <a:p>
            <a:pPr lvl="2"/>
            <a:r>
              <a:rPr lang="en-US" sz="1200" dirty="0">
                <a:ea typeface="Calibri" panose="020F0502020204030204" pitchFamily="34" charset="0"/>
                <a:cs typeface="Calibri" panose="020F0502020204030204" pitchFamily="34" charset="0"/>
              </a:rPr>
              <a:t>If the packet size is larger than the threshold, 2x LDPC may be used</a:t>
            </a:r>
          </a:p>
          <a:p>
            <a:endParaRPr lang="en-US" sz="2000" dirty="0"/>
          </a:p>
          <a:p>
            <a:endParaRPr lang="en-US" sz="2000" dirty="0"/>
          </a:p>
        </p:txBody>
      </p:sp>
      <p:sp>
        <p:nvSpPr>
          <p:cNvPr id="4" name="Slide Number Placeholder 3">
            <a:extLst>
              <a:ext uri="{FF2B5EF4-FFF2-40B4-BE49-F238E27FC236}">
                <a16:creationId xmlns:a16="http://schemas.microsoft.com/office/drawing/2014/main" id="{60F981FF-3FF9-67AD-ECA5-999A8DFFC58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9B8A3F9-6A66-C650-A7BB-50C93E9FE0C8}"/>
              </a:ext>
            </a:extLst>
          </p:cNvPr>
          <p:cNvSpPr>
            <a:spLocks noGrp="1"/>
          </p:cNvSpPr>
          <p:nvPr>
            <p:ph type="ftr" idx="14"/>
          </p:nvPr>
        </p:nvSpPr>
        <p:spPr>
          <a:xfrm>
            <a:off x="4773168" y="6475416"/>
            <a:ext cx="3769170"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40B78EA7-A092-4540-490E-08FC491AF9B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46472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solidFill>
                  <a:schemeClr val="tx1"/>
                </a:solidFill>
              </a:rPr>
              <a:t>Trigger Frame Format for UHR</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741872"/>
            <a:ext cx="7770814" cy="4434841"/>
          </a:xfrm>
        </p:spPr>
        <p:txBody>
          <a:bodyPr/>
          <a:lstStyle/>
          <a:p>
            <a:r>
              <a:rPr lang="en-US" sz="2000" dirty="0"/>
              <a:t>Propose to re</a:t>
            </a:r>
            <a:r>
              <a:rPr lang="en-US" sz="2000" dirty="0">
                <a:solidFill>
                  <a:schemeClr val="tx1"/>
                </a:solidFill>
              </a:rPr>
              <a:t>use the EHT variant approach, to solicit TB PPDUs of a single post-HE generation</a:t>
            </a:r>
          </a:p>
          <a:p>
            <a:pPr lvl="1"/>
            <a:r>
              <a:rPr lang="en-US" sz="1600" dirty="0">
                <a:solidFill>
                  <a:schemeClr val="tx1"/>
                </a:solidFill>
              </a:rPr>
              <a:t>Use only one special user info field, located immediately after the Common Info field</a:t>
            </a:r>
          </a:p>
          <a:p>
            <a:pPr lvl="1"/>
            <a:r>
              <a:rPr lang="en-US" sz="1600" dirty="0">
                <a:solidFill>
                  <a:schemeClr val="tx1"/>
                </a:solidFill>
              </a:rPr>
              <a:t>Set PHY Version Identifier to 1 for UHR (value 0 is currently used for EHT)</a:t>
            </a:r>
          </a:p>
          <a:p>
            <a:r>
              <a:rPr lang="en-US" sz="2000" dirty="0"/>
              <a:t>No size change in user info fields</a:t>
            </a:r>
          </a:p>
          <a:p>
            <a:pPr lvl="1"/>
            <a:r>
              <a:rPr lang="en-US" sz="1600" dirty="0"/>
              <a:t>Our signaling design could fit in current agreed upon new features</a:t>
            </a:r>
          </a:p>
          <a:p>
            <a:endParaRPr lang="en-US" sz="20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8" name="Table 7">
            <a:extLst>
              <a:ext uri="{FF2B5EF4-FFF2-40B4-BE49-F238E27FC236}">
                <a16:creationId xmlns:a16="http://schemas.microsoft.com/office/drawing/2014/main" id="{F855074D-F41A-FF48-7492-D619DC410A45}"/>
              </a:ext>
            </a:extLst>
          </p:cNvPr>
          <p:cNvGraphicFramePr>
            <a:graphicFrameLocks noGrp="1"/>
          </p:cNvGraphicFramePr>
          <p:nvPr>
            <p:extLst>
              <p:ext uri="{D42A27DB-BD31-4B8C-83A1-F6EECF244321}">
                <p14:modId xmlns:p14="http://schemas.microsoft.com/office/powerpoint/2010/main" val="3559711610"/>
              </p:ext>
            </p:extLst>
          </p:nvPr>
        </p:nvGraphicFramePr>
        <p:xfrm>
          <a:off x="839437" y="3962340"/>
          <a:ext cx="7518404" cy="2476500"/>
        </p:xfrm>
        <a:graphic>
          <a:graphicData uri="http://schemas.openxmlformats.org/drawingml/2006/table">
            <a:tbl>
              <a:tblPr/>
              <a:tblGrid>
                <a:gridCol w="609086">
                  <a:extLst>
                    <a:ext uri="{9D8B030D-6E8A-4147-A177-3AD203B41FA5}">
                      <a16:colId xmlns:a16="http://schemas.microsoft.com/office/drawing/2014/main" val="1082831722"/>
                    </a:ext>
                  </a:extLst>
                </a:gridCol>
                <a:gridCol w="609086">
                  <a:extLst>
                    <a:ext uri="{9D8B030D-6E8A-4147-A177-3AD203B41FA5}">
                      <a16:colId xmlns:a16="http://schemas.microsoft.com/office/drawing/2014/main" val="669901431"/>
                    </a:ext>
                  </a:extLst>
                </a:gridCol>
                <a:gridCol w="609086">
                  <a:extLst>
                    <a:ext uri="{9D8B030D-6E8A-4147-A177-3AD203B41FA5}">
                      <a16:colId xmlns:a16="http://schemas.microsoft.com/office/drawing/2014/main" val="2648846769"/>
                    </a:ext>
                  </a:extLst>
                </a:gridCol>
                <a:gridCol w="609086">
                  <a:extLst>
                    <a:ext uri="{9D8B030D-6E8A-4147-A177-3AD203B41FA5}">
                      <a16:colId xmlns:a16="http://schemas.microsoft.com/office/drawing/2014/main" val="4095513157"/>
                    </a:ext>
                  </a:extLst>
                </a:gridCol>
                <a:gridCol w="609086">
                  <a:extLst>
                    <a:ext uri="{9D8B030D-6E8A-4147-A177-3AD203B41FA5}">
                      <a16:colId xmlns:a16="http://schemas.microsoft.com/office/drawing/2014/main" val="2181335927"/>
                    </a:ext>
                  </a:extLst>
                </a:gridCol>
                <a:gridCol w="713772">
                  <a:extLst>
                    <a:ext uri="{9D8B030D-6E8A-4147-A177-3AD203B41FA5}">
                      <a16:colId xmlns:a16="http://schemas.microsoft.com/office/drawing/2014/main" val="4122919608"/>
                    </a:ext>
                  </a:extLst>
                </a:gridCol>
                <a:gridCol w="713772">
                  <a:extLst>
                    <a:ext uri="{9D8B030D-6E8A-4147-A177-3AD203B41FA5}">
                      <a16:colId xmlns:a16="http://schemas.microsoft.com/office/drawing/2014/main" val="3224046303"/>
                    </a:ext>
                  </a:extLst>
                </a:gridCol>
                <a:gridCol w="609086">
                  <a:extLst>
                    <a:ext uri="{9D8B030D-6E8A-4147-A177-3AD203B41FA5}">
                      <a16:colId xmlns:a16="http://schemas.microsoft.com/office/drawing/2014/main" val="418906981"/>
                    </a:ext>
                  </a:extLst>
                </a:gridCol>
                <a:gridCol w="609086">
                  <a:extLst>
                    <a:ext uri="{9D8B030D-6E8A-4147-A177-3AD203B41FA5}">
                      <a16:colId xmlns:a16="http://schemas.microsoft.com/office/drawing/2014/main" val="3382882988"/>
                    </a:ext>
                  </a:extLst>
                </a:gridCol>
                <a:gridCol w="609086">
                  <a:extLst>
                    <a:ext uri="{9D8B030D-6E8A-4147-A177-3AD203B41FA5}">
                      <a16:colId xmlns:a16="http://schemas.microsoft.com/office/drawing/2014/main" val="850421303"/>
                    </a:ext>
                  </a:extLst>
                </a:gridCol>
                <a:gridCol w="609086">
                  <a:extLst>
                    <a:ext uri="{9D8B030D-6E8A-4147-A177-3AD203B41FA5}">
                      <a16:colId xmlns:a16="http://schemas.microsoft.com/office/drawing/2014/main" val="2016956026"/>
                    </a:ext>
                  </a:extLst>
                </a:gridCol>
                <a:gridCol w="609086">
                  <a:extLst>
                    <a:ext uri="{9D8B030D-6E8A-4147-A177-3AD203B41FA5}">
                      <a16:colId xmlns:a16="http://schemas.microsoft.com/office/drawing/2014/main" val="607946357"/>
                    </a:ext>
                  </a:extLst>
                </a:gridCol>
              </a:tblGrid>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gridSpan="4">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User Info List</a:t>
                      </a:r>
                    </a:p>
                  </a:txBody>
                  <a:tcPr marL="0" marR="0" marT="0" marB="0">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278324920"/>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128027027"/>
                  </a:ext>
                </a:extLst>
              </a:tr>
              <a:tr h="7620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Only 1 Special User Info field</a:t>
                      </a:r>
                    </a:p>
                  </a:txBody>
                  <a:tcPr marL="0" marR="0" marT="0" marB="0" anchor="b">
                    <a:lnL>
                      <a:noFill/>
                    </a:lnL>
                    <a:lnR>
                      <a:noFill/>
                    </a:lnR>
                    <a:lnT>
                      <a:noFill/>
                    </a:lnT>
                    <a:lnB>
                      <a:noFill/>
                    </a:lnB>
                    <a:lnTlToBr w="12700" cmpd="sng">
                      <a:noFill/>
                      <a:prstDash val="solid"/>
                    </a:lnTlToBr>
                    <a:lnBlToTr w="12700" cmpd="sng">
                      <a:noFill/>
                      <a:prstDash val="solid"/>
                    </a:lnBlToTr>
                    <a:noFill/>
                  </a:tcPr>
                </a:tc>
                <a:tc gridSpan="3">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User Info fields for specific non-AP STAs</a:t>
                      </a:r>
                    </a:p>
                  </a:txBody>
                  <a:tcPr marL="0" marR="0" marT="0" marB="0" anchor="ctr">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787076978"/>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9395529"/>
                  </a:ext>
                </a:extLst>
              </a:tr>
              <a:tr h="7620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ctr"/>
                      <a:endParaRPr lang="en-US" sz="1100" b="0" i="0" u="none" strike="noStrike" dirty="0">
                        <a:solidFill>
                          <a:srgbClr val="000000"/>
                        </a:solidFill>
                        <a:effectLst/>
                        <a:latin typeface="Calibri" panose="020F0502020204030204" pitchFamily="34" charset="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Frame Control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Duration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Common Info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Special User Info Field (PHY Ver. Id =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BA0FF">
                        <a:lumMod val="60000"/>
                        <a:lumOff val="40000"/>
                      </a:srgbClr>
                    </a:solid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User Info Field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User Info Field #M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Padding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FCS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7296806"/>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Octets:</a:t>
                      </a: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2</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2</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6</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6</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8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5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5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variable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5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variable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4</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788501925"/>
                  </a:ext>
                </a:extLst>
              </a:tr>
              <a:tr h="190500">
                <a:tc gridSpan="1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1" i="0" u="none" strike="noStrike" dirty="0">
                          <a:solidFill>
                            <a:srgbClr val="000000"/>
                          </a:solidFill>
                          <a:effectLst/>
                          <a:latin typeface="Calibri" panose="020F0502020204030204" pitchFamily="34" charset="0"/>
                        </a:rPr>
                        <a:t>Figure A -- Trigger frame format (with a special user info field) </a:t>
                      </a:r>
                      <a:r>
                        <a:rPr lang="en-US" sz="1100" b="1" i="0" u="none" strike="noStrike" dirty="0">
                          <a:solidFill>
                            <a:schemeClr val="tx1"/>
                          </a:solidFill>
                          <a:effectLst/>
                          <a:latin typeface="Calibri" panose="020F0502020204030204" pitchFamily="34" charset="0"/>
                        </a:rPr>
                        <a:t>for UHR</a:t>
                      </a:r>
                    </a:p>
                  </a:txBody>
                  <a:tcPr marL="0" marR="0" marT="0" marB="0" anchor="b">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17407492"/>
                  </a:ext>
                </a:extLst>
              </a:tr>
            </a:tbl>
          </a:graphicData>
        </a:graphic>
      </p:graphicFrame>
      <p:sp>
        <p:nvSpPr>
          <p:cNvPr id="9" name="Right Brace 8">
            <a:extLst>
              <a:ext uri="{FF2B5EF4-FFF2-40B4-BE49-F238E27FC236}">
                <a16:creationId xmlns:a16="http://schemas.microsoft.com/office/drawing/2014/main" id="{E8E162AD-7B5B-EFCF-3668-7665872F4976}"/>
              </a:ext>
            </a:extLst>
          </p:cNvPr>
          <p:cNvSpPr/>
          <p:nvPr/>
        </p:nvSpPr>
        <p:spPr>
          <a:xfrm rot="16200000">
            <a:off x="5764612" y="3056596"/>
            <a:ext cx="228600" cy="25146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lang="en-US" sz="1100"/>
          </a:p>
        </p:txBody>
      </p:sp>
      <p:sp>
        <p:nvSpPr>
          <p:cNvPr id="10" name="Right Brace 9">
            <a:extLst>
              <a:ext uri="{FF2B5EF4-FFF2-40B4-BE49-F238E27FC236}">
                <a16:creationId xmlns:a16="http://schemas.microsoft.com/office/drawing/2014/main" id="{7786DC5D-A7F3-968F-533D-5FB794980F06}"/>
              </a:ext>
            </a:extLst>
          </p:cNvPr>
          <p:cNvSpPr/>
          <p:nvPr/>
        </p:nvSpPr>
        <p:spPr>
          <a:xfrm rot="16200000">
            <a:off x="6050362" y="4185902"/>
            <a:ext cx="342900" cy="180975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lang="en-US" sz="1100"/>
          </a:p>
        </p:txBody>
      </p:sp>
    </p:spTree>
    <p:extLst>
      <p:ext uri="{BB962C8B-B14F-4D97-AF65-F5344CB8AC3E}">
        <p14:creationId xmlns:p14="http://schemas.microsoft.com/office/powerpoint/2010/main" val="661210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solidFill>
                  <a:schemeClr val="tx1"/>
                </a:solidFill>
              </a:rPr>
              <a:t>Trigger Frame Format for UHR (Cont’d)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r>
              <a:rPr lang="en-US" sz="1800" dirty="0">
                <a:solidFill>
                  <a:schemeClr val="tx1"/>
                </a:solidFill>
              </a:rPr>
              <a:t>The Trigger Frame format for UHR contains the following</a:t>
            </a:r>
          </a:p>
          <a:p>
            <a:pPr lvl="1"/>
            <a:r>
              <a:rPr lang="en-US" sz="1400" dirty="0">
                <a:solidFill>
                  <a:schemeClr val="tx1"/>
                </a:solidFill>
              </a:rPr>
              <a:t>UHR variant Common Info field</a:t>
            </a:r>
          </a:p>
          <a:p>
            <a:pPr lvl="1"/>
            <a:r>
              <a:rPr lang="en-US" sz="1400" dirty="0">
                <a:solidFill>
                  <a:schemeClr val="tx1"/>
                </a:solidFill>
              </a:rPr>
              <a:t>Special User Info field (PHY Version Identifier differentiates between UHR and EHT)</a:t>
            </a:r>
          </a:p>
          <a:p>
            <a:pPr lvl="1"/>
            <a:r>
              <a:rPr lang="en-US" sz="1400" dirty="0">
                <a:solidFill>
                  <a:schemeClr val="tx1"/>
                </a:solidFill>
              </a:rPr>
              <a:t>UHR variant User Info field</a:t>
            </a:r>
          </a:p>
          <a:p>
            <a:r>
              <a:rPr lang="en-GB" sz="1800" dirty="0">
                <a:solidFill>
                  <a:schemeClr val="tx1"/>
                </a:solidFill>
                <a:effectLst/>
                <a:ea typeface="Calibri" panose="020F0502020204030204" pitchFamily="34" charset="0"/>
                <a:cs typeface="Calibri" panose="020F0502020204030204" pitchFamily="34" charset="0"/>
              </a:rPr>
              <a:t>The UHR variant Common Info field and the UHR variant User Info fields are expected to use the same bit settings for B54, B55 of the Common Info field, and B39 of the User Info field as those of the EHT variant counterparts</a:t>
            </a:r>
          </a:p>
          <a:p>
            <a:r>
              <a:rPr lang="en-GB" sz="1800" dirty="0">
                <a:solidFill>
                  <a:schemeClr val="tx1"/>
                </a:solidFill>
                <a:effectLst/>
                <a:ea typeface="Calibri" panose="020F0502020204030204" pitchFamily="34" charset="0"/>
                <a:cs typeface="Calibri" panose="020F0502020204030204" pitchFamily="34" charset="0"/>
              </a:rPr>
              <a:t>The differentiation between EHT variant and UHR variant is expected to be based on the value of the PHY Version Identifier of the Special User Info field</a:t>
            </a:r>
          </a:p>
          <a:p>
            <a:endParaRPr lang="en-US" sz="1800" dirty="0">
              <a:solidFill>
                <a:schemeClr val="tx1"/>
              </a:solidFill>
            </a:endParaRPr>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11" name="Table 10">
            <a:extLst>
              <a:ext uri="{FF2B5EF4-FFF2-40B4-BE49-F238E27FC236}">
                <a16:creationId xmlns:a16="http://schemas.microsoft.com/office/drawing/2014/main" id="{269C65A9-6909-2C78-7DE4-D3A6305DE1E4}"/>
              </a:ext>
            </a:extLst>
          </p:cNvPr>
          <p:cNvGraphicFramePr>
            <a:graphicFrameLocks noGrp="1"/>
          </p:cNvGraphicFramePr>
          <p:nvPr>
            <p:extLst>
              <p:ext uri="{D42A27DB-BD31-4B8C-83A1-F6EECF244321}">
                <p14:modId xmlns:p14="http://schemas.microsoft.com/office/powerpoint/2010/main" val="4167131951"/>
              </p:ext>
            </p:extLst>
          </p:nvPr>
        </p:nvGraphicFramePr>
        <p:xfrm>
          <a:off x="2208213" y="4519362"/>
          <a:ext cx="4648200" cy="1905000"/>
        </p:xfrm>
        <a:graphic>
          <a:graphicData uri="http://schemas.openxmlformats.org/drawingml/2006/table">
            <a:tbl>
              <a:tblPr/>
              <a:tblGrid>
                <a:gridCol w="609600">
                  <a:extLst>
                    <a:ext uri="{9D8B030D-6E8A-4147-A177-3AD203B41FA5}">
                      <a16:colId xmlns:a16="http://schemas.microsoft.com/office/drawing/2014/main" val="447029925"/>
                    </a:ext>
                  </a:extLst>
                </a:gridCol>
                <a:gridCol w="609600">
                  <a:extLst>
                    <a:ext uri="{9D8B030D-6E8A-4147-A177-3AD203B41FA5}">
                      <a16:colId xmlns:a16="http://schemas.microsoft.com/office/drawing/2014/main" val="2267285252"/>
                    </a:ext>
                  </a:extLst>
                </a:gridCol>
                <a:gridCol w="609600">
                  <a:extLst>
                    <a:ext uri="{9D8B030D-6E8A-4147-A177-3AD203B41FA5}">
                      <a16:colId xmlns:a16="http://schemas.microsoft.com/office/drawing/2014/main" val="3637977887"/>
                    </a:ext>
                  </a:extLst>
                </a:gridCol>
                <a:gridCol w="825500">
                  <a:extLst>
                    <a:ext uri="{9D8B030D-6E8A-4147-A177-3AD203B41FA5}">
                      <a16:colId xmlns:a16="http://schemas.microsoft.com/office/drawing/2014/main" val="3670058"/>
                    </a:ext>
                  </a:extLst>
                </a:gridCol>
                <a:gridCol w="1117600">
                  <a:extLst>
                    <a:ext uri="{9D8B030D-6E8A-4147-A177-3AD203B41FA5}">
                      <a16:colId xmlns:a16="http://schemas.microsoft.com/office/drawing/2014/main" val="3641280610"/>
                    </a:ext>
                  </a:extLst>
                </a:gridCol>
                <a:gridCol w="876300">
                  <a:extLst>
                    <a:ext uri="{9D8B030D-6E8A-4147-A177-3AD203B41FA5}">
                      <a16:colId xmlns:a16="http://schemas.microsoft.com/office/drawing/2014/main" val="3223133315"/>
                    </a:ext>
                  </a:extLst>
                </a:gridCol>
              </a:tblGrid>
              <a:tr h="381000">
                <a:tc gridSpan="6">
                  <a:txBody>
                    <a:bodyPr/>
                    <a:lstStyle/>
                    <a:p>
                      <a:pPr algn="ctr" fontAlgn="b"/>
                      <a:r>
                        <a:rPr lang="en-US" sz="1100" b="1" i="0" u="none" strike="noStrike" dirty="0">
                          <a:solidFill>
                            <a:srgbClr val="000000"/>
                          </a:solidFill>
                          <a:effectLst/>
                          <a:latin typeface="Calibri" panose="020F0502020204030204" pitchFamily="34" charset="0"/>
                        </a:rPr>
                        <a:t>Table B -- Valid combinations of B54 and B55 in the Common Info field, B39 in the User Info field, and solicited TB PPDU format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0462290"/>
                  </a:ext>
                </a:extLst>
              </a:tr>
              <a:tr h="571500">
                <a:tc>
                  <a:txBody>
                    <a:bodyPr/>
                    <a:lstStyle/>
                    <a:p>
                      <a:pPr algn="ctr" fontAlgn="ctr"/>
                      <a:r>
                        <a:rPr lang="en-US" sz="1100" b="0" i="0" u="none" strike="noStrike" dirty="0">
                          <a:solidFill>
                            <a:srgbClr val="000000"/>
                          </a:solidFill>
                          <a:effectLst/>
                          <a:latin typeface="Calibri" panose="020F0502020204030204" pitchFamily="34" charset="0"/>
                        </a:rPr>
                        <a:t>Common Info field B54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Common Info field B55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User Info field B39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Presence of Special User Info field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User Info field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TB PPDU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9067425"/>
                  </a:ext>
                </a:extLst>
              </a:tr>
              <a:tr h="190500">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01221072"/>
                  </a:ext>
                </a:extLst>
              </a:tr>
              <a:tr h="190500">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r>
                        <a:rPr lang="en-US" sz="1100" b="0" i="0" u="none" strike="noStrike">
                          <a:solidFill>
                            <a:srgbClr val="000000"/>
                          </a:solidFill>
                          <a:effectLst/>
                          <a:latin typeface="Calibri" panose="020F0502020204030204" pitchFamily="34" charset="0"/>
                        </a:rPr>
                        <a:t>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27892940"/>
                  </a:ext>
                </a:extLst>
              </a:tr>
              <a:tr h="190500">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r>
                        <a:rPr lang="en-US" sz="1100" b="0" i="0" u="none" strike="noStrike">
                          <a:solidFill>
                            <a:srgbClr val="000000"/>
                          </a:solidFill>
                          <a:effectLst/>
                          <a:latin typeface="Calibri" panose="020F0502020204030204" pitchFamily="34" charset="0"/>
                        </a:rPr>
                        <a:t>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3396668"/>
                  </a:ext>
                </a:extLst>
              </a:tr>
              <a:tr h="190500">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r>
                        <a:rPr lang="en-US" sz="1100" b="0" i="0" u="none" strike="noStrike">
                          <a:solidFill>
                            <a:srgbClr val="000000"/>
                          </a:solidFill>
                          <a:effectLst/>
                          <a:latin typeface="Calibri" panose="020F0502020204030204" pitchFamily="34" charset="0"/>
                        </a:rPr>
                        <a:t>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66024937"/>
                  </a:ext>
                </a:extLst>
              </a:tr>
              <a:tr h="190500">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06865191"/>
                  </a:ext>
                </a:extLst>
              </a:tr>
            </a:tbl>
          </a:graphicData>
        </a:graphic>
      </p:graphicFrame>
    </p:spTree>
    <p:extLst>
      <p:ext uri="{BB962C8B-B14F-4D97-AF65-F5344CB8AC3E}">
        <p14:creationId xmlns:p14="http://schemas.microsoft.com/office/powerpoint/2010/main" val="2224371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UHR Variant Common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r>
              <a:rPr lang="en-US" sz="2000" dirty="0">
                <a:effectLst/>
                <a:ea typeface="Calibri" panose="020F0502020204030204" pitchFamily="34" charset="0"/>
                <a:cs typeface="Calibri" panose="020F0502020204030204" pitchFamily="34" charset="0"/>
              </a:rPr>
              <a:t>The UHR variant Common Info field is largely expected to be like the EHT variant Common Info field except that the 7-bit EHT reserved subfield becomes a 4-bit </a:t>
            </a:r>
            <a:r>
              <a:rPr lang="en-US" sz="2000" dirty="0" err="1">
                <a:effectLst/>
                <a:ea typeface="Calibri" panose="020F0502020204030204" pitchFamily="34" charset="0"/>
                <a:cs typeface="Calibri" panose="020F0502020204030204" pitchFamily="34" charset="0"/>
              </a:rPr>
              <a:t>dRU</a:t>
            </a:r>
            <a:r>
              <a:rPr lang="en-US" sz="2000" dirty="0">
                <a:effectLst/>
                <a:ea typeface="Calibri" panose="020F0502020204030204" pitchFamily="34" charset="0"/>
                <a:cs typeface="Calibri" panose="020F0502020204030204" pitchFamily="34" charset="0"/>
              </a:rPr>
              <a:t> indication subfield (on a per-80 MHz basis) [8] and a 3-bit UHR Reserved subfield </a:t>
            </a:r>
          </a:p>
          <a:p>
            <a:endParaRPr lang="en-GB" sz="2000" dirty="0">
              <a:effectLst/>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8" name="Table 7">
            <a:extLst>
              <a:ext uri="{FF2B5EF4-FFF2-40B4-BE49-F238E27FC236}">
                <a16:creationId xmlns:a16="http://schemas.microsoft.com/office/drawing/2014/main" id="{C34F9DF1-CEC0-208B-628E-EE06722C0E22}"/>
              </a:ext>
            </a:extLst>
          </p:cNvPr>
          <p:cNvGraphicFramePr>
            <a:graphicFrameLocks noGrp="1"/>
          </p:cNvGraphicFramePr>
          <p:nvPr>
            <p:extLst>
              <p:ext uri="{D42A27DB-BD31-4B8C-83A1-F6EECF244321}">
                <p14:modId xmlns:p14="http://schemas.microsoft.com/office/powerpoint/2010/main" val="1896016641"/>
              </p:ext>
            </p:extLst>
          </p:nvPr>
        </p:nvGraphicFramePr>
        <p:xfrm>
          <a:off x="831059" y="3155382"/>
          <a:ext cx="7480296" cy="3310890"/>
        </p:xfrm>
        <a:graphic>
          <a:graphicData uri="http://schemas.openxmlformats.org/drawingml/2006/table">
            <a:tbl>
              <a:tblPr/>
              <a:tblGrid>
                <a:gridCol w="608051">
                  <a:extLst>
                    <a:ext uri="{9D8B030D-6E8A-4147-A177-3AD203B41FA5}">
                      <a16:colId xmlns:a16="http://schemas.microsoft.com/office/drawing/2014/main" val="1296567813"/>
                    </a:ext>
                  </a:extLst>
                </a:gridCol>
                <a:gridCol w="316693">
                  <a:extLst>
                    <a:ext uri="{9D8B030D-6E8A-4147-A177-3AD203B41FA5}">
                      <a16:colId xmlns:a16="http://schemas.microsoft.com/office/drawing/2014/main" val="184496993"/>
                    </a:ext>
                  </a:extLst>
                </a:gridCol>
                <a:gridCol w="316693">
                  <a:extLst>
                    <a:ext uri="{9D8B030D-6E8A-4147-A177-3AD203B41FA5}">
                      <a16:colId xmlns:a16="http://schemas.microsoft.com/office/drawing/2014/main" val="364297863"/>
                    </a:ext>
                  </a:extLst>
                </a:gridCol>
                <a:gridCol w="446538">
                  <a:extLst>
                    <a:ext uri="{9D8B030D-6E8A-4147-A177-3AD203B41FA5}">
                      <a16:colId xmlns:a16="http://schemas.microsoft.com/office/drawing/2014/main" val="1507221344"/>
                    </a:ext>
                  </a:extLst>
                </a:gridCol>
                <a:gridCol w="446538">
                  <a:extLst>
                    <a:ext uri="{9D8B030D-6E8A-4147-A177-3AD203B41FA5}">
                      <a16:colId xmlns:a16="http://schemas.microsoft.com/office/drawing/2014/main" val="2559650093"/>
                    </a:ext>
                  </a:extLst>
                </a:gridCol>
                <a:gridCol w="608051">
                  <a:extLst>
                    <a:ext uri="{9D8B030D-6E8A-4147-A177-3AD203B41FA5}">
                      <a16:colId xmlns:a16="http://schemas.microsoft.com/office/drawing/2014/main" val="1946425248"/>
                    </a:ext>
                  </a:extLst>
                </a:gridCol>
                <a:gridCol w="608051">
                  <a:extLst>
                    <a:ext uri="{9D8B030D-6E8A-4147-A177-3AD203B41FA5}">
                      <a16:colId xmlns:a16="http://schemas.microsoft.com/office/drawing/2014/main" val="3721557198"/>
                    </a:ext>
                  </a:extLst>
                </a:gridCol>
                <a:gridCol w="316693">
                  <a:extLst>
                    <a:ext uri="{9D8B030D-6E8A-4147-A177-3AD203B41FA5}">
                      <a16:colId xmlns:a16="http://schemas.microsoft.com/office/drawing/2014/main" val="2541295095"/>
                    </a:ext>
                  </a:extLst>
                </a:gridCol>
                <a:gridCol w="316693">
                  <a:extLst>
                    <a:ext uri="{9D8B030D-6E8A-4147-A177-3AD203B41FA5}">
                      <a16:colId xmlns:a16="http://schemas.microsoft.com/office/drawing/2014/main" val="3427385425"/>
                    </a:ext>
                  </a:extLst>
                </a:gridCol>
                <a:gridCol w="912077">
                  <a:extLst>
                    <a:ext uri="{9D8B030D-6E8A-4147-A177-3AD203B41FA5}">
                      <a16:colId xmlns:a16="http://schemas.microsoft.com/office/drawing/2014/main" val="2849341653"/>
                    </a:ext>
                  </a:extLst>
                </a:gridCol>
                <a:gridCol w="446538">
                  <a:extLst>
                    <a:ext uri="{9D8B030D-6E8A-4147-A177-3AD203B41FA5}">
                      <a16:colId xmlns:a16="http://schemas.microsoft.com/office/drawing/2014/main" val="2004129735"/>
                    </a:ext>
                  </a:extLst>
                </a:gridCol>
                <a:gridCol w="712560">
                  <a:extLst>
                    <a:ext uri="{9D8B030D-6E8A-4147-A177-3AD203B41FA5}">
                      <a16:colId xmlns:a16="http://schemas.microsoft.com/office/drawing/2014/main" val="3641071152"/>
                    </a:ext>
                  </a:extLst>
                </a:gridCol>
                <a:gridCol w="712560">
                  <a:extLst>
                    <a:ext uri="{9D8B030D-6E8A-4147-A177-3AD203B41FA5}">
                      <a16:colId xmlns:a16="http://schemas.microsoft.com/office/drawing/2014/main" val="898181813"/>
                    </a:ext>
                  </a:extLst>
                </a:gridCol>
                <a:gridCol w="712560">
                  <a:extLst>
                    <a:ext uri="{9D8B030D-6E8A-4147-A177-3AD203B41FA5}">
                      <a16:colId xmlns:a16="http://schemas.microsoft.com/office/drawing/2014/main" val="428855582"/>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B22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51091390"/>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dirty="0">
                          <a:solidFill>
                            <a:srgbClr val="000000"/>
                          </a:solidFill>
                          <a:effectLst/>
                          <a:latin typeface="Calibri" panose="020F0502020204030204" pitchFamily="34" charset="0"/>
                        </a:rPr>
                        <a:t>Trigger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UL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More TF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CS Required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GI And HE/EHT-LTF Type/Triggered TXOP Sharing Mode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Number Of HE/EHT-LTF Symbols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068475231"/>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44207838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83600581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B28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B52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2333254"/>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LDPC Extra Symbol Segment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AP Tx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Pre-FEC Padding Factor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PE Disambiguity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Spatial Reuse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HE/EHT P160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9558930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4376480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09220838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000000"/>
                          </a:solidFill>
                          <a:effectLst/>
                          <a:latin typeface="Calibri" panose="020F0502020204030204" pitchFamily="34" charset="0"/>
                        </a:rPr>
                        <a:t>B55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FF0000"/>
                          </a:solidFill>
                          <a:effectLst/>
                          <a:latin typeface="Calibri" panose="020F0502020204030204" pitchFamily="34" charset="0"/>
                        </a:rPr>
                        <a:t>B56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B59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B60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B62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gridSpan="2">
                  <a:txBody>
                    <a:bodyPr/>
                    <a:lstStyle/>
                    <a:p>
                      <a:pPr algn="ctr" fontAlgn="b"/>
                      <a:r>
                        <a:rPr lang="en-US" sz="1100" b="0" i="0" u="none" strike="noStrike">
                          <a:solidFill>
                            <a:srgbClr val="000000"/>
                          </a:solidFill>
                          <a:effectLst/>
                          <a:latin typeface="Calibri" panose="020F0502020204030204" pitchFamily="34" charset="0"/>
                        </a:rPr>
                        <a:t>B63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822125916"/>
                  </a:ext>
                </a:extLst>
              </a:tr>
              <a:tr h="571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Special User Info Field Flag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err="1">
                          <a:solidFill>
                            <a:srgbClr val="FF0000"/>
                          </a:solidFill>
                          <a:effectLst/>
                          <a:latin typeface="Calibri" panose="020F0502020204030204" pitchFamily="34" charset="0"/>
                        </a:rPr>
                        <a:t>dRU</a:t>
                      </a:r>
                      <a:r>
                        <a:rPr lang="en-US" sz="1100" b="0" i="0" u="none" strike="noStrike" dirty="0">
                          <a:solidFill>
                            <a:srgbClr val="FF0000"/>
                          </a:solidFill>
                          <a:effectLst/>
                          <a:latin typeface="Calibri" panose="020F0502020204030204" pitchFamily="34" charset="0"/>
                        </a:rPr>
                        <a:t> Indication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FF0000"/>
                          </a:solidFill>
                          <a:effectLst/>
                          <a:latin typeface="Calibri" panose="020F0502020204030204" pitchFamily="34" charset="0"/>
                        </a:rPr>
                        <a:t>UHR 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Trigger Dependent Common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530832986"/>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921240072"/>
                  </a:ext>
                </a:extLst>
              </a:tr>
              <a:tr h="190500">
                <a:tc gridSpan="14">
                  <a:txBody>
                    <a:bodyPr/>
                    <a:lstStyle/>
                    <a:p>
                      <a:pPr algn="ctr" fontAlgn="b"/>
                      <a:r>
                        <a:rPr lang="en-US" sz="1100" b="1" i="0" u="none" strike="noStrike" dirty="0">
                          <a:solidFill>
                            <a:srgbClr val="000000"/>
                          </a:solidFill>
                          <a:effectLst/>
                          <a:latin typeface="Calibri" panose="020F0502020204030204" pitchFamily="34" charset="0"/>
                        </a:rPr>
                        <a:t>Figure C -- UHR variant Common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59982083"/>
                  </a:ext>
                </a:extLst>
              </a:tr>
            </a:tbl>
          </a:graphicData>
        </a:graphic>
      </p:graphicFrame>
    </p:spTree>
    <p:extLst>
      <p:ext uri="{BB962C8B-B14F-4D97-AF65-F5344CB8AC3E}">
        <p14:creationId xmlns:p14="http://schemas.microsoft.com/office/powerpoint/2010/main" val="3147337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Special User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r>
              <a:rPr lang="en-US" sz="2000" dirty="0">
                <a:effectLst/>
                <a:ea typeface="Calibri" panose="020F0502020204030204" pitchFamily="34" charset="0"/>
                <a:cs typeface="Calibri" panose="020F0502020204030204" pitchFamily="34" charset="0"/>
              </a:rPr>
              <a:t>Reuse the Special User Info field as defined in EHT</a:t>
            </a:r>
          </a:p>
          <a:p>
            <a:pPr lvl="1"/>
            <a:r>
              <a:rPr lang="en-US" sz="1600" dirty="0">
                <a:ea typeface="Calibri" panose="020F0502020204030204" pitchFamily="34" charset="0"/>
                <a:cs typeface="Calibri" panose="020F0502020204030204" pitchFamily="34" charset="0"/>
              </a:rPr>
              <a:t>The AID12 subfield is set to 2007 to indicate that this is a Special User Info field</a:t>
            </a:r>
          </a:p>
          <a:p>
            <a:pPr lvl="1"/>
            <a:r>
              <a:rPr lang="en-US" sz="1600" dirty="0">
                <a:ea typeface="Calibri" panose="020F0502020204030204" pitchFamily="34" charset="0"/>
                <a:cs typeface="Calibri" panose="020F0502020204030204" pitchFamily="34" charset="0"/>
              </a:rPr>
              <a:t>Set PHY Version Identifier to 1 for UHR. Values 2-7 are reserved</a:t>
            </a:r>
          </a:p>
          <a:p>
            <a:pPr lvl="1"/>
            <a:r>
              <a:rPr lang="en-GB" sz="1600" dirty="0">
                <a:effectLst/>
                <a:latin typeface="Aptos" panose="020B0004020202020204" pitchFamily="34" charset="0"/>
                <a:ea typeface="DengXian" panose="02010600030101010101" pitchFamily="2" charset="-122"/>
                <a:cs typeface="Aptos" panose="020B0004020202020204" pitchFamily="34" charset="0"/>
              </a:rPr>
              <a:t>The remaining subfields are assumed to be the same as EHT</a:t>
            </a:r>
            <a:endParaRPr lang="en-US" sz="1600" dirty="0">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5E2E19AE-BEB4-1A07-BEDD-D5FC909FEABB}"/>
              </a:ext>
            </a:extLst>
          </p:cNvPr>
          <p:cNvGraphicFramePr>
            <a:graphicFrameLocks noGrp="1"/>
          </p:cNvGraphicFramePr>
          <p:nvPr>
            <p:extLst>
              <p:ext uri="{D42A27DB-BD31-4B8C-83A1-F6EECF244321}">
                <p14:modId xmlns:p14="http://schemas.microsoft.com/office/powerpoint/2010/main" val="4095130609"/>
              </p:ext>
            </p:extLst>
          </p:nvPr>
        </p:nvGraphicFramePr>
        <p:xfrm>
          <a:off x="530810" y="3541716"/>
          <a:ext cx="8003005" cy="1143000"/>
        </p:xfrm>
        <a:graphic>
          <a:graphicData uri="http://schemas.openxmlformats.org/drawingml/2006/table">
            <a:tbl>
              <a:tblPr/>
              <a:tblGrid>
                <a:gridCol w="608964">
                  <a:extLst>
                    <a:ext uri="{9D8B030D-6E8A-4147-A177-3AD203B41FA5}">
                      <a16:colId xmlns:a16="http://schemas.microsoft.com/office/drawing/2014/main" val="4101316238"/>
                    </a:ext>
                  </a:extLst>
                </a:gridCol>
                <a:gridCol w="256907">
                  <a:extLst>
                    <a:ext uri="{9D8B030D-6E8A-4147-A177-3AD203B41FA5}">
                      <a16:colId xmlns:a16="http://schemas.microsoft.com/office/drawing/2014/main" val="4128300148"/>
                    </a:ext>
                  </a:extLst>
                </a:gridCol>
                <a:gridCol w="256907">
                  <a:extLst>
                    <a:ext uri="{9D8B030D-6E8A-4147-A177-3AD203B41FA5}">
                      <a16:colId xmlns:a16="http://schemas.microsoft.com/office/drawing/2014/main" val="3482199503"/>
                    </a:ext>
                  </a:extLst>
                </a:gridCol>
                <a:gridCol w="355229">
                  <a:extLst>
                    <a:ext uri="{9D8B030D-6E8A-4147-A177-3AD203B41FA5}">
                      <a16:colId xmlns:a16="http://schemas.microsoft.com/office/drawing/2014/main" val="3353827889"/>
                    </a:ext>
                  </a:extLst>
                </a:gridCol>
                <a:gridCol w="355229">
                  <a:extLst>
                    <a:ext uri="{9D8B030D-6E8A-4147-A177-3AD203B41FA5}">
                      <a16:colId xmlns:a16="http://schemas.microsoft.com/office/drawing/2014/main" val="3357458178"/>
                    </a:ext>
                  </a:extLst>
                </a:gridCol>
                <a:gridCol w="355229">
                  <a:extLst>
                    <a:ext uri="{9D8B030D-6E8A-4147-A177-3AD203B41FA5}">
                      <a16:colId xmlns:a16="http://schemas.microsoft.com/office/drawing/2014/main" val="1317393958"/>
                    </a:ext>
                  </a:extLst>
                </a:gridCol>
                <a:gridCol w="532843">
                  <a:extLst>
                    <a:ext uri="{9D8B030D-6E8A-4147-A177-3AD203B41FA5}">
                      <a16:colId xmlns:a16="http://schemas.microsoft.com/office/drawing/2014/main" val="2057417701"/>
                    </a:ext>
                  </a:extLst>
                </a:gridCol>
                <a:gridCol w="457200">
                  <a:extLst>
                    <a:ext uri="{9D8B030D-6E8A-4147-A177-3AD203B41FA5}">
                      <a16:colId xmlns:a16="http://schemas.microsoft.com/office/drawing/2014/main" val="2018058937"/>
                    </a:ext>
                  </a:extLst>
                </a:gridCol>
                <a:gridCol w="457200">
                  <a:extLst>
                    <a:ext uri="{9D8B030D-6E8A-4147-A177-3AD203B41FA5}">
                      <a16:colId xmlns:a16="http://schemas.microsoft.com/office/drawing/2014/main" val="1893156460"/>
                    </a:ext>
                  </a:extLst>
                </a:gridCol>
                <a:gridCol w="457200">
                  <a:extLst>
                    <a:ext uri="{9D8B030D-6E8A-4147-A177-3AD203B41FA5}">
                      <a16:colId xmlns:a16="http://schemas.microsoft.com/office/drawing/2014/main" val="2180725294"/>
                    </a:ext>
                  </a:extLst>
                </a:gridCol>
                <a:gridCol w="457200">
                  <a:extLst>
                    <a:ext uri="{9D8B030D-6E8A-4147-A177-3AD203B41FA5}">
                      <a16:colId xmlns:a16="http://schemas.microsoft.com/office/drawing/2014/main" val="3912886038"/>
                    </a:ext>
                  </a:extLst>
                </a:gridCol>
                <a:gridCol w="583590">
                  <a:extLst>
                    <a:ext uri="{9D8B030D-6E8A-4147-A177-3AD203B41FA5}">
                      <a16:colId xmlns:a16="http://schemas.microsoft.com/office/drawing/2014/main" val="1219582208"/>
                    </a:ext>
                  </a:extLst>
                </a:gridCol>
                <a:gridCol w="583590">
                  <a:extLst>
                    <a:ext uri="{9D8B030D-6E8A-4147-A177-3AD203B41FA5}">
                      <a16:colId xmlns:a16="http://schemas.microsoft.com/office/drawing/2014/main" val="1848513590"/>
                    </a:ext>
                  </a:extLst>
                </a:gridCol>
                <a:gridCol w="347472">
                  <a:extLst>
                    <a:ext uri="{9D8B030D-6E8A-4147-A177-3AD203B41FA5}">
                      <a16:colId xmlns:a16="http://schemas.microsoft.com/office/drawing/2014/main" val="1474551562"/>
                    </a:ext>
                  </a:extLst>
                </a:gridCol>
                <a:gridCol w="347472">
                  <a:extLst>
                    <a:ext uri="{9D8B030D-6E8A-4147-A177-3AD203B41FA5}">
                      <a16:colId xmlns:a16="http://schemas.microsoft.com/office/drawing/2014/main" val="5936818"/>
                    </a:ext>
                  </a:extLst>
                </a:gridCol>
                <a:gridCol w="347472">
                  <a:extLst>
                    <a:ext uri="{9D8B030D-6E8A-4147-A177-3AD203B41FA5}">
                      <a16:colId xmlns:a16="http://schemas.microsoft.com/office/drawing/2014/main" val="3580026171"/>
                    </a:ext>
                  </a:extLst>
                </a:gridCol>
                <a:gridCol w="1243301">
                  <a:extLst>
                    <a:ext uri="{9D8B030D-6E8A-4147-A177-3AD203B41FA5}">
                      <a16:colId xmlns:a16="http://schemas.microsoft.com/office/drawing/2014/main" val="1556414131"/>
                    </a:ext>
                  </a:extLst>
                </a:gridCol>
              </a:tblGrid>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B14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dirty="0">
                          <a:solidFill>
                            <a:srgbClr val="000000"/>
                          </a:solidFill>
                          <a:effectLst/>
                          <a:latin typeface="Calibri" panose="020F0502020204030204" pitchFamily="34" charset="0"/>
                        </a:rPr>
                        <a:t>B17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dirty="0">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dirty="0">
                          <a:solidFill>
                            <a:srgbClr val="00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dirty="0">
                          <a:solidFill>
                            <a:srgbClr val="000000"/>
                          </a:solidFill>
                          <a:effectLst/>
                          <a:latin typeface="Calibri" panose="020F0502020204030204" pitchFamily="34" charset="0"/>
                        </a:rPr>
                        <a:t>B24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dirty="0">
                          <a:solidFill>
                            <a:srgbClr val="000000"/>
                          </a:solidFill>
                          <a:effectLst/>
                          <a:latin typeface="Calibri" panose="020F0502020204030204" pitchFamily="34" charset="0"/>
                        </a:rPr>
                        <a:t>B37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dirty="0">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70412835"/>
                  </a:ext>
                </a:extLst>
              </a:tr>
              <a:tr h="571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PHY Version Identifier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UL Bandwidth Extension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EHT</a:t>
                      </a:r>
                      <a:r>
                        <a:rPr lang="en-US" sz="1100" b="0" i="0" u="none" strike="noStrike" dirty="0">
                          <a:solidFill>
                            <a:srgbClr val="FF0000"/>
                          </a:solidFill>
                          <a:effectLst/>
                          <a:latin typeface="Calibri" panose="020F0502020204030204" pitchFamily="34" charset="0"/>
                        </a:rPr>
                        <a:t>/UHR</a:t>
                      </a:r>
                      <a:r>
                        <a:rPr lang="en-US" sz="1100" b="0" i="0" u="none" strike="noStrike" dirty="0">
                          <a:solidFill>
                            <a:srgbClr val="000000"/>
                          </a:solidFill>
                          <a:effectLst/>
                          <a:latin typeface="Calibri" panose="020F0502020204030204" pitchFamily="34" charset="0"/>
                        </a:rPr>
                        <a:t> Spatial Reuse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EHT</a:t>
                      </a:r>
                      <a:r>
                        <a:rPr lang="en-US" sz="1100" b="0" i="0" u="none" strike="noStrike" dirty="0">
                          <a:solidFill>
                            <a:srgbClr val="FF0000"/>
                          </a:solidFill>
                          <a:effectLst/>
                          <a:latin typeface="Calibri" panose="020F0502020204030204" pitchFamily="34" charset="0"/>
                        </a:rPr>
                        <a:t>/UHR</a:t>
                      </a:r>
                      <a:r>
                        <a:rPr lang="en-US" sz="1100" b="0" i="0" u="none" strike="noStrike" dirty="0">
                          <a:solidFill>
                            <a:srgbClr val="000000"/>
                          </a:solidFill>
                          <a:effectLst/>
                          <a:latin typeface="Calibri" panose="020F0502020204030204" pitchFamily="34" charset="0"/>
                        </a:rPr>
                        <a:t> Spatial Reuse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U-SIG Disregard And Validate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3">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9005909"/>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lnTlToBr w="12700" cmpd="sng">
                      <a:noFill/>
                      <a:prstDash val="solid"/>
                    </a:lnTlToBr>
                    <a:lnBlToTr w="12700" cmpd="sng">
                      <a:noFill/>
                      <a:prstDash val="solid"/>
                    </a:lnBlToTr>
                    <a:noFill/>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3">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637191254"/>
                  </a:ext>
                </a:extLst>
              </a:tr>
              <a:tr h="190500">
                <a:tc gridSpan="17">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1" i="0" u="none" strike="noStrike" dirty="0">
                          <a:solidFill>
                            <a:srgbClr val="000000"/>
                          </a:solidFill>
                          <a:effectLst/>
                          <a:latin typeface="Calibri" panose="020F0502020204030204" pitchFamily="34" charset="0"/>
                        </a:rPr>
                        <a:t>Modified Figure 9-87d—Special User Info field format</a:t>
                      </a:r>
                    </a:p>
                  </a:txBody>
                  <a:tcPr marL="9525" marR="9525" marT="9525" marB="0" anchor="b">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8877672"/>
                  </a:ext>
                </a:extLst>
              </a:tr>
            </a:tbl>
          </a:graphicData>
        </a:graphic>
      </p:graphicFrame>
    </p:spTree>
    <p:extLst>
      <p:ext uri="{BB962C8B-B14F-4D97-AF65-F5344CB8AC3E}">
        <p14:creationId xmlns:p14="http://schemas.microsoft.com/office/powerpoint/2010/main" val="33101003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otalTime>45493</TotalTime>
  <Words>2509</Words>
  <Application>Microsoft Office PowerPoint</Application>
  <PresentationFormat>On-screen Show (4:3)</PresentationFormat>
  <Paragraphs>630</Paragraphs>
  <Slides>19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 Unicode MS</vt:lpstr>
      <vt:lpstr>Aptos</vt:lpstr>
      <vt:lpstr>Arial</vt:lpstr>
      <vt:lpstr>Calibri</vt:lpstr>
      <vt:lpstr>Cambria Math</vt:lpstr>
      <vt:lpstr>Times New Roman</vt:lpstr>
      <vt:lpstr>Office Theme</vt:lpstr>
      <vt:lpstr>Trigger Frame Design for UHR</vt:lpstr>
      <vt:lpstr>Introduction</vt:lpstr>
      <vt:lpstr>Signaling for New MCS &amp; DRU</vt:lpstr>
      <vt:lpstr>Signaling Discussion for 2x LDPC (1/2)</vt:lpstr>
      <vt:lpstr>Signaling Discussion for 2x LDPC (2/2)</vt:lpstr>
      <vt:lpstr>Trigger Frame Format for UHR</vt:lpstr>
      <vt:lpstr>Trigger Frame Format for UHR (Cont’d)</vt:lpstr>
      <vt:lpstr>UHR Variant Common Info Field</vt:lpstr>
      <vt:lpstr>Special User Info Field</vt:lpstr>
      <vt:lpstr>UHR Variant User Info field Design</vt:lpstr>
      <vt:lpstr>Summary</vt:lpstr>
      <vt:lpstr>Reference</vt:lpstr>
      <vt:lpstr>SP 1</vt:lpstr>
      <vt:lpstr>SP 2</vt:lpstr>
      <vt:lpstr>SP 3</vt:lpstr>
      <vt:lpstr>SP 4</vt:lpstr>
      <vt:lpstr>Appendix</vt:lpstr>
      <vt:lpstr>Recap: EHT Variant Common Info Field</vt:lpstr>
      <vt:lpstr>Recap: EHT Variant User Info Field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Performance Analysis</dc:title>
  <dc:creator>Kanke Wu</dc:creator>
  <cp:lastModifiedBy>Alice Chen</cp:lastModifiedBy>
  <cp:revision>178</cp:revision>
  <dcterms:created xsi:type="dcterms:W3CDTF">2022-10-21T18:47:51Z</dcterms:created>
  <dcterms:modified xsi:type="dcterms:W3CDTF">2024-11-09T19:57:39Z</dcterms:modified>
</cp:coreProperties>
</file>