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824" r:id="rId4"/>
    <p:sldId id="834" r:id="rId5"/>
    <p:sldId id="810" r:id="rId6"/>
    <p:sldId id="825" r:id="rId7"/>
    <p:sldId id="828" r:id="rId8"/>
    <p:sldId id="827" r:id="rId9"/>
    <p:sldId id="829" r:id="rId10"/>
    <p:sldId id="833" r:id="rId11"/>
    <p:sldId id="821" r:id="rId12"/>
    <p:sldId id="831" r:id="rId13"/>
    <p:sldId id="832" r:id="rId14"/>
    <p:sldId id="830" r:id="rId15"/>
    <p:sldId id="836" r:id="rId16"/>
    <p:sldId id="835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8726F0-3E36-42E6-8818-DC9663F9A5C3}" v="25" dt="2024-12-12T16:03:35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158" y="9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1" d="100"/>
          <a:sy n="71" d="100"/>
        </p:scale>
        <p:origin x="521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85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51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68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48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11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61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0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75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09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24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25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7032-B76D-4852-ACCF-DA5A3151FA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3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5BB7-F6FC-45DA-82E4-FD112F387A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7485" y="1604433"/>
            <a:ext cx="5342468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6237817" y="1604433"/>
            <a:ext cx="5340352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867" dirty="0" smtClean="0">
                <a:solidFill>
                  <a:schemeClr val="tx2"/>
                </a:solidFill>
              </a:defRPr>
            </a:lvl3pPr>
            <a:lvl4pPr>
              <a:defRPr lang="en-US" sz="1600" dirty="0" smtClean="0">
                <a:solidFill>
                  <a:schemeClr val="tx2"/>
                </a:solidFill>
              </a:defRPr>
            </a:lvl4pPr>
            <a:lvl5pPr>
              <a:defRPr lang="en-US" sz="16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607484" y="411797"/>
            <a:ext cx="109728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3061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xxx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Qinghua Li,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802.11-24/1832r4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2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53498" y="639491"/>
            <a:ext cx="9202994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Parser for Unequal Modulation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686968-6D4D-1994-52E9-F75A1A6DF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Qinghua Li, Intel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44B820C-E67F-9B5C-4FC8-54B74277D9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2" name="Google Shape;108;p1">
            <a:extLst>
              <a:ext uri="{FF2B5EF4-FFF2-40B4-BE49-F238E27FC236}">
                <a16:creationId xmlns:a16="http://schemas.microsoft.com/office/drawing/2014/main" id="{18A6CA85-E0E5-6FD9-1EC5-26671C294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687225"/>
              </p:ext>
            </p:extLst>
          </p:nvPr>
        </p:nvGraphicFramePr>
        <p:xfrm>
          <a:off x="1828800" y="3392232"/>
          <a:ext cx="7772425" cy="2427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 Li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Shlomi Vituri 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Assaf Gurevitz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cap="none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 Robert Stacey</a:t>
                      </a: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Carlos Cordeiro</a:t>
                      </a: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5"/>
            <a:ext cx="9094839" cy="29057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2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Reuse HT stream parser in Slide 5 with the modifications in Slide 7 for UHR UEQM.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0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307009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3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bandwidths greater than 80 MHz, the coded bit parsing of UHR is stream parsing first followed by segment parsing, the same as in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718281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4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4K QAM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094839" cy="25358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5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Exclude BPSK in unequal modulation over spatial streams.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26969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5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347020" y="1101214"/>
            <a:ext cx="9927231" cy="30889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 6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support to add the following to UHR SFD?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equal modulation, UHR stream parser remains the same as EHT.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AB462E-5169-22AD-7814-8FCE2C309A94}"/>
              </a:ext>
            </a:extLst>
          </p:cNvPr>
          <p:cNvSpPr txBox="1"/>
          <p:nvPr/>
        </p:nvSpPr>
        <p:spPr>
          <a:xfrm>
            <a:off x="1347020" y="4556457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96ECDD0-7C54-BEE1-4B2C-CD5DD1CBD5DC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5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557FF2A2-3EC6-330F-D1F0-36EA3ED6AB5E}"/>
              </a:ext>
            </a:extLst>
          </p:cNvPr>
          <p:cNvSpPr/>
          <p:nvPr/>
        </p:nvSpPr>
        <p:spPr>
          <a:xfrm>
            <a:off x="1244754" y="1826932"/>
            <a:ext cx="10506826" cy="29405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11-24-0209-06-00bn-specification-framework-for-tgbn, Ross Jian Yu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IEEE Std 802.11‐2020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1758799"/>
            <a:ext cx="10566425" cy="30644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Unequal modulation across spatial streams was introduced in HT [2]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revisited and adopted in UHR SFD [1]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stream parser is needed to distribute coded bits to the spatial streams according to the modulation order of each stream, respectively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work, we investigate whether HT stream parser can be reused by UHR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177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>
            <a:extLst>
              <a:ext uri="{FF2B5EF4-FFF2-40B4-BE49-F238E27FC236}">
                <a16:creationId xmlns:a16="http://schemas.microsoft.com/office/drawing/2014/main" id="{637D311F-155E-497C-A729-68C800A4777D}"/>
              </a:ext>
            </a:extLst>
          </p:cNvPr>
          <p:cNvSpPr/>
          <p:nvPr/>
        </p:nvSpPr>
        <p:spPr>
          <a:xfrm>
            <a:off x="929217" y="2218213"/>
            <a:ext cx="10566425" cy="93429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After post-FEC padding,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oded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bits are distributed into different spatial streams in a round robin fashion according to the modulation 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allocated bandwidth is greater than 80 MHz, the distributed bits per stream are then distributed to each frequency segment in a round robin fashion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A867E09-7BF6-0A70-A71B-0AC7BA423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2465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B6EE1CC-B012-C42E-A082-D1D30469D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121" y="16032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02A685-A112-1BAB-1471-4DE4783D5BD9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DA5D2D80-9990-D1BB-7F5C-8E44877C6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Stream Parser in EHT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8A8CB25-6EEC-2433-9922-4894151B02EC}"/>
              </a:ext>
            </a:extLst>
          </p:cNvPr>
          <p:cNvGrpSpPr/>
          <p:nvPr/>
        </p:nvGrpSpPr>
        <p:grpSpPr>
          <a:xfrm>
            <a:off x="1607490" y="3152503"/>
            <a:ext cx="8977019" cy="3133321"/>
            <a:chOff x="1090044" y="1347570"/>
            <a:chExt cx="8977019" cy="31333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0C2C081-1456-169E-B2B2-565BA8BA307B}"/>
                </a:ext>
              </a:extLst>
            </p:cNvPr>
            <p:cNvSpPr/>
            <p:nvPr/>
          </p:nvSpPr>
          <p:spPr bwMode="auto">
            <a:xfrm>
              <a:off x="1728565" y="2283851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Pre-FEC PHY Padding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25A7A5-C2E0-13B2-5805-FA73B0A9FB49}"/>
                </a:ext>
              </a:extLst>
            </p:cNvPr>
            <p:cNvSpPr/>
            <p:nvPr/>
          </p:nvSpPr>
          <p:spPr bwMode="auto">
            <a:xfrm>
              <a:off x="3086084" y="2586482"/>
              <a:ext cx="1012257" cy="7563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Scrambler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55CD90C-6683-FAD0-D46B-55EAB0A5FFC9}"/>
                </a:ext>
              </a:extLst>
            </p:cNvPr>
            <p:cNvSpPr/>
            <p:nvPr/>
          </p:nvSpPr>
          <p:spPr bwMode="auto">
            <a:xfrm>
              <a:off x="4572725" y="2467177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LDPC Encoder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00762FD-5BFA-78E9-EB0D-3DF1A6ED2055}"/>
                </a:ext>
              </a:extLst>
            </p:cNvPr>
            <p:cNvSpPr/>
            <p:nvPr/>
          </p:nvSpPr>
          <p:spPr bwMode="auto">
            <a:xfrm>
              <a:off x="6062774" y="2469484"/>
              <a:ext cx="1012257" cy="99499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Post-FEC Padding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344777-A608-1CA0-FB7A-8CFA39F7FF08}"/>
                </a:ext>
              </a:extLst>
            </p:cNvPr>
            <p:cNvSpPr/>
            <p:nvPr/>
          </p:nvSpPr>
          <p:spPr bwMode="auto">
            <a:xfrm>
              <a:off x="7559839" y="1758800"/>
              <a:ext cx="875899" cy="229669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itchFamily="16" charset="0"/>
                  <a:ea typeface="MS Gothic" charset="-128"/>
                </a:rPr>
                <a:t>Stream Parser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8CFC2A9-B76E-E4BE-58A4-DE6E5067A28F}"/>
                </a:ext>
              </a:extLst>
            </p:cNvPr>
            <p:cNvSpPr/>
            <p:nvPr/>
          </p:nvSpPr>
          <p:spPr bwMode="auto">
            <a:xfrm>
              <a:off x="9189241" y="1347570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C8EC649-5916-093F-3644-4D3E3D8C1020}"/>
                </a:ext>
              </a:extLst>
            </p:cNvPr>
            <p:cNvSpPr/>
            <p:nvPr/>
          </p:nvSpPr>
          <p:spPr bwMode="auto">
            <a:xfrm>
              <a:off x="9191164" y="3163402"/>
              <a:ext cx="875899" cy="131748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Segment Parser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B1864B-3160-2FF3-2079-18BFE37A4C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044" y="2937388"/>
              <a:ext cx="63852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C1AC394-ABB4-4D47-90ED-9D8E961AAFA2}"/>
                </a:ext>
              </a:extLst>
            </p:cNvPr>
            <p:cNvCxnSpPr>
              <a:cxnSpLocks/>
              <a:stCxn id="17" idx="3"/>
            </p:cNvCxnSpPr>
            <p:nvPr/>
          </p:nvCxnSpPr>
          <p:spPr bwMode="auto">
            <a:xfrm>
              <a:off x="2604464" y="294259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657527C3-8BCE-A9F8-7A8C-B5513AA909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98341" y="2934557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76737F-578D-F480-DB25-7BCB2282BE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1383" y="2931726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1E123E4-5863-8E3F-DAF8-CE42B17463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71697" y="2939748"/>
              <a:ext cx="481620" cy="28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00CEF30-1BE9-3EB2-71F6-FDBAD7D548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2007969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8544ACC4-4020-95E4-4825-FE2A5DE7DC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35738" y="3805805"/>
              <a:ext cx="753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7229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stream parsing is </a:t>
                </a:r>
                <a14:m>
                  <m:oMath xmlns:m="http://schemas.openxmlformats.org/officeDocument/2006/math">
                    <m:r>
                      <a:rPr lang="en-US" sz="2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 by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bits, where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is the number of bits carried by each QAM component (real or imaginary)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≜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2" y="4306566"/>
                <a:ext cx="10566425" cy="1988223"/>
              </a:xfrm>
              <a:prstGeom prst="rect">
                <a:avLst/>
              </a:prstGeom>
              <a:blipFill>
                <a:blip r:embed="rId3"/>
                <a:stretch>
                  <a:fillRect l="-519" b="-367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34" y="4795957"/>
                <a:ext cx="337996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ED90FCE-E2BA-901D-2DB8-346FE7501461}"/>
              </a:ext>
            </a:extLst>
          </p:cNvPr>
          <p:cNvGrpSpPr/>
          <p:nvPr/>
        </p:nvGrpSpPr>
        <p:grpSpPr>
          <a:xfrm>
            <a:off x="2877954" y="2844239"/>
            <a:ext cx="560025" cy="461665"/>
            <a:chOff x="1809549" y="1847815"/>
            <a:chExt cx="560025" cy="4616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40B0F85-AFB0-984D-1AE0-9B0E7FF9BF1A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CF29A5-71A2-9755-BAE3-1EC03824386B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805D04-A858-49DB-A181-976436B0090C}"/>
              </a:ext>
            </a:extLst>
          </p:cNvPr>
          <p:cNvGrpSpPr/>
          <p:nvPr/>
        </p:nvGrpSpPr>
        <p:grpSpPr>
          <a:xfrm>
            <a:off x="3997909" y="2847102"/>
            <a:ext cx="560025" cy="461665"/>
            <a:chOff x="1809549" y="1847815"/>
            <a:chExt cx="560025" cy="46166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930FE6-BB66-7C8B-0141-6160A62A6427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EE91E4D-B245-47EC-7D9B-64D369D40A00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28601FE-6986-6C40-170A-E9018208D303}"/>
              </a:ext>
            </a:extLst>
          </p:cNvPr>
          <p:cNvGrpSpPr/>
          <p:nvPr/>
        </p:nvGrpSpPr>
        <p:grpSpPr>
          <a:xfrm>
            <a:off x="3437932" y="2847102"/>
            <a:ext cx="560025" cy="461665"/>
            <a:chOff x="1809549" y="1847815"/>
            <a:chExt cx="560025" cy="46166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18B2F0-DDC0-DC01-C622-97A9BE522B29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F75A1C0-33B4-824A-D5B1-BB0ED4BAB79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679847-08E7-56E4-AC3A-DDF2C8E75CB3}"/>
              </a:ext>
            </a:extLst>
          </p:cNvPr>
          <p:cNvGrpSpPr/>
          <p:nvPr/>
        </p:nvGrpSpPr>
        <p:grpSpPr>
          <a:xfrm>
            <a:off x="4561465" y="2847102"/>
            <a:ext cx="560025" cy="461665"/>
            <a:chOff x="1809549" y="1847815"/>
            <a:chExt cx="560025" cy="4616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7C9318C-C44A-4541-6AEA-D327FA8742F6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42D41E7-B903-FF2B-4F72-3582716AE3D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A0C1284-68A9-B68A-2344-8C12997AEDAF}"/>
              </a:ext>
            </a:extLst>
          </p:cNvPr>
          <p:cNvGrpSpPr/>
          <p:nvPr/>
        </p:nvGrpSpPr>
        <p:grpSpPr>
          <a:xfrm>
            <a:off x="5681420" y="2844250"/>
            <a:ext cx="560025" cy="461665"/>
            <a:chOff x="1809549" y="1847815"/>
            <a:chExt cx="560025" cy="461665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4C82F20-2301-BF0C-DA67-99A42B5E97E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D13213-651E-C968-4755-828615F1C33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10344A-C468-B8EA-1EBC-576FCB82E910}"/>
              </a:ext>
            </a:extLst>
          </p:cNvPr>
          <p:cNvGrpSpPr/>
          <p:nvPr/>
        </p:nvGrpSpPr>
        <p:grpSpPr>
          <a:xfrm>
            <a:off x="5121443" y="2844250"/>
            <a:ext cx="560025" cy="461665"/>
            <a:chOff x="1809549" y="1847815"/>
            <a:chExt cx="560025" cy="4616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896B5F-E9B7-A411-F19A-85B0DDDEF85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3792EC-88BD-30B1-A580-B9DAED6D3AE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AFDBCE9-7685-E96D-3F53-84BB52580FF9}"/>
              </a:ext>
            </a:extLst>
          </p:cNvPr>
          <p:cNvSpPr txBox="1"/>
          <p:nvPr/>
        </p:nvSpPr>
        <p:spPr>
          <a:xfrm>
            <a:off x="2379804" y="27899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49E6A58-A66E-3E57-89A3-0098905F0DB9}"/>
              </a:ext>
            </a:extLst>
          </p:cNvPr>
          <p:cNvGrpSpPr/>
          <p:nvPr/>
        </p:nvGrpSpPr>
        <p:grpSpPr>
          <a:xfrm>
            <a:off x="7372171" y="1887702"/>
            <a:ext cx="560025" cy="461665"/>
            <a:chOff x="7372171" y="1887702"/>
            <a:chExt cx="560025" cy="46166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DC9FB73-3CFD-BD75-5EAA-69C45B04C98E}"/>
                </a:ext>
              </a:extLst>
            </p:cNvPr>
            <p:cNvSpPr/>
            <p:nvPr/>
          </p:nvSpPr>
          <p:spPr bwMode="auto">
            <a:xfrm>
              <a:off x="7372171" y="2030970"/>
              <a:ext cx="560025" cy="2612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EA73A4D-A551-19E4-7770-C8AB205BBD69}"/>
                </a:ext>
              </a:extLst>
            </p:cNvPr>
            <p:cNvSpPr txBox="1"/>
            <p:nvPr/>
          </p:nvSpPr>
          <p:spPr>
            <a:xfrm>
              <a:off x="7499737" y="1887702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CA9CDD6-386F-3A6B-72C7-D970A31726DB}"/>
              </a:ext>
            </a:extLst>
          </p:cNvPr>
          <p:cNvGrpSpPr/>
          <p:nvPr/>
        </p:nvGrpSpPr>
        <p:grpSpPr>
          <a:xfrm>
            <a:off x="8492126" y="1887185"/>
            <a:ext cx="560025" cy="461665"/>
            <a:chOff x="1809549" y="1847815"/>
            <a:chExt cx="560025" cy="46166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368D7F-B57F-DC7D-9F53-DF2E19CB936F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63F8F-AB27-9469-8ABE-3515DF5E15B2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27EEFC2-A574-27CE-0F08-FF3AD2ACDFDA}"/>
              </a:ext>
            </a:extLst>
          </p:cNvPr>
          <p:cNvGrpSpPr/>
          <p:nvPr/>
        </p:nvGrpSpPr>
        <p:grpSpPr>
          <a:xfrm>
            <a:off x="7932149" y="1887185"/>
            <a:ext cx="560025" cy="461665"/>
            <a:chOff x="1809549" y="1847815"/>
            <a:chExt cx="560025" cy="461665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0217145-8554-264F-7E86-7794D6644344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B1B9EFD-3BF6-C648-6FAE-020099A8745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569022-E21E-652C-689F-3F5A3A336A5B}"/>
              </a:ext>
            </a:extLst>
          </p:cNvPr>
          <p:cNvGrpSpPr/>
          <p:nvPr/>
        </p:nvGrpSpPr>
        <p:grpSpPr>
          <a:xfrm>
            <a:off x="7370567" y="3797758"/>
            <a:ext cx="560025" cy="461665"/>
            <a:chOff x="1809549" y="1847815"/>
            <a:chExt cx="560025" cy="461665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0161806-4B3A-6CB2-491E-8A7B1C3A442B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4842B2-5FCA-89B5-6734-73D64F307798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994E7B0-D14E-5266-F528-CA26C153448F}"/>
              </a:ext>
            </a:extLst>
          </p:cNvPr>
          <p:cNvGrpSpPr/>
          <p:nvPr/>
        </p:nvGrpSpPr>
        <p:grpSpPr>
          <a:xfrm>
            <a:off x="8490522" y="3801532"/>
            <a:ext cx="560025" cy="461665"/>
            <a:chOff x="1809549" y="1847815"/>
            <a:chExt cx="560025" cy="46166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EBF190E-D627-BF56-9333-E99E84503E13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449AD91-62AC-A989-9BE2-6C9BC4920373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3498940-1226-7ABD-CABA-5CE2F7FAE080}"/>
              </a:ext>
            </a:extLst>
          </p:cNvPr>
          <p:cNvGrpSpPr/>
          <p:nvPr/>
        </p:nvGrpSpPr>
        <p:grpSpPr>
          <a:xfrm>
            <a:off x="7930545" y="3801532"/>
            <a:ext cx="560025" cy="461665"/>
            <a:chOff x="1809549" y="1847815"/>
            <a:chExt cx="560025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DD8311A-2C2F-D43A-76B1-F492EF8007CE}"/>
                </a:ext>
              </a:extLst>
            </p:cNvPr>
            <p:cNvSpPr/>
            <p:nvPr/>
          </p:nvSpPr>
          <p:spPr bwMode="auto">
            <a:xfrm>
              <a:off x="1809549" y="1992429"/>
              <a:ext cx="560025" cy="25988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CCB9FC-B3EB-20DE-B806-D9F602D5AA61}"/>
                </a:ext>
              </a:extLst>
            </p:cNvPr>
            <p:cNvSpPr txBox="1"/>
            <p:nvPr/>
          </p:nvSpPr>
          <p:spPr>
            <a:xfrm>
              <a:off x="1937115" y="1847815"/>
              <a:ext cx="304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s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6DA5AA8E-A308-44B2-33CE-B9DFFAB91392}"/>
              </a:ext>
            </a:extLst>
          </p:cNvPr>
          <p:cNvSpPr txBox="1"/>
          <p:nvPr/>
        </p:nvSpPr>
        <p:spPr>
          <a:xfrm>
            <a:off x="6870863" y="183054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A40C8F1-56FF-462E-5F08-4A13989B9D33}"/>
              </a:ext>
            </a:extLst>
          </p:cNvPr>
          <p:cNvSpPr txBox="1"/>
          <p:nvPr/>
        </p:nvSpPr>
        <p:spPr>
          <a:xfrm>
            <a:off x="6878147" y="373897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730AD1-8BF4-FDDF-8934-2B82A6404556}"/>
              </a:ext>
            </a:extLst>
          </p:cNvPr>
          <p:cNvCxnSpPr>
            <a:cxnSpLocks/>
          </p:cNvCxnSpPr>
          <p:nvPr/>
        </p:nvCxnSpPr>
        <p:spPr bwMode="auto">
          <a:xfrm flipV="1">
            <a:off x="5971136" y="2295057"/>
            <a:ext cx="2646952" cy="6930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16EA8AB-32F2-58C9-753A-C3BD1C476E5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41477" y="2301470"/>
            <a:ext cx="3245890" cy="6930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D5F3A24-9935-F991-5A1E-7BEF04D5042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46402" y="2303977"/>
            <a:ext cx="3751731" cy="6905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2F51649-88CD-2051-EC88-F3EED96988C6}"/>
              </a:ext>
            </a:extLst>
          </p:cNvPr>
          <p:cNvCxnSpPr>
            <a:cxnSpLocks/>
          </p:cNvCxnSpPr>
          <p:nvPr/>
        </p:nvCxnSpPr>
        <p:spPr bwMode="auto">
          <a:xfrm>
            <a:off x="5507586" y="3261224"/>
            <a:ext cx="3262948" cy="6884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0C65861-B9F4-2968-6937-F4DC88E9D959}"/>
              </a:ext>
            </a:extLst>
          </p:cNvPr>
          <p:cNvCxnSpPr>
            <a:cxnSpLocks/>
          </p:cNvCxnSpPr>
          <p:nvPr/>
        </p:nvCxnSpPr>
        <p:spPr bwMode="auto">
          <a:xfrm>
            <a:off x="4430367" y="3261145"/>
            <a:ext cx="3780190" cy="68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F330706-ADC8-CA1A-6F64-BF19A3767689}"/>
              </a:ext>
            </a:extLst>
          </p:cNvPr>
          <p:cNvCxnSpPr>
            <a:cxnSpLocks/>
          </p:cNvCxnSpPr>
          <p:nvPr/>
        </p:nvCxnSpPr>
        <p:spPr bwMode="auto">
          <a:xfrm>
            <a:off x="3310412" y="3261066"/>
            <a:ext cx="4340167" cy="684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EHT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73D41A-E256-4994-F1F7-E9209BAD74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HT Stream Parser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22D8038-C437-0C23-AD73-59FEC66273D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AD15D7-40B7-7E13-6269-2F6D1ADC0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395396"/>
            <a:ext cx="10077450" cy="4956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modulation order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pt-B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 2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1653951"/>
                <a:ext cx="10174830" cy="1452280"/>
              </a:xfrm>
              <a:prstGeom prst="rect">
                <a:avLst/>
              </a:prstGeom>
              <a:blipFill>
                <a:blip r:embed="rId3"/>
                <a:stretch>
                  <a:fillRect l="-53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/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pt-BR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pt-BR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max</m:t>
                      </m:r>
                      <m:d>
                        <m:dPr>
                          <m:ctrlPr>
                            <a:rPr lang="pt-B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pt-BR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𝑠𝑠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A7FEBD-E5A5-F34C-5129-463B50D9D8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926" y="1720068"/>
                <a:ext cx="3805070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1C4AFFC8-FFC8-E04E-9CEA-02411A60E988}"/>
              </a:ext>
            </a:extLst>
          </p:cNvPr>
          <p:cNvGrpSpPr/>
          <p:nvPr/>
        </p:nvGrpSpPr>
        <p:grpSpPr>
          <a:xfrm>
            <a:off x="2037491" y="3206490"/>
            <a:ext cx="6672347" cy="2385114"/>
            <a:chOff x="2457144" y="1921191"/>
            <a:chExt cx="6672347" cy="238511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ED90FCE-E2BA-901D-2DB8-346FE7501461}"/>
                </a:ext>
              </a:extLst>
            </p:cNvPr>
            <p:cNvGrpSpPr/>
            <p:nvPr/>
          </p:nvGrpSpPr>
          <p:grpSpPr>
            <a:xfrm>
              <a:off x="2955294" y="2930980"/>
              <a:ext cx="560025" cy="404497"/>
              <a:chOff x="1809549" y="1847815"/>
              <a:chExt cx="560025" cy="40449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40B0F85-AFB0-984D-1AE0-9B0E7FF9BF1A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F29A5-71A2-9755-BAE3-1EC03824386B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7805D04-A858-49DB-A181-976436B0090C}"/>
                </a:ext>
              </a:extLst>
            </p:cNvPr>
            <p:cNvGrpSpPr/>
            <p:nvPr/>
          </p:nvGrpSpPr>
          <p:grpSpPr>
            <a:xfrm>
              <a:off x="4075249" y="2937753"/>
              <a:ext cx="560025" cy="404497"/>
              <a:chOff x="1809549" y="1847815"/>
              <a:chExt cx="560025" cy="404497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9930FE6-BB66-7C8B-0141-6160A62A6427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EE91E4D-B245-47EC-7D9B-64D369D40A00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28601FE-6986-6C40-170A-E9018208D303}"/>
                </a:ext>
              </a:extLst>
            </p:cNvPr>
            <p:cNvGrpSpPr/>
            <p:nvPr/>
          </p:nvGrpSpPr>
          <p:grpSpPr>
            <a:xfrm>
              <a:off x="3515272" y="2937753"/>
              <a:ext cx="560025" cy="404497"/>
              <a:chOff x="1809549" y="1847815"/>
              <a:chExt cx="560025" cy="404497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518B2F0-DDC0-DC01-C622-97A9BE522B29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F75A1C0-33B4-824A-D5B1-BB0ED4BAB79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4679847-08E7-56E4-AC3A-DDF2C8E75CB3}"/>
                </a:ext>
              </a:extLst>
            </p:cNvPr>
            <p:cNvGrpSpPr/>
            <p:nvPr/>
          </p:nvGrpSpPr>
          <p:grpSpPr>
            <a:xfrm>
              <a:off x="4638805" y="2937753"/>
              <a:ext cx="560025" cy="404497"/>
              <a:chOff x="1809549" y="1847815"/>
              <a:chExt cx="560025" cy="40449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7C9318C-C44A-4541-6AEA-D327FA8742F6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2D41E7-B903-FF2B-4F72-3582716AE3D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3A0C1284-68A9-B68A-2344-8C12997AEDAF}"/>
                </a:ext>
              </a:extLst>
            </p:cNvPr>
            <p:cNvGrpSpPr/>
            <p:nvPr/>
          </p:nvGrpSpPr>
          <p:grpSpPr>
            <a:xfrm>
              <a:off x="5758760" y="2934901"/>
              <a:ext cx="560025" cy="404497"/>
              <a:chOff x="1809549" y="1847815"/>
              <a:chExt cx="560025" cy="404497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4C82F20-2301-BF0C-DA67-99A42B5E97E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FD13213-651E-C968-4755-828615F1C33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110344A-C468-B8EA-1EBC-576FCB82E910}"/>
                </a:ext>
              </a:extLst>
            </p:cNvPr>
            <p:cNvGrpSpPr/>
            <p:nvPr/>
          </p:nvGrpSpPr>
          <p:grpSpPr>
            <a:xfrm>
              <a:off x="5198783" y="2934901"/>
              <a:ext cx="560025" cy="404497"/>
              <a:chOff x="1809549" y="1847815"/>
              <a:chExt cx="560025" cy="404497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1896B5F-E9B7-A411-F19A-85B0DDDEF85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3792EC-88BD-30B1-A580-B9DAED6D3AE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AFDBCE9-7685-E96D-3F53-84BB52580FF9}"/>
                </a:ext>
              </a:extLst>
            </p:cNvPr>
            <p:cNvSpPr txBox="1"/>
            <p:nvPr/>
          </p:nvSpPr>
          <p:spPr>
            <a:xfrm>
              <a:off x="2457144" y="288058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7F353607-AE9F-80DA-0480-B1271E80DAB8}"/>
                </a:ext>
              </a:extLst>
            </p:cNvPr>
            <p:cNvGrpSpPr/>
            <p:nvPr/>
          </p:nvGrpSpPr>
          <p:grpSpPr>
            <a:xfrm>
              <a:off x="7449511" y="1981211"/>
              <a:ext cx="560025" cy="404497"/>
              <a:chOff x="1809549" y="1847815"/>
              <a:chExt cx="560025" cy="404497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DC9FB73-3CFD-BD75-5EAA-69C45B04C98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EA73A4D-A551-19E4-7770-C8AB205BBD69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CA9CDD6-386F-3A6B-72C7-D970A31726DB}"/>
                </a:ext>
              </a:extLst>
            </p:cNvPr>
            <p:cNvGrpSpPr/>
            <p:nvPr/>
          </p:nvGrpSpPr>
          <p:grpSpPr>
            <a:xfrm>
              <a:off x="8569466" y="1978359"/>
              <a:ext cx="560025" cy="404497"/>
              <a:chOff x="1809549" y="1847815"/>
              <a:chExt cx="560025" cy="404497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A368D7F-B57F-DC7D-9F53-DF2E19CB936F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F163F8F-AB27-9469-8ABE-3515DF5E15B2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EEFC2-A574-27CE-0F08-FF3AD2ACDFDA}"/>
                </a:ext>
              </a:extLst>
            </p:cNvPr>
            <p:cNvGrpSpPr/>
            <p:nvPr/>
          </p:nvGrpSpPr>
          <p:grpSpPr>
            <a:xfrm>
              <a:off x="8009489" y="1978359"/>
              <a:ext cx="560025" cy="404497"/>
              <a:chOff x="1809549" y="1847815"/>
              <a:chExt cx="560025" cy="40449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0217145-8554-264F-7E86-7794D6644344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B1B9EFD-3BF6-C648-6FAE-020099A8745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C0000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B8569022-E21E-652C-689F-3F5A3A336A5B}"/>
                </a:ext>
              </a:extLst>
            </p:cNvPr>
            <p:cNvGrpSpPr/>
            <p:nvPr/>
          </p:nvGrpSpPr>
          <p:grpSpPr>
            <a:xfrm>
              <a:off x="7447907" y="3895035"/>
              <a:ext cx="560025" cy="404497"/>
              <a:chOff x="1809549" y="1847815"/>
              <a:chExt cx="560025" cy="404497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0161806-4B3A-6CB2-491E-8A7B1C3A442B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44842B2-5FCA-89B5-6734-73D64F307798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994E7B0-D14E-5266-F528-CA26C153448F}"/>
                </a:ext>
              </a:extLst>
            </p:cNvPr>
            <p:cNvGrpSpPr/>
            <p:nvPr/>
          </p:nvGrpSpPr>
          <p:grpSpPr>
            <a:xfrm>
              <a:off x="8567862" y="3901808"/>
              <a:ext cx="560025" cy="404497"/>
              <a:chOff x="1809549" y="1847815"/>
              <a:chExt cx="560025" cy="404497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5EBF190E-D627-BF56-9333-E99E84503E13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449AD91-62AC-A989-9BE2-6C9BC4920373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498940-1226-7ABD-CABA-5CE2F7FAE080}"/>
                </a:ext>
              </a:extLst>
            </p:cNvPr>
            <p:cNvGrpSpPr/>
            <p:nvPr/>
          </p:nvGrpSpPr>
          <p:grpSpPr>
            <a:xfrm>
              <a:off x="8007885" y="3901808"/>
              <a:ext cx="560025" cy="404497"/>
              <a:chOff x="1809549" y="1847815"/>
              <a:chExt cx="560025" cy="404497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D8311A-2C2F-D43A-76B1-F492EF8007CE}"/>
                  </a:ext>
                </a:extLst>
              </p:cNvPr>
              <p:cNvSpPr/>
              <p:nvPr/>
            </p:nvSpPr>
            <p:spPr bwMode="auto">
              <a:xfrm>
                <a:off x="1809549" y="1992429"/>
                <a:ext cx="560025" cy="2598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7CCB9FC-B3EB-20DE-B806-D9F602D5AA61}"/>
                  </a:ext>
                </a:extLst>
              </p:cNvPr>
              <p:cNvSpPr txBox="1"/>
              <p:nvPr/>
            </p:nvSpPr>
            <p:spPr>
              <a:xfrm>
                <a:off x="1937115" y="1847815"/>
                <a:ext cx="3690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70C0"/>
                    </a:solidFill>
                  </a:rPr>
                  <a:t>s</a:t>
                </a:r>
                <a:r>
                  <a:rPr lang="en-US" sz="2000" baseline="-25000" dirty="0">
                    <a:solidFill>
                      <a:srgbClr val="0070C0"/>
                    </a:solidFill>
                  </a:rPr>
                  <a:t>2</a:t>
                </a:r>
              </a:p>
            </p:txBody>
          </p:sp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DA5AA8E-A308-44B2-33CE-B9DFFAB91392}"/>
                </a:ext>
              </a:extLst>
            </p:cNvPr>
            <p:cNvSpPr txBox="1"/>
            <p:nvPr/>
          </p:nvSpPr>
          <p:spPr>
            <a:xfrm>
              <a:off x="6948203" y="19211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6A40C8F1-56FF-462E-5F08-4A13989B9D33}"/>
                </a:ext>
              </a:extLst>
            </p:cNvPr>
            <p:cNvSpPr txBox="1"/>
            <p:nvPr/>
          </p:nvSpPr>
          <p:spPr>
            <a:xfrm>
              <a:off x="6955487" y="3829623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1730AD1-8BF4-FDDF-8934-2B82A640455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048476" y="2385708"/>
              <a:ext cx="2646952" cy="6930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16EA8AB-32F2-58C9-753A-C3BD1C476E5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18817" y="2392121"/>
              <a:ext cx="3245890" cy="693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D5F3A24-9935-F991-5A1E-7BEF04D5042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27344" y="2394628"/>
              <a:ext cx="3748129" cy="67550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C2F51649-88CD-2051-EC88-F3EED96988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84926" y="3351875"/>
              <a:ext cx="3262948" cy="6884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0C65861-B9F4-2968-6937-F4DC88E9D9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707" y="3351796"/>
              <a:ext cx="3780190" cy="68415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5F330706-ADC8-CA1A-6F64-BF19A376768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67366" y="3344417"/>
              <a:ext cx="4340167" cy="6848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491" y="606425"/>
            <a:ext cx="7772400" cy="1066800"/>
          </a:xfrm>
        </p:spPr>
        <p:txBody>
          <a:bodyPr/>
          <a:lstStyle/>
          <a:p>
            <a:r>
              <a:rPr lang="en-US" sz="2800" b="1" dirty="0"/>
              <a:t>2-Stream Parsing in HT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597D03-FAB0-5107-56CC-71410ED49394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/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BPSCS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𝑠𝑠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)≜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log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pt-B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34BF2B5-5EFA-5088-ED20-8425013AB7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417150"/>
                <a:ext cx="3432811" cy="450188"/>
              </a:xfrm>
              <a:prstGeom prst="rect">
                <a:avLst/>
              </a:prstGeom>
              <a:blipFill>
                <a:blip r:embed="rId5"/>
                <a:stretch>
                  <a:fillRect b="-8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5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 [1]</a:t>
                </a:r>
              </a:p>
            </p:txBody>
          </p:sp>
        </mc:Choice>
        <mc:Fallback xmlns="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585" y="2228865"/>
                <a:ext cx="10174830" cy="3348505"/>
              </a:xfrm>
              <a:prstGeom prst="rect">
                <a:avLst/>
              </a:prstGeom>
              <a:blipFill>
                <a:blip r:embed="rId3"/>
                <a:stretch>
                  <a:fillRect l="-77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Reuse of HT Stream Parser for UHR UEQM </a:t>
            </a:r>
            <a:br>
              <a:rPr lang="en-US" sz="2800" b="1" dirty="0"/>
            </a:br>
            <a:r>
              <a:rPr lang="en-US" sz="2800" b="1" dirty="0"/>
              <a:t>with Slight Modifications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738EE2-5379-3614-B235-901DF2C4B7BB}"/>
              </a:ext>
            </a:extLst>
          </p:cNvPr>
          <p:cNvSpPr txBox="1"/>
          <p:nvPr/>
        </p:nvSpPr>
        <p:spPr>
          <a:xfrm>
            <a:off x="8097077" y="4688953"/>
            <a:ext cx="3996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Include 4K QAM and exclude BPSK</a:t>
            </a:r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58373052-10B2-2DA9-B506-678E9C3F22FB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7143757" y="4151587"/>
            <a:ext cx="953322" cy="754617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770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128A4A-47C6-CEDF-7E84-6168CA24C8A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7C8913-B228-3302-E0A3-9C1D7A9E77E7}"/>
              </a:ext>
            </a:extLst>
          </p:cNvPr>
          <p:cNvSpPr txBox="1">
            <a:spLocks/>
          </p:cNvSpPr>
          <p:nvPr/>
        </p:nvSpPr>
        <p:spPr>
          <a:xfrm>
            <a:off x="8367254" y="6465583"/>
            <a:ext cx="3022530" cy="23018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chemeClr val="tx1"/>
                </a:solidFill>
              </a:rPr>
              <a:t>Qinghua Li, Intel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48E1AF-3049-BD34-B5B8-E296C399D689}"/>
              </a:ext>
            </a:extLst>
          </p:cNvPr>
          <p:cNvSpPr txBox="1">
            <a:spLocks/>
          </p:cNvSpPr>
          <p:nvPr/>
        </p:nvSpPr>
        <p:spPr>
          <a:xfrm>
            <a:off x="1405911" y="1304172"/>
            <a:ext cx="9094839" cy="287697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0958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733" b="0" i="0" kern="1200" spc="0" baseline="0">
                <a:solidFill>
                  <a:schemeClr val="tx2"/>
                </a:solidFill>
                <a:latin typeface="+mj-lt"/>
                <a:ea typeface="Intel Clear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to reuse HT stream parser for UHR UEQM with slight modifications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69564-AB0A-CD60-569B-476E4CC386A0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3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6BCCC1-107F-E51C-CCBD-3835E7B92FDE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</a:rPr>
              <a:t>Qinghua Li, Intel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01BF4A2-57C7-3414-A368-79EA636C998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1771CB-3B28-8EF1-B4F0-B0A3BF1C5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3" y="978051"/>
            <a:ext cx="1491438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/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you support to add the following to UHR SFD?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the following to UHR SFD?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Reuse HT stream parser for UHR UEQM with the following restrictions and extension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1085850" lvl="1" indent="-342900">
                  <a:buFontTx/>
                  <a:buChar char="—"/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BPSCS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SS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≤4096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=1,2,…,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SS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number of encoders equals one,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 marL="1085850" lvl="1" indent="-342900">
                  <a:buFontTx/>
                  <a:buChar char="—"/>
                </a:pPr>
                <a:r>
                  <a:rPr lang="en-US" sz="2000" dirty="0">
                    <a:solidFill>
                      <a:schemeClr val="tx1"/>
                    </a:solidFill>
                  </a:rPr>
                  <a:t>The encoder type is LDPC</a:t>
                </a:r>
              </a:p>
            </p:txBody>
          </p:sp>
        </mc:Choice>
        <mc:Fallback>
          <p:sp>
            <p:nvSpPr>
              <p:cNvPr id="8" name="Rectangle 24">
                <a:extLst>
                  <a:ext uri="{FF2B5EF4-FFF2-40B4-BE49-F238E27FC236}">
                    <a16:creationId xmlns:a16="http://schemas.microsoft.com/office/drawing/2014/main" id="{557FF2A2-3EC6-330F-D1F0-36EA3ED6A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754" y="1826932"/>
                <a:ext cx="10506826" cy="2940500"/>
              </a:xfrm>
              <a:prstGeom prst="rect">
                <a:avLst/>
              </a:prstGeom>
              <a:blipFill>
                <a:blip r:embed="rId3"/>
                <a:stretch>
                  <a:fillRect l="-870" b="-83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itle 2">
            <a:extLst>
              <a:ext uri="{FF2B5EF4-FFF2-40B4-BE49-F238E27FC236}">
                <a16:creationId xmlns:a16="http://schemas.microsoft.com/office/drawing/2014/main" id="{9962775E-7320-968A-D4F9-EDC778ED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315" y="1023770"/>
            <a:ext cx="8819806" cy="1066800"/>
          </a:xfrm>
        </p:spPr>
        <p:txBody>
          <a:bodyPr/>
          <a:lstStyle/>
          <a:p>
            <a:r>
              <a:rPr lang="en-US" sz="2800" b="1" dirty="0"/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5443F-FC74-502C-42C9-72421DAC2F4A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Nov 2024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B3C20-ECC2-D05B-7267-8670193F7F36}"/>
              </a:ext>
            </a:extLst>
          </p:cNvPr>
          <p:cNvSpPr txBox="1"/>
          <p:nvPr/>
        </p:nvSpPr>
        <p:spPr>
          <a:xfrm>
            <a:off x="1244754" y="5003228"/>
            <a:ext cx="1366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Y:</a:t>
            </a:r>
          </a:p>
          <a:p>
            <a:r>
              <a:rPr lang="en-US" dirty="0">
                <a:solidFill>
                  <a:schemeClr val="tx1"/>
                </a:solidFill>
              </a:rPr>
              <a:t>N:</a:t>
            </a:r>
          </a:p>
          <a:p>
            <a:r>
              <a:rPr lang="en-US" dirty="0">
                <a:solidFill>
                  <a:schemeClr val="tx1"/>
                </a:solidFill>
              </a:rPr>
              <a:t>A:</a:t>
            </a:r>
          </a:p>
        </p:txBody>
      </p:sp>
    </p:spTree>
    <p:extLst>
      <p:ext uri="{BB962C8B-B14F-4D97-AF65-F5344CB8AC3E}">
        <p14:creationId xmlns:p14="http://schemas.microsoft.com/office/powerpoint/2010/main" val="151893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33710</TotalTime>
  <Words>782</Words>
  <Application>Microsoft Office PowerPoint</Application>
  <PresentationFormat>Widescreen</PresentationFormat>
  <Paragraphs>241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Unicode MS</vt:lpstr>
      <vt:lpstr>Times New Roman</vt:lpstr>
      <vt:lpstr>Aptos</vt:lpstr>
      <vt:lpstr>Calibri</vt:lpstr>
      <vt:lpstr>Calibri Light</vt:lpstr>
      <vt:lpstr>Cambria Math</vt:lpstr>
      <vt:lpstr>Office Theme</vt:lpstr>
      <vt:lpstr>Custom Design</vt:lpstr>
      <vt:lpstr>Stream Parser for Unequal Modulation</vt:lpstr>
      <vt:lpstr>Introduction</vt:lpstr>
      <vt:lpstr>Stream Parser in EHT</vt:lpstr>
      <vt:lpstr>2-Stream Parsing in EHT</vt:lpstr>
      <vt:lpstr>HT Stream Parser</vt:lpstr>
      <vt:lpstr>2-Stream Parsing in HT</vt:lpstr>
      <vt:lpstr>Reuse of HT Stream Parser for UHR UEQM  with Slight Modifications </vt:lpstr>
      <vt:lpstr>PowerPoint Presentation</vt:lpstr>
      <vt:lpstr>SP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Li, Qinghua</cp:lastModifiedBy>
  <cp:revision>291</cp:revision>
  <cp:lastPrinted>1601-01-01T00:00:00Z</cp:lastPrinted>
  <dcterms:created xsi:type="dcterms:W3CDTF">2018-04-11T17:57:35Z</dcterms:created>
  <dcterms:modified xsi:type="dcterms:W3CDTF">2024-12-12T16:58:44Z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