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70" r:id="rId2"/>
    <p:sldId id="318" r:id="rId3"/>
    <p:sldId id="4925" r:id="rId4"/>
    <p:sldId id="4929" r:id="rId5"/>
    <p:sldId id="4930" r:id="rId6"/>
    <p:sldId id="4927" r:id="rId7"/>
    <p:sldId id="4931" r:id="rId8"/>
    <p:sldId id="4926" r:id="rId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CC"/>
    <a:srgbClr val="8943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3" autoAdjust="0"/>
    <p:restoredTop sz="93484" autoAdjust="0"/>
  </p:normalViewPr>
  <p:slideViewPr>
    <p:cSldViewPr>
      <p:cViewPr varScale="1">
        <p:scale>
          <a:sx n="89" d="100"/>
          <a:sy n="89" d="100"/>
        </p:scale>
        <p:origin x="130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3138" y="6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40728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13978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87171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24832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97371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93344" y="6475413"/>
            <a:ext cx="95058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xxx, Broadcom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u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9211404-45CD-4325-8498-AF8EEE4AA2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0383" y="6517749"/>
            <a:ext cx="89768" cy="923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fld id="{0AEF9A4B-07C9-404C-9053-A3A2AC3AD5D6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6" name="內容版面配置區 25"/>
          <p:cNvSpPr>
            <a:spLocks noGrp="1"/>
          </p:cNvSpPr>
          <p:nvPr>
            <p:ph sz="quarter" idx="10"/>
          </p:nvPr>
        </p:nvSpPr>
        <p:spPr>
          <a:xfrm>
            <a:off x="323850" y="1343609"/>
            <a:ext cx="8218489" cy="4943151"/>
          </a:xfrm>
        </p:spPr>
        <p:txBody>
          <a:bodyPr/>
          <a:lstStyle>
            <a:lvl1pPr>
              <a:defRPr sz="1600" b="1">
                <a:latin typeface="+mj-lt"/>
              </a:defRPr>
            </a:lvl1pPr>
            <a:lvl2pPr>
              <a:defRPr sz="1400" b="1">
                <a:latin typeface="+mj-lt"/>
              </a:defRPr>
            </a:lvl2pPr>
            <a:lvl3pPr>
              <a:defRPr sz="1200">
                <a:latin typeface="+mj-lt"/>
              </a:defRPr>
            </a:lvl3pPr>
            <a:lvl4pPr>
              <a:defRPr sz="1100">
                <a:latin typeface="+mj-lt"/>
              </a:defRPr>
            </a:lvl4pPr>
            <a:lvl5pPr>
              <a:defRPr sz="1000">
                <a:latin typeface="+mj-lt"/>
              </a:defRPr>
            </a:lvl5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 dirty="0"/>
          </a:p>
        </p:txBody>
      </p:sp>
      <p:sp>
        <p:nvSpPr>
          <p:cNvPr id="6" name="標題版面配置區 1"/>
          <p:cNvSpPr>
            <a:spLocks noGrp="1"/>
          </p:cNvSpPr>
          <p:nvPr>
            <p:ph type="title"/>
          </p:nvPr>
        </p:nvSpPr>
        <p:spPr>
          <a:xfrm>
            <a:off x="323850" y="236893"/>
            <a:ext cx="8218488" cy="9606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F39A1E"/>
                </a:solidFill>
              </a:defRPr>
            </a:lvl1pPr>
          </a:lstStyle>
          <a:p>
            <a:r>
              <a:rPr lang="en-US" altLang="zh-TW"/>
              <a:t>Click to edit Master title style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80785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2024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November 2024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22437" y="6475413"/>
            <a:ext cx="12214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xxx, NEWRACOM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802.11-24/1828r1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858209"/>
            <a:ext cx="8523287" cy="819506"/>
          </a:xfrm>
        </p:spPr>
        <p:txBody>
          <a:bodyPr/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2xLDPC Encoding Parameters</a:t>
            </a:r>
            <a:endParaRPr lang="en-US" dirty="0">
              <a:effectLst/>
              <a:ea typeface="DengXian" panose="02010600030101010101" pitchFamily="2" charset="-122"/>
              <a:cs typeface="Calibri" panose="020F050202020403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14400" y="314271"/>
            <a:ext cx="159883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771525" y="1883794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2024-11-08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02005" y="2333909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Mediatek Inc.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3975513"/>
              </p:ext>
            </p:extLst>
          </p:nvPr>
        </p:nvGraphicFramePr>
        <p:xfrm>
          <a:off x="990600" y="2895600"/>
          <a:ext cx="7391400" cy="181810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751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51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Shengquan Hu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Mediatek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2840 Junction Ave.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San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 Jose, CA, 95134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Shengquan.hu@mediatek.com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52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Jianhan Liu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jianhan.liu@mediatek.com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56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Thomas Pare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88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600740"/>
            <a:ext cx="7772400" cy="609600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0340"/>
            <a:ext cx="7772400" cy="4495800"/>
          </a:xfrm>
        </p:spPr>
        <p:txBody>
          <a:bodyPr/>
          <a:lstStyle/>
          <a:p>
            <a:r>
              <a:rPr lang="en-US" dirty="0"/>
              <a:t>Existing LDPC encoding parameters table used for 11n/ac/ax/be specifies codeword length of 648, 1296, and 1944. </a:t>
            </a:r>
          </a:p>
          <a:p>
            <a:r>
              <a:rPr lang="en-US" dirty="0"/>
              <a:t>New LDPC codes with codeword length of 3888 bits (2xLDPC) was introduced in UHR [1] to improve error correction capability and achieve better performance gains</a:t>
            </a:r>
          </a:p>
          <a:p>
            <a:r>
              <a:rPr lang="en-US" dirty="0"/>
              <a:t>To accommodate the LDPC codes with codeword length of 3888, the existing LDPC encoding parameter table need be updated.</a:t>
            </a:r>
          </a:p>
          <a:p>
            <a:r>
              <a:rPr lang="en-US" dirty="0"/>
              <a:t>In this contribution, we propose 2xLDPC codeword length selection method based on the simple modifications of existing LDPC encoding parameter table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2024</a:t>
            </a:r>
          </a:p>
        </p:txBody>
      </p:sp>
    </p:spTree>
    <p:extLst>
      <p:ext uri="{BB962C8B-B14F-4D97-AF65-F5344CB8AC3E}">
        <p14:creationId xmlns:p14="http://schemas.microsoft.com/office/powerpoint/2010/main" val="3831526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altLang="zh-TW" sz="2400" dirty="0">
                <a:solidFill>
                  <a:schemeClr val="tx1"/>
                </a:solidFill>
              </a:rPr>
              <a:t>Recap: LDPC Encoding Parameters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1203770-416F-17CE-7F38-DCC4D3F505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0643" y="2514600"/>
            <a:ext cx="6462712" cy="3262262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33BB1550-FF57-94FB-DB52-251272B5F1B5}"/>
              </a:ext>
            </a:extLst>
          </p:cNvPr>
          <p:cNvSpPr txBox="1"/>
          <p:nvPr/>
        </p:nvSpPr>
        <p:spPr>
          <a:xfrm>
            <a:off x="214877" y="1226107"/>
            <a:ext cx="871424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1600" b="0" dirty="0"/>
              <a:t>There are three codeword lengths in pre-UHR Wi-Fi: 648, 1296 and 1944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1600" b="0" dirty="0"/>
              <a:t>The codeword length </a:t>
            </a:r>
            <a:r>
              <a:rPr lang="en-US" altLang="zh-TW" sz="1600" dirty="0"/>
              <a:t>selection is</a:t>
            </a:r>
            <a:r>
              <a:rPr lang="en-US" altLang="zh-TW" sz="1600" b="0" dirty="0"/>
              <a:t> based on </a:t>
            </a:r>
            <a:r>
              <a:rPr lang="en-US" altLang="zh-TW" sz="1600" dirty="0"/>
              <a:t>the following PPDU encoding parameter table with the inputs of </a:t>
            </a:r>
            <a:r>
              <a:rPr lang="en-US" altLang="zh-TW" sz="1600" b="0" dirty="0" err="1"/>
              <a:t>N</a:t>
            </a:r>
            <a:r>
              <a:rPr lang="en-US" altLang="zh-TW" sz="1600" b="0" baseline="-25000" dirty="0" err="1"/>
              <a:t>avbits</a:t>
            </a:r>
            <a:r>
              <a:rPr lang="en-US" altLang="zh-TW" sz="1600" b="0" dirty="0"/>
              <a:t>,  </a:t>
            </a:r>
            <a:r>
              <a:rPr lang="en-US" altLang="zh-TW" sz="1600" b="0" dirty="0" err="1"/>
              <a:t>N</a:t>
            </a:r>
            <a:r>
              <a:rPr lang="en-US" altLang="zh-TW" sz="1600" b="0" baseline="-25000" dirty="0" err="1"/>
              <a:t>pld</a:t>
            </a:r>
            <a:r>
              <a:rPr lang="en-US" altLang="zh-TW" sz="1600" b="0" baseline="-25000" dirty="0"/>
              <a:t>, </a:t>
            </a:r>
            <a:r>
              <a:rPr lang="en-US" altLang="zh-TW" sz="1600" b="0" dirty="0"/>
              <a:t>and code rate R</a:t>
            </a:r>
          </a:p>
        </p:txBody>
      </p:sp>
    </p:spTree>
    <p:extLst>
      <p:ext uri="{BB962C8B-B14F-4D97-AF65-F5344CB8AC3E}">
        <p14:creationId xmlns:p14="http://schemas.microsoft.com/office/powerpoint/2010/main" val="3252090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altLang="zh-TW" sz="2400" dirty="0">
                <a:solidFill>
                  <a:schemeClr val="tx1"/>
                </a:solidFill>
              </a:rPr>
              <a:t>2xLDPC Indication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F0FCC7B-0BDF-307E-EDFF-6DE590573819}"/>
              </a:ext>
            </a:extLst>
          </p:cNvPr>
          <p:cNvSpPr txBox="1"/>
          <p:nvPr/>
        </p:nvSpPr>
        <p:spPr>
          <a:xfrm>
            <a:off x="214877" y="1219200"/>
            <a:ext cx="8714245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1600" b="0" dirty="0"/>
              <a:t>Traditionally, legacy LDPC CW length selection is mainly based on </a:t>
            </a:r>
            <a:r>
              <a:rPr lang="en-US" altLang="zh-TW" sz="1600" b="0" dirty="0" err="1"/>
              <a:t>N</a:t>
            </a:r>
            <a:r>
              <a:rPr lang="en-US" altLang="zh-TW" sz="1600" b="0" baseline="-25000" dirty="0" err="1"/>
              <a:t>avbits</a:t>
            </a:r>
            <a:r>
              <a:rPr lang="en-US" altLang="zh-TW" sz="1600" b="0" dirty="0"/>
              <a:t> in pre-UHR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sz="16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1600" b="0" dirty="0"/>
              <a:t>However, for 2xLDPC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altLang="zh-TW" sz="1600" b="0" dirty="0"/>
              <a:t>Mandatory/or optional support 2xLDPC for AP/no-AP STA and RX/TX is still under discussion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altLang="zh-TW" sz="1600" dirty="0"/>
              <a:t>2xLDPC encoding/decoding capability is different for each user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endParaRPr lang="en-US" altLang="zh-TW" sz="16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1600" b="0" dirty="0"/>
              <a:t>Therefore, per-user based signaling to indicate 2xLDPC is </a:t>
            </a:r>
            <a:r>
              <a:rPr lang="en-US" altLang="zh-TW" sz="1600" dirty="0"/>
              <a:t>preferred to </a:t>
            </a:r>
            <a:r>
              <a:rPr lang="en-US" altLang="zh-TW" sz="1600" b="0" dirty="0"/>
              <a:t>allow more flexibility for transmitter to turn on/off 2xLDPC codes</a:t>
            </a:r>
          </a:p>
        </p:txBody>
      </p:sp>
    </p:spTree>
    <p:extLst>
      <p:ext uri="{BB962C8B-B14F-4D97-AF65-F5344CB8AC3E}">
        <p14:creationId xmlns:p14="http://schemas.microsoft.com/office/powerpoint/2010/main" val="855406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altLang="zh-TW" sz="2400" dirty="0">
                <a:solidFill>
                  <a:schemeClr val="tx1"/>
                </a:solidFill>
              </a:rPr>
              <a:t>2xLDPC Codeword Length Selection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A878481-595A-F3E1-12E8-5CEBFF49DE51}"/>
              </a:ext>
            </a:extLst>
          </p:cNvPr>
          <p:cNvSpPr txBox="1"/>
          <p:nvPr/>
        </p:nvSpPr>
        <p:spPr>
          <a:xfrm>
            <a:off x="214877" y="1219200"/>
            <a:ext cx="8714245" cy="47705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1600" b="0" dirty="0"/>
              <a:t>Transmitter should have the freedom/flexibility to chose using legacy LDPC or 2xLDPC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sz="16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1600" dirty="0"/>
              <a:t>It would be desirable for 2xLDPC to follow the similar CW length selection procedure/rule as legacy/or pre-UHR LDPC, i.e. using the similar encoding parameter look up table,  but need some updates with appropriate CW length selection threshold for 2xLDPC.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1600" b="0" dirty="0"/>
              <a:t>The general </a:t>
            </a:r>
            <a:r>
              <a:rPr lang="en-US" altLang="zh-TW" sz="1600" dirty="0"/>
              <a:t>considerations of 2xLDPC CW length selection threshold: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altLang="zh-TW" sz="1600" b="0" dirty="0"/>
              <a:t>Payload size should be large enough for having at least one 2xLDPC codeword to avoid more puncturing which causes performance degradation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altLang="zh-TW" sz="1600" dirty="0"/>
              <a:t>Meanwhile, payload size or </a:t>
            </a:r>
            <a:r>
              <a:rPr lang="en-US" altLang="zh-TW" sz="1600" dirty="0" err="1"/>
              <a:t>N</a:t>
            </a:r>
            <a:r>
              <a:rPr lang="en-US" altLang="zh-TW" sz="1600" baseline="-25000" dirty="0" err="1"/>
              <a:t>avbits</a:t>
            </a:r>
            <a:r>
              <a:rPr lang="en-US" altLang="zh-TW" sz="1600" dirty="0"/>
              <a:t> should be larger enough to avoid latency/or timing budget issue for implementation.  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altLang="zh-TW" sz="1600" dirty="0"/>
              <a:t>For an example, MAC header is only available after 1</a:t>
            </a:r>
            <a:r>
              <a:rPr lang="en-US" altLang="zh-TW" sz="1600" baseline="30000" dirty="0"/>
              <a:t>st</a:t>
            </a:r>
            <a:r>
              <a:rPr lang="en-US" altLang="zh-TW" sz="1600" dirty="0"/>
              <a:t> CW is decoded and start to prepare for ACK/BA, etc.  If packet has only one 2xLDPC CW,  the timing budget becomes very tight and could become a bottleneck to use 2xLDPC, thus it is desirable to have at least 2 CWs in a PPDU for using 2xLDPC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endParaRPr lang="en-US" altLang="zh-TW" sz="1600" dirty="0"/>
          </a:p>
          <a:p>
            <a:pPr marL="742950" lvl="1" indent="-285750">
              <a:buFont typeface="Courier New" panose="02070309020205020404" pitchFamily="49" charset="0"/>
              <a:buChar char="o"/>
            </a:pPr>
            <a:endParaRPr lang="en-US" altLang="zh-TW" sz="1600" dirty="0"/>
          </a:p>
          <a:p>
            <a:pPr marL="742950" lvl="1" indent="-285750">
              <a:buFont typeface="Courier New" panose="02070309020205020404" pitchFamily="49" charset="0"/>
              <a:buChar char="o"/>
            </a:pPr>
            <a:endParaRPr lang="en-US" altLang="zh-TW" sz="16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sz="1600" b="0" dirty="0"/>
          </a:p>
        </p:txBody>
      </p:sp>
    </p:spTree>
    <p:extLst>
      <p:ext uri="{BB962C8B-B14F-4D97-AF65-F5344CB8AC3E}">
        <p14:creationId xmlns:p14="http://schemas.microsoft.com/office/powerpoint/2010/main" val="4118297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altLang="zh-TW" sz="2400" dirty="0">
                <a:solidFill>
                  <a:schemeClr val="tx1"/>
                </a:solidFill>
              </a:rPr>
              <a:t>Proposal: 2xLDPC Encoding Parameters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D61182B-D4F7-4C9E-9FEF-FBD6D72C6B5D}"/>
              </a:ext>
            </a:extLst>
          </p:cNvPr>
          <p:cNvSpPr txBox="1"/>
          <p:nvPr/>
        </p:nvSpPr>
        <p:spPr>
          <a:xfrm>
            <a:off x="725969" y="1157208"/>
            <a:ext cx="7796984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marR="0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If FEC coding scheme is LDPC and </a:t>
            </a:r>
            <a:r>
              <a:rPr lang="en-US" sz="14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</a:t>
            </a:r>
            <a:r>
              <a:rPr lang="en-US" sz="1400" baseline="-250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avbits</a:t>
            </a:r>
            <a:r>
              <a:rPr lang="en-US" sz="14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≤ 3888, the 2xLDPC subfield shall be set to 0 and the LDPC codeword length selection shall follow the pre-UHR LDPC procedure, specifically using codeword lengths (648, 1296, or 1944) bits based on the table below</a:t>
            </a:r>
            <a:endParaRPr lang="en-US" sz="14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1">
                <a:extLst>
                  <a:ext uri="{FF2B5EF4-FFF2-40B4-BE49-F238E27FC236}">
                    <a16:creationId xmlns:a16="http://schemas.microsoft.com/office/drawing/2014/main" id="{4D304ACD-154C-6B1E-83C7-1CA1E0AA7F5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51004105"/>
                  </p:ext>
                </p:extLst>
              </p:nvPr>
            </p:nvGraphicFramePr>
            <p:xfrm>
              <a:off x="1009253" y="2133600"/>
              <a:ext cx="7125494" cy="3048000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1637764">
                      <a:extLst>
                        <a:ext uri="{9D8B030D-6E8A-4147-A177-3AD203B41FA5}">
                          <a16:colId xmlns:a16="http://schemas.microsoft.com/office/drawing/2014/main" val="377483256"/>
                        </a:ext>
                      </a:extLst>
                    </a:gridCol>
                    <a:gridCol w="1836602">
                      <a:extLst>
                        <a:ext uri="{9D8B030D-6E8A-4147-A177-3AD203B41FA5}">
                          <a16:colId xmlns:a16="http://schemas.microsoft.com/office/drawing/2014/main" val="2507321327"/>
                        </a:ext>
                      </a:extLst>
                    </a:gridCol>
                    <a:gridCol w="3651128">
                      <a:extLst>
                        <a:ext uri="{9D8B030D-6E8A-4147-A177-3AD203B41FA5}">
                          <a16:colId xmlns:a16="http://schemas.microsoft.com/office/drawing/2014/main" val="3123168356"/>
                        </a:ext>
                      </a:extLst>
                    </a:gridCol>
                  </a:tblGrid>
                  <a:tr h="564289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b="1" u="none" strike="noStrike" dirty="0">
                              <a:effectLst/>
                            </a:rPr>
                            <a:t>Range of </a:t>
                          </a:r>
                          <a:r>
                            <a:rPr lang="en-US" sz="1100" b="1" u="none" strike="noStrike" dirty="0" err="1">
                              <a:effectLst/>
                            </a:rPr>
                            <a:t>N</a:t>
                          </a:r>
                          <a:r>
                            <a:rPr lang="en-US" sz="1100" b="1" u="none" strike="noStrike" baseline="-25000" dirty="0" err="1">
                              <a:effectLst/>
                            </a:rPr>
                            <a:t>avbits</a:t>
                          </a:r>
                          <a:br>
                            <a:rPr lang="en-US" sz="1100" b="1" u="none" strike="noStrike" dirty="0">
                              <a:effectLst/>
                            </a:rPr>
                          </a:br>
                          <a:r>
                            <a:rPr lang="en-US" sz="1100" b="1" u="none" strike="noStrike" dirty="0">
                              <a:effectLst/>
                            </a:rPr>
                            <a:t>(bits)</a:t>
                          </a:r>
                          <a:endParaRPr lang="en-US" sz="11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b="1" u="none" strike="noStrike" dirty="0">
                              <a:effectLst/>
                            </a:rPr>
                            <a:t>Number of LDPC codewords</a:t>
                          </a:r>
                          <a:br>
                            <a:rPr lang="en-US" sz="1100" b="1" u="none" strike="noStrike" dirty="0">
                              <a:effectLst/>
                            </a:rPr>
                          </a:br>
                          <a:r>
                            <a:rPr lang="en-US" sz="1100" b="1" u="none" strike="noStrike" dirty="0">
                              <a:effectLst/>
                            </a:rPr>
                            <a:t>(N</a:t>
                          </a:r>
                          <a:r>
                            <a:rPr lang="en-US" sz="1100" b="1" u="none" strike="noStrike" baseline="-25000" dirty="0">
                              <a:effectLst/>
                            </a:rPr>
                            <a:t>CW</a:t>
                          </a:r>
                          <a:r>
                            <a:rPr lang="en-US" sz="1100" b="1" u="none" strike="noStrike" dirty="0">
                              <a:effectLst/>
                            </a:rPr>
                            <a:t>)</a:t>
                          </a:r>
                          <a:endParaRPr lang="en-US" sz="11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b="1" u="none" strike="noStrike" dirty="0">
                              <a:effectLst/>
                            </a:rPr>
                            <a:t>LDPC codeword length L</a:t>
                          </a:r>
                          <a:r>
                            <a:rPr lang="en-US" sz="1100" b="1" u="none" strike="noStrike" baseline="-25000" dirty="0">
                              <a:effectLst/>
                            </a:rPr>
                            <a:t>LDPC</a:t>
                          </a:r>
                          <a:br>
                            <a:rPr lang="en-US" sz="1100" b="1" u="none" strike="noStrike" dirty="0">
                              <a:effectLst/>
                            </a:rPr>
                          </a:br>
                          <a:r>
                            <a:rPr lang="en-US" sz="1100" b="1" u="none" strike="noStrike" dirty="0">
                              <a:effectLst/>
                            </a:rPr>
                            <a:t>(bits)</a:t>
                          </a:r>
                          <a:endParaRPr lang="en-US" sz="11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442429510"/>
                      </a:ext>
                    </a:extLst>
                  </a:tr>
                  <a:tr h="404267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 err="1">
                              <a:effectLst/>
                            </a:rPr>
                            <a:t>N</a:t>
                          </a:r>
                          <a:r>
                            <a:rPr lang="en-US" sz="1100" u="none" strike="noStrike" baseline="-25000" dirty="0" err="1">
                              <a:effectLst/>
                            </a:rPr>
                            <a:t>avbits</a:t>
                          </a:r>
                          <a:r>
                            <a:rPr lang="en-US" sz="1100" u="none" strike="noStrike" dirty="0">
                              <a:effectLst/>
                            </a:rPr>
                            <a:t> ≤ 648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1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1296, if </a:t>
                          </a:r>
                          <a:r>
                            <a:rPr lang="en-US" sz="1100" u="none" strike="noStrike" dirty="0" err="1">
                              <a:effectLst/>
                            </a:rPr>
                            <a:t>N</a:t>
                          </a:r>
                          <a:r>
                            <a:rPr lang="en-US" sz="1100" u="none" strike="noStrike" baseline="-25000" dirty="0" err="1">
                              <a:effectLst/>
                            </a:rPr>
                            <a:t>avbits</a:t>
                          </a:r>
                          <a:r>
                            <a:rPr lang="en-US" sz="1100" u="none" strike="noStrike" dirty="0">
                              <a:effectLst/>
                            </a:rPr>
                            <a:t>  ≥ </a:t>
                          </a:r>
                          <a:r>
                            <a:rPr lang="en-US" sz="1100" u="none" strike="noStrike" dirty="0" err="1">
                              <a:effectLst/>
                            </a:rPr>
                            <a:t>N</a:t>
                          </a:r>
                          <a:r>
                            <a:rPr lang="en-US" sz="1100" u="none" strike="noStrike" baseline="-25000" dirty="0" err="1">
                              <a:effectLst/>
                            </a:rPr>
                            <a:t>pld</a:t>
                          </a:r>
                          <a:r>
                            <a:rPr lang="en-US" sz="1100" u="none" strike="noStrike" dirty="0">
                              <a:effectLst/>
                            </a:rPr>
                            <a:t>+ 912 × (1-R)</a:t>
                          </a:r>
                          <a:br>
                            <a:rPr lang="en-US" sz="1100" u="none" strike="noStrike" dirty="0">
                              <a:effectLst/>
                            </a:rPr>
                          </a:br>
                          <a:r>
                            <a:rPr lang="en-US" sz="1100" u="none" strike="noStrike" dirty="0">
                              <a:effectLst/>
                            </a:rPr>
                            <a:t>648, otherwise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803554579"/>
                      </a:ext>
                    </a:extLst>
                  </a:tr>
                  <a:tr h="404267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648 &lt; </a:t>
                          </a:r>
                          <a:r>
                            <a:rPr lang="en-US" sz="1100" u="none" strike="noStrike" dirty="0" err="1">
                              <a:effectLst/>
                            </a:rPr>
                            <a:t>N</a:t>
                          </a:r>
                          <a:r>
                            <a:rPr lang="en-US" sz="1100" u="none" strike="noStrike" baseline="-25000" dirty="0" err="1">
                              <a:effectLst/>
                            </a:rPr>
                            <a:t>avbits</a:t>
                          </a:r>
                          <a:r>
                            <a:rPr lang="en-US" sz="1100" u="none" strike="noStrike" dirty="0">
                              <a:effectLst/>
                            </a:rPr>
                            <a:t>  ≤ 1296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1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1944, if </a:t>
                          </a:r>
                          <a:r>
                            <a:rPr lang="en-US" sz="1100" u="none" strike="noStrike" dirty="0" err="1">
                              <a:effectLst/>
                            </a:rPr>
                            <a:t>N</a:t>
                          </a:r>
                          <a:r>
                            <a:rPr lang="en-US" sz="1100" u="none" strike="noStrike" baseline="-25000" dirty="0" err="1">
                              <a:effectLst/>
                            </a:rPr>
                            <a:t>avbits</a:t>
                          </a:r>
                          <a:r>
                            <a:rPr lang="en-US" sz="1100" u="none" strike="noStrike" dirty="0">
                              <a:effectLst/>
                            </a:rPr>
                            <a:t>  ≥ </a:t>
                          </a:r>
                          <a:r>
                            <a:rPr lang="en-US" sz="1100" u="none" strike="noStrike" dirty="0" err="1">
                              <a:effectLst/>
                            </a:rPr>
                            <a:t>N</a:t>
                          </a:r>
                          <a:r>
                            <a:rPr lang="en-US" sz="1100" u="none" strike="noStrike" baseline="-25000" dirty="0" err="1">
                              <a:effectLst/>
                            </a:rPr>
                            <a:t>pld</a:t>
                          </a:r>
                          <a:r>
                            <a:rPr lang="en-US" sz="1100" u="none" strike="noStrike" dirty="0">
                              <a:effectLst/>
                            </a:rPr>
                            <a:t>+ 1464 × (1-R)</a:t>
                          </a:r>
                          <a:br>
                            <a:rPr lang="en-US" sz="1100" u="none" strike="noStrike" dirty="0">
                              <a:effectLst/>
                            </a:rPr>
                          </a:br>
                          <a:r>
                            <a:rPr lang="en-US" sz="1100" u="none" strike="noStrike" dirty="0">
                              <a:effectLst/>
                            </a:rPr>
                            <a:t>1296, otherwise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314719822"/>
                      </a:ext>
                    </a:extLst>
                  </a:tr>
                  <a:tr h="379777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1296 &lt; </a:t>
                          </a:r>
                          <a:r>
                            <a:rPr lang="en-US" sz="1100" u="none" strike="noStrike" dirty="0" err="1">
                              <a:effectLst/>
                            </a:rPr>
                            <a:t>N</a:t>
                          </a:r>
                          <a:r>
                            <a:rPr lang="en-US" sz="1100" u="none" strike="noStrike" baseline="-25000" dirty="0" err="1">
                              <a:effectLst/>
                            </a:rPr>
                            <a:t>avbits</a:t>
                          </a:r>
                          <a:r>
                            <a:rPr lang="en-US" sz="1100" u="none" strike="noStrike" dirty="0">
                              <a:effectLst/>
                            </a:rPr>
                            <a:t>  ≤ 1944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1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1944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280193322"/>
                      </a:ext>
                    </a:extLst>
                  </a:tr>
                  <a:tr h="404267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1944 &lt; </a:t>
                          </a:r>
                          <a:r>
                            <a:rPr lang="en-US" sz="1100" u="none" strike="noStrike" dirty="0" err="1">
                              <a:effectLst/>
                            </a:rPr>
                            <a:t>N</a:t>
                          </a:r>
                          <a:r>
                            <a:rPr lang="en-US" sz="1100" u="none" strike="noStrike" baseline="-25000" dirty="0" err="1">
                              <a:effectLst/>
                            </a:rPr>
                            <a:t>avbits</a:t>
                          </a:r>
                          <a:r>
                            <a:rPr lang="en-US" sz="1100" u="none" strike="noStrike" dirty="0">
                              <a:effectLst/>
                            </a:rPr>
                            <a:t> ≤ 2592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2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1944, if </a:t>
                          </a:r>
                          <a:r>
                            <a:rPr lang="en-US" sz="1100" u="none" strike="noStrike" dirty="0" err="1">
                              <a:effectLst/>
                            </a:rPr>
                            <a:t>N</a:t>
                          </a:r>
                          <a:r>
                            <a:rPr lang="en-US" sz="1100" u="none" strike="noStrike" baseline="-25000" dirty="0" err="1">
                              <a:effectLst/>
                            </a:rPr>
                            <a:t>avbits</a:t>
                          </a:r>
                          <a:r>
                            <a:rPr lang="en-US" sz="1100" u="none" strike="noStrike" dirty="0">
                              <a:effectLst/>
                            </a:rPr>
                            <a:t>  ≥ </a:t>
                          </a:r>
                          <a:r>
                            <a:rPr lang="en-US" sz="1100" u="none" strike="noStrike" dirty="0" err="1">
                              <a:effectLst/>
                            </a:rPr>
                            <a:t>Npld</a:t>
                          </a:r>
                          <a:r>
                            <a:rPr lang="en-US" sz="1100" u="none" strike="noStrike" dirty="0">
                              <a:effectLst/>
                            </a:rPr>
                            <a:t>+ 2916 × (1-R)</a:t>
                          </a:r>
                          <a:br>
                            <a:rPr lang="en-US" sz="1100" u="none" strike="noStrike" dirty="0">
                              <a:effectLst/>
                            </a:rPr>
                          </a:br>
                          <a:r>
                            <a:rPr lang="en-US" sz="1100" u="none" strike="noStrike" dirty="0">
                              <a:effectLst/>
                            </a:rPr>
                            <a:t>1296, otherwise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683683221"/>
                      </a:ext>
                    </a:extLst>
                  </a:tr>
                  <a:tr h="433933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2592 &lt; </a:t>
                          </a:r>
                          <a:r>
                            <a:rPr lang="en-US" sz="1100" u="none" strike="noStrike" dirty="0" err="1">
                              <a:effectLst/>
                            </a:rPr>
                            <a:t>N</a:t>
                          </a:r>
                          <a:r>
                            <a:rPr lang="en-US" sz="1100" u="none" strike="noStrike" baseline="-25000" dirty="0" err="1">
                              <a:effectLst/>
                            </a:rPr>
                            <a:t>avbits</a:t>
                          </a:r>
                          <a:r>
                            <a:rPr lang="en-US" sz="1100" u="none" strike="noStrike" dirty="0">
                              <a:effectLst/>
                            </a:rPr>
                            <a:t> &lt;=</a:t>
                          </a:r>
                          <a:r>
                            <a:rPr lang="en-US" sz="1100" u="none" strike="noStrike" dirty="0">
                              <a:solidFill>
                                <a:srgbClr val="FF0000"/>
                              </a:solidFill>
                              <a:effectLst/>
                            </a:rPr>
                            <a:t>3888</a:t>
                          </a:r>
                          <a:endParaRPr lang="en-US" sz="1100" b="0" i="0" u="none" strike="noStrike" dirty="0">
                            <a:solidFill>
                              <a:srgbClr val="FF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2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100" u="none" strike="noStrike" dirty="0">
                              <a:effectLst/>
                            </a:rPr>
                            <a:t>1944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321699973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solidFill>
                                <a:srgbClr val="FF0000"/>
                              </a:solidFill>
                              <a:effectLst/>
                            </a:rPr>
                            <a:t>3888</a:t>
                          </a:r>
                          <a:r>
                            <a:rPr lang="en-US" sz="1100" u="none" strike="noStrike" dirty="0">
                              <a:effectLst/>
                            </a:rPr>
                            <a:t> &lt; </a:t>
                          </a:r>
                          <a:r>
                            <a:rPr lang="en-US" sz="1100" u="none" strike="noStrike" dirty="0" err="1">
                              <a:effectLst/>
                            </a:rPr>
                            <a:t>N</a:t>
                          </a:r>
                          <a:r>
                            <a:rPr lang="en-US" sz="1100" u="none" strike="noStrike" baseline="-25000" dirty="0" err="1">
                              <a:effectLst/>
                            </a:rPr>
                            <a:t>avbits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 </a:t>
                          </a:r>
                          <a14:m>
                            <m:oMath xmlns:m="http://schemas.openxmlformats.org/officeDocument/2006/math">
                              <m:d>
                                <m:dPr>
                                  <m:begChr m:val="⌈"/>
                                  <m:endChr m:val="⌉"/>
                                  <m:ctrlPr>
                                    <a:rPr lang="en-US" sz="1400" i="1" u="none" strike="noStrike" smtClean="0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400" i="1" u="none" strike="noStrike" smtClean="0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sSub>
                                        <m:sSubPr>
                                          <m:ctrlPr>
                                            <a:rPr lang="en-US" sz="1400" i="1" u="none" strike="noStrike" smtClean="0">
                                              <a:effectLst/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400" b="0" i="1" u="none" strike="noStrike" smtClean="0">
                                              <a:effectLst/>
                                              <a:latin typeface="Cambria Math" panose="02040503050406030204" pitchFamily="18" charset="0"/>
                                            </a:rPr>
                                            <m:t>𝑁</m:t>
                                          </m:r>
                                        </m:e>
                                        <m:sub>
                                          <m:r>
                                            <a:rPr lang="en-US" sz="1400" b="0" i="1" u="none" strike="noStrike" smtClean="0">
                                              <a:effectLst/>
                                              <a:latin typeface="Cambria Math" panose="02040503050406030204" pitchFamily="18" charset="0"/>
                                            </a:rPr>
                                            <m:t>𝑝𝑙𝑑</m:t>
                                          </m:r>
                                        </m:sub>
                                      </m:sSub>
                                    </m:num>
                                    <m:den>
                                      <m:sSub>
                                        <m:sSubPr>
                                          <m:ctrlPr>
                                            <a:rPr lang="en-US" sz="1400" i="1" u="none" strike="noStrike" smtClean="0">
                                              <a:solidFill>
                                                <a:srgbClr val="FF0000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400" b="0" i="1" u="none" strike="noStrike" smtClean="0">
                                              <a:solidFill>
                                                <a:srgbClr val="FF0000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</a:rPr>
                                            <m:t>𝐿</m:t>
                                          </m:r>
                                        </m:e>
                                        <m:sub>
                                          <m:r>
                                            <a:rPr lang="en-US" sz="1400" b="0" i="1" u="none" strike="noStrike" smtClean="0">
                                              <a:solidFill>
                                                <a:srgbClr val="FF0000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</a:rPr>
                                            <m:t>𝐿𝐷𝑃𝐶</m:t>
                                          </m:r>
                                        </m:sub>
                                      </m:sSub>
                                      <m:r>
                                        <a:rPr lang="en-US" sz="1400" b="0" i="1" u="none" strike="noStrike" smtClean="0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∗</m:t>
                                      </m:r>
                                      <m:r>
                                        <a:rPr lang="en-US" sz="1400" b="0" i="1" u="none" strike="noStrike" smtClean="0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den>
                                  </m:f>
                                </m:e>
                              </m:d>
                            </m:oMath>
                          </a14:m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solidFill>
                                <a:srgbClr val="FF0000"/>
                              </a:solidFill>
                              <a:effectLst/>
                            </a:rPr>
                            <a:t>3888, if 2xLDPC subfield in User (Info) field is set to 1</a:t>
                          </a:r>
                        </a:p>
                        <a:p>
                          <a:pPr marL="0" marR="0" lvl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100" u="none" strike="noStrike" dirty="0">
                              <a:effectLst/>
                            </a:rPr>
                            <a:t>1944, </a:t>
                          </a:r>
                          <a:r>
                            <a:rPr lang="en-US" sz="11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Otherwise</a:t>
                          </a:r>
                        </a:p>
                      </a:txBody>
                      <a:tcPr marL="7620" marR="7620" marT="762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09100348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1">
                <a:extLst>
                  <a:ext uri="{FF2B5EF4-FFF2-40B4-BE49-F238E27FC236}">
                    <a16:creationId xmlns:a16="http://schemas.microsoft.com/office/drawing/2014/main" id="{4D304ACD-154C-6B1E-83C7-1CA1E0AA7F5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51004105"/>
                  </p:ext>
                </p:extLst>
              </p:nvPr>
            </p:nvGraphicFramePr>
            <p:xfrm>
              <a:off x="1009253" y="2133600"/>
              <a:ext cx="7125494" cy="3048000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1637764">
                      <a:extLst>
                        <a:ext uri="{9D8B030D-6E8A-4147-A177-3AD203B41FA5}">
                          <a16:colId xmlns:a16="http://schemas.microsoft.com/office/drawing/2014/main" val="377483256"/>
                        </a:ext>
                      </a:extLst>
                    </a:gridCol>
                    <a:gridCol w="1836602">
                      <a:extLst>
                        <a:ext uri="{9D8B030D-6E8A-4147-A177-3AD203B41FA5}">
                          <a16:colId xmlns:a16="http://schemas.microsoft.com/office/drawing/2014/main" val="2507321327"/>
                        </a:ext>
                      </a:extLst>
                    </a:gridCol>
                    <a:gridCol w="3651128">
                      <a:extLst>
                        <a:ext uri="{9D8B030D-6E8A-4147-A177-3AD203B41FA5}">
                          <a16:colId xmlns:a16="http://schemas.microsoft.com/office/drawing/2014/main" val="3123168356"/>
                        </a:ext>
                      </a:extLst>
                    </a:gridCol>
                  </a:tblGrid>
                  <a:tr h="564289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b="1" u="none" strike="noStrike" dirty="0">
                              <a:effectLst/>
                            </a:rPr>
                            <a:t>Range of </a:t>
                          </a:r>
                          <a:r>
                            <a:rPr lang="en-US" sz="1100" b="1" u="none" strike="noStrike" dirty="0" err="1">
                              <a:effectLst/>
                            </a:rPr>
                            <a:t>N</a:t>
                          </a:r>
                          <a:r>
                            <a:rPr lang="en-US" sz="1100" b="1" u="none" strike="noStrike" baseline="-25000" dirty="0" err="1">
                              <a:effectLst/>
                            </a:rPr>
                            <a:t>avbits</a:t>
                          </a:r>
                          <a:br>
                            <a:rPr lang="en-US" sz="1100" b="1" u="none" strike="noStrike" dirty="0">
                              <a:effectLst/>
                            </a:rPr>
                          </a:br>
                          <a:r>
                            <a:rPr lang="en-US" sz="1100" b="1" u="none" strike="noStrike" dirty="0">
                              <a:effectLst/>
                            </a:rPr>
                            <a:t>(bits)</a:t>
                          </a:r>
                          <a:endParaRPr lang="en-US" sz="11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b="1" u="none" strike="noStrike" dirty="0">
                              <a:effectLst/>
                            </a:rPr>
                            <a:t>Number of LDPC codewords</a:t>
                          </a:r>
                          <a:br>
                            <a:rPr lang="en-US" sz="1100" b="1" u="none" strike="noStrike" dirty="0">
                              <a:effectLst/>
                            </a:rPr>
                          </a:br>
                          <a:r>
                            <a:rPr lang="en-US" sz="1100" b="1" u="none" strike="noStrike" dirty="0">
                              <a:effectLst/>
                            </a:rPr>
                            <a:t>(N</a:t>
                          </a:r>
                          <a:r>
                            <a:rPr lang="en-US" sz="1100" b="1" u="none" strike="noStrike" baseline="-25000" dirty="0">
                              <a:effectLst/>
                            </a:rPr>
                            <a:t>CW</a:t>
                          </a:r>
                          <a:r>
                            <a:rPr lang="en-US" sz="1100" b="1" u="none" strike="noStrike" dirty="0">
                              <a:effectLst/>
                            </a:rPr>
                            <a:t>)</a:t>
                          </a:r>
                          <a:endParaRPr lang="en-US" sz="11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b="1" u="none" strike="noStrike" dirty="0">
                              <a:effectLst/>
                            </a:rPr>
                            <a:t>LDPC codeword length L</a:t>
                          </a:r>
                          <a:r>
                            <a:rPr lang="en-US" sz="1100" b="1" u="none" strike="noStrike" baseline="-25000" dirty="0">
                              <a:effectLst/>
                            </a:rPr>
                            <a:t>LDPC</a:t>
                          </a:r>
                          <a:br>
                            <a:rPr lang="en-US" sz="1100" b="1" u="none" strike="noStrike" dirty="0">
                              <a:effectLst/>
                            </a:rPr>
                          </a:br>
                          <a:r>
                            <a:rPr lang="en-US" sz="1100" b="1" u="none" strike="noStrike" dirty="0">
                              <a:effectLst/>
                            </a:rPr>
                            <a:t>(bits)</a:t>
                          </a:r>
                          <a:endParaRPr lang="en-US" sz="11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442429510"/>
                      </a:ext>
                    </a:extLst>
                  </a:tr>
                  <a:tr h="404267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 err="1">
                              <a:effectLst/>
                            </a:rPr>
                            <a:t>N</a:t>
                          </a:r>
                          <a:r>
                            <a:rPr lang="en-US" sz="1100" u="none" strike="noStrike" baseline="-25000" dirty="0" err="1">
                              <a:effectLst/>
                            </a:rPr>
                            <a:t>avbits</a:t>
                          </a:r>
                          <a:r>
                            <a:rPr lang="en-US" sz="1100" u="none" strike="noStrike" dirty="0">
                              <a:effectLst/>
                            </a:rPr>
                            <a:t> ≤ 648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1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1296, if </a:t>
                          </a:r>
                          <a:r>
                            <a:rPr lang="en-US" sz="1100" u="none" strike="noStrike" dirty="0" err="1">
                              <a:effectLst/>
                            </a:rPr>
                            <a:t>N</a:t>
                          </a:r>
                          <a:r>
                            <a:rPr lang="en-US" sz="1100" u="none" strike="noStrike" baseline="-25000" dirty="0" err="1">
                              <a:effectLst/>
                            </a:rPr>
                            <a:t>avbits</a:t>
                          </a:r>
                          <a:r>
                            <a:rPr lang="en-US" sz="1100" u="none" strike="noStrike" dirty="0">
                              <a:effectLst/>
                            </a:rPr>
                            <a:t>  ≥ </a:t>
                          </a:r>
                          <a:r>
                            <a:rPr lang="en-US" sz="1100" u="none" strike="noStrike" dirty="0" err="1">
                              <a:effectLst/>
                            </a:rPr>
                            <a:t>N</a:t>
                          </a:r>
                          <a:r>
                            <a:rPr lang="en-US" sz="1100" u="none" strike="noStrike" baseline="-25000" dirty="0" err="1">
                              <a:effectLst/>
                            </a:rPr>
                            <a:t>pld</a:t>
                          </a:r>
                          <a:r>
                            <a:rPr lang="en-US" sz="1100" u="none" strike="noStrike" dirty="0">
                              <a:effectLst/>
                            </a:rPr>
                            <a:t>+ 912 × (1-R)</a:t>
                          </a:r>
                          <a:br>
                            <a:rPr lang="en-US" sz="1100" u="none" strike="noStrike" dirty="0">
                              <a:effectLst/>
                            </a:rPr>
                          </a:br>
                          <a:r>
                            <a:rPr lang="en-US" sz="1100" u="none" strike="noStrike" dirty="0">
                              <a:effectLst/>
                            </a:rPr>
                            <a:t>648, otherwise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803554579"/>
                      </a:ext>
                    </a:extLst>
                  </a:tr>
                  <a:tr h="404267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648 &lt; </a:t>
                          </a:r>
                          <a:r>
                            <a:rPr lang="en-US" sz="1100" u="none" strike="noStrike" dirty="0" err="1">
                              <a:effectLst/>
                            </a:rPr>
                            <a:t>N</a:t>
                          </a:r>
                          <a:r>
                            <a:rPr lang="en-US" sz="1100" u="none" strike="noStrike" baseline="-25000" dirty="0" err="1">
                              <a:effectLst/>
                            </a:rPr>
                            <a:t>avbits</a:t>
                          </a:r>
                          <a:r>
                            <a:rPr lang="en-US" sz="1100" u="none" strike="noStrike" dirty="0">
                              <a:effectLst/>
                            </a:rPr>
                            <a:t>  ≤ 1296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1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1944, if </a:t>
                          </a:r>
                          <a:r>
                            <a:rPr lang="en-US" sz="1100" u="none" strike="noStrike" dirty="0" err="1">
                              <a:effectLst/>
                            </a:rPr>
                            <a:t>N</a:t>
                          </a:r>
                          <a:r>
                            <a:rPr lang="en-US" sz="1100" u="none" strike="noStrike" baseline="-25000" dirty="0" err="1">
                              <a:effectLst/>
                            </a:rPr>
                            <a:t>avbits</a:t>
                          </a:r>
                          <a:r>
                            <a:rPr lang="en-US" sz="1100" u="none" strike="noStrike" dirty="0">
                              <a:effectLst/>
                            </a:rPr>
                            <a:t>  ≥ </a:t>
                          </a:r>
                          <a:r>
                            <a:rPr lang="en-US" sz="1100" u="none" strike="noStrike" dirty="0" err="1">
                              <a:effectLst/>
                            </a:rPr>
                            <a:t>N</a:t>
                          </a:r>
                          <a:r>
                            <a:rPr lang="en-US" sz="1100" u="none" strike="noStrike" baseline="-25000" dirty="0" err="1">
                              <a:effectLst/>
                            </a:rPr>
                            <a:t>pld</a:t>
                          </a:r>
                          <a:r>
                            <a:rPr lang="en-US" sz="1100" u="none" strike="noStrike" dirty="0">
                              <a:effectLst/>
                            </a:rPr>
                            <a:t>+ 1464 × (1-R)</a:t>
                          </a:r>
                          <a:br>
                            <a:rPr lang="en-US" sz="1100" u="none" strike="noStrike" dirty="0">
                              <a:effectLst/>
                            </a:rPr>
                          </a:br>
                          <a:r>
                            <a:rPr lang="en-US" sz="1100" u="none" strike="noStrike" dirty="0">
                              <a:effectLst/>
                            </a:rPr>
                            <a:t>1296, otherwise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314719822"/>
                      </a:ext>
                    </a:extLst>
                  </a:tr>
                  <a:tr h="379777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1296 &lt; </a:t>
                          </a:r>
                          <a:r>
                            <a:rPr lang="en-US" sz="1100" u="none" strike="noStrike" dirty="0" err="1">
                              <a:effectLst/>
                            </a:rPr>
                            <a:t>N</a:t>
                          </a:r>
                          <a:r>
                            <a:rPr lang="en-US" sz="1100" u="none" strike="noStrike" baseline="-25000" dirty="0" err="1">
                              <a:effectLst/>
                            </a:rPr>
                            <a:t>avbits</a:t>
                          </a:r>
                          <a:r>
                            <a:rPr lang="en-US" sz="1100" u="none" strike="noStrike" dirty="0">
                              <a:effectLst/>
                            </a:rPr>
                            <a:t>  ≤ 1944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1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1944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280193322"/>
                      </a:ext>
                    </a:extLst>
                  </a:tr>
                  <a:tr h="404267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1944 &lt; </a:t>
                          </a:r>
                          <a:r>
                            <a:rPr lang="en-US" sz="1100" u="none" strike="noStrike" dirty="0" err="1">
                              <a:effectLst/>
                            </a:rPr>
                            <a:t>N</a:t>
                          </a:r>
                          <a:r>
                            <a:rPr lang="en-US" sz="1100" u="none" strike="noStrike" baseline="-25000" dirty="0" err="1">
                              <a:effectLst/>
                            </a:rPr>
                            <a:t>avbits</a:t>
                          </a:r>
                          <a:r>
                            <a:rPr lang="en-US" sz="1100" u="none" strike="noStrike" dirty="0">
                              <a:effectLst/>
                            </a:rPr>
                            <a:t> ≤ 2592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2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1944, if </a:t>
                          </a:r>
                          <a:r>
                            <a:rPr lang="en-US" sz="1100" u="none" strike="noStrike" dirty="0" err="1">
                              <a:effectLst/>
                            </a:rPr>
                            <a:t>N</a:t>
                          </a:r>
                          <a:r>
                            <a:rPr lang="en-US" sz="1100" u="none" strike="noStrike" baseline="-25000" dirty="0" err="1">
                              <a:effectLst/>
                            </a:rPr>
                            <a:t>avbits</a:t>
                          </a:r>
                          <a:r>
                            <a:rPr lang="en-US" sz="1100" u="none" strike="noStrike" dirty="0">
                              <a:effectLst/>
                            </a:rPr>
                            <a:t>  ≥ </a:t>
                          </a:r>
                          <a:r>
                            <a:rPr lang="en-US" sz="1100" u="none" strike="noStrike" dirty="0" err="1">
                              <a:effectLst/>
                            </a:rPr>
                            <a:t>Npld</a:t>
                          </a:r>
                          <a:r>
                            <a:rPr lang="en-US" sz="1100" u="none" strike="noStrike" dirty="0">
                              <a:effectLst/>
                            </a:rPr>
                            <a:t>+ 2916 × (1-R)</a:t>
                          </a:r>
                          <a:br>
                            <a:rPr lang="en-US" sz="1100" u="none" strike="noStrike" dirty="0">
                              <a:effectLst/>
                            </a:rPr>
                          </a:br>
                          <a:r>
                            <a:rPr lang="en-US" sz="1100" u="none" strike="noStrike" dirty="0">
                              <a:effectLst/>
                            </a:rPr>
                            <a:t>1296, otherwise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683683221"/>
                      </a:ext>
                    </a:extLst>
                  </a:tr>
                  <a:tr h="433933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2592 &lt; </a:t>
                          </a:r>
                          <a:r>
                            <a:rPr lang="en-US" sz="1100" u="none" strike="noStrike" dirty="0" err="1">
                              <a:effectLst/>
                            </a:rPr>
                            <a:t>N</a:t>
                          </a:r>
                          <a:r>
                            <a:rPr lang="en-US" sz="1100" u="none" strike="noStrike" baseline="-25000" dirty="0" err="1">
                              <a:effectLst/>
                            </a:rPr>
                            <a:t>avbits</a:t>
                          </a:r>
                          <a:r>
                            <a:rPr lang="en-US" sz="1100" u="none" strike="noStrike" dirty="0">
                              <a:effectLst/>
                            </a:rPr>
                            <a:t> &lt;=</a:t>
                          </a:r>
                          <a:r>
                            <a:rPr lang="en-US" sz="1100" u="none" strike="noStrike" dirty="0">
                              <a:solidFill>
                                <a:srgbClr val="FF0000"/>
                              </a:solidFill>
                              <a:effectLst/>
                            </a:rPr>
                            <a:t>3888</a:t>
                          </a:r>
                          <a:endParaRPr lang="en-US" sz="1100" b="0" i="0" u="none" strike="noStrike" dirty="0">
                            <a:solidFill>
                              <a:srgbClr val="FF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2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100" u="none" strike="noStrike" dirty="0">
                              <a:effectLst/>
                            </a:rPr>
                            <a:t>1944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321699973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solidFill>
                                <a:srgbClr val="FF0000"/>
                              </a:solidFill>
                              <a:effectLst/>
                            </a:rPr>
                            <a:t>3888</a:t>
                          </a:r>
                          <a:r>
                            <a:rPr lang="en-US" sz="1100" u="none" strike="noStrike" dirty="0">
                              <a:effectLst/>
                            </a:rPr>
                            <a:t> &lt; </a:t>
                          </a:r>
                          <a:r>
                            <a:rPr lang="en-US" sz="1100" u="none" strike="noStrike" dirty="0" err="1">
                              <a:effectLst/>
                            </a:rPr>
                            <a:t>N</a:t>
                          </a:r>
                          <a:r>
                            <a:rPr lang="en-US" sz="1100" u="none" strike="noStrike" baseline="-25000" dirty="0" err="1">
                              <a:effectLst/>
                            </a:rPr>
                            <a:t>avbits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7620" marR="7620" marT="762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90033" t="-569333" r="-200332" b="-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solidFill>
                                <a:srgbClr val="FF0000"/>
                              </a:solidFill>
                              <a:effectLst/>
                            </a:rPr>
                            <a:t>3888, if 2xLDPC subfield in User (Info) field is set to 1</a:t>
                          </a:r>
                        </a:p>
                        <a:p>
                          <a:pPr marL="0" marR="0" lvl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100" u="none" strike="noStrike" dirty="0">
                              <a:effectLst/>
                            </a:rPr>
                            <a:t>1944, </a:t>
                          </a:r>
                          <a:r>
                            <a:rPr lang="en-US" sz="11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Otherwise</a:t>
                          </a:r>
                        </a:p>
                      </a:txBody>
                      <a:tcPr marL="7620" marR="7620" marT="762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091003488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3" name="Left Brace 2">
            <a:extLst>
              <a:ext uri="{FF2B5EF4-FFF2-40B4-BE49-F238E27FC236}">
                <a16:creationId xmlns:a16="http://schemas.microsoft.com/office/drawing/2014/main" id="{122666E0-C904-4E03-8BD0-D6B890201F88}"/>
              </a:ext>
            </a:extLst>
          </p:cNvPr>
          <p:cNvSpPr/>
          <p:nvPr/>
        </p:nvSpPr>
        <p:spPr bwMode="auto">
          <a:xfrm>
            <a:off x="743347" y="2743200"/>
            <a:ext cx="198119" cy="1524000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A68D49D-3938-4240-B112-034F87937881}"/>
              </a:ext>
            </a:extLst>
          </p:cNvPr>
          <p:cNvSpPr txBox="1"/>
          <p:nvPr/>
        </p:nvSpPr>
        <p:spPr>
          <a:xfrm rot="5400000">
            <a:off x="-197524" y="3274367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Same as existing for 11n/ac/ax/be</a:t>
            </a:r>
          </a:p>
        </p:txBody>
      </p:sp>
      <p:sp>
        <p:nvSpPr>
          <p:cNvPr id="4" name="Right Brace 3">
            <a:extLst>
              <a:ext uri="{FF2B5EF4-FFF2-40B4-BE49-F238E27FC236}">
                <a16:creationId xmlns:a16="http://schemas.microsoft.com/office/drawing/2014/main" id="{179B093B-FEFD-5407-3A65-179CB08F5B91}"/>
              </a:ext>
            </a:extLst>
          </p:cNvPr>
          <p:cNvSpPr/>
          <p:nvPr/>
        </p:nvSpPr>
        <p:spPr bwMode="auto">
          <a:xfrm>
            <a:off x="8134747" y="2133600"/>
            <a:ext cx="410942" cy="2590800"/>
          </a:xfrm>
          <a:prstGeom prst="rightBrac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AFE83CBC-3A86-DD12-3E30-93779F95DDA0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7772400" y="1676400"/>
            <a:ext cx="457200" cy="457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EE5D7F72-0714-C105-3704-426CA061C38F}"/>
              </a:ext>
            </a:extLst>
          </p:cNvPr>
          <p:cNvSpPr txBox="1"/>
          <p:nvPr/>
        </p:nvSpPr>
        <p:spPr>
          <a:xfrm>
            <a:off x="7912547" y="1700151"/>
            <a:ext cx="122081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accent5">
                    <a:lumMod val="50000"/>
                  </a:schemeClr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If </a:t>
            </a:r>
            <a:r>
              <a:rPr lang="en-US" sz="1200" dirty="0" err="1">
                <a:solidFill>
                  <a:schemeClr val="accent5">
                    <a:lumMod val="50000"/>
                  </a:schemeClr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</a:t>
            </a:r>
            <a:r>
              <a:rPr lang="en-US" sz="1200" baseline="-25000" dirty="0" err="1">
                <a:solidFill>
                  <a:schemeClr val="accent5">
                    <a:lumMod val="50000"/>
                  </a:schemeClr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avbits</a:t>
            </a:r>
            <a:r>
              <a:rPr lang="en-US" sz="1200" dirty="0">
                <a:solidFill>
                  <a:schemeClr val="accent5">
                    <a:lumMod val="50000"/>
                  </a:schemeClr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≤ 3888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3780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altLang="zh-TW" sz="2400" dirty="0">
                <a:solidFill>
                  <a:schemeClr val="tx1"/>
                </a:solidFill>
              </a:rPr>
              <a:t>Reference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A878481-595A-F3E1-12E8-5CEBFF49DE51}"/>
              </a:ext>
            </a:extLst>
          </p:cNvPr>
          <p:cNvSpPr txBox="1"/>
          <p:nvPr/>
        </p:nvSpPr>
        <p:spPr>
          <a:xfrm>
            <a:off x="214877" y="1219200"/>
            <a:ext cx="871424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1600" b="0" dirty="0"/>
              <a:t>[1]. 11-23-1985-06-00bn-longer-ldpc-codeword, by Rethna</a:t>
            </a:r>
          </a:p>
        </p:txBody>
      </p:sp>
    </p:spTree>
    <p:extLst>
      <p:ext uri="{BB962C8B-B14F-4D97-AF65-F5344CB8AC3E}">
        <p14:creationId xmlns:p14="http://schemas.microsoft.com/office/powerpoint/2010/main" val="2850904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284883"/>
          </a:xfrm>
        </p:spPr>
        <p:txBody>
          <a:bodyPr/>
          <a:lstStyle/>
          <a:p>
            <a:r>
              <a:rPr lang="en-US" dirty="0"/>
              <a:t>Straw Poll #1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96562"/>
            <a:ext cx="7772400" cy="685800"/>
          </a:xfrm>
        </p:spPr>
        <p:txBody>
          <a:bodyPr/>
          <a:lstStyle/>
          <a:p>
            <a:pPr marL="0" indent="0">
              <a:buNone/>
            </a:pPr>
            <a:r>
              <a:rPr lang="en-US" sz="1800" b="1" dirty="0"/>
              <a:t>Do you agree to add the following text to the </a:t>
            </a:r>
            <a:r>
              <a:rPr lang="en-US" sz="1800" b="1" dirty="0" err="1"/>
              <a:t>TGbn</a:t>
            </a:r>
            <a:r>
              <a:rPr lang="en-US" sz="1800" b="1" dirty="0"/>
              <a:t> SFD?</a:t>
            </a:r>
          </a:p>
          <a:p>
            <a:pPr marL="0" indent="0">
              <a:buNone/>
            </a:pPr>
            <a:r>
              <a:rPr lang="en-US" sz="1800" dirty="0"/>
              <a:t> update the LDPC PPDU encoding parameter table for UHR as below:</a:t>
            </a:r>
          </a:p>
          <a:p>
            <a:endParaRPr lang="en-US" sz="1800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CDB06A7D-7429-4DAB-A39D-B320A56081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4400" y="31427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2024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1" name="Table 10">
                <a:extLst>
                  <a:ext uri="{FF2B5EF4-FFF2-40B4-BE49-F238E27FC236}">
                    <a16:creationId xmlns:a16="http://schemas.microsoft.com/office/drawing/2014/main" id="{1214519B-CD7E-1FD7-C40E-B51AE98E4CE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20228013"/>
                  </p:ext>
                </p:extLst>
              </p:nvPr>
            </p:nvGraphicFramePr>
            <p:xfrm>
              <a:off x="1143000" y="3048000"/>
              <a:ext cx="7125494" cy="3048000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1637764">
                      <a:extLst>
                        <a:ext uri="{9D8B030D-6E8A-4147-A177-3AD203B41FA5}">
                          <a16:colId xmlns:a16="http://schemas.microsoft.com/office/drawing/2014/main" val="377483256"/>
                        </a:ext>
                      </a:extLst>
                    </a:gridCol>
                    <a:gridCol w="1836602">
                      <a:extLst>
                        <a:ext uri="{9D8B030D-6E8A-4147-A177-3AD203B41FA5}">
                          <a16:colId xmlns:a16="http://schemas.microsoft.com/office/drawing/2014/main" val="2507321327"/>
                        </a:ext>
                      </a:extLst>
                    </a:gridCol>
                    <a:gridCol w="3651128">
                      <a:extLst>
                        <a:ext uri="{9D8B030D-6E8A-4147-A177-3AD203B41FA5}">
                          <a16:colId xmlns:a16="http://schemas.microsoft.com/office/drawing/2014/main" val="3123168356"/>
                        </a:ext>
                      </a:extLst>
                    </a:gridCol>
                  </a:tblGrid>
                  <a:tr h="564289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b="1" u="none" strike="noStrike" dirty="0">
                              <a:effectLst/>
                            </a:rPr>
                            <a:t>Range of </a:t>
                          </a:r>
                          <a:r>
                            <a:rPr lang="en-US" sz="1100" b="1" u="none" strike="noStrike" dirty="0" err="1">
                              <a:effectLst/>
                            </a:rPr>
                            <a:t>N</a:t>
                          </a:r>
                          <a:r>
                            <a:rPr lang="en-US" sz="1100" b="1" u="none" strike="noStrike" baseline="-25000" dirty="0" err="1">
                              <a:effectLst/>
                            </a:rPr>
                            <a:t>avbits</a:t>
                          </a:r>
                          <a:br>
                            <a:rPr lang="en-US" sz="1100" b="1" u="none" strike="noStrike" dirty="0">
                              <a:effectLst/>
                            </a:rPr>
                          </a:br>
                          <a:r>
                            <a:rPr lang="en-US" sz="1100" b="1" u="none" strike="noStrike" dirty="0">
                              <a:effectLst/>
                            </a:rPr>
                            <a:t>(bits)</a:t>
                          </a:r>
                          <a:endParaRPr lang="en-US" sz="11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b="1" u="none" strike="noStrike" dirty="0">
                              <a:effectLst/>
                            </a:rPr>
                            <a:t>Number of LDPC codewords</a:t>
                          </a:r>
                          <a:br>
                            <a:rPr lang="en-US" sz="1100" b="1" u="none" strike="noStrike" dirty="0">
                              <a:effectLst/>
                            </a:rPr>
                          </a:br>
                          <a:r>
                            <a:rPr lang="en-US" sz="1100" b="1" u="none" strike="noStrike" dirty="0">
                              <a:effectLst/>
                            </a:rPr>
                            <a:t>(N</a:t>
                          </a:r>
                          <a:r>
                            <a:rPr lang="en-US" sz="1100" b="1" u="none" strike="noStrike" baseline="-25000" dirty="0">
                              <a:effectLst/>
                            </a:rPr>
                            <a:t>CW</a:t>
                          </a:r>
                          <a:r>
                            <a:rPr lang="en-US" sz="1100" b="1" u="none" strike="noStrike" dirty="0">
                              <a:effectLst/>
                            </a:rPr>
                            <a:t>)</a:t>
                          </a:r>
                          <a:endParaRPr lang="en-US" sz="11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b="1" u="none" strike="noStrike" dirty="0">
                              <a:effectLst/>
                            </a:rPr>
                            <a:t>LDPC codeword length L</a:t>
                          </a:r>
                          <a:r>
                            <a:rPr lang="en-US" sz="1100" b="1" u="none" strike="noStrike" baseline="-25000" dirty="0">
                              <a:effectLst/>
                            </a:rPr>
                            <a:t>LDPC</a:t>
                          </a:r>
                          <a:br>
                            <a:rPr lang="en-US" sz="1100" b="1" u="none" strike="noStrike" dirty="0">
                              <a:effectLst/>
                            </a:rPr>
                          </a:br>
                          <a:r>
                            <a:rPr lang="en-US" sz="1100" b="1" u="none" strike="noStrike" dirty="0">
                              <a:effectLst/>
                            </a:rPr>
                            <a:t>(bits)</a:t>
                          </a:r>
                          <a:endParaRPr lang="en-US" sz="11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442429510"/>
                      </a:ext>
                    </a:extLst>
                  </a:tr>
                  <a:tr h="404267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 err="1">
                              <a:effectLst/>
                            </a:rPr>
                            <a:t>N</a:t>
                          </a:r>
                          <a:r>
                            <a:rPr lang="en-US" sz="1100" u="none" strike="noStrike" baseline="-25000" dirty="0" err="1">
                              <a:effectLst/>
                            </a:rPr>
                            <a:t>avbits</a:t>
                          </a:r>
                          <a:r>
                            <a:rPr lang="en-US" sz="1100" u="none" strike="noStrike" dirty="0">
                              <a:effectLst/>
                            </a:rPr>
                            <a:t> ≤ 648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1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1296, if </a:t>
                          </a:r>
                          <a:r>
                            <a:rPr lang="en-US" sz="1100" u="none" strike="noStrike" dirty="0" err="1">
                              <a:effectLst/>
                            </a:rPr>
                            <a:t>N</a:t>
                          </a:r>
                          <a:r>
                            <a:rPr lang="en-US" sz="1100" u="none" strike="noStrike" baseline="-25000" dirty="0" err="1">
                              <a:effectLst/>
                            </a:rPr>
                            <a:t>avbits</a:t>
                          </a:r>
                          <a:r>
                            <a:rPr lang="en-US" sz="1100" u="none" strike="noStrike" dirty="0">
                              <a:effectLst/>
                            </a:rPr>
                            <a:t>  ≥ </a:t>
                          </a:r>
                          <a:r>
                            <a:rPr lang="en-US" sz="1100" u="none" strike="noStrike" dirty="0" err="1">
                              <a:effectLst/>
                            </a:rPr>
                            <a:t>N</a:t>
                          </a:r>
                          <a:r>
                            <a:rPr lang="en-US" sz="1100" u="none" strike="noStrike" baseline="-25000" dirty="0" err="1">
                              <a:effectLst/>
                            </a:rPr>
                            <a:t>pld</a:t>
                          </a:r>
                          <a:r>
                            <a:rPr lang="en-US" sz="1100" u="none" strike="noStrike" dirty="0">
                              <a:effectLst/>
                            </a:rPr>
                            <a:t>+ 912 × (1-R)</a:t>
                          </a:r>
                          <a:br>
                            <a:rPr lang="en-US" sz="1100" u="none" strike="noStrike" dirty="0">
                              <a:effectLst/>
                            </a:rPr>
                          </a:br>
                          <a:r>
                            <a:rPr lang="en-US" sz="1100" u="none" strike="noStrike" dirty="0">
                              <a:effectLst/>
                            </a:rPr>
                            <a:t>648, otherwise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803554579"/>
                      </a:ext>
                    </a:extLst>
                  </a:tr>
                  <a:tr h="404267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648 &lt; </a:t>
                          </a:r>
                          <a:r>
                            <a:rPr lang="en-US" sz="1100" u="none" strike="noStrike" dirty="0" err="1">
                              <a:effectLst/>
                            </a:rPr>
                            <a:t>N</a:t>
                          </a:r>
                          <a:r>
                            <a:rPr lang="en-US" sz="1100" u="none" strike="noStrike" baseline="-25000" dirty="0" err="1">
                              <a:effectLst/>
                            </a:rPr>
                            <a:t>avbits</a:t>
                          </a:r>
                          <a:r>
                            <a:rPr lang="en-US" sz="1100" u="none" strike="noStrike" dirty="0">
                              <a:effectLst/>
                            </a:rPr>
                            <a:t>  ≤ 1296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1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1944, if </a:t>
                          </a:r>
                          <a:r>
                            <a:rPr lang="en-US" sz="1100" u="none" strike="noStrike" dirty="0" err="1">
                              <a:effectLst/>
                            </a:rPr>
                            <a:t>N</a:t>
                          </a:r>
                          <a:r>
                            <a:rPr lang="en-US" sz="1100" u="none" strike="noStrike" baseline="-25000" dirty="0" err="1">
                              <a:effectLst/>
                            </a:rPr>
                            <a:t>avbits</a:t>
                          </a:r>
                          <a:r>
                            <a:rPr lang="en-US" sz="1100" u="none" strike="noStrike" dirty="0">
                              <a:effectLst/>
                            </a:rPr>
                            <a:t>  ≥ </a:t>
                          </a:r>
                          <a:r>
                            <a:rPr lang="en-US" sz="1100" u="none" strike="noStrike" dirty="0" err="1">
                              <a:effectLst/>
                            </a:rPr>
                            <a:t>N</a:t>
                          </a:r>
                          <a:r>
                            <a:rPr lang="en-US" sz="1100" u="none" strike="noStrike" baseline="-25000" dirty="0" err="1">
                              <a:effectLst/>
                            </a:rPr>
                            <a:t>pld</a:t>
                          </a:r>
                          <a:r>
                            <a:rPr lang="en-US" sz="1100" u="none" strike="noStrike" dirty="0">
                              <a:effectLst/>
                            </a:rPr>
                            <a:t>+ 1464 × (1-R)</a:t>
                          </a:r>
                          <a:br>
                            <a:rPr lang="en-US" sz="1100" u="none" strike="noStrike" dirty="0">
                              <a:effectLst/>
                            </a:rPr>
                          </a:br>
                          <a:r>
                            <a:rPr lang="en-US" sz="1100" u="none" strike="noStrike" dirty="0">
                              <a:effectLst/>
                            </a:rPr>
                            <a:t>1296, otherwise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314719822"/>
                      </a:ext>
                    </a:extLst>
                  </a:tr>
                  <a:tr h="379777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1296 &lt; </a:t>
                          </a:r>
                          <a:r>
                            <a:rPr lang="en-US" sz="1100" u="none" strike="noStrike" dirty="0" err="1">
                              <a:effectLst/>
                            </a:rPr>
                            <a:t>N</a:t>
                          </a:r>
                          <a:r>
                            <a:rPr lang="en-US" sz="1100" u="none" strike="noStrike" baseline="-25000" dirty="0" err="1">
                              <a:effectLst/>
                            </a:rPr>
                            <a:t>avbits</a:t>
                          </a:r>
                          <a:r>
                            <a:rPr lang="en-US" sz="1100" u="none" strike="noStrike" dirty="0">
                              <a:effectLst/>
                            </a:rPr>
                            <a:t>  ≤ 1944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1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1944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280193322"/>
                      </a:ext>
                    </a:extLst>
                  </a:tr>
                  <a:tr h="404267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1944 &lt; </a:t>
                          </a:r>
                          <a:r>
                            <a:rPr lang="en-US" sz="1100" u="none" strike="noStrike" dirty="0" err="1">
                              <a:effectLst/>
                            </a:rPr>
                            <a:t>N</a:t>
                          </a:r>
                          <a:r>
                            <a:rPr lang="en-US" sz="1100" u="none" strike="noStrike" baseline="-25000" dirty="0" err="1">
                              <a:effectLst/>
                            </a:rPr>
                            <a:t>avbits</a:t>
                          </a:r>
                          <a:r>
                            <a:rPr lang="en-US" sz="1100" u="none" strike="noStrike" dirty="0">
                              <a:effectLst/>
                            </a:rPr>
                            <a:t> ≤ 2592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2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1944, if </a:t>
                          </a:r>
                          <a:r>
                            <a:rPr lang="en-US" sz="1100" u="none" strike="noStrike" dirty="0" err="1">
                              <a:effectLst/>
                            </a:rPr>
                            <a:t>N</a:t>
                          </a:r>
                          <a:r>
                            <a:rPr lang="en-US" sz="1100" u="none" strike="noStrike" baseline="-25000" dirty="0" err="1">
                              <a:effectLst/>
                            </a:rPr>
                            <a:t>avbits</a:t>
                          </a:r>
                          <a:r>
                            <a:rPr lang="en-US" sz="1100" u="none" strike="noStrike" dirty="0">
                              <a:effectLst/>
                            </a:rPr>
                            <a:t>  ≥ </a:t>
                          </a:r>
                          <a:r>
                            <a:rPr lang="en-US" sz="1100" u="none" strike="noStrike" dirty="0" err="1">
                              <a:effectLst/>
                            </a:rPr>
                            <a:t>Npld</a:t>
                          </a:r>
                          <a:r>
                            <a:rPr lang="en-US" sz="1100" u="none" strike="noStrike" dirty="0">
                              <a:effectLst/>
                            </a:rPr>
                            <a:t>+ 2916 × (1-R)</a:t>
                          </a:r>
                          <a:br>
                            <a:rPr lang="en-US" sz="1100" u="none" strike="noStrike" dirty="0">
                              <a:effectLst/>
                            </a:rPr>
                          </a:br>
                          <a:r>
                            <a:rPr lang="en-US" sz="1100" u="none" strike="noStrike" dirty="0">
                              <a:effectLst/>
                            </a:rPr>
                            <a:t>1296, otherwise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683683221"/>
                      </a:ext>
                    </a:extLst>
                  </a:tr>
                  <a:tr h="433933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2592 &lt; </a:t>
                          </a:r>
                          <a:r>
                            <a:rPr lang="en-US" sz="1100" u="none" strike="noStrike" dirty="0" err="1">
                              <a:effectLst/>
                            </a:rPr>
                            <a:t>N</a:t>
                          </a:r>
                          <a:r>
                            <a:rPr lang="en-US" sz="1100" u="none" strike="noStrike" baseline="-25000" dirty="0" err="1">
                              <a:effectLst/>
                            </a:rPr>
                            <a:t>avbits</a:t>
                          </a:r>
                          <a:r>
                            <a:rPr lang="en-US" sz="1100" u="none" strike="noStrike" dirty="0">
                              <a:effectLst/>
                            </a:rPr>
                            <a:t> &lt;=</a:t>
                          </a:r>
                          <a:r>
                            <a:rPr lang="en-US" sz="1100" u="none" strike="noStrike" dirty="0">
                              <a:solidFill>
                                <a:srgbClr val="FF0000"/>
                              </a:solidFill>
                              <a:effectLst/>
                            </a:rPr>
                            <a:t>3888</a:t>
                          </a:r>
                          <a:endParaRPr lang="en-US" sz="1100" b="0" i="0" u="none" strike="noStrike" dirty="0">
                            <a:solidFill>
                              <a:srgbClr val="FF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2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100" u="none" strike="noStrike" dirty="0">
                              <a:effectLst/>
                            </a:rPr>
                            <a:t>1944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321699973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solidFill>
                                <a:srgbClr val="FF0000"/>
                              </a:solidFill>
                              <a:effectLst/>
                            </a:rPr>
                            <a:t>3888</a:t>
                          </a:r>
                          <a:r>
                            <a:rPr lang="en-US" sz="1100" u="none" strike="noStrike" dirty="0">
                              <a:effectLst/>
                            </a:rPr>
                            <a:t> &lt; </a:t>
                          </a:r>
                          <a:r>
                            <a:rPr lang="en-US" sz="1100" u="none" strike="noStrike" dirty="0" err="1">
                              <a:effectLst/>
                            </a:rPr>
                            <a:t>N</a:t>
                          </a:r>
                          <a:r>
                            <a:rPr lang="en-US" sz="1100" u="none" strike="noStrike" baseline="-25000" dirty="0" err="1">
                              <a:effectLst/>
                            </a:rPr>
                            <a:t>avbits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>
                              <a:effectLst/>
                            </a:rPr>
                            <a:t> </a:t>
                          </a:r>
                          <a14:m>
                            <m:oMath xmlns:m="http://schemas.openxmlformats.org/officeDocument/2006/math">
                              <m:d>
                                <m:dPr>
                                  <m:begChr m:val="⌈"/>
                                  <m:endChr m:val="⌉"/>
                                  <m:ctrlPr>
                                    <a:rPr lang="en-US" sz="1400" i="1" u="none" strike="noStrike" smtClean="0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400" i="1" u="none" strike="noStrike" smtClean="0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sSub>
                                        <m:sSubPr>
                                          <m:ctrlPr>
                                            <a:rPr lang="en-US" sz="1400" i="1" u="none" strike="noStrike" smtClean="0">
                                              <a:effectLst/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400" b="0" i="1" u="none" strike="noStrike" smtClean="0">
                                              <a:effectLst/>
                                              <a:latin typeface="Cambria Math" panose="02040503050406030204" pitchFamily="18" charset="0"/>
                                            </a:rPr>
                                            <m:t>𝑁</m:t>
                                          </m:r>
                                        </m:e>
                                        <m:sub>
                                          <m:r>
                                            <a:rPr lang="en-US" sz="1400" b="0" i="1" u="none" strike="noStrike" smtClean="0">
                                              <a:effectLst/>
                                              <a:latin typeface="Cambria Math" panose="02040503050406030204" pitchFamily="18" charset="0"/>
                                            </a:rPr>
                                            <m:t>𝑝𝑙𝑑</m:t>
                                          </m:r>
                                        </m:sub>
                                      </m:sSub>
                                    </m:num>
                                    <m:den>
                                      <m:sSub>
                                        <m:sSubPr>
                                          <m:ctrlPr>
                                            <a:rPr lang="en-US" sz="1400" i="1" u="none" strike="noStrike" smtClean="0">
                                              <a:solidFill>
                                                <a:srgbClr val="FF0000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400" b="0" i="1" u="none" strike="noStrike" smtClean="0">
                                              <a:solidFill>
                                                <a:srgbClr val="FF0000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</a:rPr>
                                            <m:t>𝐿</m:t>
                                          </m:r>
                                        </m:e>
                                        <m:sub>
                                          <m:r>
                                            <a:rPr lang="en-US" sz="1400" b="0" i="1" u="none" strike="noStrike" smtClean="0">
                                              <a:solidFill>
                                                <a:srgbClr val="FF0000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</a:rPr>
                                            <m:t>𝐿𝐷𝑃𝐶</m:t>
                                          </m:r>
                                        </m:sub>
                                      </m:sSub>
                                      <m:r>
                                        <a:rPr lang="en-US" sz="1400" b="0" i="1" u="none" strike="noStrike" smtClean="0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∗</m:t>
                                      </m:r>
                                      <m:r>
                                        <a:rPr lang="en-US" sz="1400" b="0" i="1" u="none" strike="noStrike" smtClean="0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den>
                                  </m:f>
                                </m:e>
                              </m:d>
                            </m:oMath>
                          </a14:m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solidFill>
                                <a:srgbClr val="FF0000"/>
                              </a:solidFill>
                              <a:effectLst/>
                            </a:rPr>
                            <a:t>3888, if 2xLDPC subfield in User (Info) field is set to 1</a:t>
                          </a:r>
                        </a:p>
                        <a:p>
                          <a:pPr marL="0" marR="0" lvl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100" u="none" strike="noStrike" dirty="0">
                              <a:effectLst/>
                            </a:rPr>
                            <a:t>1944, </a:t>
                          </a:r>
                          <a:r>
                            <a:rPr lang="en-US" sz="11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Otherwise</a:t>
                          </a:r>
                        </a:p>
                      </a:txBody>
                      <a:tcPr marL="7620" marR="7620" marT="762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09100348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1" name="Table 10">
                <a:extLst>
                  <a:ext uri="{FF2B5EF4-FFF2-40B4-BE49-F238E27FC236}">
                    <a16:creationId xmlns:a16="http://schemas.microsoft.com/office/drawing/2014/main" id="{1214519B-CD7E-1FD7-C40E-B51AE98E4CE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20228013"/>
                  </p:ext>
                </p:extLst>
              </p:nvPr>
            </p:nvGraphicFramePr>
            <p:xfrm>
              <a:off x="1143000" y="3048000"/>
              <a:ext cx="7125494" cy="3048000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1637764">
                      <a:extLst>
                        <a:ext uri="{9D8B030D-6E8A-4147-A177-3AD203B41FA5}">
                          <a16:colId xmlns:a16="http://schemas.microsoft.com/office/drawing/2014/main" val="377483256"/>
                        </a:ext>
                      </a:extLst>
                    </a:gridCol>
                    <a:gridCol w="1836602">
                      <a:extLst>
                        <a:ext uri="{9D8B030D-6E8A-4147-A177-3AD203B41FA5}">
                          <a16:colId xmlns:a16="http://schemas.microsoft.com/office/drawing/2014/main" val="2507321327"/>
                        </a:ext>
                      </a:extLst>
                    </a:gridCol>
                    <a:gridCol w="3651128">
                      <a:extLst>
                        <a:ext uri="{9D8B030D-6E8A-4147-A177-3AD203B41FA5}">
                          <a16:colId xmlns:a16="http://schemas.microsoft.com/office/drawing/2014/main" val="3123168356"/>
                        </a:ext>
                      </a:extLst>
                    </a:gridCol>
                  </a:tblGrid>
                  <a:tr h="564289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b="1" u="none" strike="noStrike" dirty="0">
                              <a:effectLst/>
                            </a:rPr>
                            <a:t>Range of </a:t>
                          </a:r>
                          <a:r>
                            <a:rPr lang="en-US" sz="1100" b="1" u="none" strike="noStrike" dirty="0" err="1">
                              <a:effectLst/>
                            </a:rPr>
                            <a:t>N</a:t>
                          </a:r>
                          <a:r>
                            <a:rPr lang="en-US" sz="1100" b="1" u="none" strike="noStrike" baseline="-25000" dirty="0" err="1">
                              <a:effectLst/>
                            </a:rPr>
                            <a:t>avbits</a:t>
                          </a:r>
                          <a:br>
                            <a:rPr lang="en-US" sz="1100" b="1" u="none" strike="noStrike" dirty="0">
                              <a:effectLst/>
                            </a:rPr>
                          </a:br>
                          <a:r>
                            <a:rPr lang="en-US" sz="1100" b="1" u="none" strike="noStrike" dirty="0">
                              <a:effectLst/>
                            </a:rPr>
                            <a:t>(bits)</a:t>
                          </a:r>
                          <a:endParaRPr lang="en-US" sz="11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b="1" u="none" strike="noStrike" dirty="0">
                              <a:effectLst/>
                            </a:rPr>
                            <a:t>Number of LDPC codewords</a:t>
                          </a:r>
                          <a:br>
                            <a:rPr lang="en-US" sz="1100" b="1" u="none" strike="noStrike" dirty="0">
                              <a:effectLst/>
                            </a:rPr>
                          </a:br>
                          <a:r>
                            <a:rPr lang="en-US" sz="1100" b="1" u="none" strike="noStrike" dirty="0">
                              <a:effectLst/>
                            </a:rPr>
                            <a:t>(N</a:t>
                          </a:r>
                          <a:r>
                            <a:rPr lang="en-US" sz="1100" b="1" u="none" strike="noStrike" baseline="-25000" dirty="0">
                              <a:effectLst/>
                            </a:rPr>
                            <a:t>CW</a:t>
                          </a:r>
                          <a:r>
                            <a:rPr lang="en-US" sz="1100" b="1" u="none" strike="noStrike" dirty="0">
                              <a:effectLst/>
                            </a:rPr>
                            <a:t>)</a:t>
                          </a:r>
                          <a:endParaRPr lang="en-US" sz="11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b="1" u="none" strike="noStrike" dirty="0">
                              <a:effectLst/>
                            </a:rPr>
                            <a:t>LDPC codeword length L</a:t>
                          </a:r>
                          <a:r>
                            <a:rPr lang="en-US" sz="1100" b="1" u="none" strike="noStrike" baseline="-25000" dirty="0">
                              <a:effectLst/>
                            </a:rPr>
                            <a:t>LDPC</a:t>
                          </a:r>
                          <a:br>
                            <a:rPr lang="en-US" sz="1100" b="1" u="none" strike="noStrike" dirty="0">
                              <a:effectLst/>
                            </a:rPr>
                          </a:br>
                          <a:r>
                            <a:rPr lang="en-US" sz="1100" b="1" u="none" strike="noStrike" dirty="0">
                              <a:effectLst/>
                            </a:rPr>
                            <a:t>(bits)</a:t>
                          </a:r>
                          <a:endParaRPr lang="en-US" sz="11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442429510"/>
                      </a:ext>
                    </a:extLst>
                  </a:tr>
                  <a:tr h="404267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 err="1">
                              <a:effectLst/>
                            </a:rPr>
                            <a:t>N</a:t>
                          </a:r>
                          <a:r>
                            <a:rPr lang="en-US" sz="1100" u="none" strike="noStrike" baseline="-25000" dirty="0" err="1">
                              <a:effectLst/>
                            </a:rPr>
                            <a:t>avbits</a:t>
                          </a:r>
                          <a:r>
                            <a:rPr lang="en-US" sz="1100" u="none" strike="noStrike" dirty="0">
                              <a:effectLst/>
                            </a:rPr>
                            <a:t> ≤ 648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1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1296, if </a:t>
                          </a:r>
                          <a:r>
                            <a:rPr lang="en-US" sz="1100" u="none" strike="noStrike" dirty="0" err="1">
                              <a:effectLst/>
                            </a:rPr>
                            <a:t>N</a:t>
                          </a:r>
                          <a:r>
                            <a:rPr lang="en-US" sz="1100" u="none" strike="noStrike" baseline="-25000" dirty="0" err="1">
                              <a:effectLst/>
                            </a:rPr>
                            <a:t>avbits</a:t>
                          </a:r>
                          <a:r>
                            <a:rPr lang="en-US" sz="1100" u="none" strike="noStrike" dirty="0">
                              <a:effectLst/>
                            </a:rPr>
                            <a:t>  ≥ </a:t>
                          </a:r>
                          <a:r>
                            <a:rPr lang="en-US" sz="1100" u="none" strike="noStrike" dirty="0" err="1">
                              <a:effectLst/>
                            </a:rPr>
                            <a:t>N</a:t>
                          </a:r>
                          <a:r>
                            <a:rPr lang="en-US" sz="1100" u="none" strike="noStrike" baseline="-25000" dirty="0" err="1">
                              <a:effectLst/>
                            </a:rPr>
                            <a:t>pld</a:t>
                          </a:r>
                          <a:r>
                            <a:rPr lang="en-US" sz="1100" u="none" strike="noStrike" dirty="0">
                              <a:effectLst/>
                            </a:rPr>
                            <a:t>+ 912 × (1-R)</a:t>
                          </a:r>
                          <a:br>
                            <a:rPr lang="en-US" sz="1100" u="none" strike="noStrike" dirty="0">
                              <a:effectLst/>
                            </a:rPr>
                          </a:br>
                          <a:r>
                            <a:rPr lang="en-US" sz="1100" u="none" strike="noStrike" dirty="0">
                              <a:effectLst/>
                            </a:rPr>
                            <a:t>648, otherwise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803554579"/>
                      </a:ext>
                    </a:extLst>
                  </a:tr>
                  <a:tr h="404267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648 &lt; </a:t>
                          </a:r>
                          <a:r>
                            <a:rPr lang="en-US" sz="1100" u="none" strike="noStrike" dirty="0" err="1">
                              <a:effectLst/>
                            </a:rPr>
                            <a:t>N</a:t>
                          </a:r>
                          <a:r>
                            <a:rPr lang="en-US" sz="1100" u="none" strike="noStrike" baseline="-25000" dirty="0" err="1">
                              <a:effectLst/>
                            </a:rPr>
                            <a:t>avbits</a:t>
                          </a:r>
                          <a:r>
                            <a:rPr lang="en-US" sz="1100" u="none" strike="noStrike" dirty="0">
                              <a:effectLst/>
                            </a:rPr>
                            <a:t>  ≤ 1296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1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1944, if </a:t>
                          </a:r>
                          <a:r>
                            <a:rPr lang="en-US" sz="1100" u="none" strike="noStrike" dirty="0" err="1">
                              <a:effectLst/>
                            </a:rPr>
                            <a:t>N</a:t>
                          </a:r>
                          <a:r>
                            <a:rPr lang="en-US" sz="1100" u="none" strike="noStrike" baseline="-25000" dirty="0" err="1">
                              <a:effectLst/>
                            </a:rPr>
                            <a:t>avbits</a:t>
                          </a:r>
                          <a:r>
                            <a:rPr lang="en-US" sz="1100" u="none" strike="noStrike" dirty="0">
                              <a:effectLst/>
                            </a:rPr>
                            <a:t>  ≥ </a:t>
                          </a:r>
                          <a:r>
                            <a:rPr lang="en-US" sz="1100" u="none" strike="noStrike" dirty="0" err="1">
                              <a:effectLst/>
                            </a:rPr>
                            <a:t>N</a:t>
                          </a:r>
                          <a:r>
                            <a:rPr lang="en-US" sz="1100" u="none" strike="noStrike" baseline="-25000" dirty="0" err="1">
                              <a:effectLst/>
                            </a:rPr>
                            <a:t>pld</a:t>
                          </a:r>
                          <a:r>
                            <a:rPr lang="en-US" sz="1100" u="none" strike="noStrike" dirty="0">
                              <a:effectLst/>
                            </a:rPr>
                            <a:t>+ 1464 × (1-R)</a:t>
                          </a:r>
                          <a:br>
                            <a:rPr lang="en-US" sz="1100" u="none" strike="noStrike" dirty="0">
                              <a:effectLst/>
                            </a:rPr>
                          </a:br>
                          <a:r>
                            <a:rPr lang="en-US" sz="1100" u="none" strike="noStrike" dirty="0">
                              <a:effectLst/>
                            </a:rPr>
                            <a:t>1296, otherwise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314719822"/>
                      </a:ext>
                    </a:extLst>
                  </a:tr>
                  <a:tr h="379777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1296 &lt; </a:t>
                          </a:r>
                          <a:r>
                            <a:rPr lang="en-US" sz="1100" u="none" strike="noStrike" dirty="0" err="1">
                              <a:effectLst/>
                            </a:rPr>
                            <a:t>N</a:t>
                          </a:r>
                          <a:r>
                            <a:rPr lang="en-US" sz="1100" u="none" strike="noStrike" baseline="-25000" dirty="0" err="1">
                              <a:effectLst/>
                            </a:rPr>
                            <a:t>avbits</a:t>
                          </a:r>
                          <a:r>
                            <a:rPr lang="en-US" sz="1100" u="none" strike="noStrike" dirty="0">
                              <a:effectLst/>
                            </a:rPr>
                            <a:t>  ≤ 1944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1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1944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280193322"/>
                      </a:ext>
                    </a:extLst>
                  </a:tr>
                  <a:tr h="404267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1944 &lt; </a:t>
                          </a:r>
                          <a:r>
                            <a:rPr lang="en-US" sz="1100" u="none" strike="noStrike" dirty="0" err="1">
                              <a:effectLst/>
                            </a:rPr>
                            <a:t>N</a:t>
                          </a:r>
                          <a:r>
                            <a:rPr lang="en-US" sz="1100" u="none" strike="noStrike" baseline="-25000" dirty="0" err="1">
                              <a:effectLst/>
                            </a:rPr>
                            <a:t>avbits</a:t>
                          </a:r>
                          <a:r>
                            <a:rPr lang="en-US" sz="1100" u="none" strike="noStrike" dirty="0">
                              <a:effectLst/>
                            </a:rPr>
                            <a:t> ≤ 2592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2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1944, if </a:t>
                          </a:r>
                          <a:r>
                            <a:rPr lang="en-US" sz="1100" u="none" strike="noStrike" dirty="0" err="1">
                              <a:effectLst/>
                            </a:rPr>
                            <a:t>N</a:t>
                          </a:r>
                          <a:r>
                            <a:rPr lang="en-US" sz="1100" u="none" strike="noStrike" baseline="-25000" dirty="0" err="1">
                              <a:effectLst/>
                            </a:rPr>
                            <a:t>avbits</a:t>
                          </a:r>
                          <a:r>
                            <a:rPr lang="en-US" sz="1100" u="none" strike="noStrike" dirty="0">
                              <a:effectLst/>
                            </a:rPr>
                            <a:t>  ≥ </a:t>
                          </a:r>
                          <a:r>
                            <a:rPr lang="en-US" sz="1100" u="none" strike="noStrike" dirty="0" err="1">
                              <a:effectLst/>
                            </a:rPr>
                            <a:t>Npld</a:t>
                          </a:r>
                          <a:r>
                            <a:rPr lang="en-US" sz="1100" u="none" strike="noStrike" dirty="0">
                              <a:effectLst/>
                            </a:rPr>
                            <a:t>+ 2916 × (1-R)</a:t>
                          </a:r>
                          <a:br>
                            <a:rPr lang="en-US" sz="1100" u="none" strike="noStrike" dirty="0">
                              <a:effectLst/>
                            </a:rPr>
                          </a:br>
                          <a:r>
                            <a:rPr lang="en-US" sz="1100" u="none" strike="noStrike" dirty="0">
                              <a:effectLst/>
                            </a:rPr>
                            <a:t>1296, otherwise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683683221"/>
                      </a:ext>
                    </a:extLst>
                  </a:tr>
                  <a:tr h="433933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2592 &lt; </a:t>
                          </a:r>
                          <a:r>
                            <a:rPr lang="en-US" sz="1100" u="none" strike="noStrike" dirty="0" err="1">
                              <a:effectLst/>
                            </a:rPr>
                            <a:t>N</a:t>
                          </a:r>
                          <a:r>
                            <a:rPr lang="en-US" sz="1100" u="none" strike="noStrike" baseline="-25000" dirty="0" err="1">
                              <a:effectLst/>
                            </a:rPr>
                            <a:t>avbits</a:t>
                          </a:r>
                          <a:r>
                            <a:rPr lang="en-US" sz="1100" u="none" strike="noStrike" dirty="0">
                              <a:effectLst/>
                            </a:rPr>
                            <a:t> &lt;=</a:t>
                          </a:r>
                          <a:r>
                            <a:rPr lang="en-US" sz="1100" u="none" strike="noStrike" dirty="0">
                              <a:solidFill>
                                <a:srgbClr val="FF0000"/>
                              </a:solidFill>
                              <a:effectLst/>
                            </a:rPr>
                            <a:t>3888</a:t>
                          </a:r>
                          <a:endParaRPr lang="en-US" sz="1100" b="0" i="0" u="none" strike="noStrike" dirty="0">
                            <a:solidFill>
                              <a:srgbClr val="FF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2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100" u="none" strike="noStrike" dirty="0">
                              <a:effectLst/>
                            </a:rPr>
                            <a:t>1944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321699973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solidFill>
                                <a:srgbClr val="FF0000"/>
                              </a:solidFill>
                              <a:effectLst/>
                            </a:rPr>
                            <a:t>3888</a:t>
                          </a:r>
                          <a:r>
                            <a:rPr lang="en-US" sz="1100" u="none" strike="noStrike" dirty="0">
                              <a:effectLst/>
                            </a:rPr>
                            <a:t> &lt; </a:t>
                          </a:r>
                          <a:r>
                            <a:rPr lang="en-US" sz="1100" u="none" strike="noStrike" dirty="0" err="1">
                              <a:effectLst/>
                            </a:rPr>
                            <a:t>N</a:t>
                          </a:r>
                          <a:r>
                            <a:rPr lang="en-US" sz="1100" u="none" strike="noStrike" baseline="-25000" dirty="0" err="1">
                              <a:effectLst/>
                            </a:rPr>
                            <a:t>avbits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7620" marR="7620" marT="762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7620" marR="7620" marT="762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90033" t="-569333" r="-200332" b="-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solidFill>
                                <a:srgbClr val="FF0000"/>
                              </a:solidFill>
                              <a:effectLst/>
                            </a:rPr>
                            <a:t>3888, if 2xLDPC subfield in User (Info) field is set to 1</a:t>
                          </a:r>
                        </a:p>
                        <a:p>
                          <a:pPr marL="0" marR="0" lvl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100" u="none" strike="noStrike" dirty="0">
                              <a:effectLst/>
                            </a:rPr>
                            <a:t>1944, </a:t>
                          </a:r>
                          <a:r>
                            <a:rPr lang="en-US" sz="11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Otherwise</a:t>
                          </a:r>
                        </a:p>
                      </a:txBody>
                      <a:tcPr marL="7620" marR="7620" marT="7620" marB="0"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091003488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EB7F07D8-8893-F7AC-7E87-E5EC0876100D}"/>
              </a:ext>
            </a:extLst>
          </p:cNvPr>
          <p:cNvSpPr txBox="1"/>
          <p:nvPr/>
        </p:nvSpPr>
        <p:spPr>
          <a:xfrm>
            <a:off x="746941" y="1908241"/>
            <a:ext cx="7796984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marR="0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If FEC coding scheme is LDPC and </a:t>
            </a:r>
            <a:r>
              <a:rPr lang="en-US" sz="14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</a:t>
            </a:r>
            <a:r>
              <a:rPr lang="en-US" sz="1400" baseline="-250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avbits</a:t>
            </a:r>
            <a:r>
              <a:rPr lang="en-US" sz="14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≤ 3888, the 2xLDPC subfield shall be set to 0 and the LDPC codeword length selection shall follow the pre-UHR LDPC procedure, specifically using codeword lengths (648, 1296, or 1944) bits based on the table below</a:t>
            </a:r>
            <a:endParaRPr lang="en-US" sz="14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4308482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83bcef13-7cac-433f-ba1d-47a323951816}" enabled="1" method="Privileged" siteId="{a7687ede-7a6b-4ef6-bace-642f677fbe31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114637</TotalTime>
  <Words>922</Words>
  <Application>Microsoft Office PowerPoint</Application>
  <PresentationFormat>On-screen Show (4:3)</PresentationFormat>
  <Paragraphs>127</Paragraphs>
  <Slides>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Aptos</vt:lpstr>
      <vt:lpstr>Arial</vt:lpstr>
      <vt:lpstr>Calibri</vt:lpstr>
      <vt:lpstr>Cambria Math</vt:lpstr>
      <vt:lpstr>Courier New</vt:lpstr>
      <vt:lpstr>Times New Roman</vt:lpstr>
      <vt:lpstr>802-11-Submission</vt:lpstr>
      <vt:lpstr>2xLDPC Encoding Parameters</vt:lpstr>
      <vt:lpstr>Introduction</vt:lpstr>
      <vt:lpstr>Recap: LDPC Encoding Parameters</vt:lpstr>
      <vt:lpstr>2xLDPC Indication</vt:lpstr>
      <vt:lpstr>2xLDPC Codeword Length Selection</vt:lpstr>
      <vt:lpstr>Proposal: 2xLDPC Encoding Parameters</vt:lpstr>
      <vt:lpstr>Reference</vt:lpstr>
      <vt:lpstr>Straw Poll #1 </vt:lpstr>
    </vt:vector>
  </TitlesOfParts>
  <Company>Mediatek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EHT Tone Plans and Tone Mapper</dc:title>
  <dc:creator>Jianhan Liu</dc:creator>
  <cp:lastModifiedBy>Shengquan Hu</cp:lastModifiedBy>
  <cp:revision>971</cp:revision>
  <cp:lastPrinted>1998-02-10T13:28:06Z</cp:lastPrinted>
  <dcterms:created xsi:type="dcterms:W3CDTF">2007-05-21T21:00:37Z</dcterms:created>
  <dcterms:modified xsi:type="dcterms:W3CDTF">2024-11-12T18:10:50Z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MSIP_Label_83bcef13-7cac-433f-ba1d-47a323951816_Enabled">
    <vt:lpwstr>true</vt:lpwstr>
  </property>
  <property fmtid="{D5CDD505-2E9C-101B-9397-08002B2CF9AE}" pid="4" name="MSIP_Label_83bcef13-7cac-433f-ba1d-47a323951816_SetDate">
    <vt:lpwstr>2022-11-28T23:02:32Z</vt:lpwstr>
  </property>
  <property fmtid="{D5CDD505-2E9C-101B-9397-08002B2CF9AE}" pid="5" name="MSIP_Label_83bcef13-7cac-433f-ba1d-47a323951816_Method">
    <vt:lpwstr>Privileged</vt:lpwstr>
  </property>
  <property fmtid="{D5CDD505-2E9C-101B-9397-08002B2CF9AE}" pid="6" name="MSIP_Label_83bcef13-7cac-433f-ba1d-47a323951816_Name">
    <vt:lpwstr>MTK_Unclassified</vt:lpwstr>
  </property>
  <property fmtid="{D5CDD505-2E9C-101B-9397-08002B2CF9AE}" pid="7" name="MSIP_Label_83bcef13-7cac-433f-ba1d-47a323951816_SiteId">
    <vt:lpwstr>a7687ede-7a6b-4ef6-bace-642f677fbe31</vt:lpwstr>
  </property>
  <property fmtid="{D5CDD505-2E9C-101B-9397-08002B2CF9AE}" pid="8" name="MSIP_Label_83bcef13-7cac-433f-ba1d-47a323951816_ActionId">
    <vt:lpwstr>594ac713-ed2d-4529-ace9-aee2509cd8c0</vt:lpwstr>
  </property>
  <property fmtid="{D5CDD505-2E9C-101B-9397-08002B2CF9AE}" pid="9" name="MSIP_Label_83bcef13-7cac-433f-ba1d-47a323951816_ContentBits">
    <vt:lpwstr>0</vt:lpwstr>
  </property>
</Properties>
</file>