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8" r:id="rId5"/>
    <p:sldId id="274" r:id="rId6"/>
    <p:sldId id="275" r:id="rId7"/>
    <p:sldId id="262" r:id="rId8"/>
    <p:sldId id="272" r:id="rId9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7801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199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3173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900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802.11-24/1827r0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On</a:t>
            </a:r>
            <a:r>
              <a:rPr lang="en-US" sz="2000" dirty="0" smtClean="0"/>
              <a:t> </a:t>
            </a:r>
            <a:r>
              <a:rPr lang="en-US" sz="2000" dirty="0" smtClean="0"/>
              <a:t>OFDMA and </a:t>
            </a:r>
            <a:r>
              <a:rPr lang="en-US" sz="2000" dirty="0" smtClean="0"/>
              <a:t>MU-MIMO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2024-11-10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1458705163"/>
              </p:ext>
            </p:extLst>
          </p:nvPr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 err="1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Youhan</a:t>
                      </a:r>
                      <a:r>
                        <a:rPr lang="en-US" sz="12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Kim 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Qualcomm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Introduction</a:t>
            </a:r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Supporting MU-MIMO on one or more RUs in an OFDMA PPDU exist since 11ax but not utilized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endParaRPr lang="en-US" sz="1800" b="0" dirty="0" smtClean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In 11be an attempt was made to simplify it by limiting MU-MIMO to RU&gt;=242 (as opposed to 106RU) but it didn’t help spur the adoption of this feature 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endParaRPr lang="en-US" sz="1800" b="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In this contribution we propose a set of combinations of OFDMA+MU-MIMO which we think are important to implement and </a:t>
            </a:r>
            <a:r>
              <a:rPr lang="en-US" sz="1800" b="0" dirty="0" smtClean="0"/>
              <a:t>test</a:t>
            </a:r>
            <a:endParaRPr sz="1400" dirty="0">
              <a:solidFill>
                <a:srgbClr val="FF0000"/>
              </a:solidFill>
            </a:endParaRPr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Use Cases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Two main use cases are driving our renewed interest in MU-MIMO+OFDMA in 11bn:</a:t>
            </a:r>
          </a:p>
          <a:p>
            <a:pPr lvl="1">
              <a:buChar char="•"/>
            </a:pPr>
            <a:r>
              <a:rPr lang="en-US" sz="1800" dirty="0" smtClean="0"/>
              <a:t>DSO – in order to keep spectral efficiency high we need to be able to do MU-MIMO on the primary channel as well as the secondary channel servicing DSO clients</a:t>
            </a:r>
          </a:p>
          <a:p>
            <a:pPr lvl="1">
              <a:buChar char="•"/>
            </a:pPr>
            <a:r>
              <a:rPr lang="en-US" sz="1800" dirty="0" smtClean="0"/>
              <a:t>Mix of higher BW and lower BW clients where the lower BW clients on the primary channel and the higher BW clients on the secondary channel can use MU-MIMO</a:t>
            </a:r>
          </a:p>
          <a:p>
            <a:pPr lvl="1">
              <a:buChar char="•"/>
            </a:pPr>
            <a:endParaRPr lang="en-US" sz="1600" dirty="0"/>
          </a:p>
          <a:p>
            <a:r>
              <a:rPr lang="en-US" sz="2000" b="0" dirty="0" smtClean="0"/>
              <a:t>Based on these use cases we therefore limit ourselves to a maximum of two MU-MIMO RUs in 160MHz and 320MHz UHR PPDUs only  </a:t>
            </a: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Proposal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minimize options and spur adoption we propose to focus on the following RU sizes for MU-MIMO in OFDMA:</a:t>
            </a:r>
          </a:p>
          <a:p>
            <a:pPr lvl="1"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160MHz PPDU – 996 and 484+242</a:t>
            </a:r>
          </a:p>
          <a:p>
            <a:pPr lvl="2"/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996 being half the BW and 484+242 to enable puncturing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320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MHz PPDU: 996+484, 2x996, 2x996+484, </a:t>
            </a: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3x996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Either 160MHz or 240Hz belong to one group (with allowance to puncturing)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mentioned in slide 3 a maximum of 2 RUs can support MU-MIMO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Furthermore, </a:t>
            </a:r>
            <a:r>
              <a:rPr lang="en-US" sz="2000" b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0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80 MHz </a:t>
            </a:r>
            <a:r>
              <a:rPr lang="en-US" sz="2000" b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segment should </a:t>
            </a:r>
            <a:r>
              <a:rPr lang="en-US" sz="20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either MU-MIMO or </a:t>
            </a:r>
            <a:r>
              <a:rPr lang="en-US" sz="2000" b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OFDMA</a:t>
            </a:r>
            <a:endParaRPr lang="en-US" sz="20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1400" b="0" dirty="0" smtClean="0"/>
          </a:p>
          <a:p>
            <a:pPr marL="114300" lvl="0" indent="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099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400" dirty="0" smtClean="0"/>
              <a:t>Proposed </a:t>
            </a:r>
            <a:r>
              <a:rPr lang="en-US" sz="2400" dirty="0"/>
              <a:t>Changes in the RU Allocation Table (1)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1400" b="0" dirty="0" smtClean="0"/>
          </a:p>
          <a:p>
            <a:pPr marL="114300" lvl="0" indent="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ED20E8-090D-D61D-DAD3-C553F83AA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04558"/>
              </p:ext>
            </p:extLst>
          </p:nvPr>
        </p:nvGraphicFramePr>
        <p:xfrm>
          <a:off x="701736" y="2440151"/>
          <a:ext cx="3482142" cy="246500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4288">
                  <a:extLst>
                    <a:ext uri="{9D8B030D-6E8A-4147-A177-3AD203B41FA5}">
                      <a16:colId xmlns:a16="http://schemas.microsoft.com/office/drawing/2014/main" val="1013952801"/>
                    </a:ext>
                  </a:extLst>
                </a:gridCol>
                <a:gridCol w="524288">
                  <a:extLst>
                    <a:ext uri="{9D8B030D-6E8A-4147-A177-3AD203B41FA5}">
                      <a16:colId xmlns:a16="http://schemas.microsoft.com/office/drawing/2014/main" val="10848761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076504241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24021554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11758678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9201428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163176254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7023639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42976816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011470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75917892"/>
                    </a:ext>
                  </a:extLst>
                </a:gridCol>
                <a:gridCol w="860699">
                  <a:extLst>
                    <a:ext uri="{9D8B030D-6E8A-4147-A177-3AD203B41FA5}">
                      <a16:colId xmlns:a16="http://schemas.microsoft.com/office/drawing/2014/main" val="3620653380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 </a:t>
                      </a:r>
                      <a:r>
                        <a:rPr lang="en-US" sz="800" dirty="0" err="1">
                          <a:effectLst/>
                        </a:rPr>
                        <a:t>Alloc</a:t>
                      </a:r>
                      <a:r>
                        <a:rPr lang="en-US" sz="800" dirty="0">
                          <a:effectLst/>
                        </a:rPr>
                        <a:t> subfield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#1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#3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entries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96755907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64-71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242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659451168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72-79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79567583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80-87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92643800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88-95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2x996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43821447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96-103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(x111)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75955960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104-111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(1x11)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6274415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112-119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(11x1)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07847199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120-127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(111x)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09852321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128-135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(x111)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10900974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136-143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(1x11)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41148398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144-151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(11x1)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2441272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152-159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(111x)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01777936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160-167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(x111)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48458378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168-175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(1x11)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95345126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176-183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(11x1)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43766585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184-191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(111x)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68623576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E254126-DD25-2D38-2A43-30EB37F5838C}"/>
              </a:ext>
            </a:extLst>
          </p:cNvPr>
          <p:cNvSpPr txBox="1"/>
          <p:nvPr/>
        </p:nvSpPr>
        <p:spPr>
          <a:xfrm>
            <a:off x="2369710" y="2140138"/>
            <a:ext cx="269304" cy="155107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050" b="1" dirty="0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rPr>
              <a:t>EHT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D851119-9CDF-27E0-3A2C-2ED3A6B6F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717310"/>
              </p:ext>
            </p:extLst>
          </p:nvPr>
        </p:nvGraphicFramePr>
        <p:xfrm>
          <a:off x="4289428" y="2440151"/>
          <a:ext cx="4146574" cy="245289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4288">
                  <a:extLst>
                    <a:ext uri="{9D8B030D-6E8A-4147-A177-3AD203B41FA5}">
                      <a16:colId xmlns:a16="http://schemas.microsoft.com/office/drawing/2014/main" val="10139528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0848761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076504241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24021554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11758678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9201428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163176254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7023639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42976816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011470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75917892"/>
                    </a:ext>
                  </a:extLst>
                </a:gridCol>
                <a:gridCol w="860699">
                  <a:extLst>
                    <a:ext uri="{9D8B030D-6E8A-4147-A177-3AD203B41FA5}">
                      <a16:colId xmlns:a16="http://schemas.microsoft.com/office/drawing/2014/main" val="3620653380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 </a:t>
                      </a:r>
                      <a:r>
                        <a:rPr lang="en-US" sz="800" dirty="0" err="1">
                          <a:effectLst/>
                        </a:rPr>
                        <a:t>Alloc</a:t>
                      </a:r>
                      <a:r>
                        <a:rPr lang="en-US" sz="800" dirty="0">
                          <a:effectLst/>
                        </a:rPr>
                        <a:t> subfield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#1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#3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entries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9675590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242</a:t>
                      </a:r>
                      <a:endParaRPr lang="en-US" sz="15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5945116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65-71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0001~0 0100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8857744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79567583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73-79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1001~0 0100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9884578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80-87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92643800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88-95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2x996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43821447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96-103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(x111)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75955960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104-111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(1x11)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274415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112-119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(11x1)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07847199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120-127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(111x)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09852321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128-135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(x111)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0900974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136-143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(1x11)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41148398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144-151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(11x1)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2441272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152-159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(111x)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01777936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160-167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(x111)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48458378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168-175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(1x11)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95345126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176-183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(11x1)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43766585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184-191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(111x)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8623576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5EC4B3F-EE33-EFB1-FAA6-CB35DFE76E93}"/>
              </a:ext>
            </a:extLst>
          </p:cNvPr>
          <p:cNvSpPr txBox="1"/>
          <p:nvPr/>
        </p:nvSpPr>
        <p:spPr>
          <a:xfrm>
            <a:off x="5965967" y="2140138"/>
            <a:ext cx="293350" cy="155107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050" b="1" dirty="0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rPr>
              <a:t>UHR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136" y="1664208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Keep 242RU and 484RU only for full BW MU-MIMO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8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400" dirty="0" smtClean="0"/>
              <a:t>Proposed </a:t>
            </a:r>
            <a:r>
              <a:rPr lang="en-US" sz="2400" dirty="0"/>
              <a:t>Changes in the RU Allocation Table </a:t>
            </a:r>
            <a:r>
              <a:rPr lang="en-US" sz="2400" dirty="0" smtClean="0"/>
              <a:t>(2)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1400" b="0" dirty="0" smtClean="0"/>
          </a:p>
          <a:p>
            <a:pPr marL="114300" lvl="0" indent="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254126-DD25-2D38-2A43-30EB37F5838C}"/>
              </a:ext>
            </a:extLst>
          </p:cNvPr>
          <p:cNvSpPr txBox="1"/>
          <p:nvPr/>
        </p:nvSpPr>
        <p:spPr>
          <a:xfrm>
            <a:off x="2369710" y="2140138"/>
            <a:ext cx="269304" cy="155107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050" b="1" dirty="0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rPr>
              <a:t>EHT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C4B3F-EE33-EFB1-FAA6-CB35DFE76E93}"/>
              </a:ext>
            </a:extLst>
          </p:cNvPr>
          <p:cNvSpPr txBox="1"/>
          <p:nvPr/>
        </p:nvSpPr>
        <p:spPr>
          <a:xfrm>
            <a:off x="5965967" y="2140138"/>
            <a:ext cx="293350" cy="155107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050" b="1" dirty="0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rPr>
              <a:t>UHR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CED20E8-090D-D61D-DAD3-C553F83AA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863610"/>
              </p:ext>
            </p:extLst>
          </p:nvPr>
        </p:nvGraphicFramePr>
        <p:xfrm>
          <a:off x="701735" y="2611338"/>
          <a:ext cx="3482142" cy="332001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4288">
                  <a:extLst>
                    <a:ext uri="{9D8B030D-6E8A-4147-A177-3AD203B41FA5}">
                      <a16:colId xmlns:a16="http://schemas.microsoft.com/office/drawing/2014/main" val="1013952801"/>
                    </a:ext>
                  </a:extLst>
                </a:gridCol>
                <a:gridCol w="524288">
                  <a:extLst>
                    <a:ext uri="{9D8B030D-6E8A-4147-A177-3AD203B41FA5}">
                      <a16:colId xmlns:a16="http://schemas.microsoft.com/office/drawing/2014/main" val="10848761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076504241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24021554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11758678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9201428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163176254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7023639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42976816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011470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75917892"/>
                    </a:ext>
                  </a:extLst>
                </a:gridCol>
                <a:gridCol w="860699">
                  <a:extLst>
                    <a:ext uri="{9D8B030D-6E8A-4147-A177-3AD203B41FA5}">
                      <a16:colId xmlns:a16="http://schemas.microsoft.com/office/drawing/2014/main" val="3620653380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 </a:t>
                      </a:r>
                      <a:r>
                        <a:rPr lang="en-US" sz="800" dirty="0" err="1">
                          <a:effectLst/>
                        </a:rPr>
                        <a:t>Alloc</a:t>
                      </a:r>
                      <a:r>
                        <a:rPr lang="en-US" sz="800" dirty="0">
                          <a:effectLst/>
                        </a:rPr>
                        <a:t> subfield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#1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#3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entries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96755907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192-199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(x1111111)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4068232139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200-207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(1x111111)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684566522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208-215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(11x11111)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474821862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216-223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(111x1111)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934867524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224-231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(1111x111)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701711765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232-239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(11111x11)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073647589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240-247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(111111x1)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176329226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248-255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(1111111x)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711122723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256-263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2x996+484 (x11111)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90161405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264-271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(1x1111)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425334938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272-279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(11x111)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2466143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280-287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(111x11)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74585045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288-295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(1111x1)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892323280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296-303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(11111x)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89544976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304-319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1 0011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Disregard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97017811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320-383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01xx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Disregard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17088567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384-511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1xxx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Disregard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128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11968306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D851119-9CDF-27E0-3A2C-2ED3A6B6F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71182"/>
              </p:ext>
            </p:extLst>
          </p:nvPr>
        </p:nvGraphicFramePr>
        <p:xfrm>
          <a:off x="4289427" y="2604743"/>
          <a:ext cx="4146574" cy="33172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4288">
                  <a:extLst>
                    <a:ext uri="{9D8B030D-6E8A-4147-A177-3AD203B41FA5}">
                      <a16:colId xmlns:a16="http://schemas.microsoft.com/office/drawing/2014/main" val="10139528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0848761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076504241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24021554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11758678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9201428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163176254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7023639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42976816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011470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75917892"/>
                    </a:ext>
                  </a:extLst>
                </a:gridCol>
                <a:gridCol w="860699">
                  <a:extLst>
                    <a:ext uri="{9D8B030D-6E8A-4147-A177-3AD203B41FA5}">
                      <a16:colId xmlns:a16="http://schemas.microsoft.com/office/drawing/2014/main" val="3620653380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 </a:t>
                      </a:r>
                      <a:r>
                        <a:rPr lang="en-US" sz="800" dirty="0" err="1">
                          <a:effectLst/>
                        </a:rPr>
                        <a:t>Alloc</a:t>
                      </a:r>
                      <a:r>
                        <a:rPr lang="en-US" sz="800" dirty="0">
                          <a:effectLst/>
                        </a:rPr>
                        <a:t> subfield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#1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#3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entries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9675590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192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(x1111111)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406823213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193-199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0000~0 1100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65503386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(1x111111)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8456652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201-107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1001~0 1100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93098436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208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(11x11111)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47482186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209-215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0001~0 1101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33322316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216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(111x1111)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3486752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217-223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1001~0 1101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11969338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224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(1111x111)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70171176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225-231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0001~0 1110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36675640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232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(11111x11)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07364758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233-239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1001~0 1110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0798644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(111111x1)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17632922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241-247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0001~0 1111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8246367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248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(1111111x)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711122723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249-255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1001~0 1111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4043477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256-263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2x996+484 (x11111)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90161405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264-271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(1x1111)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425334938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272-279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(11x111)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2466143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280-287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(111x11)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74585045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288-295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(1111x1)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892323280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296-303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(11111x)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89544976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304-319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1 0011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Disregard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7017811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320-383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01xx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Disregard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7088567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384-511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1xxx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Disregard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128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1968306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88136" y="1664208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Keep 3x996+484RU only for punctured full BW MU-MIMO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0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Proposed a limited set of combinations to support MU-MIMO +OFDMA to spur adoption of this feature in light of DSO and mixed BW devices </a:t>
            </a: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lvl="0">
              <a:spcBef>
                <a:spcPts val="1000"/>
              </a:spcBef>
            </a:pPr>
            <a:r>
              <a:rPr lang="en-US" sz="2000" b="0" dirty="0"/>
              <a:t>Do you agree to add to the 11bn SFD?</a:t>
            </a:r>
            <a:endParaRPr lang="en-US" sz="2000" b="0" dirty="0"/>
          </a:p>
          <a:p>
            <a:pPr lvl="1">
              <a:spcBef>
                <a:spcPts val="1000"/>
              </a:spcBef>
              <a:buChar char="•"/>
            </a:pPr>
            <a:r>
              <a:rPr lang="en-US" sz="1800" b="0" dirty="0" smtClean="0"/>
              <a:t>MU-MIMO+OFDMA is limited </a:t>
            </a:r>
            <a:r>
              <a:rPr lang="en-US" sz="1800" b="0" dirty="0"/>
              <a:t>to UHR PPDU of 160 and 320MHz </a:t>
            </a:r>
            <a:r>
              <a:rPr lang="en-US" sz="1800" b="0" dirty="0" smtClean="0"/>
              <a:t>only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160MHz PPDU – 996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and, when the PPDU is punctured, 484+242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320 MHz PPDU: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2x996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3x996 and,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PPDU is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punctured,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996+484,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2x996+484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000"/>
              </a:spcBef>
              <a:buChar char="•"/>
            </a:pPr>
            <a:r>
              <a:rPr lang="en-US" sz="1800" dirty="0"/>
              <a:t>MU-MIMO+OFDMA </a:t>
            </a:r>
            <a:r>
              <a:rPr lang="en-US" sz="1800" dirty="0" smtClean="0"/>
              <a:t>is f</a:t>
            </a:r>
            <a:r>
              <a:rPr lang="en-US" sz="1800" dirty="0" smtClean="0"/>
              <a:t>urther </a:t>
            </a:r>
            <a:r>
              <a:rPr lang="en-US" sz="1800" dirty="0"/>
              <a:t>limited to a maximum of 2RUs supporting MU-MIMO and </a:t>
            </a:r>
            <a:r>
              <a:rPr lang="en-US" sz="1800" dirty="0" smtClean="0"/>
              <a:t>each </a:t>
            </a:r>
            <a:r>
              <a:rPr lang="en-US" sz="1800" dirty="0"/>
              <a:t>80MHz segment is either MU-MIMO or OFDMA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Allocation table in UHR-SIG is the same as that in EHT-SIG except that the rows for RU 242, 484 and 3x996+484 with two or more users are changed to Validate</a:t>
            </a:r>
          </a:p>
          <a:p>
            <a:pPr lvl="1">
              <a:spcBef>
                <a:spcPts val="1000"/>
              </a:spcBef>
              <a:buChar char="•"/>
            </a:pPr>
            <a:endParaRPr lang="en-US" sz="1800" dirty="0"/>
          </a:p>
          <a:p>
            <a:pPr lvl="1">
              <a:spcBef>
                <a:spcPts val="1000"/>
              </a:spcBef>
              <a:buChar char="•"/>
            </a:pPr>
            <a:endParaRPr lang="en-US" sz="1800" dirty="0"/>
          </a:p>
          <a:p>
            <a:pPr lvl="1">
              <a:spcBef>
                <a:spcPts val="1000"/>
              </a:spcBef>
              <a:buChar char="•"/>
            </a:pPr>
            <a:endParaRPr lang="en-US" sz="18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18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339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31794</TotalTime>
  <Words>1327</Words>
  <Application>Microsoft Office PowerPoint</Application>
  <PresentationFormat>On-screen Show (4:3)</PresentationFormat>
  <Paragraphs>486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Microsoft Sans Serif</vt:lpstr>
      <vt:lpstr>Noto Sans Symbols</vt:lpstr>
      <vt:lpstr>Times New Roman</vt:lpstr>
      <vt:lpstr>802-11-Submission</vt:lpstr>
      <vt:lpstr>On OFDMA and MU-MIMO</vt:lpstr>
      <vt:lpstr>Introduction</vt:lpstr>
      <vt:lpstr>Use Cases</vt:lpstr>
      <vt:lpstr>Proposal</vt:lpstr>
      <vt:lpstr>Proposed Changes in the RU Allocation Table (1)</vt:lpstr>
      <vt:lpstr>Proposed Changes in the RU Allocation Table (2)</vt:lpstr>
      <vt:lpstr>Summary</vt:lpstr>
      <vt:lpstr>SP#1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35</cp:revision>
  <dcterms:created xsi:type="dcterms:W3CDTF">2007-05-21T21:00:37Z</dcterms:created>
  <dcterms:modified xsi:type="dcterms:W3CDTF">2024-11-10T18:04:55Z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