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8" r:id="rId4"/>
    <p:sldId id="270" r:id="rId5"/>
    <p:sldId id="264" r:id="rId6"/>
    <p:sldId id="269" r:id="rId7"/>
    <p:sldId id="271" r:id="rId8"/>
    <p:sldId id="272" r:id="rId9"/>
  </p:sldIdLst>
  <p:sldSz cx="9144000" cy="6858000" type="screen4x3"/>
  <p:notesSz cx="6934200" cy="928052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i+wyN3dPcQGNtjsOeXuquR6v57a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A6004A5C-CBC5-4C12-ADC4-98C6133AA3B1}">
  <a:tblStyle styleId="{A6004A5C-CBC5-4C12-ADC4-98C6133AA3B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A2987ACB-9324-47BA-917B-88A973A3CDEC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8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52525" y="701675"/>
            <a:ext cx="4629150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Page </a:t>
            </a: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/>
          <p:nvPr/>
        </p:nvSpPr>
        <p:spPr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10" name="Google Shape;10;n"/>
          <p:cNvCxnSpPr/>
          <p:nvPr/>
        </p:nvCxnSpPr>
        <p:spPr>
          <a:xfrm>
            <a:off x="723900" y="8983663"/>
            <a:ext cx="5486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11" name="Google Shape;11;n"/>
          <p:cNvCxnSpPr/>
          <p:nvPr/>
        </p:nvCxnSpPr>
        <p:spPr>
          <a:xfrm>
            <a:off x="647700" y="296863"/>
            <a:ext cx="56388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:notes"/>
          <p:cNvSpPr txBox="1">
            <a:spLocks noGrp="1"/>
          </p:cNvSpPr>
          <p:nvPr>
            <p:ph type="hdr" idx="2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97" name="Google Shape;97;p1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98" name="Google Shape;98;p1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99" name="Google Shape;99;p1:notes"/>
          <p:cNvSpPr>
            <a:spLocks noGrp="1" noRot="1" noChangeAspect="1"/>
          </p:cNvSpPr>
          <p:nvPr>
            <p:ph type="sldImg" idx="3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0" name="Google Shape;100;p1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2</a:t>
            </a:fld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aa31e5db9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4" name="Google Shape;124;g2aa31e5db9d_0_0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g2aa31e5db9d_0_0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3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7801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chemeClr val="dk1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11" name="Google Shape;111;p2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2:notes"/>
          <p:cNvSpPr txBox="1">
            <a:spLocks noGrp="1"/>
          </p:cNvSpPr>
          <p:nvPr>
            <p:ph type="hdr" idx="3"/>
          </p:nvPr>
        </p:nvSpPr>
        <p:spPr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doc.: IEEE 802.11-yy/xxxxr0</a:t>
            </a:r>
            <a:endParaRPr/>
          </a:p>
        </p:txBody>
      </p:sp>
      <p:sp>
        <p:nvSpPr>
          <p:cNvPr id="113" name="Google Shape;113;p2:notes"/>
          <p:cNvSpPr txBox="1">
            <a:spLocks noGrp="1"/>
          </p:cNvSpPr>
          <p:nvPr>
            <p:ph type="dt" idx="10"/>
          </p:nvPr>
        </p:nvSpPr>
        <p:spPr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Month Year</a:t>
            </a:r>
            <a:endParaRPr/>
          </a:p>
        </p:txBody>
      </p:sp>
      <p:sp>
        <p:nvSpPr>
          <p:cNvPr id="114" name="Google Shape;114;p2:notes"/>
          <p:cNvSpPr txBox="1">
            <a:spLocks noGrp="1"/>
          </p:cNvSpPr>
          <p:nvPr>
            <p:ph type="ftr" idx="11"/>
          </p:nvPr>
        </p:nvSpPr>
        <p:spPr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45720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John Doe, Some Company</a:t>
            </a:r>
            <a:endParaRPr/>
          </a:p>
        </p:txBody>
      </p:sp>
      <p:sp>
        <p:nvSpPr>
          <p:cNvPr id="115" name="Google Shape;115;p2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4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9259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5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52440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6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772228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7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32294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g2aa31e5db9d_0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54113" y="701675"/>
            <a:ext cx="4625975" cy="3468688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5" name="Google Shape;165;g2aa31e5db9d_0_19:notes"/>
          <p:cNvSpPr txBox="1">
            <a:spLocks noGrp="1"/>
          </p:cNvSpPr>
          <p:nvPr>
            <p:ph type="body" idx="1"/>
          </p:nvPr>
        </p:nvSpPr>
        <p:spPr>
          <a:xfrm>
            <a:off x="923925" y="4408488"/>
            <a:ext cx="5086500" cy="4176600"/>
          </a:xfrm>
          <a:prstGeom prst="rect">
            <a:avLst/>
          </a:prstGeom>
        </p:spPr>
        <p:txBody>
          <a:bodyPr spcFirstLastPara="1" wrap="square" lIns="93650" tIns="46025" rIns="93650" bIns="46025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g2aa31e5db9d_0_19:notes"/>
          <p:cNvSpPr txBox="1">
            <a:spLocks noGrp="1"/>
          </p:cNvSpPr>
          <p:nvPr>
            <p:ph type="sldNum" idx="12"/>
          </p:nvPr>
        </p:nvSpPr>
        <p:spPr>
          <a:xfrm>
            <a:off x="3222625" y="8985250"/>
            <a:ext cx="512700" cy="1827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rPr lang="en-US"/>
              <a:t>Page </a:t>
            </a:r>
            <a:fld id="{00000000-1234-1234-1234-123412341234}" type="slidenum">
              <a:rPr lang="en-US"/>
              <a:t>8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6341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8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4" name="Google Shape;24;p8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5" name="Google Shape;25;p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60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26" name="Google Shape;26;p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27" name="Google Shape;27;p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 rot="5400000">
            <a:off x="2514600" y="152400"/>
            <a:ext cx="4114800" cy="777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2" name="Google Shape;82;p1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83" name="Google Shape;83;p1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84" name="Google Shape;84;p1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 rot="5400000">
            <a:off x="4781550" y="2419350"/>
            <a:ext cx="5410200" cy="194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 rot="5400000">
            <a:off x="819150" y="552450"/>
            <a:ext cx="5410200" cy="56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8" name="Google Shape;88;p18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89" name="Google Shape;89;p18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90" name="Google Shape;90;p18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ullet">
  <p:cSld name="Bullet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 txBox="1">
            <a:spLocks noGrp="1"/>
          </p:cNvSpPr>
          <p:nvPr>
            <p:ph type="body" idx="1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09880" algn="l">
              <a:lnSpc>
                <a:spcPct val="95000"/>
              </a:lnSpc>
              <a:spcBef>
                <a:spcPts val="1110"/>
              </a:spcBef>
              <a:spcAft>
                <a:spcPts val="0"/>
              </a:spcAft>
              <a:buClr>
                <a:schemeClr val="dk2"/>
              </a:buClr>
              <a:buSzPts val="1280"/>
              <a:buFont typeface="Noto Sans Symbols"/>
              <a:buChar char="▪"/>
              <a:defRPr sz="16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lvl="1" indent="-299719" algn="l">
              <a:lnSpc>
                <a:spcPct val="95000"/>
              </a:lnSpc>
              <a:spcBef>
                <a:spcPts val="450"/>
              </a:spcBef>
              <a:spcAft>
                <a:spcPts val="0"/>
              </a:spcAft>
              <a:buClr>
                <a:schemeClr val="dk2"/>
              </a:buClr>
              <a:buSzPts val="1120"/>
              <a:buFont typeface="Noto Sans Symbols"/>
              <a:buChar char="▪"/>
              <a:defRPr sz="14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lvl="2" indent="-289560" algn="l">
              <a:spcBef>
                <a:spcPts val="240"/>
              </a:spcBef>
              <a:spcAft>
                <a:spcPts val="0"/>
              </a:spcAft>
              <a:buClr>
                <a:schemeClr val="dk2"/>
              </a:buClr>
              <a:buSzPts val="960"/>
              <a:buFont typeface="Noto Sans Symbols"/>
              <a:buChar char="▪"/>
              <a:defRPr sz="12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lvl="3" indent="-284480" algn="l">
              <a:spcBef>
                <a:spcPts val="220"/>
              </a:spcBef>
              <a:spcAft>
                <a:spcPts val="0"/>
              </a:spcAft>
              <a:buClr>
                <a:schemeClr val="dk2"/>
              </a:buClr>
              <a:buSzPts val="880"/>
              <a:buFont typeface="Noto Sans Symbols"/>
              <a:buChar char="▪"/>
              <a:defRPr sz="110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lvl="4" indent="-281939" algn="l">
              <a:spcBef>
                <a:spcPts val="210"/>
              </a:spcBef>
              <a:spcAft>
                <a:spcPts val="0"/>
              </a:spcAft>
              <a:buClr>
                <a:schemeClr val="dk2"/>
              </a:buClr>
              <a:buSzPts val="840"/>
              <a:buFont typeface="Noto Sans Symbols"/>
              <a:buChar char="▪"/>
              <a:defRPr sz="1050" b="0" i="0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ctrTitle"/>
          </p:nvPr>
        </p:nvSpPr>
        <p:spPr>
          <a:xfrm>
            <a:off x="259742" y="404085"/>
            <a:ext cx="8659976" cy="9717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2500" b="0" i="0">
                <a:solidFill>
                  <a:srgbClr val="00A2B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9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ctr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/>
            </a:lvl1pPr>
            <a:lvl2pPr lvl="1" algn="ctr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/>
            </a:lvl2pPr>
            <a:lvl3pPr lvl="2" algn="ctr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/>
            </a:lvl3pPr>
            <a:lvl4pPr lvl="3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4pPr>
            <a:lvl5pPr lvl="4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5pPr>
            <a:lvl6pPr lvl="5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6pPr>
            <a:lvl7pPr lvl="6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7pPr>
            <a:lvl8pPr lvl="7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8pPr>
            <a:lvl9pPr lvl="8" algn="ctr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9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340110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32" name="Google Shape;32;p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3" name="Google Shape;33;p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4000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/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/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/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38" name="Google Shape;38;p1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39" name="Google Shape;39;p1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1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1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3" name="Google Shape;43;p11"/>
          <p:cNvSpPr txBox="1">
            <a:spLocks noGrp="1"/>
          </p:cNvSpPr>
          <p:nvPr>
            <p:ph type="body" idx="2"/>
          </p:nvPr>
        </p:nvSpPr>
        <p:spPr>
          <a:xfrm>
            <a:off x="4648200" y="1981200"/>
            <a:ext cx="38100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9pPr>
          </a:lstStyle>
          <a:p>
            <a:endParaRPr/>
          </a:p>
        </p:txBody>
      </p:sp>
      <p:sp>
        <p:nvSpPr>
          <p:cNvPr id="44" name="Google Shape;44;p11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45" name="Google Shape;45;p1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46" name="Google Shape;46;p1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1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0" name="Google Shape;50;p12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1" name="Google Shape;51;p12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  <a:defRPr sz="1600" b="1"/>
            </a:lvl9pPr>
          </a:lstStyle>
          <a:p>
            <a:endParaRPr/>
          </a:p>
        </p:txBody>
      </p:sp>
      <p:sp>
        <p:nvSpPr>
          <p:cNvPr id="52" name="Google Shape;52;p1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/>
            </a:lvl9pPr>
          </a:lstStyle>
          <a:p>
            <a:endParaRPr/>
          </a:p>
        </p:txBody>
      </p:sp>
      <p:sp>
        <p:nvSpPr>
          <p:cNvPr id="53" name="Google Shape;53;p1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54" name="Google Shape;54;p1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55" name="Google Shape;55;p1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13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13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59" name="Google Shape;59;p13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0" name="Google Shape;60;p13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63" name="Google Shape;63;p14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64" name="Google Shape;64;p14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•"/>
              <a:defRPr sz="2000"/>
            </a:lvl9pPr>
          </a:lstStyle>
          <a:p>
            <a:endParaRPr/>
          </a:p>
        </p:txBody>
      </p:sp>
      <p:sp>
        <p:nvSpPr>
          <p:cNvPr id="68" name="Google Shape;68;p15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5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70" name="Google Shape;70;p15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1" name="Google Shape;71;p15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2000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Times New Roman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Times New Roman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Times New Roman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Font typeface="Times New Roman"/>
              <a:buNone/>
              <a:defRPr sz="900"/>
            </a:lvl9pPr>
          </a:lstStyle>
          <a:p>
            <a:endParaRPr/>
          </a:p>
        </p:txBody>
      </p:sp>
      <p:sp>
        <p:nvSpPr>
          <p:cNvPr id="76" name="Google Shape;76;p16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77" name="Google Shape;77;p16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78" name="Google Shape;78;p16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7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3200" b="1" i="0" u="none" strike="noStrike" cap="non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4" name="Google Shape;14;p7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Char char="•"/>
              <a:defRPr sz="2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Char char="–"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–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Char char="•"/>
              <a:defRPr sz="16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7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15479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November 2024</a:t>
            </a:r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r>
              <a:rPr lang="en-US" smtClean="0"/>
              <a:t>Ron Porat (Broadcom)</a:t>
            </a:r>
            <a:endParaRPr/>
          </a:p>
        </p:txBody>
      </p:sp>
      <p:sp>
        <p:nvSpPr>
          <p:cNvPr id="17" name="Google Shape;17;p7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18" name="Google Shape;18;p7"/>
          <p:cNvSpPr/>
          <p:nvPr/>
        </p:nvSpPr>
        <p:spPr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457200" marR="0" lvl="4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doc.: IEEE </a:t>
            </a:r>
            <a:r>
              <a:rPr lang="en-US" sz="18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802.11-24/1826r0</a:t>
            </a:r>
            <a:endParaRPr dirty="0"/>
          </a:p>
        </p:txBody>
      </p:sp>
      <p:cxnSp>
        <p:nvCxnSpPr>
          <p:cNvPr id="19" name="Google Shape;19;p7"/>
          <p:cNvCxnSpPr/>
          <p:nvPr/>
        </p:nvCxnSpPr>
        <p:spPr>
          <a:xfrm>
            <a:off x="685800" y="609600"/>
            <a:ext cx="77724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20" name="Google Shape;20;p7"/>
          <p:cNvSpPr/>
          <p:nvPr/>
        </p:nvSpPr>
        <p:spPr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2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Submission</a:t>
            </a:r>
            <a:endParaRPr/>
          </a:p>
        </p:txBody>
      </p:sp>
      <p:cxnSp>
        <p:nvCxnSpPr>
          <p:cNvPr id="21" name="Google Shape;21;p7"/>
          <p:cNvCxnSpPr/>
          <p:nvPr/>
        </p:nvCxnSpPr>
        <p:spPr>
          <a:xfrm>
            <a:off x="685800" y="6477000"/>
            <a:ext cx="7848600" cy="0"/>
          </a:xfrm>
          <a:prstGeom prst="straightConnector1">
            <a:avLst/>
          </a:prstGeom>
          <a:noFill/>
          <a:ln w="127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</p:cxn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03" name="Google Shape;103;p1"/>
          <p:cNvSpPr txBox="1">
            <a:spLocks noGrp="1"/>
          </p:cNvSpPr>
          <p:nvPr>
            <p:ph type="title"/>
          </p:nvPr>
        </p:nvSpPr>
        <p:spPr>
          <a:xfrm>
            <a:off x="381000" y="685800"/>
            <a:ext cx="83058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dirty="0" smtClean="0"/>
              <a:t>5 bit </a:t>
            </a:r>
            <a:r>
              <a:rPr lang="en-US" sz="2000" dirty="0" smtClean="0"/>
              <a:t>MCS Table Design</a:t>
            </a:r>
            <a:endParaRPr dirty="0"/>
          </a:p>
        </p:txBody>
      </p:sp>
      <p:sp>
        <p:nvSpPr>
          <p:cNvPr id="104" name="Google Shape;104;p1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34290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Times New Roman"/>
              <a:buNone/>
            </a:pPr>
            <a:r>
              <a:rPr lang="en-US" sz="2000" dirty="0"/>
              <a:t>Date:</a:t>
            </a:r>
            <a:r>
              <a:rPr lang="en-US" sz="2000" b="0" dirty="0"/>
              <a:t> </a:t>
            </a:r>
            <a:r>
              <a:rPr lang="en-US" sz="2000" b="0" dirty="0" smtClean="0"/>
              <a:t>2024-11-10</a:t>
            </a:r>
            <a:endParaRPr dirty="0"/>
          </a:p>
        </p:txBody>
      </p:sp>
      <p:sp>
        <p:nvSpPr>
          <p:cNvPr id="105" name="Google Shape;105;p1"/>
          <p:cNvSpPr/>
          <p:nvPr/>
        </p:nvSpPr>
        <p:spPr>
          <a:xfrm>
            <a:off x="533400" y="2133600"/>
            <a:ext cx="1447800" cy="3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marR="0" lvl="0" indent="-3429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Authors:</a:t>
            </a: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6" name="Google Shape;106;p1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1</a:t>
            </a:fld>
            <a:endParaRPr/>
          </a:p>
        </p:txBody>
      </p:sp>
      <p:sp>
        <p:nvSpPr>
          <p:cNvPr id="107" name="Google Shape;107;p1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graphicFrame>
        <p:nvGraphicFramePr>
          <p:cNvPr id="108" name="Google Shape;108;p1"/>
          <p:cNvGraphicFramePr/>
          <p:nvPr>
            <p:extLst>
              <p:ext uri="{D42A27DB-BD31-4B8C-83A1-F6EECF244321}">
                <p14:modId xmlns:p14="http://schemas.microsoft.com/office/powerpoint/2010/main" val="1027799085"/>
              </p:ext>
            </p:extLst>
          </p:nvPr>
        </p:nvGraphicFramePr>
        <p:xfrm>
          <a:off x="685800" y="2824688"/>
          <a:ext cx="7772425" cy="2427800"/>
        </p:xfrm>
        <a:graphic>
          <a:graphicData uri="http://schemas.openxmlformats.org/drawingml/2006/table">
            <a:tbl>
              <a:tblPr>
                <a:noFill/>
                <a:tableStyleId>{A6004A5C-CBC5-4C12-ADC4-98C6133AA3B1}</a:tableStyleId>
              </a:tblPr>
              <a:tblGrid>
                <a:gridCol w="1801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5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204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14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240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9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Name</a:t>
                      </a:r>
                      <a:endParaRPr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Affiliations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Address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Phone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b="1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email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 Porat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Broadcom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ron.porat@broadcom.com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Michael Wang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Broadcom</a:t>
                      </a:r>
                      <a:endParaRPr 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34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u="none" strike="noStrike" cap="none" dirty="0">
                          <a:latin typeface="Times New Roman"/>
                          <a:ea typeface="Times New Roman"/>
                          <a:cs typeface="Times New Roman"/>
                          <a:sym typeface="Times New Roman"/>
                        </a:rPr>
                        <a:t> </a:t>
                      </a:r>
                      <a:endParaRPr sz="900" u="none" strike="noStrike" cap="none" dirty="0"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</a:txBody>
                  <a:tcPr marL="60700" marR="60700" marT="0" marB="0" anchor="ctr">
                    <a:lnL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Introduction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The group agreed to add 4 new MCS [1]. This naturally calls for a clean design using a 5 </a:t>
            </a:r>
            <a:r>
              <a:rPr lang="en-US" sz="1800" b="0" dirty="0" smtClean="0"/>
              <a:t>bit MCS </a:t>
            </a:r>
            <a:r>
              <a:rPr lang="en-US" sz="1800" b="0" dirty="0" smtClean="0"/>
              <a:t>table to accommodate the existing 16 MCS options and the new MCS. </a:t>
            </a:r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 smtClean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1800" b="0" dirty="0" smtClean="0"/>
              <a:t>In here we propose:</a:t>
            </a:r>
          </a:p>
          <a:p>
            <a:pPr marL="800100" lvl="1">
              <a:buFont typeface="Times New Roman"/>
              <a:buChar char="•"/>
            </a:pPr>
            <a:r>
              <a:rPr lang="en-US" sz="1600" dirty="0" smtClean="0"/>
              <a:t>The first 16 entries of the new table are identical to 11be as changing that order is highly unattractive across the industry</a:t>
            </a:r>
          </a:p>
          <a:p>
            <a:pPr marL="800100" lvl="1">
              <a:buFont typeface="Times New Roman"/>
              <a:buChar char="•"/>
            </a:pPr>
            <a:r>
              <a:rPr lang="en-US" sz="1600" b="0" dirty="0" smtClean="0"/>
              <a:t>The 4 new MCS are placed in locations that simplify implementation as unlike in previous amendments these new MCS fall </a:t>
            </a:r>
            <a:r>
              <a:rPr lang="en-US" sz="1600" b="0" u="sng" dirty="0" smtClean="0"/>
              <a:t>in between existing MCS </a:t>
            </a:r>
            <a:endParaRPr lang="en-US" sz="1600" b="0" u="sng" dirty="0" smtClean="0"/>
          </a:p>
          <a:p>
            <a:pPr marL="457200" lvl="1" indent="0">
              <a:buNone/>
            </a:pPr>
            <a:endParaRPr lang="en-US" sz="1600" dirty="0"/>
          </a:p>
          <a:p>
            <a:pPr marL="342900"/>
            <a:r>
              <a:rPr lang="en-US" sz="1800" b="0" dirty="0" smtClean="0"/>
              <a:t>As shown in the next slide we propose to</a:t>
            </a:r>
            <a:r>
              <a:rPr lang="en-US" sz="1800" b="0" dirty="0" smtClean="0"/>
              <a:t> define </a:t>
            </a:r>
            <a:r>
              <a:rPr lang="en-US" sz="1800" b="0" dirty="0" smtClean="0"/>
              <a:t>the location of the new MCS such that the </a:t>
            </a:r>
            <a:r>
              <a:rPr lang="en-US" sz="1800" b="0" dirty="0" smtClean="0"/>
              <a:t>(new </a:t>
            </a:r>
            <a:r>
              <a:rPr lang="en-US" sz="1800" b="0" dirty="0" smtClean="0"/>
              <a:t>MCS entry </a:t>
            </a:r>
            <a:r>
              <a:rPr lang="en-US" sz="1800" b="0" dirty="0" smtClean="0"/>
              <a:t>– </a:t>
            </a:r>
            <a:r>
              <a:rPr lang="en-US" sz="1800" b="0" dirty="0" smtClean="0"/>
              <a:t>16) </a:t>
            </a:r>
            <a:r>
              <a:rPr lang="en-US" sz="1800" b="0" dirty="0" smtClean="0"/>
              <a:t>forms a monotonically increasing rate table easy to understand and use </a:t>
            </a:r>
            <a:r>
              <a:rPr lang="en-US" sz="1800" b="0" dirty="0" smtClean="0"/>
              <a:t> </a:t>
            </a:r>
            <a:r>
              <a:rPr lang="en-US" sz="2000" dirty="0" smtClean="0"/>
              <a:t> </a:t>
            </a:r>
            <a:endParaRPr sz="200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2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g2aa31e5db9d_0_0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Proposed Locations of new MCS </a:t>
            </a:r>
            <a:endParaRPr dirty="0"/>
          </a:p>
        </p:txBody>
      </p:sp>
      <p:sp>
        <p:nvSpPr>
          <p:cNvPr id="128" name="Google Shape;128;g2aa31e5db9d_0_0"/>
          <p:cNvSpPr txBox="1">
            <a:spLocks noGrp="1"/>
          </p:cNvSpPr>
          <p:nvPr>
            <p:ph type="body" idx="1"/>
          </p:nvPr>
        </p:nvSpPr>
        <p:spPr>
          <a:xfrm>
            <a:off x="685800" y="1624584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indent="0">
              <a:buNone/>
            </a:pPr>
            <a:r>
              <a:rPr lang="en-US" sz="1600" b="0" dirty="0" smtClean="0"/>
              <a:t>New rates in </a:t>
            </a:r>
            <a:r>
              <a:rPr lang="en-US" sz="1600" b="0" dirty="0" smtClean="0">
                <a:solidFill>
                  <a:srgbClr val="0070C0"/>
                </a:solidFill>
              </a:rPr>
              <a:t>blue</a:t>
            </a:r>
            <a:r>
              <a:rPr lang="en-US" sz="1600" b="0" dirty="0" smtClean="0"/>
              <a:t>: MCS[4] =1 </a:t>
            </a:r>
            <a:r>
              <a:rPr lang="en-US" sz="1600" b="0" dirty="0" smtClean="0"/>
              <a:t>(MSB) yields </a:t>
            </a:r>
            <a:r>
              <a:rPr lang="en-US" sz="1600" b="0" dirty="0" smtClean="0"/>
              <a:t>a rate right above the rate when MCS[4]=0 for the same MCS[3:0]</a:t>
            </a:r>
          </a:p>
          <a:p>
            <a:pPr marL="114300" lvl="0" indent="0" algn="l" rtl="0">
              <a:spcBef>
                <a:spcPts val="360"/>
              </a:spcBef>
              <a:spcAft>
                <a:spcPts val="0"/>
              </a:spcAft>
              <a:buSzPts val="1800"/>
              <a:buNone/>
            </a:pPr>
            <a:endParaRPr sz="2000" b="0" dirty="0"/>
          </a:p>
        </p:txBody>
      </p:sp>
      <p:sp>
        <p:nvSpPr>
          <p:cNvPr id="129" name="Google Shape;129;g2aa31e5db9d_0_0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3</a:t>
            </a:fld>
            <a:endParaRPr/>
          </a:p>
        </p:txBody>
      </p:sp>
      <p:sp>
        <p:nvSpPr>
          <p:cNvPr id="130" name="Google Shape;130;g2aa31e5db9d_0_0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31" name="Google Shape;131;g2aa31e5db9d_0_0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1591946"/>
              </p:ext>
            </p:extLst>
          </p:nvPr>
        </p:nvGraphicFramePr>
        <p:xfrm>
          <a:off x="685800" y="2382710"/>
          <a:ext cx="7772400" cy="3647758"/>
        </p:xfrm>
        <a:graphic>
          <a:graphicData uri="http://schemas.openxmlformats.org/drawingml/2006/table">
            <a:tbl>
              <a:tblPr firstRow="1" firstCol="1" bandRow="1"/>
              <a:tblGrid>
                <a:gridCol w="1295400">
                  <a:extLst>
                    <a:ext uri="{9D8B030D-6E8A-4147-A177-3AD203B41FA5}">
                      <a16:colId xmlns:a16="http://schemas.microsoft.com/office/drawing/2014/main" val="229690966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718916088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4179908565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4451174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54183869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3931647886"/>
                    </a:ext>
                  </a:extLst>
                </a:gridCol>
              </a:tblGrid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 (effectively)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MCS[4]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MCS[3:0]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Modulation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Code rate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bps/Hz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9DA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6478988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BPSK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524657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377112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  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(17-16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1570620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QPSK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2492349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1/2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059162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 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(19-16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652015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1446726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(20-16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2767641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490285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73264354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175756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 </a:t>
                      </a:r>
                      <a:r>
                        <a:rPr lang="en-US" sz="105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23-16</a:t>
                      </a:r>
                      <a:r>
                        <a:rPr lang="en-US" sz="1050" dirty="0" smtClean="0">
                          <a:solidFill>
                            <a:srgbClr val="2F5597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5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r>
                        <a:rPr lang="en-US" sz="1050" dirty="0" smtClean="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2/3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206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71106686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8088285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5/6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6.67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5650609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1K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3/4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42262439"/>
                  </a:ext>
                </a:extLst>
              </a:tr>
              <a:tr h="13335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…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8575" marR="28575" marT="19050" marB="19050" anchor="b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92505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99773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 smtClean="0"/>
              <a:t>Summary</a:t>
            </a:r>
            <a:endParaRPr dirty="0"/>
          </a:p>
        </p:txBody>
      </p:sp>
      <p:sp>
        <p:nvSpPr>
          <p:cNvPr id="118" name="Google Shape;118;p2"/>
          <p:cNvSpPr txBox="1">
            <a:spLocks noGrp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endParaRPr lang="en-US" sz="1800" b="0" dirty="0" smtClean="0"/>
          </a:p>
          <a:p>
            <a:pPr marL="3429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Char char="•"/>
            </a:pPr>
            <a:r>
              <a:rPr lang="en-US" sz="2000" b="0" dirty="0"/>
              <a:t>W</a:t>
            </a:r>
            <a:r>
              <a:rPr lang="en-US" sz="2000" b="0" dirty="0" smtClean="0"/>
              <a:t>e proposed a 5 bit MCS table design:</a:t>
            </a:r>
          </a:p>
          <a:p>
            <a:pPr marL="800100" lvl="1">
              <a:buFont typeface="Times New Roman"/>
              <a:buChar char="•"/>
            </a:pPr>
            <a:r>
              <a:rPr lang="en-US" sz="1800" dirty="0" smtClean="0"/>
              <a:t>The first 16 entries of the new table are identical to 11be </a:t>
            </a:r>
          </a:p>
          <a:p>
            <a:pPr marL="800100" lvl="1">
              <a:buFont typeface="Times New Roman"/>
              <a:buChar char="•"/>
            </a:pPr>
            <a:r>
              <a:rPr lang="en-US" sz="1800" b="0" dirty="0" smtClean="0"/>
              <a:t>Locations for the 4 new MCS</a:t>
            </a:r>
            <a:endParaRPr lang="en-US" sz="1800" b="0" u="sng" dirty="0" smtClean="0"/>
          </a:p>
          <a:p>
            <a:pPr marL="457200" lvl="1" indent="0">
              <a:buNone/>
            </a:pPr>
            <a:endParaRPr lang="en-US" sz="1800" dirty="0"/>
          </a:p>
          <a:p>
            <a:pPr marL="742950" lvl="1" indent="-18415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342900" lvl="0" indent="-2413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Times New Roman"/>
              <a:buNone/>
            </a:pPr>
            <a:endParaRPr sz="16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342900" lvl="0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  <a:p>
            <a:pPr marL="0" lvl="0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Times New Roman"/>
              <a:buNone/>
            </a:pPr>
            <a:endParaRPr sz="1800" b="0" dirty="0"/>
          </a:p>
        </p:txBody>
      </p:sp>
      <p:sp>
        <p:nvSpPr>
          <p:cNvPr id="119" name="Google Shape;119;p2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231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  <p:sp>
        <p:nvSpPr>
          <p:cNvPr id="120" name="Google Shape;120;p2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4</a:t>
            </a:fld>
            <a:endParaRPr/>
          </a:p>
        </p:txBody>
      </p:sp>
      <p:sp>
        <p:nvSpPr>
          <p:cNvPr id="121" name="Google Shape;121;p2"/>
          <p:cNvSpPr txBox="1">
            <a:spLocks noGrp="1"/>
          </p:cNvSpPr>
          <p:nvPr>
            <p:ph type="dt" idx="10"/>
          </p:nvPr>
        </p:nvSpPr>
        <p:spPr>
          <a:xfrm>
            <a:off x="696913" y="332601"/>
            <a:ext cx="1579500" cy="2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246262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References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 marL="114300" lvl="0" indent="0">
              <a:spcBef>
                <a:spcPts val="1000"/>
              </a:spcBef>
              <a:buNone/>
            </a:pPr>
            <a:r>
              <a:rPr lang="en-US" sz="2000" b="0" dirty="0" smtClean="0"/>
              <a:t>[1] </a:t>
            </a:r>
            <a:r>
              <a:rPr lang="en-GB" sz="1800" b="0" dirty="0">
                <a:latin typeface="Times New Roman" panose="02020603050405020304" pitchFamily="18" charset="0"/>
                <a:ea typeface="SimSun" panose="02010600030101010101" pitchFamily="2" charset="-122"/>
              </a:rPr>
              <a:t>11-24-1186-01-00bn-new-mcss-for-11bn-follow-up, </a:t>
            </a:r>
            <a:r>
              <a:rPr lang="en-GB" sz="1800" b="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Shengquan</a:t>
            </a:r>
            <a:r>
              <a:rPr lang="en-GB" sz="1800" b="0" dirty="0">
                <a:latin typeface="Times New Roman" panose="02020603050405020304" pitchFamily="18" charset="0"/>
                <a:ea typeface="SimSun" panose="02010600030101010101" pitchFamily="2" charset="-122"/>
              </a:rPr>
              <a:t> Hu (</a:t>
            </a:r>
            <a:r>
              <a:rPr lang="en-GB" sz="1800" b="0" dirty="0" err="1">
                <a:latin typeface="Times New Roman" panose="02020603050405020304" pitchFamily="18" charset="0"/>
                <a:ea typeface="SimSun" panose="02010600030101010101" pitchFamily="2" charset="-122"/>
              </a:rPr>
              <a:t>Mediatek</a:t>
            </a:r>
            <a:r>
              <a:rPr lang="en-GB" sz="1800" b="0" dirty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n-US" sz="1800" b="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5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9148449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SP#1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000" b="0" dirty="0"/>
              <a:t>Do you agree to add to the 11bn </a:t>
            </a:r>
            <a:r>
              <a:rPr lang="en-US" sz="2000" b="0" dirty="0" smtClean="0"/>
              <a:t>SFD?</a:t>
            </a:r>
            <a:endParaRPr lang="en-US" sz="2000" b="0" dirty="0"/>
          </a:p>
          <a:p>
            <a:pPr>
              <a:spcBef>
                <a:spcPts val="1000"/>
              </a:spcBef>
            </a:pPr>
            <a:r>
              <a:rPr lang="en-US" sz="2000" b="0" dirty="0" smtClean="0"/>
              <a:t>A 5 bit MCS table is used to </a:t>
            </a:r>
            <a:r>
              <a:rPr lang="en-US" sz="2000" b="0" dirty="0"/>
              <a:t>indicate </a:t>
            </a:r>
            <a:r>
              <a:rPr lang="en-US" sz="2000" b="0" dirty="0" smtClean="0"/>
              <a:t>all UHR MCSs. </a:t>
            </a:r>
            <a:endParaRPr lang="en-US" sz="180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6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732532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SP#2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000" b="0" dirty="0"/>
              <a:t>Do you agree to add to the 11bn SFD?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The first 16 entries of the 5 bit MCS table (MCS0 to MCS15) are identical to 11be</a:t>
            </a:r>
            <a:endParaRPr lang="en-US" sz="1600" b="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7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94394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g2aa31e5db9d_0_19"/>
          <p:cNvSpPr txBox="1"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 spcFirstLastPara="1" wrap="square" lIns="92075" tIns="46025" rIns="92075" bIns="460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SP#3</a:t>
            </a:r>
            <a:endParaRPr dirty="0"/>
          </a:p>
        </p:txBody>
      </p:sp>
      <p:sp>
        <p:nvSpPr>
          <p:cNvPr id="169" name="Google Shape;169;g2aa31e5db9d_0_19"/>
          <p:cNvSpPr txBox="1"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 spcFirstLastPara="1" wrap="square" lIns="92075" tIns="46025" rIns="92075" bIns="46025" anchor="t" anchorCtr="0">
            <a:noAutofit/>
          </a:bodyPr>
          <a:lstStyle/>
          <a:p>
            <a:pPr>
              <a:spcBef>
                <a:spcPts val="1000"/>
              </a:spcBef>
            </a:pPr>
            <a:r>
              <a:rPr lang="en-US" sz="2000" b="0" dirty="0"/>
              <a:t>Do you agree to add to the 11bn SFD?</a:t>
            </a:r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en-US" sz="2000" b="0" dirty="0" smtClean="0"/>
              <a:t>In</a:t>
            </a:r>
            <a:r>
              <a:rPr lang="en-US" sz="2000" b="0" dirty="0" smtClean="0"/>
              <a:t> </a:t>
            </a:r>
            <a:r>
              <a:rPr lang="en-US" sz="2000" b="0" dirty="0" smtClean="0"/>
              <a:t>the 5bit MCS </a:t>
            </a:r>
            <a:r>
              <a:rPr lang="en-US" sz="2000" b="0" dirty="0" smtClean="0"/>
              <a:t>table</a:t>
            </a:r>
          </a:p>
          <a:p>
            <a:pPr lvl="1">
              <a:spcBef>
                <a:spcPts val="1000"/>
              </a:spcBef>
              <a:buChar char="•"/>
            </a:pPr>
            <a:r>
              <a:rPr lang="en-US" sz="1600" dirty="0" smtClean="0"/>
              <a:t>MCS17 </a:t>
            </a:r>
            <a:r>
              <a:rPr lang="en-US" sz="1600" dirty="0" smtClean="0"/>
              <a:t>signals</a:t>
            </a:r>
            <a:r>
              <a:rPr lang="en-US" sz="1600" dirty="0" smtClean="0"/>
              <a:t> QPSK rate 2/3</a:t>
            </a:r>
          </a:p>
          <a:p>
            <a:pPr lvl="1">
              <a:spcBef>
                <a:spcPts val="1000"/>
              </a:spcBef>
              <a:buChar char="•"/>
            </a:pPr>
            <a:r>
              <a:rPr lang="en-US" sz="1600" b="0" dirty="0" smtClean="0"/>
              <a:t>MCS19 </a:t>
            </a:r>
            <a:r>
              <a:rPr lang="en-US" sz="1600" dirty="0"/>
              <a:t>signals </a:t>
            </a:r>
            <a:r>
              <a:rPr lang="en-US" sz="1600" dirty="0" smtClean="0"/>
              <a:t>16QAM </a:t>
            </a:r>
            <a:r>
              <a:rPr lang="en-US" sz="1600" dirty="0"/>
              <a:t>rate 2/3</a:t>
            </a:r>
            <a:endParaRPr lang="en-US" sz="1600" b="0" dirty="0" smtClean="0"/>
          </a:p>
          <a:p>
            <a:pPr lvl="1">
              <a:spcBef>
                <a:spcPts val="1000"/>
              </a:spcBef>
              <a:buChar char="•"/>
            </a:pPr>
            <a:r>
              <a:rPr lang="en-US" sz="1600" dirty="0" smtClean="0"/>
              <a:t>MCS20 </a:t>
            </a:r>
            <a:r>
              <a:rPr lang="en-US" sz="1600" dirty="0"/>
              <a:t>signals </a:t>
            </a:r>
            <a:r>
              <a:rPr lang="en-US" sz="1600" dirty="0" smtClean="0"/>
              <a:t>16QAM rate 5/6</a:t>
            </a:r>
          </a:p>
          <a:p>
            <a:pPr lvl="1">
              <a:spcBef>
                <a:spcPts val="1000"/>
              </a:spcBef>
              <a:buChar char="•"/>
            </a:pPr>
            <a:r>
              <a:rPr lang="en-US" sz="1600" b="0" dirty="0" smtClean="0"/>
              <a:t>MCS23 </a:t>
            </a:r>
            <a:r>
              <a:rPr lang="en-US" sz="1600" dirty="0"/>
              <a:t>signals </a:t>
            </a:r>
            <a:r>
              <a:rPr lang="en-US" sz="1600" dirty="0" smtClean="0"/>
              <a:t>256QAM </a:t>
            </a:r>
            <a:r>
              <a:rPr lang="en-US" sz="1600" dirty="0"/>
              <a:t>rate 2/3</a:t>
            </a:r>
            <a:endParaRPr lang="en-US" sz="1600" b="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dirty="0" smtClean="0"/>
          </a:p>
          <a:p>
            <a:pPr lvl="1">
              <a:spcBef>
                <a:spcPts val="1000"/>
              </a:spcBef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lang="en-US" sz="1800" b="0" dirty="0" smtClean="0"/>
          </a:p>
          <a:p>
            <a:pPr marL="457200" lvl="0" indent="-342900" algn="l" rtl="0"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endParaRPr sz="1800" b="0" dirty="0"/>
          </a:p>
        </p:txBody>
      </p:sp>
      <p:sp>
        <p:nvSpPr>
          <p:cNvPr id="170" name="Google Shape;170;g2aa31e5db9d_0_19"/>
          <p:cNvSpPr txBox="1">
            <a:spLocks noGrp="1"/>
          </p:cNvSpPr>
          <p:nvPr>
            <p:ph type="sldNum" idx="12"/>
          </p:nvPr>
        </p:nvSpPr>
        <p:spPr>
          <a:xfrm>
            <a:off x="4344988" y="6475413"/>
            <a:ext cx="530100" cy="184800"/>
          </a:xfrm>
          <a:prstGeom prst="rect">
            <a:avLst/>
          </a:prstGeom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Slide </a:t>
            </a:r>
            <a:fld id="{00000000-1234-1234-1234-123412341234}" type="slidenum">
              <a:rPr lang="en-US"/>
              <a:t>8</a:t>
            </a:fld>
            <a:endParaRPr/>
          </a:p>
        </p:txBody>
      </p:sp>
      <p:sp>
        <p:nvSpPr>
          <p:cNvPr id="171" name="Google Shape;171;g2aa31e5db9d_0_19"/>
          <p:cNvSpPr txBox="1">
            <a:spLocks noGrp="1"/>
          </p:cNvSpPr>
          <p:nvPr>
            <p:ph type="dt" idx="10"/>
          </p:nvPr>
        </p:nvSpPr>
        <p:spPr>
          <a:xfrm>
            <a:off x="696925" y="332600"/>
            <a:ext cx="1700700" cy="2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b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mtClean="0"/>
              <a:t>November 2024</a:t>
            </a:r>
            <a:endParaRPr/>
          </a:p>
        </p:txBody>
      </p:sp>
      <p:sp>
        <p:nvSpPr>
          <p:cNvPr id="172" name="Google Shape;172;g2aa31e5db9d_0_19"/>
          <p:cNvSpPr txBox="1">
            <a:spLocks noGrp="1"/>
          </p:cNvSpPr>
          <p:nvPr>
            <p:ph type="ftr" idx="11"/>
          </p:nvPr>
        </p:nvSpPr>
        <p:spPr>
          <a:xfrm>
            <a:off x="7139694" y="6475413"/>
            <a:ext cx="1404300" cy="18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Ron Porat (Broadcom)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49393149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27131</TotalTime>
  <Words>581</Words>
  <Application>Microsoft Office PowerPoint</Application>
  <PresentationFormat>On-screen Show (4:3)</PresentationFormat>
  <Paragraphs>231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SimSun</vt:lpstr>
      <vt:lpstr>Arial</vt:lpstr>
      <vt:lpstr>Calibri</vt:lpstr>
      <vt:lpstr>Noto Sans Symbols</vt:lpstr>
      <vt:lpstr>Times New Roman</vt:lpstr>
      <vt:lpstr>Wingdings</vt:lpstr>
      <vt:lpstr>802-11-Submission</vt:lpstr>
      <vt:lpstr>5 bit MCS Table Design</vt:lpstr>
      <vt:lpstr>Introduction</vt:lpstr>
      <vt:lpstr>Proposed Locations of new MCS </vt:lpstr>
      <vt:lpstr>Summary</vt:lpstr>
      <vt:lpstr>References</vt:lpstr>
      <vt:lpstr>SP#1</vt:lpstr>
      <vt:lpstr>SP#2</vt:lpstr>
      <vt:lpstr>SP#3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Sounding Sequence for C-BF</dc:title>
  <dc:creator>ron.porat@broadcom.com</dc:creator>
  <cp:lastModifiedBy>Ron Porat</cp:lastModifiedBy>
  <cp:revision>34</cp:revision>
  <dcterms:created xsi:type="dcterms:W3CDTF">2007-05-21T21:00:37Z</dcterms:created>
  <dcterms:modified xsi:type="dcterms:W3CDTF">2024-11-10T18:06:55Z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