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7" r:id="rId4"/>
    <p:sldId id="285" r:id="rId5"/>
    <p:sldId id="366" r:id="rId6"/>
    <p:sldId id="286" r:id="rId7"/>
    <p:sldId id="377" r:id="rId8"/>
    <p:sldId id="303"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04" autoAdjust="0"/>
    <p:restoredTop sz="96966"/>
  </p:normalViewPr>
  <p:slideViewPr>
    <p:cSldViewPr>
      <p:cViewPr varScale="1">
        <p:scale>
          <a:sx n="155" d="100"/>
          <a:sy n="155" d="100"/>
        </p:scale>
        <p:origin x="200" y="232"/>
      </p:cViewPr>
      <p:guideLst>
        <p:guide orient="horz" pos="2160"/>
        <p:guide pos="3840"/>
      </p:guideLst>
    </p:cSldViewPr>
  </p:slideViewPr>
  <p:outlineViewPr>
    <p:cViewPr varScale="1">
      <p:scale>
        <a:sx n="170" d="200"/>
        <a:sy n="170" d="200"/>
      </p:scale>
      <p:origin x="0" y="-27512"/>
    </p:cViewPr>
  </p:outlineViewPr>
  <p:notesTextViewPr>
    <p:cViewPr>
      <p:scale>
        <a:sx n="100" d="100"/>
        <a:sy n="100" d="100"/>
      </p:scale>
      <p:origin x="0" y="0"/>
    </p:cViewPr>
  </p:notesTextViewPr>
  <p:notesViewPr>
    <p:cSldViewPr>
      <p:cViewPr varScale="1">
        <p:scale>
          <a:sx n="116" d="100"/>
          <a:sy n="116" d="100"/>
        </p:scale>
        <p:origin x="3960"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802.11-24/1824r0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Javier Perez-Ramirez, Ofinno LLC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802.11-24/1824r0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a:t>Javier Perez-Ramirez, Ofinno LLC</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0423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Make it specific to r-TWT SP overlap</a:t>
            </a:r>
          </a:p>
          <a:p>
            <a:endParaRPr lang="en-US" dirty="0"/>
          </a:p>
        </p:txBody>
      </p:sp>
    </p:spTree>
    <p:extLst>
      <p:ext uri="{BB962C8B-B14F-4D97-AF65-F5344CB8AC3E}">
        <p14:creationId xmlns:p14="http://schemas.microsoft.com/office/powerpoint/2010/main" val="177905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72B818-CDD5-DD41-708D-D1AC52C8937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D0F444E-DB9A-C2B6-1D0F-73033EB54758}"/>
              </a:ext>
            </a:extLst>
          </p:cNvPr>
          <p:cNvSpPr>
            <a:spLocks noGrp="1" noChangeArrowheads="1"/>
          </p:cNvSpPr>
          <p:nvPr>
            <p:ph type="hdr"/>
          </p:nvPr>
        </p:nvSpPr>
        <p:spPr>
          <a:ln/>
        </p:spPr>
        <p:txBody>
          <a:bodyPr/>
          <a:lstStyle/>
          <a:p>
            <a:r>
              <a:rPr lang="en-US"/>
              <a:t>doc.: IEEE 802.11-24/1824r0</a:t>
            </a:r>
            <a:endParaRPr lang="en-US" dirty="0"/>
          </a:p>
        </p:txBody>
      </p:sp>
      <p:sp>
        <p:nvSpPr>
          <p:cNvPr id="5" name="Rectangle 3">
            <a:extLst>
              <a:ext uri="{FF2B5EF4-FFF2-40B4-BE49-F238E27FC236}">
                <a16:creationId xmlns:a16="http://schemas.microsoft.com/office/drawing/2014/main" id="{7FF01556-EDB7-5BC3-DA85-E931041A8295}"/>
              </a:ext>
            </a:extLst>
          </p:cNvPr>
          <p:cNvSpPr>
            <a:spLocks noGrp="1" noChangeArrowheads="1"/>
          </p:cNvSpPr>
          <p:nvPr>
            <p:ph type="dt"/>
          </p:nvPr>
        </p:nvSpPr>
        <p:spPr>
          <a:ln/>
        </p:spPr>
        <p:txBody>
          <a:bodyPr/>
          <a:lstStyle/>
          <a:p>
            <a:r>
              <a:rPr lang="en-US"/>
              <a:t>November 2024</a:t>
            </a:r>
            <a:endParaRPr lang="en-US" dirty="0"/>
          </a:p>
        </p:txBody>
      </p:sp>
      <p:sp>
        <p:nvSpPr>
          <p:cNvPr id="6" name="Rectangle 6">
            <a:extLst>
              <a:ext uri="{FF2B5EF4-FFF2-40B4-BE49-F238E27FC236}">
                <a16:creationId xmlns:a16="http://schemas.microsoft.com/office/drawing/2014/main" id="{76766BBC-B03C-CF7F-3A48-30F808E70D6E}"/>
              </a:ext>
            </a:extLst>
          </p:cNvPr>
          <p:cNvSpPr>
            <a:spLocks noGrp="1" noChangeArrowheads="1"/>
          </p:cNvSpPr>
          <p:nvPr>
            <p:ph type="ftr"/>
          </p:nvPr>
        </p:nvSpPr>
        <p:spPr>
          <a:ln/>
        </p:spPr>
        <p:txBody>
          <a:bodyPr/>
          <a:lstStyle/>
          <a:p>
            <a:r>
              <a:rPr lang="es-ES"/>
              <a:t>Javier Perez-Ramirez, Ofinno LLC</a:t>
            </a:r>
            <a:endParaRPr lang="en-US" dirty="0"/>
          </a:p>
        </p:txBody>
      </p:sp>
      <p:sp>
        <p:nvSpPr>
          <p:cNvPr id="7" name="Rectangle 7">
            <a:extLst>
              <a:ext uri="{FF2B5EF4-FFF2-40B4-BE49-F238E27FC236}">
                <a16:creationId xmlns:a16="http://schemas.microsoft.com/office/drawing/2014/main" id="{75723342-0351-B53D-9A13-175A75166B1C}"/>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69379917-BE39-629C-AC83-BB1BEAC042B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8343690-41FE-B653-4718-7060825E550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Add numbers here. How long does it take for the TWT negotiation to happen?</a:t>
            </a:r>
          </a:p>
          <a:p>
            <a:pPr lvl="0"/>
            <a:endParaRPr lang="en-US" sz="1400" dirty="0"/>
          </a:p>
          <a:p>
            <a:pPr lvl="0"/>
            <a:r>
              <a:rPr lang="en-US" sz="1400" dirty="0"/>
              <a:t>Address this issues: </a:t>
            </a:r>
          </a:p>
          <a:p>
            <a:pPr lvl="0"/>
            <a:r>
              <a:rPr lang="en-US" sz="1400" dirty="0"/>
              <a:t>Maybe nice-to-have in theory, but complex to transfer synchronized timing state, and may need renegotiation</a:t>
            </a:r>
          </a:p>
          <a:p>
            <a:pPr lvl="1"/>
            <a:r>
              <a:rPr lang="en-US" sz="1200" dirty="0"/>
              <a:t>e.g. conflict with existing TWT agreement at Target AP MLD</a:t>
            </a:r>
          </a:p>
          <a:p>
            <a:pPr lvl="1"/>
            <a:r>
              <a:rPr lang="en-US" sz="1200" dirty="0"/>
              <a:t>Generally less impactful on link performance even if state is not transferred and need to be reestablished</a:t>
            </a:r>
          </a:p>
          <a:p>
            <a:endParaRPr lang="en-US" dirty="0"/>
          </a:p>
        </p:txBody>
      </p:sp>
    </p:spTree>
    <p:extLst>
      <p:ext uri="{BB962C8B-B14F-4D97-AF65-F5344CB8AC3E}">
        <p14:creationId xmlns:p14="http://schemas.microsoft.com/office/powerpoint/2010/main" val="735755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Don’t use negotiation (we are actually negotiating) </a:t>
            </a:r>
            <a:r>
              <a:rPr lang="en-US" dirty="0">
                <a:sym typeface="Wingdings" pitchFamily="2" charset="2"/>
              </a:rPr>
              <a:t> Using different term</a:t>
            </a:r>
          </a:p>
          <a:p>
            <a:r>
              <a:rPr lang="en-US" dirty="0">
                <a:sym typeface="Wingdings" pitchFamily="2" charset="2"/>
              </a:rPr>
              <a:t>Go broader – Maybe multiple patent applications</a:t>
            </a:r>
            <a:endParaRPr lang="en-US" dirty="0"/>
          </a:p>
        </p:txBody>
      </p:sp>
    </p:spTree>
    <p:extLst>
      <p:ext uri="{BB962C8B-B14F-4D97-AF65-F5344CB8AC3E}">
        <p14:creationId xmlns:p14="http://schemas.microsoft.com/office/powerpoint/2010/main" val="193030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F2BEA6-09FA-1411-3D16-AA537E0E1C8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38B2126-FED1-7906-6B65-246755BF2F57}"/>
              </a:ext>
            </a:extLst>
          </p:cNvPr>
          <p:cNvSpPr>
            <a:spLocks noGrp="1" noChangeArrowheads="1"/>
          </p:cNvSpPr>
          <p:nvPr>
            <p:ph type="hdr"/>
          </p:nvPr>
        </p:nvSpPr>
        <p:spPr>
          <a:ln/>
        </p:spPr>
        <p:txBody>
          <a:bodyPr/>
          <a:lstStyle/>
          <a:p>
            <a:r>
              <a:rPr lang="en-US"/>
              <a:t>doc.: IEEE 802.11-24/1824r0</a:t>
            </a:r>
            <a:endParaRPr lang="en-US" dirty="0"/>
          </a:p>
        </p:txBody>
      </p:sp>
      <p:sp>
        <p:nvSpPr>
          <p:cNvPr id="5" name="Rectangle 3">
            <a:extLst>
              <a:ext uri="{FF2B5EF4-FFF2-40B4-BE49-F238E27FC236}">
                <a16:creationId xmlns:a16="http://schemas.microsoft.com/office/drawing/2014/main" id="{A151D5CF-8957-0917-2B7A-ED3751DF38EE}"/>
              </a:ext>
            </a:extLst>
          </p:cNvPr>
          <p:cNvSpPr>
            <a:spLocks noGrp="1" noChangeArrowheads="1"/>
          </p:cNvSpPr>
          <p:nvPr>
            <p:ph type="dt"/>
          </p:nvPr>
        </p:nvSpPr>
        <p:spPr>
          <a:ln/>
        </p:spPr>
        <p:txBody>
          <a:bodyPr/>
          <a:lstStyle/>
          <a:p>
            <a:r>
              <a:rPr lang="en-US"/>
              <a:t>November 2024</a:t>
            </a:r>
            <a:endParaRPr lang="en-US" dirty="0"/>
          </a:p>
        </p:txBody>
      </p:sp>
      <p:sp>
        <p:nvSpPr>
          <p:cNvPr id="6" name="Rectangle 6">
            <a:extLst>
              <a:ext uri="{FF2B5EF4-FFF2-40B4-BE49-F238E27FC236}">
                <a16:creationId xmlns:a16="http://schemas.microsoft.com/office/drawing/2014/main" id="{E4D4AC67-282E-7221-43DB-75642E975FA1}"/>
              </a:ext>
            </a:extLst>
          </p:cNvPr>
          <p:cNvSpPr>
            <a:spLocks noGrp="1" noChangeArrowheads="1"/>
          </p:cNvSpPr>
          <p:nvPr>
            <p:ph type="ftr"/>
          </p:nvPr>
        </p:nvSpPr>
        <p:spPr>
          <a:ln/>
        </p:spPr>
        <p:txBody>
          <a:bodyPr/>
          <a:lstStyle/>
          <a:p>
            <a:r>
              <a:rPr lang="es-ES"/>
              <a:t>Javier Perez-Ramirez, Ofinno LLC</a:t>
            </a:r>
            <a:endParaRPr lang="en-US" dirty="0"/>
          </a:p>
        </p:txBody>
      </p:sp>
      <p:sp>
        <p:nvSpPr>
          <p:cNvPr id="7" name="Rectangle 7">
            <a:extLst>
              <a:ext uri="{FF2B5EF4-FFF2-40B4-BE49-F238E27FC236}">
                <a16:creationId xmlns:a16="http://schemas.microsoft.com/office/drawing/2014/main" id="{E35A6A57-5643-EEE2-7D16-CADF337F7050}"/>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16B875AE-23A9-71EC-52BD-9E64EE60DCA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6DCC2B3-50ED-30CD-4CE1-6CC628D5650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Don’t use negotiation (we are actually negotiating) </a:t>
            </a:r>
            <a:r>
              <a:rPr lang="en-US" dirty="0">
                <a:sym typeface="Wingdings" pitchFamily="2" charset="2"/>
              </a:rPr>
              <a:t> Using different term</a:t>
            </a:r>
          </a:p>
          <a:p>
            <a:r>
              <a:rPr lang="en-US" dirty="0">
                <a:sym typeface="Wingdings" pitchFamily="2" charset="2"/>
              </a:rPr>
              <a:t>Go broader – Maybe multiple patent applications</a:t>
            </a:r>
            <a:endParaRPr lang="en-US" dirty="0"/>
          </a:p>
        </p:txBody>
      </p:sp>
    </p:spTree>
    <p:extLst>
      <p:ext uri="{BB962C8B-B14F-4D97-AF65-F5344CB8AC3E}">
        <p14:creationId xmlns:p14="http://schemas.microsoft.com/office/powerpoint/2010/main" val="3538586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291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802.11-24/1824r0</a:t>
            </a:r>
            <a:endParaRPr lang="en-US" dirty="0"/>
          </a:p>
        </p:txBody>
      </p:sp>
      <p:sp>
        <p:nvSpPr>
          <p:cNvPr id="5" name="Rectangle 3"/>
          <p:cNvSpPr>
            <a:spLocks noGrp="1" noChangeArrowheads="1"/>
          </p:cNvSpPr>
          <p:nvPr>
            <p:ph type="dt"/>
          </p:nvPr>
        </p:nvSpPr>
        <p:spPr>
          <a:ln/>
        </p:spPr>
        <p:txBody>
          <a:bodyPr/>
          <a:lstStyle/>
          <a:p>
            <a:r>
              <a:rPr lang="en-US"/>
              <a:t>November 2024</a:t>
            </a:r>
            <a:endParaRPr lang="en-US" dirty="0"/>
          </a:p>
        </p:txBody>
      </p:sp>
      <p:sp>
        <p:nvSpPr>
          <p:cNvPr id="6" name="Rectangle 6"/>
          <p:cNvSpPr>
            <a:spLocks noGrp="1" noChangeArrowheads="1"/>
          </p:cNvSpPr>
          <p:nvPr>
            <p:ph type="ftr"/>
          </p:nvPr>
        </p:nvSpPr>
        <p:spPr>
          <a:ln/>
        </p:spPr>
        <p:txBody>
          <a:bodyPr/>
          <a:lstStyle/>
          <a:p>
            <a:r>
              <a:rPr lang="es-ES"/>
              <a:t>Javier Perez-Ramirez, Ofinno LLC</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Javier Perez-Ramirez, Ofinno LLC</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dirty="0"/>
          </a:p>
        </p:txBody>
      </p:sp>
      <p:sp>
        <p:nvSpPr>
          <p:cNvPr id="6" name="Footer Placeholder 5"/>
          <p:cNvSpPr>
            <a:spLocks noGrp="1"/>
          </p:cNvSpPr>
          <p:nvPr>
            <p:ph type="ftr" idx="11"/>
          </p:nvPr>
        </p:nvSpPr>
        <p:spPr/>
        <p:txBody>
          <a:bodyPr/>
          <a:lstStyle>
            <a:lvl1pPr>
              <a:defRPr/>
            </a:lvl1pPr>
          </a:lstStyle>
          <a:p>
            <a:r>
              <a:rPr lang="es-ES"/>
              <a:t>Javier Perez-Ramirez, Ofinno LLC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Javier Perez-Ramirez, Ofinno LLC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dirty="0"/>
          </a:p>
        </p:txBody>
      </p:sp>
      <p:sp>
        <p:nvSpPr>
          <p:cNvPr id="4" name="Footer Placeholder 3"/>
          <p:cNvSpPr>
            <a:spLocks noGrp="1"/>
          </p:cNvSpPr>
          <p:nvPr>
            <p:ph type="ftr" idx="11"/>
          </p:nvPr>
        </p:nvSpPr>
        <p:spPr/>
        <p:txBody>
          <a:bodyPr/>
          <a:lstStyle>
            <a:lvl1pPr>
              <a:defRPr/>
            </a:lvl1pPr>
          </a:lstStyle>
          <a:p>
            <a:r>
              <a:rPr lang="es-ES"/>
              <a:t>Javier Perez-Ramirez, Ofinno LLC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dirty="0"/>
          </a:p>
        </p:txBody>
      </p:sp>
      <p:sp>
        <p:nvSpPr>
          <p:cNvPr id="3" name="Footer Placeholder 2"/>
          <p:cNvSpPr>
            <a:spLocks noGrp="1"/>
          </p:cNvSpPr>
          <p:nvPr>
            <p:ph type="ftr" idx="11"/>
          </p:nvPr>
        </p:nvSpPr>
        <p:spPr/>
        <p:txBody>
          <a:bodyPr/>
          <a:lstStyle>
            <a:lvl1pPr>
              <a:defRPr/>
            </a:lvl1pPr>
          </a:lstStyle>
          <a:p>
            <a:r>
              <a:rPr lang="es-ES"/>
              <a:t>Javier Perez-Ramirez, Ofinno LLC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Javier Perez-Ramirez, Ofinno LLC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Discussion on Context Transfer in Seamless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s-ES" dirty="0"/>
              <a:t>Javier Perez-Ramirez, </a:t>
            </a:r>
            <a:r>
              <a:rPr lang="es-ES" dirty="0" err="1"/>
              <a:t>Ofinno</a:t>
            </a:r>
            <a:r>
              <a:rPr lang="es-ES" dirty="0"/>
              <a:t> LLC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99368953"/>
              </p:ext>
            </p:extLst>
          </p:nvPr>
        </p:nvGraphicFramePr>
        <p:xfrm>
          <a:off x="1008063" y="2422525"/>
          <a:ext cx="10820400" cy="2846388"/>
        </p:xfrm>
        <a:graphic>
          <a:graphicData uri="http://schemas.openxmlformats.org/presentationml/2006/ole">
            <mc:AlternateContent xmlns:mc="http://schemas.openxmlformats.org/markup-compatibility/2006">
              <mc:Choice xmlns:v="urn:schemas-microsoft-com:vml" Requires="v">
                <p:oleObj name="Document" r:id="rId3" imgW="10439400" imgH="2743200" progId="Word.Document.8">
                  <p:embed/>
                </p:oleObj>
              </mc:Choice>
              <mc:Fallback>
                <p:oleObj name="Document" r:id="rId3" imgW="10439400" imgH="2743200" progId="Word.Document.8">
                  <p:embed/>
                  <p:pic>
                    <p:nvPicPr>
                      <p:cNvPr id="3075" name="Object 3"/>
                      <p:cNvPicPr>
                        <a:picLocks noChangeAspect="1" noChangeArrowheads="1"/>
                      </p:cNvPicPr>
                      <p:nvPr/>
                    </p:nvPicPr>
                    <p:blipFill>
                      <a:blip r:embed="rId4"/>
                      <a:srcRect/>
                      <a:stretch>
                        <a:fillRect/>
                      </a:stretch>
                    </p:blipFill>
                    <p:spPr bwMode="auto">
                      <a:xfrm>
                        <a:off x="1008063" y="2422525"/>
                        <a:ext cx="10820400" cy="28463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2" name="Content Placeholder 4">
            <a:extLst>
              <a:ext uri="{FF2B5EF4-FFF2-40B4-BE49-F238E27FC236}">
                <a16:creationId xmlns:a16="http://schemas.microsoft.com/office/drawing/2014/main" id="{1EDBB90E-6405-1E90-59FE-778E538274D7}"/>
              </a:ext>
            </a:extLst>
          </p:cNvPr>
          <p:cNvSpPr txBox="1">
            <a:spLocks/>
          </p:cNvSpPr>
          <p:nvPr/>
        </p:nvSpPr>
        <p:spPr bwMode="auto">
          <a:xfrm>
            <a:off x="2008399" y="1983260"/>
            <a:ext cx="8274686" cy="20218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gn="just" latinLnBrk="0">
              <a:buFont typeface="Arial" panose="020B0604020202020204" pitchFamily="34" charset="0"/>
              <a:buChar char="•"/>
            </a:pPr>
            <a:r>
              <a:rPr lang="en-US" b="0" kern="0" dirty="0">
                <a:solidFill>
                  <a:schemeClr val="tx1"/>
                </a:solidFill>
                <a:latin typeface="+mj-lt"/>
              </a:rPr>
              <a:t>Roaming is one of the main topics discussed by the </a:t>
            </a:r>
            <a:r>
              <a:rPr lang="en-US" b="0" kern="0" dirty="0" err="1">
                <a:solidFill>
                  <a:schemeClr val="tx1"/>
                </a:solidFill>
                <a:latin typeface="+mj-lt"/>
              </a:rPr>
              <a:t>TGbn</a:t>
            </a:r>
            <a:r>
              <a:rPr lang="en-US" b="0" kern="0" dirty="0">
                <a:solidFill>
                  <a:schemeClr val="tx1"/>
                </a:solidFill>
                <a:latin typeface="+mj-lt"/>
              </a:rPr>
              <a:t> group. Multiple presentation have focused on how to enable seamless/improved roaming [1-12]. </a:t>
            </a:r>
          </a:p>
          <a:p>
            <a:pPr marL="457200" indent="-457200" algn="just" latinLnBrk="0">
              <a:buFont typeface="Arial" panose="020B0604020202020204" pitchFamily="34" charset="0"/>
              <a:buChar char="•"/>
            </a:pPr>
            <a:r>
              <a:rPr lang="en-US" b="0" kern="0" dirty="0">
                <a:solidFill>
                  <a:schemeClr val="tx1"/>
                </a:solidFill>
                <a:latin typeface="+mj-lt"/>
              </a:rPr>
              <a:t>In this presentation we will discuss how to enable (R)-TWT renegotiation in seamless roaming.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33265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a:t>
            </a:r>
          </a:p>
        </p:txBody>
      </p:sp>
      <p:sp>
        <p:nvSpPr>
          <p:cNvPr id="4098" name="Rectangle 2"/>
          <p:cNvSpPr>
            <a:spLocks noGrp="1" noChangeArrowheads="1"/>
          </p:cNvSpPr>
          <p:nvPr>
            <p:ph idx="1"/>
          </p:nvPr>
        </p:nvSpPr>
        <p:spPr>
          <a:xfrm>
            <a:off x="335360" y="735779"/>
            <a:ext cx="4320480" cy="573963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Multiple presentations [1-5] have discussed seamless roaming defining a new controller entity handling the process.</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Two main phases in the roaming process have been  proposed [2-3]: preparation and execution phase.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During the preparation phase, the non-AP MLD indicates desire to perform roaming.</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Static context is transferred to a subset of target AP MLDs to proactively reserve resources.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Serving AP MLD responds with an indication of available target MLD APs.</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Static context may consist of SCS, BA, TWT/r-TWT,..</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During execution phase, non-AP MLD indicates target AP MLD to roam to.</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Dynamic context may consist of SN, PN.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pic>
        <p:nvPicPr>
          <p:cNvPr id="11" name="Picture 10">
            <a:extLst>
              <a:ext uri="{FF2B5EF4-FFF2-40B4-BE49-F238E27FC236}">
                <a16:creationId xmlns:a16="http://schemas.microsoft.com/office/drawing/2014/main" id="{EBCFD6AE-9B93-FD7E-91D8-9E27BC2A7F03}"/>
              </a:ext>
            </a:extLst>
          </p:cNvPr>
          <p:cNvPicPr>
            <a:picLocks noChangeAspect="1"/>
          </p:cNvPicPr>
          <p:nvPr/>
        </p:nvPicPr>
        <p:blipFill>
          <a:blip r:embed="rId3"/>
          <a:stretch>
            <a:fillRect/>
          </a:stretch>
        </p:blipFill>
        <p:spPr>
          <a:xfrm>
            <a:off x="4655840" y="2382171"/>
            <a:ext cx="7536160" cy="2652879"/>
          </a:xfrm>
          <a:prstGeom prst="rect">
            <a:avLst/>
          </a:prstGeom>
        </p:spPr>
      </p:pic>
    </p:spTree>
    <p:extLst>
      <p:ext uri="{BB962C8B-B14F-4D97-AF65-F5344CB8AC3E}">
        <p14:creationId xmlns:p14="http://schemas.microsoft.com/office/powerpoint/2010/main" val="1843415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Transferring current TWT context during </a:t>
            </a:r>
            <a:br>
              <a:rPr lang="en-GB" dirty="0"/>
            </a:br>
            <a:r>
              <a:rPr lang="en-GB" dirty="0"/>
              <a:t>roaming may not be possible. </a:t>
            </a:r>
          </a:p>
        </p:txBody>
      </p:sp>
      <p:sp>
        <p:nvSpPr>
          <p:cNvPr id="4098" name="Rectangle 2"/>
          <p:cNvSpPr>
            <a:spLocks noGrp="1" noChangeArrowheads="1"/>
          </p:cNvSpPr>
          <p:nvPr>
            <p:ph idx="1"/>
          </p:nvPr>
        </p:nvSpPr>
        <p:spPr>
          <a:xfrm>
            <a:off x="929217" y="1858083"/>
            <a:ext cx="9127223"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dirty="0"/>
              <a:t>Candidate AP MLDs try to reserve resources and respond back to serving AP MLD. In some scenarios, some candidate AP MLDs may respond that only part of the static context can be guaranteed.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Transferring current (R)-TWT context</a:t>
            </a:r>
            <a:r>
              <a:rPr lang="en-US" altLang="ko-KR" sz="2000" b="0" dirty="0"/>
              <a:t> may not be possible [6]: </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There may be potential collisions between solicited implicit TWT schedule and already existing implicit TWT schedule in candidate AP MLD.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pic>
        <p:nvPicPr>
          <p:cNvPr id="8" name="Picture 7">
            <a:extLst>
              <a:ext uri="{FF2B5EF4-FFF2-40B4-BE49-F238E27FC236}">
                <a16:creationId xmlns:a16="http://schemas.microsoft.com/office/drawing/2014/main" id="{1121F0CC-EE61-37D8-0E25-55E423CFCDEA}"/>
              </a:ext>
            </a:extLst>
          </p:cNvPr>
          <p:cNvPicPr>
            <a:picLocks noChangeAspect="1"/>
          </p:cNvPicPr>
          <p:nvPr/>
        </p:nvPicPr>
        <p:blipFill>
          <a:blip r:embed="rId3"/>
          <a:stretch>
            <a:fillRect/>
          </a:stretch>
        </p:blipFill>
        <p:spPr>
          <a:xfrm>
            <a:off x="2208743" y="4370105"/>
            <a:ext cx="7772400" cy="1921439"/>
          </a:xfrm>
          <a:prstGeom prst="rect">
            <a:avLst/>
          </a:prstGeom>
        </p:spPr>
      </p:pic>
    </p:spTree>
    <p:extLst>
      <p:ext uri="{BB962C8B-B14F-4D97-AF65-F5344CB8AC3E}">
        <p14:creationId xmlns:p14="http://schemas.microsoft.com/office/powerpoint/2010/main" val="421858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9EFCB-E8A9-B42D-A1A1-CDDD9360E44E}"/>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5A8380D6-8E0F-AF18-3400-5A58CF703523}"/>
              </a:ext>
            </a:extLst>
          </p:cNvPr>
          <p:cNvPicPr>
            <a:picLocks noChangeAspect="1"/>
          </p:cNvPicPr>
          <p:nvPr/>
        </p:nvPicPr>
        <p:blipFill>
          <a:blip r:embed="rId3"/>
          <a:stretch>
            <a:fillRect/>
          </a:stretch>
        </p:blipFill>
        <p:spPr>
          <a:xfrm>
            <a:off x="1127448" y="3645024"/>
            <a:ext cx="10020952" cy="2802794"/>
          </a:xfrm>
          <a:prstGeom prst="rect">
            <a:avLst/>
          </a:prstGeom>
        </p:spPr>
      </p:pic>
      <p:sp>
        <p:nvSpPr>
          <p:cNvPr id="4097" name="Rectangle 1">
            <a:extLst>
              <a:ext uri="{FF2B5EF4-FFF2-40B4-BE49-F238E27FC236}">
                <a16:creationId xmlns:a16="http://schemas.microsoft.com/office/drawing/2014/main" id="{A435444F-52CB-5078-E59F-6589A3DB478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Establishing new TWT session may have </a:t>
            </a:r>
            <a:br>
              <a:rPr lang="en-GB" dirty="0"/>
            </a:br>
            <a:r>
              <a:rPr lang="en-GB" dirty="0"/>
              <a:t>negative QoS effects in non-AP MLD communications </a:t>
            </a:r>
          </a:p>
        </p:txBody>
      </p:sp>
      <p:sp>
        <p:nvSpPr>
          <p:cNvPr id="4098" name="Rectangle 2">
            <a:extLst>
              <a:ext uri="{FF2B5EF4-FFF2-40B4-BE49-F238E27FC236}">
                <a16:creationId xmlns:a16="http://schemas.microsoft.com/office/drawing/2014/main" id="{07D67279-CA8C-55C3-5495-FA6C7D3B10DB}"/>
              </a:ext>
            </a:extLst>
          </p:cNvPr>
          <p:cNvSpPr>
            <a:spLocks noGrp="1" noChangeArrowheads="1"/>
          </p:cNvSpPr>
          <p:nvPr>
            <p:ph idx="1"/>
          </p:nvPr>
        </p:nvSpPr>
        <p:spPr>
          <a:xfrm>
            <a:off x="929217" y="1772816"/>
            <a:ext cx="10711399" cy="4113213"/>
          </a:xfrm>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Non-AP MLD may indicate that it wants to roam to target AP MLD even though current (R)-TWT session won’t be roamed.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Once non-AP MLD successfully roams to new target AP MLD, it begins a new (R)-TWT negotiation.</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Depending on channel conditions and (R)-TWT requirements, </a:t>
            </a:r>
            <a:r>
              <a:rPr lang="en-US" altLang="ko-KR" sz="1400" u="sng" dirty="0"/>
              <a:t>negotiation can take longer than multiple (R)-</a:t>
            </a:r>
            <a:r>
              <a:rPr lang="en-US" altLang="ko-KR" sz="1400" i="1" u="sng" dirty="0"/>
              <a:t>TWT Wake intervals</a:t>
            </a:r>
            <a:r>
              <a:rPr lang="en-US" altLang="ko-KR" sz="1400" dirty="0"/>
              <a:t>.  </a:t>
            </a:r>
            <a:endParaRPr lang="en-US" altLang="ko-KR" sz="1400" b="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600" b="0" dirty="0"/>
              <a:t>Having a transition period between previous (R)-TWT session and new (R)-TWT session may cause degradation of non-AP MLD QoS.</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dirty="0"/>
              <a:t>Example: Low latency (LL) traffic might be scheduled using implicit (R)-TWT. In this scenario, long (R)-TWT negotiations may cause such traffic to be delivered late since no (R)-TWT SPs are available during the negotiation.</a:t>
            </a:r>
            <a:endParaRPr lang="en-US" altLang="ko-KR" sz="1200" b="0"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600" b="0" dirty="0"/>
          </a:p>
        </p:txBody>
      </p:sp>
      <p:sp>
        <p:nvSpPr>
          <p:cNvPr id="6" name="Slide Number Placeholder 5">
            <a:extLst>
              <a:ext uri="{FF2B5EF4-FFF2-40B4-BE49-F238E27FC236}">
                <a16:creationId xmlns:a16="http://schemas.microsoft.com/office/drawing/2014/main" id="{C70608C6-6F5A-244A-39AF-7E9E7E5C1F0A}"/>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A1FFD64D-DC63-7B08-D069-46ABD4265E26}"/>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4A39AEDC-26CF-2F13-808A-86FEFF324D40}"/>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8912794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0" y="685801"/>
            <a:ext cx="104753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(R)-TWT Renegotiation Initiated by Non-AP MLD </a:t>
            </a:r>
            <a:br>
              <a:rPr lang="en-GB" dirty="0"/>
            </a:br>
            <a:r>
              <a:rPr lang="en-GB" dirty="0"/>
              <a:t>During Roaming Preparation Phase (1/2)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Rectangle 2">
            <a:extLst>
              <a:ext uri="{FF2B5EF4-FFF2-40B4-BE49-F238E27FC236}">
                <a16:creationId xmlns:a16="http://schemas.microsoft.com/office/drawing/2014/main" id="{EA1A64AC-56CF-CB2F-4C71-1AC6589BC5DA}"/>
              </a:ext>
            </a:extLst>
          </p:cNvPr>
          <p:cNvSpPr txBox="1">
            <a:spLocks noChangeArrowheads="1"/>
          </p:cNvSpPr>
          <p:nvPr/>
        </p:nvSpPr>
        <p:spPr bwMode="auto">
          <a:xfrm>
            <a:off x="936348" y="4732996"/>
            <a:ext cx="10200212" cy="1791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kern="0" dirty="0"/>
              <a:t>Non-AP MLD notifies through </a:t>
            </a:r>
            <a:r>
              <a:rPr lang="en-US" altLang="ko-KR" sz="2000" b="0" i="1" kern="0" dirty="0"/>
              <a:t>LR Notify</a:t>
            </a:r>
            <a:r>
              <a:rPr lang="en-US" altLang="ko-KR" sz="2000" b="0" kern="0" dirty="0"/>
              <a:t> it is open for (R)-TWT negotiation.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kern="0" dirty="0"/>
              <a:t>Target AP MLDs respond through </a:t>
            </a:r>
            <a:r>
              <a:rPr lang="en-US" altLang="ko-KR" sz="2000" b="0" i="1" kern="0" dirty="0"/>
              <a:t>LR Notify Response </a:t>
            </a:r>
            <a:r>
              <a:rPr lang="en-US" altLang="ko-KR" sz="2000" b="0" kern="0" dirty="0"/>
              <a:t>if they accommodate for current (R)-TWT session or not. Additionally, they also can respond with an alternative (R)-TWT schedule.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b="0" kern="0" dirty="0"/>
              <a:t>Non-AP MLD responds through LR request either indicating if the accept (R)-TWT suggestion or not with the AP MLD they decide to roam.</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b="0" kern="0" dirty="0"/>
          </a:p>
        </p:txBody>
      </p:sp>
      <p:pic>
        <p:nvPicPr>
          <p:cNvPr id="8" name="Content Placeholder 7">
            <a:extLst>
              <a:ext uri="{FF2B5EF4-FFF2-40B4-BE49-F238E27FC236}">
                <a16:creationId xmlns:a16="http://schemas.microsoft.com/office/drawing/2014/main" id="{C4758A07-EE5B-C017-8D30-1E1702DDD482}"/>
              </a:ext>
            </a:extLst>
          </p:cNvPr>
          <p:cNvPicPr>
            <a:picLocks noGrp="1" noChangeAspect="1"/>
          </p:cNvPicPr>
          <p:nvPr>
            <p:ph idx="1"/>
          </p:nvPr>
        </p:nvPicPr>
        <p:blipFill>
          <a:blip r:embed="rId3"/>
          <a:stretch>
            <a:fillRect/>
          </a:stretch>
        </p:blipFill>
        <p:spPr>
          <a:xfrm>
            <a:off x="2042774" y="1753949"/>
            <a:ext cx="8205936" cy="2847283"/>
          </a:xfrm>
          <a:prstGeom prst="rect">
            <a:avLst/>
          </a:prstGeom>
        </p:spPr>
      </p:pic>
    </p:spTree>
    <p:extLst>
      <p:ext uri="{BB962C8B-B14F-4D97-AF65-F5344CB8AC3E}">
        <p14:creationId xmlns:p14="http://schemas.microsoft.com/office/powerpoint/2010/main" val="3783601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752E45-2B3D-BFF9-51ED-B351BD07BDA2}"/>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2D1BFF6C-A340-7742-41E0-434650588742}"/>
              </a:ext>
            </a:extLst>
          </p:cNvPr>
          <p:cNvSpPr>
            <a:spLocks noGrp="1" noChangeArrowheads="1"/>
          </p:cNvSpPr>
          <p:nvPr>
            <p:ph type="title"/>
          </p:nvPr>
        </p:nvSpPr>
        <p:spPr>
          <a:xfrm>
            <a:off x="914400" y="685801"/>
            <a:ext cx="104753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(R)-TWT Renegotiation Initiated by Non-AP MLD </a:t>
            </a:r>
            <a:br>
              <a:rPr lang="en-GB" dirty="0"/>
            </a:br>
            <a:r>
              <a:rPr lang="en-GB" dirty="0"/>
              <a:t>During Roaming Preparation Phase (2/2)</a:t>
            </a:r>
          </a:p>
        </p:txBody>
      </p:sp>
      <p:sp>
        <p:nvSpPr>
          <p:cNvPr id="6" name="Slide Number Placeholder 5">
            <a:extLst>
              <a:ext uri="{FF2B5EF4-FFF2-40B4-BE49-F238E27FC236}">
                <a16:creationId xmlns:a16="http://schemas.microsoft.com/office/drawing/2014/main" id="{17593BC0-636C-CD09-D843-5A58C1763BE3}"/>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199BB435-C62B-DCBA-EFBC-DCA64A7F8347}"/>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F9A61E44-6FFE-5D62-7E9D-C764F48F0132}"/>
              </a:ext>
            </a:extLst>
          </p:cNvPr>
          <p:cNvSpPr>
            <a:spLocks noGrp="1"/>
          </p:cNvSpPr>
          <p:nvPr>
            <p:ph type="dt" idx="15"/>
          </p:nvPr>
        </p:nvSpPr>
        <p:spPr/>
        <p:txBody>
          <a:bodyPr/>
          <a:lstStyle/>
          <a:p>
            <a:r>
              <a:rPr lang="en-US"/>
              <a:t>November 2024</a:t>
            </a:r>
            <a:endParaRPr lang="en-GB" dirty="0"/>
          </a:p>
        </p:txBody>
      </p:sp>
      <p:sp>
        <p:nvSpPr>
          <p:cNvPr id="3" name="Rectangle 2">
            <a:extLst>
              <a:ext uri="{FF2B5EF4-FFF2-40B4-BE49-F238E27FC236}">
                <a16:creationId xmlns:a16="http://schemas.microsoft.com/office/drawing/2014/main" id="{936DCD36-909F-27A5-5B38-A056826052D9}"/>
              </a:ext>
            </a:extLst>
          </p:cNvPr>
          <p:cNvSpPr txBox="1">
            <a:spLocks noChangeArrowheads="1"/>
          </p:cNvSpPr>
          <p:nvPr/>
        </p:nvSpPr>
        <p:spPr bwMode="auto">
          <a:xfrm>
            <a:off x="929217" y="2225424"/>
            <a:ext cx="5454816" cy="37958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Non-AP MLD notifies through </a:t>
            </a:r>
            <a:r>
              <a:rPr lang="en-US" altLang="ko-KR" sz="1200" b="0" i="1" kern="0" dirty="0"/>
              <a:t>LR Notify</a:t>
            </a:r>
            <a:r>
              <a:rPr lang="en-US" altLang="ko-KR" sz="1200" b="0" kern="0" dirty="0"/>
              <a:t> its willingness to roam and to renegotiate the current (R)-TWT schedule using already existing (R)-TWT schedules in target AP.</a:t>
            </a:r>
          </a:p>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Target APs MLD respond through </a:t>
            </a:r>
            <a:r>
              <a:rPr lang="en-US" altLang="ko-KR" sz="1200" b="0" i="1" kern="0" dirty="0"/>
              <a:t>LR Notify Response </a:t>
            </a:r>
            <a:r>
              <a:rPr lang="en-US" altLang="ko-KR" sz="1200" b="0" kern="0" dirty="0"/>
              <a:t>if TWT req can be fulfilled. </a:t>
            </a:r>
          </a:p>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Serving AP MLD receives (R)-TWT schedules (through the DS) suggested by target AP MLD for the non-AP MLD.</a:t>
            </a:r>
          </a:p>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Serving AP MLD receives (R)-TWT schedules from target AP MLD and shares it with the non-AP MLD through the beacon frame (BF) (broadcast TWT).</a:t>
            </a:r>
          </a:p>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Non-AP MLD negotiates with target APs MLD (through the serving AP) potentially joining one of their suggested (R)-TWT schedules after roaming completion using TWT req &amp; TWT resp frames.</a:t>
            </a:r>
          </a:p>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TWT resp. frame indicates acceptance or rejection of TWT req. It also indicates for how long the requested agreement is valid.</a:t>
            </a:r>
          </a:p>
          <a:p>
            <a:pPr marL="341313" indent="-341313" algn="just"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200" b="0" kern="0" dirty="0"/>
              <a:t>Non-AP MLD can also request creation of a new (R)-TWT agreement with target AP (through the serving AP) using TWT req &amp; TWT resp frames.</a:t>
            </a:r>
          </a:p>
        </p:txBody>
      </p:sp>
      <p:pic>
        <p:nvPicPr>
          <p:cNvPr id="8" name="Content Placeholder 7">
            <a:extLst>
              <a:ext uri="{FF2B5EF4-FFF2-40B4-BE49-F238E27FC236}">
                <a16:creationId xmlns:a16="http://schemas.microsoft.com/office/drawing/2014/main" id="{92411052-F34F-1147-2A6B-54B92A566152}"/>
              </a:ext>
            </a:extLst>
          </p:cNvPr>
          <p:cNvPicPr>
            <a:picLocks noGrp="1" noChangeAspect="1"/>
          </p:cNvPicPr>
          <p:nvPr>
            <p:ph idx="1"/>
          </p:nvPr>
        </p:nvPicPr>
        <p:blipFill>
          <a:blip r:embed="rId3"/>
          <a:stretch>
            <a:fillRect/>
          </a:stretch>
        </p:blipFill>
        <p:spPr>
          <a:xfrm>
            <a:off x="6384032" y="2502754"/>
            <a:ext cx="5670089" cy="2510421"/>
          </a:xfrm>
          <a:prstGeom prst="rect">
            <a:avLst/>
          </a:prstGeom>
        </p:spPr>
      </p:pic>
    </p:spTree>
    <p:extLst>
      <p:ext uri="{BB962C8B-B14F-4D97-AF65-F5344CB8AC3E}">
        <p14:creationId xmlns:p14="http://schemas.microsoft.com/office/powerpoint/2010/main" val="19836491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4098" name="Rectangle 2"/>
          <p:cNvSpPr>
            <a:spLocks noGrp="1" noChangeArrowheads="1"/>
          </p:cNvSpPr>
          <p:nvPr>
            <p:ph idx="1"/>
          </p:nvPr>
        </p:nvSpPr>
        <p:spPr>
          <a:ln/>
        </p:spPr>
        <p:txBody>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According to [3], seamless roaming is a low/moderate complexity solution to roam clients with low frames lost both in UL and DL.</a:t>
            </a:r>
          </a:p>
          <a:p>
            <a:pPr marL="741363" lvl="1"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solidFill>
                  <a:schemeClr val="tx1"/>
                </a:solidFill>
              </a:rPr>
              <a:t>Control plane context (association, security, </a:t>
            </a:r>
            <a:r>
              <a:rPr lang="en-US" altLang="ko-KR" sz="1800" b="1" dirty="0">
                <a:solidFill>
                  <a:schemeClr val="tx1"/>
                </a:solidFill>
              </a:rPr>
              <a:t>capabilities</a:t>
            </a:r>
            <a:r>
              <a:rPr lang="en-US" altLang="ko-KR" sz="1800" dirty="0">
                <a:solidFill>
                  <a:schemeClr val="tx1"/>
                </a:solidFill>
              </a:rPr>
              <a:t>) is transferred during roaming.</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Transferring (R)-TWT context during roaming may not be possible and may have to be renegotiated.</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We propose (R)-TWT renegotiation during the roaming procedure.</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200" dirty="0"/>
              <a:t>Successful (R)-TWT negotiation during roaming may allow non-AP MLD STA to maintain its (R)-TWT session or to join/establish a new one with minimal QoS impact in the associated data streams.</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7038216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ko-KR" sz="1600"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Content Placeholder 2">
            <a:extLst>
              <a:ext uri="{FF2B5EF4-FFF2-40B4-BE49-F238E27FC236}">
                <a16:creationId xmlns:a16="http://schemas.microsoft.com/office/drawing/2014/main" id="{95358A66-73A5-8220-621C-98A13066C32E}"/>
              </a:ext>
            </a:extLst>
          </p:cNvPr>
          <p:cNvSpPr txBox="1">
            <a:spLocks/>
          </p:cNvSpPr>
          <p:nvPr/>
        </p:nvSpPr>
        <p:spPr bwMode="auto">
          <a:xfrm>
            <a:off x="1046724" y="1624171"/>
            <a:ext cx="10361084" cy="45480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 11-24/1595r0 Scope of MAPC and Roaming Standardization (Brian Hart,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[2] 11-23/2157r2 Seamless Roaming within a Mobility Domain (Binita Gupta,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[3] 11-24/0396r1 Seamless Roaming within a Mobility Domain – Follow Up (Binita Gupta,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[4] 11-24/398r0 Coordinated Roaming through Target AP MLD (Binita Gupta, Cisco Systems)</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[5] 11-24/0052r0 Seamless Roaming Details (Duncan Ho, Qualcomm)</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[6] 11-24/0679r3 Thoughts on Functionality and Security Architecture for UHR Seamless Roaming (Thomas Derham, Broadcom)</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[7] 11-23/0322r0 Improve Roaming between MLDs (Po-Kai Huang, Intel) </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[8] 11-23/1996r0 Improve Roaming between MLDs (Po-Kai Huang, Intel)</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[9] 11-24/0830r1 Improve Roaming between MLDs follow up (Po-Kai Huang, Intel)</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[10] 11-24/0881r0 Improving Stability during Roaming Process (Tuncer </a:t>
            </a:r>
            <a:r>
              <a:rPr lang="en-US" sz="1600" kern="0" dirty="0" err="1">
                <a:latin typeface="Times New Roman" panose="02020603050405020304" pitchFamily="18" charset="0"/>
                <a:cs typeface="Times New Roman" panose="02020603050405020304" pitchFamily="18" charset="0"/>
              </a:rPr>
              <a:t>Baykas</a:t>
            </a:r>
            <a:r>
              <a:rPr lang="en-US" sz="1600" kern="0" dirty="0">
                <a:latin typeface="Times New Roman" panose="02020603050405020304" pitchFamily="18" charset="0"/>
                <a:cs typeface="Times New Roman" panose="02020603050405020304" pitchFamily="18" charset="0"/>
              </a:rPr>
              <a:t>, </a:t>
            </a:r>
            <a:r>
              <a:rPr lang="en-US" sz="1600" kern="0" dirty="0" err="1">
                <a:latin typeface="Times New Roman" panose="02020603050405020304" pitchFamily="18" charset="0"/>
                <a:cs typeface="Times New Roman" panose="02020603050405020304" pitchFamily="18" charset="0"/>
              </a:rPr>
              <a:t>Ofinno</a:t>
            </a:r>
            <a:r>
              <a:rPr lang="en-US" sz="1600" kern="0" dirty="0">
                <a:latin typeface="Times New Roman" panose="02020603050405020304" pitchFamily="18" charset="0"/>
                <a:cs typeface="Times New Roman" panose="02020603050405020304" pitchFamily="18" charset="0"/>
              </a:rPr>
              <a:t> LLC)</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[11] 11-23/1897r0 Thought on Improving Roaming under Existing Architecture (</a:t>
            </a:r>
            <a:r>
              <a:rPr lang="en-US" sz="1600" kern="0" dirty="0" err="1">
                <a:latin typeface="Times New Roman" panose="02020603050405020304" pitchFamily="18" charset="0"/>
                <a:cs typeface="Times New Roman" panose="02020603050405020304" pitchFamily="18" charset="0"/>
              </a:rPr>
              <a:t>Guogang</a:t>
            </a:r>
            <a:r>
              <a:rPr lang="en-US" sz="1600" kern="0" dirty="0">
                <a:latin typeface="Times New Roman" panose="02020603050405020304" pitchFamily="18" charset="0"/>
                <a:cs typeface="Times New Roman" panose="02020603050405020304" pitchFamily="18" charset="0"/>
              </a:rPr>
              <a:t> Huang, Huawei)</a:t>
            </a:r>
          </a:p>
          <a:p>
            <a:pPr>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[12] 11-23/1908r0 Seamless Roaming Procedure (</a:t>
            </a:r>
            <a:r>
              <a:rPr lang="en-US" sz="1600" kern="0" dirty="0" err="1">
                <a:latin typeface="Times New Roman" panose="02020603050405020304" pitchFamily="18" charset="0"/>
                <a:cs typeface="Times New Roman" panose="02020603050405020304" pitchFamily="18" charset="0"/>
              </a:rPr>
              <a:t>Yelin</a:t>
            </a:r>
            <a:r>
              <a:rPr lang="en-US" sz="1600" kern="0" dirty="0">
                <a:latin typeface="Times New Roman" panose="02020603050405020304" pitchFamily="18" charset="0"/>
                <a:cs typeface="Times New Roman" panose="02020603050405020304" pitchFamily="18" charset="0"/>
              </a:rPr>
              <a:t> Yoon, LG Electronics)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38747</TotalTime>
  <Words>1343</Words>
  <Application>Microsoft Macintosh PowerPoint</Application>
  <PresentationFormat>Widescreen</PresentationFormat>
  <Paragraphs>135</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Arial</vt:lpstr>
      <vt:lpstr>Times New Roman</vt:lpstr>
      <vt:lpstr>Wingdings</vt:lpstr>
      <vt:lpstr>Office 테마</vt:lpstr>
      <vt:lpstr>Document</vt:lpstr>
      <vt:lpstr>Discussion on Context Transfer in Seamless Roaming</vt:lpstr>
      <vt:lpstr>Abstract</vt:lpstr>
      <vt:lpstr>Recap</vt:lpstr>
      <vt:lpstr>Transferring current TWT context during  roaming may not be possible. </vt:lpstr>
      <vt:lpstr>Establishing new TWT session may have  negative QoS effects in non-AP MLD communications </vt:lpstr>
      <vt:lpstr>(R)-TWT Renegotiation Initiated by Non-AP MLD  During Roaming Preparation Phase (1/2)</vt:lpstr>
      <vt:lpstr>(R)-TWT Renegotiation Initiated by Non-AP MLD  During Roaming Preparation Phase (2/2)</vt:lpstr>
      <vt:lpstr>Conclusions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Jeongki Kim</dc:creator>
  <cp:keywords/>
  <dc:description/>
  <cp:lastModifiedBy>Javier Perez-Ramirez</cp:lastModifiedBy>
  <cp:revision>100</cp:revision>
  <cp:lastPrinted>1601-01-01T00:00:00Z</cp:lastPrinted>
  <dcterms:created xsi:type="dcterms:W3CDTF">2023-03-27T11:21:45Z</dcterms:created>
  <dcterms:modified xsi:type="dcterms:W3CDTF">2025-01-09T15:41:32Z</dcterms:modified>
  <cp:category/>
</cp:coreProperties>
</file>