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70" r:id="rId5"/>
    <p:sldId id="141170204" r:id="rId6"/>
    <p:sldId id="141170217" r:id="rId7"/>
    <p:sldId id="141170090" r:id="rId8"/>
    <p:sldId id="141170200" r:id="rId9"/>
    <p:sldId id="141170176" r:id="rId10"/>
    <p:sldId id="141170243" r:id="rId11"/>
    <p:sldId id="141170233" r:id="rId12"/>
    <p:sldId id="141170205" r:id="rId13"/>
    <p:sldId id="141170219" r:id="rId14"/>
    <p:sldId id="141170240" r:id="rId15"/>
    <p:sldId id="141170174" r:id="rId16"/>
    <p:sldId id="141170242" r:id="rId17"/>
    <p:sldId id="141170226" r:id="rId18"/>
    <p:sldId id="141170227" r:id="rId19"/>
    <p:sldId id="141170228" r:id="rId20"/>
    <p:sldId id="141170234" r:id="rId21"/>
    <p:sldId id="141170175" r:id="rId22"/>
    <p:sldId id="141170236" r:id="rId23"/>
    <p:sldId id="141170237" r:id="rId24"/>
    <p:sldId id="141170145" r:id="rId25"/>
    <p:sldId id="141170222" r:id="rId26"/>
    <p:sldId id="141170223" r:id="rId2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EC8C4"/>
    <a:srgbClr val="FC3728"/>
    <a:srgbClr val="C9D0F1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C1131D92-18D5-46A5-B002-170C2700007A}"/>
    <pc:docChg chg="modMainMaster">
      <pc:chgData name="Sameer Vermani" userId="9be839be-9431-4430-9a85-afa36f2ea81d" providerId="ADAL" clId="{C1131D92-18D5-46A5-B002-170C2700007A}" dt="2024-11-13T22:50:35.465" v="1" actId="20577"/>
      <pc:docMkLst>
        <pc:docMk/>
      </pc:docMkLst>
      <pc:sldMasterChg chg="modSp mod">
        <pc:chgData name="Sameer Vermani" userId="9be839be-9431-4430-9a85-afa36f2ea81d" providerId="ADAL" clId="{C1131D92-18D5-46A5-B002-170C2700007A}" dt="2024-11-13T22:50:35.465" v="1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C1131D92-18D5-46A5-B002-170C2700007A}" dt="2024-11-13T22:50:35.465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802.11-24/1822r3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COBF Design for UHR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04245"/>
              </p:ext>
            </p:extLst>
          </p:nvPr>
        </p:nvGraphicFramePr>
        <p:xfrm>
          <a:off x="791071" y="2696787"/>
          <a:ext cx="7752854" cy="228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504198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816244"/>
                  </a:ext>
                </a:extLst>
              </a:tr>
              <a:tr h="129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13367"/>
                  </a:ext>
                </a:extLst>
              </a:tr>
              <a:tr h="2897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266077"/>
                  </a:ext>
                </a:extLst>
              </a:tr>
              <a:tr h="10872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Meriam Rezk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919699"/>
                  </a:ext>
                </a:extLst>
              </a:tr>
              <a:tr h="1447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655095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Deniz Rende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21870"/>
                  </a:ext>
                </a:extLst>
              </a:tr>
              <a:tr h="123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Elsherif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250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</a:t>
            </a:r>
          </a:p>
          <a:p>
            <a:pPr lvl="1"/>
            <a:r>
              <a:rPr lang="en-US" dirty="0"/>
              <a:t>Maximum of 4 users in a COBF transmission </a:t>
            </a:r>
          </a:p>
          <a:p>
            <a:pPr lvl="1"/>
            <a:r>
              <a:rPr lang="en-US" dirty="0"/>
              <a:t>Max total </a:t>
            </a:r>
            <a:r>
              <a:rPr lang="en-US" dirty="0" err="1"/>
              <a:t>Nss</a:t>
            </a:r>
            <a:r>
              <a:rPr lang="en-US" dirty="0"/>
              <a:t> of 4 for COBF with per-STA streams limited to 2</a:t>
            </a:r>
          </a:p>
          <a:p>
            <a:pPr lvl="1"/>
            <a:r>
              <a:rPr lang="en-US" dirty="0"/>
              <a:t>For COBF PPDU</a:t>
            </a:r>
          </a:p>
          <a:p>
            <a:pPr lvl="2"/>
            <a:r>
              <a:rPr lang="en-US" dirty="0"/>
              <a:t>Identical preamble across 2 APs for the pre-UHR portion</a:t>
            </a:r>
          </a:p>
          <a:p>
            <a:pPr lvl="2"/>
            <a:r>
              <a:rPr lang="en-US" dirty="0"/>
              <a:t>Two BSS colors with shared AP’s color in the version independent section</a:t>
            </a:r>
          </a:p>
          <a:p>
            <a:pPr lvl="2"/>
            <a:r>
              <a:rPr lang="en-US" dirty="0"/>
              <a:t>1 bit in per-user SIG to resolve BSS color</a:t>
            </a:r>
          </a:p>
          <a:p>
            <a:pPr lvl="2"/>
            <a:r>
              <a:rPr lang="en-US" dirty="0"/>
              <a:t>Per-user fields of one BSS and then per-user fields of the other BSS</a:t>
            </a:r>
          </a:p>
          <a:p>
            <a:pPr lvl="1"/>
            <a:r>
              <a:rPr lang="en-US" dirty="0"/>
              <a:t>NDPA for COBF with a special STA info field </a:t>
            </a:r>
          </a:p>
          <a:p>
            <a:pPr lvl="2"/>
            <a:r>
              <a:rPr lang="en-US" dirty="0"/>
              <a:t>Unified design for joint and sequential sounding cases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7830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57ADB-F2BC-3499-753F-E8E9AC3D3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SFD:</a:t>
            </a:r>
          </a:p>
          <a:p>
            <a:pPr lvl="1"/>
            <a:r>
              <a:rPr lang="en-US" dirty="0"/>
              <a:t>The pre-UHR portion (the portion up-to UHR-SIG) of the COBF PPDU shall be transmitted in a non-beamformed (omni) manner?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62BBBB-8213-E806-A871-602D4D74D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D5E60-5558-FA8B-6E47-9BC8AA934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1C196B-5818-AEB1-A41B-FC58CAAF1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24FF5-8409-6D6E-F6C0-F545D9857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09182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F38D6E-5961-08CF-8CC5-EC68AD09A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SFD:</a:t>
            </a:r>
          </a:p>
          <a:p>
            <a:pPr lvl="1"/>
            <a:r>
              <a:rPr lang="en-US" dirty="0"/>
              <a:t>The pre-UHR portion of a COBF PPDU shall have identical content across two APs.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A162EF-A9FE-BE28-3202-8E90024B3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8FAF6-30E7-C28B-0844-4BE08011E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673E8A-088F-4251-48A7-C6A95EBA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2F900-05ED-DF2F-42E8-09605BE63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19599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62CB0D-642B-F3C5-E134-2B0E68F5D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SFD:</a:t>
            </a:r>
          </a:p>
          <a:p>
            <a:pPr lvl="1"/>
            <a:r>
              <a:rPr lang="en-US" dirty="0"/>
              <a:t>COBF data transmission shall be indicated in the U-SIG for 802.11bn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043767-07D6-2CED-D083-14F8DD1BB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8265F-2983-E205-A2AB-0FF094E6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8DBEC-C677-C3B4-9FB8-F5F89C822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26A57-7728-59BB-7702-C3EE78101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2873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1AC012-54A2-7F7A-09D0-B9FC39260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SFD:</a:t>
            </a:r>
          </a:p>
          <a:p>
            <a:pPr lvl="1"/>
            <a:r>
              <a:rPr lang="en-US" dirty="0"/>
              <a:t>In a COBF transmission, the maximum spatial streams given to one user will be 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1F7783-88FD-BCAE-EF6B-EA8D8685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D029F-ECDF-25B2-D062-D9007175E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A7FDE3-7733-2FB7-C71D-E4652B30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4E8B7-D49E-E958-5D51-F4F50E875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08708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6A04E3-4DDF-7B06-3930-4EDB7FD9E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2 BSS colors in the preamble of a COBF PPDU</a:t>
            </a:r>
          </a:p>
          <a:p>
            <a:pPr lvl="1"/>
            <a:r>
              <a:rPr lang="en-US" dirty="0"/>
              <a:t>One BSS color for the sharing AP and another BSS color for the shared 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6FEC7-963E-B88B-2DE0-4F3279B1F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F94C-ACDB-6ABC-9745-D338B4826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434CA8-CDB6-EA8B-1708-DAD6379A5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0C5FB-672A-0581-4620-9C31779F5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0421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2794AB-3D15-D72A-2E1C-42E1F08BD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a 1-bit indication in the per-user SIG field to resolve the BSS color for COBF transmissions?</a:t>
            </a:r>
          </a:p>
          <a:p>
            <a:pPr lvl="1"/>
            <a:r>
              <a:rPr lang="en-US" dirty="0"/>
              <a:t>The coding bit is re-purposed for this indication </a:t>
            </a:r>
          </a:p>
          <a:p>
            <a:pPr lvl="1"/>
            <a:r>
              <a:rPr lang="en-US" dirty="0"/>
              <a:t>LDPC is the only coding mode for COBF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E4DBEA-54E6-D403-4DA4-334EC7FEF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7141C-FD95-EE6B-750A-F37DF56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052AE-EA3B-FABA-1F30-66DAF4F4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AF85E-6639-65AD-9359-762284B1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47309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77E9AC-954A-6A15-CE84-4C90590FE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we can re-use EHT variant for the NDPA and re-use the EHT NDP for sounding in UHR?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87B812-C3BC-1925-2DEE-0A053DA1B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SP7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69277-6E2A-9332-83D1-1C9929A0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8ED54A-C0C4-EC3B-B058-64BFF98C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19F4A-8652-C056-7BB3-4FA81A04D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92618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1A29BA-8C7F-3AD8-499A-A5B1EB7A7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for COBF case, the information in the NDPA for the responding AP has a unified design for joint-NDP based sounding as well as cross-BSS section of sequential sounding?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132C58-EB23-6002-B306-FB70EB85F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2890C-7D87-FC7C-5F38-D3446660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A99BA-B3D0-E586-1864-E7614F27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02AA6-CFAC-CC33-AAD3-189B3F6CB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43160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44DAF3-82A6-158F-3C97-152D74F20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spatial config field in the user-SIG field of COBF PPDUs in UHR will re-use the same design as in UHR DL MU-MIMO?</a:t>
            </a:r>
          </a:p>
          <a:p>
            <a:pPr lvl="1"/>
            <a:r>
              <a:rPr lang="en-US" dirty="0"/>
              <a:t>Encoding table will be same as 11ax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9CBBEE-10D9-3C88-A25E-10BFB4349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69C8F-CA95-E88F-66C5-8BC13669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E7DC58-93D0-C553-6092-9467A57A3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C4AA-0F7F-2C14-571A-9AA0D659C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5826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users and spatial streams in COBF</a:t>
            </a:r>
          </a:p>
          <a:p>
            <a:r>
              <a:rPr lang="en-US" dirty="0"/>
              <a:t>COBF PPDU design details</a:t>
            </a:r>
          </a:p>
          <a:p>
            <a:pPr lvl="1"/>
            <a:r>
              <a:rPr lang="en-US" dirty="0"/>
              <a:t>Common pre-UHR portion preamble across two APs</a:t>
            </a:r>
          </a:p>
          <a:p>
            <a:pPr lvl="1"/>
            <a:r>
              <a:rPr lang="en-US" dirty="0"/>
              <a:t>PPDU type indication: COBF as a separate PDDU type</a:t>
            </a:r>
          </a:p>
          <a:p>
            <a:pPr lvl="1"/>
            <a:r>
              <a:rPr lang="en-US" dirty="0"/>
              <a:t>How to resolve BSS color for per-user SIG fields in COBF PPDUs</a:t>
            </a:r>
          </a:p>
          <a:p>
            <a:pPr lvl="1"/>
            <a:r>
              <a:rPr lang="en-US" dirty="0"/>
              <a:t>BSS-wise partitioning of per-user SIG field section</a:t>
            </a:r>
          </a:p>
          <a:p>
            <a:r>
              <a:rPr lang="en-US" dirty="0"/>
              <a:t>Design for NDPA </a:t>
            </a:r>
          </a:p>
          <a:p>
            <a:pPr lvl="1"/>
            <a:r>
              <a:rPr lang="en-US" dirty="0"/>
              <a:t>NDPA variant remains same as EHT </a:t>
            </a:r>
          </a:p>
          <a:p>
            <a:pPr lvl="1"/>
            <a:r>
              <a:rPr lang="en-US" dirty="0"/>
              <a:t>Using special STA info field; Unified design for Joint and Sequential</a:t>
            </a:r>
          </a:p>
          <a:p>
            <a:r>
              <a:rPr lang="en-US" dirty="0"/>
              <a:t>Straw-polls related to above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565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0E0B08-324C-0448-A4B0-FD15FC9D8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for a COBF PPDU, all the user-fields in UHR-SIG belonging to an AP and the corresponding spatial streams are contiguous?</a:t>
            </a:r>
          </a:p>
          <a:p>
            <a:pPr lvl="1"/>
            <a:r>
              <a:rPr lang="en-US" dirty="0"/>
              <a:t>The user fields of one AP are together followed by the ones of the other AP and the same holds for spatial streams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1DCEFB-F058-0072-DAE9-373B12A92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2F8CB-839C-5ECC-1F97-D1793D3EF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15660-F088-6706-CBA0-3BBB1D37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0D8DE-85FA-B120-E883-DF6248D74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700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5649F5-669E-5393-F373-1C3533D83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Note that there are going to be some frames exchanged between the two APs before the COBF transmission</a:t>
            </a:r>
          </a:p>
          <a:p>
            <a:endParaRPr lang="en-US" sz="1800" dirty="0"/>
          </a:p>
          <a:p>
            <a:r>
              <a:rPr lang="en-US" sz="1800" dirty="0"/>
              <a:t>A frame from initiating AP (e.g., a COBF trigger) may be used to set the NAV in BSS1</a:t>
            </a:r>
          </a:p>
          <a:p>
            <a:endParaRPr lang="en-US" sz="1800" dirty="0"/>
          </a:p>
          <a:p>
            <a:r>
              <a:rPr lang="en-US" sz="1800" dirty="0"/>
              <a:t>We may also place the responding AP’s BSS color </a:t>
            </a:r>
            <a:r>
              <a:rPr lang="en-US" sz="1800" u="sng" dirty="0"/>
              <a:t>in the version independent section</a:t>
            </a:r>
            <a:r>
              <a:rPr lang="en-US" sz="1800" dirty="0"/>
              <a:t> of the U-SIG for protection inside BSS2</a:t>
            </a:r>
          </a:p>
          <a:p>
            <a:pPr lvl="1"/>
            <a:r>
              <a:rPr lang="en-US" sz="1600" dirty="0"/>
              <a:t>Note that even </a:t>
            </a:r>
            <a:r>
              <a:rPr lang="en-US" sz="1600" dirty="0" err="1"/>
              <a:t>WiFi</a:t>
            </a:r>
            <a:r>
              <a:rPr lang="en-US" sz="1600" dirty="0"/>
              <a:t> 7 devices understand the BSS color in U-SIG at that location</a:t>
            </a:r>
          </a:p>
          <a:p>
            <a:endParaRPr lang="en-US" sz="1800" dirty="0"/>
          </a:p>
          <a:p>
            <a:r>
              <a:rPr lang="en-US" sz="1800" dirty="0"/>
              <a:t>Additionally, suggest having a rule in the specification for the case when the STA can decode U-SIG with a version number it doesn’t understand </a:t>
            </a:r>
          </a:p>
          <a:p>
            <a:pPr lvl="1"/>
            <a:r>
              <a:rPr lang="en-US" sz="1600" dirty="0"/>
              <a:t>Disable OBSS_PD based SR for such cases</a:t>
            </a:r>
          </a:p>
          <a:p>
            <a:pPr lvl="1"/>
            <a:r>
              <a:rPr lang="en-US" sz="1600" dirty="0"/>
              <a:t>Note that SR field is not in the version independent section so whenever a </a:t>
            </a:r>
            <a:r>
              <a:rPr lang="en-US" sz="1600" dirty="0" err="1"/>
              <a:t>WiFi</a:t>
            </a:r>
            <a:r>
              <a:rPr lang="en-US" sz="1600" dirty="0"/>
              <a:t> 7 STA sees a UHR PPDU, it will not have access to the SR field</a:t>
            </a:r>
          </a:p>
          <a:p>
            <a:pPr lvl="1"/>
            <a:endParaRPr lang="en-US" sz="16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CD893E1-B28B-DE42-CB8C-7B5B3A57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for COBF transmissions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E8593-74FE-13A4-EC1E-BC33DA58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3E329-899B-69D9-2AC1-4CCB17F0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60C35-6DE9-6D8A-7D68-2C4F6076B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932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56BC5-E307-0A54-8B6A-CC998F0A1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Below we show protection mechanisms to achieve good protection in both BSSs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589061-6151-EF6E-A553-EE82EF47E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 of protection mechanism for COBF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21A05-E53A-E2D6-51EB-31C75C46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5ECBE-B92A-7E31-B5C9-213758B7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40EBF-1D09-7ECC-B62C-B8476E09B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550F3F7C-926C-F801-6D59-13B6BD592FD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56042" y="3326409"/>
            <a:ext cx="5078413" cy="2628900"/>
            <a:chOff x="1127" y="2388"/>
            <a:chExt cx="3199" cy="1656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F7260920-D91F-8DF6-CE43-9CD4E466EC6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48" y="2388"/>
              <a:ext cx="3178" cy="1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80D06437-F0B0-6FC9-FB8D-35E2EF97C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119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0BEC81B-D55F-C2D6-995D-3D68A1AC0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082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A7CA705C-3118-E265-9FDB-A7CD340B2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2916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6AAAE46A-BA37-437B-EE33-08FCA89F7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2974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783E6ADA-614D-8AE0-0D19-572B7B851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" y="2935"/>
              <a:ext cx="489" cy="16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57DCF6D8-3284-7B57-CAC7-D83B026ED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727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B9BDBAF-00C6-1207-8F7B-E76581BD4D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690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05131D40-5B62-A75B-ABBA-62911E58D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3524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8CA712C0-8F66-42A3-1FF8-41366B96D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3583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1849B7C6-5EB4-A528-9F6D-132E385D1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" y="3533"/>
              <a:ext cx="473" cy="16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A8DF2B8B-5E9D-9898-2FBC-40E708CD4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2916"/>
              <a:ext cx="30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AEDD35A1-9BAD-0A3C-33CD-722300ADB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" y="2935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CDF9A517-C208-331E-1991-6F712A9BA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3016"/>
              <a:ext cx="16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36">
              <a:extLst>
                <a:ext uri="{FF2B5EF4-FFF2-40B4-BE49-F238E27FC236}">
                  <a16:creationId xmlns:a16="http://schemas.microsoft.com/office/drawing/2014/main" id="{0BEBE209-2348-BF50-F9A7-98620DD7B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" y="3524"/>
              <a:ext cx="354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7">
              <a:extLst>
                <a:ext uri="{FF2B5EF4-FFF2-40B4-BE49-F238E27FC236}">
                  <a16:creationId xmlns:a16="http://schemas.microsoft.com/office/drawing/2014/main" id="{BF64E3E2-3837-50CA-62E0-ECEC0DC6F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9" y="3541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8">
              <a:extLst>
                <a:ext uri="{FF2B5EF4-FFF2-40B4-BE49-F238E27FC236}">
                  <a16:creationId xmlns:a16="http://schemas.microsoft.com/office/drawing/2014/main" id="{5D87CF23-73F7-91B6-E2E4-3DFA0156A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" y="3622"/>
              <a:ext cx="337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50">
              <a:extLst>
                <a:ext uri="{FF2B5EF4-FFF2-40B4-BE49-F238E27FC236}">
                  <a16:creationId xmlns:a16="http://schemas.microsoft.com/office/drawing/2014/main" id="{CEDEE2B9-DDDA-E659-19E8-FC660EEF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4" y="2916"/>
              <a:ext cx="25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51">
              <a:extLst>
                <a:ext uri="{FF2B5EF4-FFF2-40B4-BE49-F238E27FC236}">
                  <a16:creationId xmlns:a16="http://schemas.microsoft.com/office/drawing/2014/main" id="{A0F05A43-7EF3-50EA-A241-A10B79676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9" y="2924"/>
              <a:ext cx="19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trigger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Freeform 60">
              <a:extLst>
                <a:ext uri="{FF2B5EF4-FFF2-40B4-BE49-F238E27FC236}">
                  <a16:creationId xmlns:a16="http://schemas.microsoft.com/office/drawing/2014/main" id="{C6FD4524-EFB2-B729-2BA2-EF540FA7DD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33" y="2558"/>
              <a:ext cx="5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1">
              <a:extLst>
                <a:ext uri="{FF2B5EF4-FFF2-40B4-BE49-F238E27FC236}">
                  <a16:creationId xmlns:a16="http://schemas.microsoft.com/office/drawing/2014/main" id="{F42B09E6-4E23-3957-4281-1885C7C10D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6" y="2558"/>
              <a:ext cx="6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5CB9491-82F3-022D-64C3-8AF847AC802C}"/>
              </a:ext>
            </a:extLst>
          </p:cNvPr>
          <p:cNvCxnSpPr>
            <a:cxnSpLocks/>
            <a:stCxn id="43" idx="0"/>
          </p:cNvCxnSpPr>
          <p:nvPr/>
        </p:nvCxnSpPr>
        <p:spPr bwMode="auto">
          <a:xfrm flipH="1" flipV="1">
            <a:off x="3680874" y="3245060"/>
            <a:ext cx="546099" cy="9195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1AB7483A-29F6-1B26-AB96-117DCFAFFAD5}"/>
              </a:ext>
            </a:extLst>
          </p:cNvPr>
          <p:cNvSpPr txBox="1"/>
          <p:nvPr/>
        </p:nvSpPr>
        <p:spPr>
          <a:xfrm>
            <a:off x="2759581" y="2942661"/>
            <a:ext cx="1971117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Protects in sharing AP’s BSS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C6CB7CB-9E4C-D061-7FA8-CCF08933B372}"/>
              </a:ext>
            </a:extLst>
          </p:cNvPr>
          <p:cNvCxnSpPr/>
          <p:nvPr/>
        </p:nvCxnSpPr>
        <p:spPr bwMode="auto">
          <a:xfrm flipV="1">
            <a:off x="4939579" y="3237738"/>
            <a:ext cx="805758" cy="9322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496FF7BB-E7D1-310D-A80A-28D015188652}"/>
              </a:ext>
            </a:extLst>
          </p:cNvPr>
          <p:cNvSpPr txBox="1"/>
          <p:nvPr/>
        </p:nvSpPr>
        <p:spPr>
          <a:xfrm>
            <a:off x="5261237" y="2581653"/>
            <a:ext cx="211012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Contains BSS color </a:t>
            </a:r>
          </a:p>
          <a:p>
            <a:r>
              <a:rPr lang="en-US" dirty="0"/>
              <a:t>of shared AP in U-SIG version </a:t>
            </a:r>
          </a:p>
          <a:p>
            <a:r>
              <a:rPr lang="en-US" dirty="0"/>
              <a:t>independent section</a:t>
            </a:r>
          </a:p>
        </p:txBody>
      </p:sp>
    </p:spTree>
    <p:extLst>
      <p:ext uri="{BB962C8B-B14F-4D97-AF65-F5344CB8AC3E}">
        <p14:creationId xmlns:p14="http://schemas.microsoft.com/office/powerpoint/2010/main" val="2871241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11-1542r0, we proposed restricting the number of APs to two in a COBF transmission</a:t>
            </a:r>
          </a:p>
          <a:p>
            <a:r>
              <a:rPr lang="en-US" dirty="0"/>
              <a:t>We would further like to restrict the max number of STAs to 4 in a COBF transmission</a:t>
            </a:r>
          </a:p>
          <a:p>
            <a:pPr lvl="1"/>
            <a:r>
              <a:rPr lang="en-US" dirty="0"/>
              <a:t>For the typical scenario, if we have more than 3 users belonging to an AP in a transmission, the AP is unlikely to have spare dimensions for nulling</a:t>
            </a:r>
          </a:p>
          <a:p>
            <a:pPr lvl="1"/>
            <a:r>
              <a:rPr lang="en-US" dirty="0"/>
              <a:t>4 total users provides opportunities for good amount of spatial multiplexing while keeping the processing at STA similar to regular MU-MIMO</a:t>
            </a:r>
          </a:p>
          <a:p>
            <a:r>
              <a:rPr lang="en-US" dirty="0"/>
              <a:t>To further simplify the signaling and testing, we propose</a:t>
            </a:r>
          </a:p>
          <a:p>
            <a:pPr lvl="1"/>
            <a:r>
              <a:rPr lang="en-US" dirty="0"/>
              <a:t>Limit max total spatial streams to 4</a:t>
            </a:r>
          </a:p>
          <a:p>
            <a:pPr lvl="1"/>
            <a:r>
              <a:rPr lang="en-US" dirty="0"/>
              <a:t>Limit the per-STA spatial streams to 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users and spatial streams in COBF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871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CFB336-1800-5597-8A21-A235B795B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sz="1600" dirty="0"/>
              <a:t>Propose having a non-</a:t>
            </a:r>
            <a:r>
              <a:rPr lang="en-US" sz="1600" dirty="0" err="1"/>
              <a:t>BFed</a:t>
            </a:r>
            <a:r>
              <a:rPr lang="en-US" sz="1600" dirty="0"/>
              <a:t> pre-UHR section of the preamble</a:t>
            </a:r>
          </a:p>
          <a:p>
            <a:pPr lvl="1"/>
            <a:r>
              <a:rPr lang="en-US" sz="1400" dirty="0"/>
              <a:t>Simpler precoding</a:t>
            </a:r>
          </a:p>
          <a:p>
            <a:pPr lvl="1"/>
            <a:r>
              <a:rPr lang="en-US" sz="1400" dirty="0"/>
              <a:t>U-SIG can be decoded at by-stander devices</a:t>
            </a:r>
          </a:p>
          <a:p>
            <a:pPr lvl="1"/>
            <a:r>
              <a:rPr lang="en-US" sz="1400" dirty="0"/>
              <a:t>Closer to single cell MU-MIMO PPDU format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Obvious consequence: Pre-UHR portion needs to be identical across two APs</a:t>
            </a:r>
          </a:p>
          <a:p>
            <a:pPr lvl="1"/>
            <a:r>
              <a:rPr lang="en-US" sz="1400" dirty="0"/>
              <a:t>Need most things in the pre-UHR portion to be pre-negotiated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DBB9E2-FFB5-FB76-E2A6-AF6DC967F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Design: Common section of preamble across 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47296-EE5F-5875-CE8D-5341813E14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BDFB6-D2E3-7463-20B5-A5F4313E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445D3-7FF5-FB5A-9CE2-9A987D640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C8A639-9145-02CC-E5E1-67D5F57CD853}"/>
              </a:ext>
            </a:extLst>
          </p:cNvPr>
          <p:cNvSpPr txBox="1"/>
          <p:nvPr/>
        </p:nvSpPr>
        <p:spPr>
          <a:xfrm>
            <a:off x="1996271" y="3241955"/>
            <a:ext cx="1959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Non-</a:t>
            </a:r>
            <a:r>
              <a:rPr lang="en-US" sz="1600" b="1" i="1" dirty="0" err="1"/>
              <a:t>BFed</a:t>
            </a:r>
            <a:r>
              <a:rPr lang="en-US" sz="1600" i="1" dirty="0"/>
              <a:t> Pre-UHR portion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963839-8E49-8906-E79B-1E75F3280CB1}"/>
              </a:ext>
            </a:extLst>
          </p:cNvPr>
          <p:cNvSpPr txBox="1"/>
          <p:nvPr/>
        </p:nvSpPr>
        <p:spPr>
          <a:xfrm>
            <a:off x="5979052" y="3196952"/>
            <a:ext cx="1749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err="1"/>
              <a:t>BFed</a:t>
            </a:r>
            <a:r>
              <a:rPr lang="en-US" sz="1600" b="1" i="1" dirty="0"/>
              <a:t> UHR </a:t>
            </a:r>
          </a:p>
          <a:p>
            <a:pPr algn="ctr"/>
            <a:r>
              <a:rPr lang="en-US" sz="1600" b="1" i="1" dirty="0"/>
              <a:t>portion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56115E7-4D48-970E-A8A4-2517D9BBD7C4}"/>
              </a:ext>
            </a:extLst>
          </p:cNvPr>
          <p:cNvCxnSpPr>
            <a:cxnSpLocks/>
          </p:cNvCxnSpPr>
          <p:nvPr/>
        </p:nvCxnSpPr>
        <p:spPr bwMode="auto">
          <a:xfrm>
            <a:off x="3884828" y="3424748"/>
            <a:ext cx="1826605" cy="187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6D812A6-EE1F-423A-FB99-9C255AB7DD37}"/>
              </a:ext>
            </a:extLst>
          </p:cNvPr>
          <p:cNvCxnSpPr>
            <a:cxnSpLocks/>
          </p:cNvCxnSpPr>
          <p:nvPr/>
        </p:nvCxnSpPr>
        <p:spPr bwMode="auto">
          <a:xfrm flipH="1">
            <a:off x="5714346" y="3424748"/>
            <a:ext cx="611724" cy="52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86836A3-7A1F-ED53-D350-E7665FFFCC1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7013" y="3424748"/>
            <a:ext cx="1730010" cy="85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87984B-1FE3-519C-DB61-6EFC4336D867}"/>
              </a:ext>
            </a:extLst>
          </p:cNvPr>
          <p:cNvCxnSpPr>
            <a:cxnSpLocks/>
          </p:cNvCxnSpPr>
          <p:nvPr/>
        </p:nvCxnSpPr>
        <p:spPr bwMode="auto">
          <a:xfrm>
            <a:off x="7577558" y="3433252"/>
            <a:ext cx="1222581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E9C3A70-E4A4-E624-4F44-15FC3BD34DE6}"/>
              </a:ext>
            </a:extLst>
          </p:cNvPr>
          <p:cNvSpPr/>
          <p:nvPr/>
        </p:nvSpPr>
        <p:spPr bwMode="auto">
          <a:xfrm>
            <a:off x="310122" y="3898927"/>
            <a:ext cx="836909" cy="33614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91AD1F-B49A-452C-6677-E89EC849BF2B}"/>
              </a:ext>
            </a:extLst>
          </p:cNvPr>
          <p:cNvSpPr/>
          <p:nvPr/>
        </p:nvSpPr>
        <p:spPr bwMode="auto">
          <a:xfrm>
            <a:off x="1147031" y="3898925"/>
            <a:ext cx="836909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4C0708-2DC7-9B75-3579-9ED45A448210}"/>
              </a:ext>
            </a:extLst>
          </p:cNvPr>
          <p:cNvSpPr/>
          <p:nvPr/>
        </p:nvSpPr>
        <p:spPr bwMode="auto">
          <a:xfrm>
            <a:off x="1983940" y="3898974"/>
            <a:ext cx="602247" cy="335324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291E0E-D7C1-64E3-48CB-3660380EE527}"/>
              </a:ext>
            </a:extLst>
          </p:cNvPr>
          <p:cNvSpPr/>
          <p:nvPr/>
        </p:nvSpPr>
        <p:spPr bwMode="auto">
          <a:xfrm>
            <a:off x="2586187" y="3894644"/>
            <a:ext cx="741091" cy="336651"/>
          </a:xfrm>
          <a:prstGeom prst="rect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417653-9F22-A5A2-68CA-80954709C2C5}"/>
              </a:ext>
            </a:extLst>
          </p:cNvPr>
          <p:cNvSpPr/>
          <p:nvPr/>
        </p:nvSpPr>
        <p:spPr bwMode="auto">
          <a:xfrm>
            <a:off x="3327278" y="3894644"/>
            <a:ext cx="1053869" cy="33665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FDF6A76-8297-C3A5-5F64-B197E83CC8F8}"/>
              </a:ext>
            </a:extLst>
          </p:cNvPr>
          <p:cNvSpPr/>
          <p:nvPr/>
        </p:nvSpPr>
        <p:spPr bwMode="auto">
          <a:xfrm>
            <a:off x="4378728" y="3898925"/>
            <a:ext cx="1335814" cy="33237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E32393-AB4C-D6B3-17EF-439FCF7E2924}"/>
              </a:ext>
            </a:extLst>
          </p:cNvPr>
          <p:cNvSpPr/>
          <p:nvPr/>
        </p:nvSpPr>
        <p:spPr bwMode="auto">
          <a:xfrm>
            <a:off x="5717455" y="3898927"/>
            <a:ext cx="632533" cy="33614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UHR-STF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3A50F13-86F8-76BC-8381-01CE2E530BEA}"/>
              </a:ext>
            </a:extLst>
          </p:cNvPr>
          <p:cNvSpPr/>
          <p:nvPr/>
        </p:nvSpPr>
        <p:spPr bwMode="auto">
          <a:xfrm>
            <a:off x="6344639" y="3898925"/>
            <a:ext cx="836909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UHR-LTF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B3E040-90DD-5BC6-8D79-AEA8D19D6648}"/>
              </a:ext>
            </a:extLst>
          </p:cNvPr>
          <p:cNvSpPr/>
          <p:nvPr/>
        </p:nvSpPr>
        <p:spPr bwMode="auto">
          <a:xfrm>
            <a:off x="7181548" y="3898157"/>
            <a:ext cx="1621700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17E5930-BAE3-688C-8810-AE803885DDF3}"/>
              </a:ext>
            </a:extLst>
          </p:cNvPr>
          <p:cNvCxnSpPr>
            <a:cxnSpLocks/>
          </p:cNvCxnSpPr>
          <p:nvPr/>
        </p:nvCxnSpPr>
        <p:spPr>
          <a:xfrm flipH="1">
            <a:off x="332126" y="4670996"/>
            <a:ext cx="5357229" cy="3771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EAA03CC-02CC-AF7E-8EAF-254B42B85BBF}"/>
              </a:ext>
            </a:extLst>
          </p:cNvPr>
          <p:cNvCxnSpPr>
            <a:cxnSpLocks/>
          </p:cNvCxnSpPr>
          <p:nvPr/>
        </p:nvCxnSpPr>
        <p:spPr bwMode="auto">
          <a:xfrm flipV="1">
            <a:off x="5697981" y="3259002"/>
            <a:ext cx="30039" cy="153366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9497D14-B32B-2D4D-867C-DC99D43BF38B}"/>
              </a:ext>
            </a:extLst>
          </p:cNvPr>
          <p:cNvSpPr txBox="1"/>
          <p:nvPr/>
        </p:nvSpPr>
        <p:spPr>
          <a:xfrm>
            <a:off x="2047402" y="4754096"/>
            <a:ext cx="2393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Common contents across two APs</a:t>
            </a:r>
          </a:p>
        </p:txBody>
      </p:sp>
    </p:spTree>
    <p:extLst>
      <p:ext uri="{BB962C8B-B14F-4D97-AF65-F5344CB8AC3E}">
        <p14:creationId xmlns:p14="http://schemas.microsoft.com/office/powerpoint/2010/main" val="2487245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BFCE62-4E1D-FC28-1624-045E72113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60827"/>
            <a:ext cx="7772400" cy="4343400"/>
          </a:xfrm>
        </p:spPr>
        <p:txBody>
          <a:bodyPr/>
          <a:lstStyle/>
          <a:p>
            <a:r>
              <a:rPr lang="en-US" sz="1800" dirty="0"/>
              <a:t>COBF transmission needs indication in U-SIG that the packet is for COBF</a:t>
            </a:r>
          </a:p>
          <a:p>
            <a:pPr lvl="1"/>
            <a:r>
              <a:rPr lang="en-US" sz="1600" dirty="0"/>
              <a:t>Special treatment of BSS Colors </a:t>
            </a:r>
          </a:p>
          <a:p>
            <a:pPr lvl="2"/>
            <a:r>
              <a:rPr lang="en-US" sz="1400" dirty="0"/>
              <a:t>Multiple BSS colors for the participant APs may be needed in COBF PPDU’s preamble</a:t>
            </a:r>
          </a:p>
          <a:p>
            <a:pPr lvl="2"/>
            <a:r>
              <a:rPr lang="en-US" sz="1400" dirty="0"/>
              <a:t>Per-user SIG field differentiation and for more accurate medium-use information</a:t>
            </a:r>
          </a:p>
          <a:p>
            <a:pPr lvl="1"/>
            <a:r>
              <a:rPr lang="en-US" sz="1600" dirty="0"/>
              <a:t>The per-user SIG fields need to be differentiated </a:t>
            </a:r>
          </a:p>
          <a:p>
            <a:pPr lvl="2"/>
            <a:r>
              <a:rPr lang="en-US" sz="1400" dirty="0"/>
              <a:t>Which AP are they coming from ?</a:t>
            </a:r>
          </a:p>
          <a:p>
            <a:pPr lvl="2"/>
            <a:r>
              <a:rPr lang="en-US" sz="1400" dirty="0"/>
              <a:t>More on next slide</a:t>
            </a:r>
          </a:p>
          <a:p>
            <a:pPr lvl="1"/>
            <a:r>
              <a:rPr lang="en-US" sz="1600" dirty="0"/>
              <a:t>Some preamble content may be simplified compared to regular UHR PPDU</a:t>
            </a:r>
          </a:p>
          <a:p>
            <a:pPr lvl="2"/>
            <a:r>
              <a:rPr lang="en-US" sz="1400" dirty="0"/>
              <a:t>Maybe spatial reuse field is not needed for these PPDUs</a:t>
            </a:r>
          </a:p>
          <a:p>
            <a:pPr lvl="2"/>
            <a:r>
              <a:rPr lang="en-US" sz="1400" dirty="0"/>
              <a:t>UHR-SIG MCS maybe fixed to a low MCS as we have longer delay spread to deal with</a:t>
            </a:r>
          </a:p>
          <a:p>
            <a:pPr lvl="1"/>
            <a:endParaRPr lang="en-US" sz="1600" dirty="0"/>
          </a:p>
          <a:p>
            <a:r>
              <a:rPr lang="en-US" sz="1800" dirty="0"/>
              <a:t>Proposal: U-SIG to carry an indication when the PPDU is for COBF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E56659-6432-9577-2A76-85AFFBB9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 for COBF in U-SIG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F94C9-C753-52A2-68D9-53C3D979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C7F7E9-684C-1D30-4E1F-5478A0E5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57ADE-26E6-7B3F-6117-2A731B20C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8743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281146-B54B-4359-32FD-091A87723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15151"/>
            <a:ext cx="7772400" cy="4343400"/>
          </a:xfrm>
        </p:spPr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Need to differentiate the per-user SIG fields in the common preamble </a:t>
            </a:r>
          </a:p>
          <a:p>
            <a:pPr lvl="1"/>
            <a:r>
              <a:rPr lang="en-US" sz="1400" dirty="0"/>
              <a:t>Which BSS/AP do they belong to?</a:t>
            </a:r>
            <a:endParaRPr lang="en-US" sz="1600" dirty="0"/>
          </a:p>
          <a:p>
            <a:r>
              <a:rPr lang="en-US" sz="1600" dirty="0"/>
              <a:t>Our proposal for differentiating the per-user SIGs of the two APs</a:t>
            </a:r>
          </a:p>
          <a:p>
            <a:pPr lvl="1"/>
            <a:r>
              <a:rPr lang="en-US" sz="1400" dirty="0"/>
              <a:t>Place the two BSS colors in the preamble </a:t>
            </a:r>
          </a:p>
          <a:p>
            <a:pPr lvl="1"/>
            <a:r>
              <a:rPr lang="en-US" sz="1400" dirty="0"/>
              <a:t>Have a 1-bit field in the per-user SIG field to differentiate between the two APs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3DBCB9-0B96-FDFC-C0ED-4B9851F2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Per-user-SIG fields Issue: Need to resolve BSS label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6D948-105B-0879-2DE0-B80DEB9E5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36F41E-377D-2D4B-0070-D53C5B6A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5AAB8-AF4C-805C-8821-68BDA03F6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EEFFEC-4747-4D6F-E4CD-8C739B637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473" y="2471958"/>
            <a:ext cx="364471" cy="2733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8C1A39-C927-97B3-6EA4-F7E7641F0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7601" y="2666276"/>
            <a:ext cx="364471" cy="273353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FA6296-F80A-5FA0-CC83-A08332F40D39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2710066" y="1960283"/>
            <a:ext cx="97916" cy="529576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B8E5706-9FA0-D226-905C-3ECB9AA274A7}"/>
              </a:ext>
            </a:extLst>
          </p:cNvPr>
          <p:cNvCxnSpPr>
            <a:cxnSpLocks/>
          </p:cNvCxnSpPr>
          <p:nvPr/>
        </p:nvCxnSpPr>
        <p:spPr>
          <a:xfrm flipH="1">
            <a:off x="6564968" y="2046083"/>
            <a:ext cx="125543" cy="640008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0" descr="Image result for 4 antenna access point">
            <a:extLst>
              <a:ext uri="{FF2B5EF4-FFF2-40B4-BE49-F238E27FC236}">
                <a16:creationId xmlns:a16="http://schemas.microsoft.com/office/drawing/2014/main" id="{ACE8BCBE-B200-8B44-5B86-B96882A69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675" y="1585311"/>
            <a:ext cx="498795" cy="49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54D2D5C-25F8-98D3-EF09-ACF263DD790C}"/>
              </a:ext>
            </a:extLst>
          </p:cNvPr>
          <p:cNvSpPr txBox="1"/>
          <p:nvPr/>
        </p:nvSpPr>
        <p:spPr>
          <a:xfrm>
            <a:off x="2297274" y="1916817"/>
            <a:ext cx="871096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799A18-91CB-7543-9DF0-BE2F5CCD1A20}"/>
              </a:ext>
            </a:extLst>
          </p:cNvPr>
          <p:cNvSpPr txBox="1"/>
          <p:nvPr/>
        </p:nvSpPr>
        <p:spPr>
          <a:xfrm>
            <a:off x="6611494" y="2046083"/>
            <a:ext cx="653806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pic>
        <p:nvPicPr>
          <p:cNvPr id="22" name="Picture 12" descr="Image result for 4 antenna access point">
            <a:extLst>
              <a:ext uri="{FF2B5EF4-FFF2-40B4-BE49-F238E27FC236}">
                <a16:creationId xmlns:a16="http://schemas.microsoft.com/office/drawing/2014/main" id="{442FE5CA-C3B9-7115-60B3-1F5B947CD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221" y="1523313"/>
            <a:ext cx="485522" cy="43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F6CC6DDD-D44E-4A2F-8FF5-2EAA39693196}"/>
              </a:ext>
            </a:extLst>
          </p:cNvPr>
          <p:cNvSpPr/>
          <p:nvPr/>
        </p:nvSpPr>
        <p:spPr bwMode="auto">
          <a:xfrm>
            <a:off x="1810693" y="1549732"/>
            <a:ext cx="1914767" cy="17185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A273F0-CD53-3E0A-ACC3-0C6551D6FD17}"/>
              </a:ext>
            </a:extLst>
          </p:cNvPr>
          <p:cNvSpPr txBox="1"/>
          <p:nvPr/>
        </p:nvSpPr>
        <p:spPr>
          <a:xfrm>
            <a:off x="6589836" y="3263267"/>
            <a:ext cx="100771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BSS2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627AFB1-A6DB-236B-A70D-62A9C39BA7E0}"/>
              </a:ext>
            </a:extLst>
          </p:cNvPr>
          <p:cNvSpPr/>
          <p:nvPr/>
        </p:nvSpPr>
        <p:spPr bwMode="auto">
          <a:xfrm>
            <a:off x="5847958" y="1531189"/>
            <a:ext cx="1914767" cy="17185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F401D7B-A33A-15A5-B50B-3F1F87CE4D9E}"/>
              </a:ext>
            </a:extLst>
          </p:cNvPr>
          <p:cNvCxnSpPr>
            <a:endCxn id="10" idx="1"/>
          </p:cNvCxnSpPr>
          <p:nvPr/>
        </p:nvCxnSpPr>
        <p:spPr bwMode="auto">
          <a:xfrm>
            <a:off x="3007311" y="1948968"/>
            <a:ext cx="3400290" cy="853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6B6493A-39B8-1AAC-1EBD-CA3DA400B610}"/>
              </a:ext>
            </a:extLst>
          </p:cNvPr>
          <p:cNvCxnSpPr>
            <a:cxnSpLocks/>
          </p:cNvCxnSpPr>
          <p:nvPr/>
        </p:nvCxnSpPr>
        <p:spPr bwMode="auto">
          <a:xfrm flipH="1">
            <a:off x="2879172" y="1880516"/>
            <a:ext cx="3495455" cy="7174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64EF2A5-C151-EC30-C2F5-8663D55E5D7A}"/>
              </a:ext>
            </a:extLst>
          </p:cNvPr>
          <p:cNvSpPr txBox="1"/>
          <p:nvPr/>
        </p:nvSpPr>
        <p:spPr>
          <a:xfrm>
            <a:off x="1871460" y="3177518"/>
            <a:ext cx="100771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49F1616-0175-FDF6-024B-4923D9ACEABA}"/>
              </a:ext>
            </a:extLst>
          </p:cNvPr>
          <p:cNvSpPr/>
          <p:nvPr/>
        </p:nvSpPr>
        <p:spPr bwMode="auto">
          <a:xfrm>
            <a:off x="2770360" y="2661719"/>
            <a:ext cx="3630440" cy="603896"/>
          </a:xfrm>
          <a:custGeom>
            <a:avLst/>
            <a:gdLst>
              <a:gd name="connsiteX0" fmla="*/ 0 w 3630440"/>
              <a:gd name="connsiteY0" fmla="*/ 0 h 603896"/>
              <a:gd name="connsiteX1" fmla="*/ 1457608 w 3630440"/>
              <a:gd name="connsiteY1" fmla="*/ 597529 h 603896"/>
              <a:gd name="connsiteX2" fmla="*/ 3630440 w 3630440"/>
              <a:gd name="connsiteY2" fmla="*/ 262550 h 603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30440" h="603896">
                <a:moveTo>
                  <a:pt x="0" y="0"/>
                </a:moveTo>
                <a:cubicBezTo>
                  <a:pt x="426267" y="276885"/>
                  <a:pt x="852535" y="553771"/>
                  <a:pt x="1457608" y="597529"/>
                </a:cubicBezTo>
                <a:cubicBezTo>
                  <a:pt x="2062681" y="641287"/>
                  <a:pt x="2846560" y="451918"/>
                  <a:pt x="3630440" y="262550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triangl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EBA63A5-1A39-1505-30A5-8A6DE257BFDD}"/>
              </a:ext>
            </a:extLst>
          </p:cNvPr>
          <p:cNvSpPr txBox="1"/>
          <p:nvPr/>
        </p:nvSpPr>
        <p:spPr>
          <a:xfrm>
            <a:off x="3743524" y="2825167"/>
            <a:ext cx="1679178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Same STAID (collision)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1B96BD-E0D9-73BF-F433-D7C06DF37116}"/>
              </a:ext>
            </a:extLst>
          </p:cNvPr>
          <p:cNvSpPr txBox="1"/>
          <p:nvPr/>
        </p:nvSpPr>
        <p:spPr>
          <a:xfrm>
            <a:off x="3543373" y="3294720"/>
            <a:ext cx="2172454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How does the STA know which </a:t>
            </a:r>
          </a:p>
          <a:p>
            <a:r>
              <a:rPr lang="en-US" dirty="0"/>
              <a:t>per-user SIG field to decode?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9AE608-B441-7647-E4A0-CA586FA32953}"/>
              </a:ext>
            </a:extLst>
          </p:cNvPr>
          <p:cNvSpPr txBox="1"/>
          <p:nvPr/>
        </p:nvSpPr>
        <p:spPr>
          <a:xfrm>
            <a:off x="4137577" y="1961971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Nulls</a:t>
            </a:r>
          </a:p>
        </p:txBody>
      </p:sp>
    </p:spTree>
    <p:extLst>
      <p:ext uri="{BB962C8B-B14F-4D97-AF65-F5344CB8AC3E}">
        <p14:creationId xmlns:p14="http://schemas.microsoft.com/office/powerpoint/2010/main" val="229438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 animBg="1"/>
      <p:bldP spid="25" grpId="0"/>
      <p:bldP spid="26" grpId="0" animBg="1"/>
      <p:bldP spid="40" grpId="0"/>
      <p:bldP spid="43" grpId="0" animBg="1"/>
      <p:bldP spid="44" grpId="0" animBg="1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838355-1227-7CED-6597-A535E4442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Prefer to separate the two BSSs per user-field sections</a:t>
            </a:r>
          </a:p>
          <a:p>
            <a:pPr lvl="1"/>
            <a:r>
              <a:rPr lang="en-US" sz="1600" dirty="0"/>
              <a:t>E.g., All BSS-1 user fields and then all the BSS-2 user-fields or vice-versa</a:t>
            </a:r>
          </a:p>
          <a:p>
            <a:pPr lvl="1"/>
            <a:endParaRPr lang="en-US" sz="1200" dirty="0"/>
          </a:p>
          <a:p>
            <a:r>
              <a:rPr lang="en-US" sz="1800" dirty="0"/>
              <a:t>An AP transmits on contiguous spatial stream indices</a:t>
            </a:r>
          </a:p>
          <a:p>
            <a:pPr lvl="1"/>
            <a:endParaRPr lang="en-US" sz="1200" dirty="0"/>
          </a:p>
          <a:p>
            <a:r>
              <a:rPr lang="en-US" sz="1800" dirty="0"/>
              <a:t>With </a:t>
            </a:r>
            <a:r>
              <a:rPr lang="en-US" sz="1800" dirty="0" err="1"/>
              <a:t>Nss_total</a:t>
            </a:r>
            <a:r>
              <a:rPr lang="en-US" sz="1800" dirty="0"/>
              <a:t> &lt;=4, it is possible, with some restrictions to the order of BSSs, to preserve the old spatial config field design</a:t>
            </a:r>
          </a:p>
          <a:p>
            <a:pPr lvl="1"/>
            <a:r>
              <a:rPr lang="en-US" sz="1600" dirty="0"/>
              <a:t>See table below for more details</a:t>
            </a:r>
          </a:p>
          <a:p>
            <a:endParaRPr lang="en-US" sz="14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D2810C-AC18-B47F-9A8F-F854030F6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Per-user SIG Field Partitioning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CD53C-0610-ADD8-8AB1-7F9914A6C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39379-337F-9627-E604-6A3372D1B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78248-2A4B-63EA-28C0-69836C999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9CC442-A5C7-2DED-0A0D-7450E14244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539758"/>
              </p:ext>
            </p:extLst>
          </p:nvPr>
        </p:nvGraphicFramePr>
        <p:xfrm>
          <a:off x="434566" y="4277386"/>
          <a:ext cx="7706383" cy="1172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9992">
                  <a:extLst>
                    <a:ext uri="{9D8B030D-6E8A-4147-A177-3AD203B41FA5}">
                      <a16:colId xmlns:a16="http://schemas.microsoft.com/office/drawing/2014/main" val="4019340155"/>
                    </a:ext>
                  </a:extLst>
                </a:gridCol>
                <a:gridCol w="1364210">
                  <a:extLst>
                    <a:ext uri="{9D8B030D-6E8A-4147-A177-3AD203B41FA5}">
                      <a16:colId xmlns:a16="http://schemas.microsoft.com/office/drawing/2014/main" val="2294806279"/>
                    </a:ext>
                  </a:extLst>
                </a:gridCol>
                <a:gridCol w="1360883">
                  <a:extLst>
                    <a:ext uri="{9D8B030D-6E8A-4147-A177-3AD203B41FA5}">
                      <a16:colId xmlns:a16="http://schemas.microsoft.com/office/drawing/2014/main" val="336067703"/>
                    </a:ext>
                  </a:extLst>
                </a:gridCol>
                <a:gridCol w="2781298">
                  <a:extLst>
                    <a:ext uri="{9D8B030D-6E8A-4147-A177-3AD203B41FA5}">
                      <a16:colId xmlns:a16="http://schemas.microsoft.com/office/drawing/2014/main" val="682238891"/>
                    </a:ext>
                  </a:extLst>
                </a:gridCol>
              </a:tblGrid>
              <a:tr h="2018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Scenario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Nss</a:t>
                      </a:r>
                      <a:r>
                        <a:rPr lang="en-US" sz="1100" u="none" strike="noStrike" dirty="0">
                          <a:effectLst/>
                        </a:rPr>
                        <a:t>/User in AP1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Nss</a:t>
                      </a:r>
                      <a:r>
                        <a:rPr lang="en-US" sz="1100" u="none" strike="noStrike" dirty="0">
                          <a:effectLst/>
                        </a:rPr>
                        <a:t>/User in AP2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Ordering of User Fields According to BSS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3948830"/>
                  </a:ext>
                </a:extLst>
              </a:tr>
              <a:tr h="2018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Each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either BSS can go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071126"/>
                  </a:ext>
                </a:extLst>
              </a:tr>
              <a:tr h="2018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Only one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BSS1 goes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3693959"/>
                  </a:ext>
                </a:extLst>
              </a:tr>
              <a:tr h="201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[1] or [1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BSS2 goes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619010"/>
                  </a:ext>
                </a:extLst>
              </a:tr>
              <a:tr h="3653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No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 or [ 1 1 1 ]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 or [1 1 1 ]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field(s) of either BSS can go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4723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87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B8E9DF-F90D-A3CC-A549-6EC3F58E2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NDPA in UHR can still use the EHT variant</a:t>
            </a:r>
          </a:p>
          <a:p>
            <a:pPr lvl="1"/>
            <a:r>
              <a:rPr lang="en-US" dirty="0"/>
              <a:t>Special STA info field to convey information to a second AP for COBF case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 need to define a UHR NDP</a:t>
            </a:r>
          </a:p>
          <a:p>
            <a:pPr lvl="1"/>
            <a:r>
              <a:rPr lang="en-US" dirty="0"/>
              <a:t>Can reuse the EHT NDP, even for the joint NDP </a:t>
            </a:r>
          </a:p>
          <a:p>
            <a:pPr lvl="1"/>
            <a:r>
              <a:rPr lang="en-US" dirty="0"/>
              <a:t>But the BSS color needs to be the BSS color of the AP transmitting the NDPA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C3FF4D-A1F7-E696-5C5D-08E7F7973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NDPA or NDP variants 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4776D-0486-AAD5-1A53-4B22E4BF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DCC03-DD01-2399-75C2-39B417FD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82137-92E4-4E72-4DDC-861538950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559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92EE0E-9C49-1172-710E-963CC3866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Exchange the information needed for sounding between APs for sounding via NDPA</a:t>
            </a:r>
          </a:p>
          <a:p>
            <a:pPr lvl="1"/>
            <a:r>
              <a:rPr lang="en-US" sz="1600" dirty="0"/>
              <a:t>A special STA info field with a STAID addressed to the AP is needed</a:t>
            </a:r>
          </a:p>
          <a:p>
            <a:pPr lvl="1"/>
            <a:r>
              <a:rPr lang="en-US" sz="1600" dirty="0"/>
              <a:t>Unified design for joint sounding as well as cross-BSS section of sequential sounding</a:t>
            </a:r>
          </a:p>
          <a:p>
            <a:pPr lvl="1"/>
            <a:r>
              <a:rPr lang="en-US" sz="1600" dirty="0"/>
              <a:t>Prefer a self-contained design so may need two STA info fields to convey this information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dirty="0"/>
              <a:t>Special STA info field addressed to shared AP gives info about how to transmit the NDP, e.g.,</a:t>
            </a:r>
            <a:endParaRPr lang="en-US" sz="1600" dirty="0"/>
          </a:p>
          <a:p>
            <a:pPr lvl="1"/>
            <a:r>
              <a:rPr lang="en-US" sz="1600" dirty="0"/>
              <a:t>BW, </a:t>
            </a:r>
            <a:r>
              <a:rPr lang="en-US" sz="1600" dirty="0" err="1"/>
              <a:t>TxOP</a:t>
            </a:r>
            <a:r>
              <a:rPr lang="en-US" sz="1600" dirty="0"/>
              <a:t> and punctured channel information</a:t>
            </a:r>
          </a:p>
          <a:p>
            <a:pPr lvl="1"/>
            <a:r>
              <a:rPr lang="en-US" sz="1600" dirty="0"/>
              <a:t>NLTF in NDP (P-matrix size) </a:t>
            </a:r>
          </a:p>
          <a:p>
            <a:pPr lvl="2"/>
            <a:r>
              <a:rPr lang="en-US" sz="1400" dirty="0"/>
              <a:t>4 or 8</a:t>
            </a:r>
          </a:p>
          <a:p>
            <a:pPr lvl="1"/>
            <a:r>
              <a:rPr lang="en-US" sz="1600" dirty="0"/>
              <a:t>Starting stream index for shared AP and </a:t>
            </a:r>
            <a:r>
              <a:rPr lang="en-US" sz="1600" dirty="0" err="1"/>
              <a:t>Nsts</a:t>
            </a:r>
            <a:r>
              <a:rPr lang="en-US" sz="1600" dirty="0"/>
              <a:t> for shared AP in NDP</a:t>
            </a:r>
          </a:p>
          <a:p>
            <a:pPr lvl="2"/>
            <a:r>
              <a:rPr lang="en-US" sz="1400" dirty="0"/>
              <a:t>Which rows of P-matrix to use</a:t>
            </a: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GI+LTF (at-least for joint NDP)</a:t>
            </a: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  <a:p>
            <a:pPr lvl="2"/>
            <a:endParaRPr lang="en-US" sz="14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48EAEB-3415-333B-9A12-E8935079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Design for UHR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651F3-D4EE-72E4-55E2-7CD0E678F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8A9134-DECE-840C-59BA-BA91FF591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04A34-0505-0BA2-C406-E9674849D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33094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128866</TotalTime>
  <Words>1826</Words>
  <Application>Microsoft Office PowerPoint</Application>
  <PresentationFormat>On-screen Show (4:3)</PresentationFormat>
  <Paragraphs>291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Calibre Semibold</vt:lpstr>
      <vt:lpstr>Calibri</vt:lpstr>
      <vt:lpstr>Times New Roman</vt:lpstr>
      <vt:lpstr>802-11-Submission</vt:lpstr>
      <vt:lpstr>COBF Design for UHR</vt:lpstr>
      <vt:lpstr>Outline</vt:lpstr>
      <vt:lpstr>Number of users and spatial streams in COBF</vt:lpstr>
      <vt:lpstr>Preamble Design: Common section of preamble across APs</vt:lpstr>
      <vt:lpstr>Indication for COBF in U-SIG</vt:lpstr>
      <vt:lpstr>Per-user-SIG fields Issue: Need to resolve BSS label</vt:lpstr>
      <vt:lpstr>Per-user SIG Field Partitioning</vt:lpstr>
      <vt:lpstr>New NDPA or NDP variants ?</vt:lpstr>
      <vt:lpstr>NDPA Design for UHR</vt:lpstr>
      <vt:lpstr>Summary</vt:lpstr>
      <vt:lpstr>SP1</vt:lpstr>
      <vt:lpstr>SP2</vt:lpstr>
      <vt:lpstr>SP3</vt:lpstr>
      <vt:lpstr>SP4</vt:lpstr>
      <vt:lpstr>SP5</vt:lpstr>
      <vt:lpstr>SP6</vt:lpstr>
      <vt:lpstr>SP7</vt:lpstr>
      <vt:lpstr>SP8</vt:lpstr>
      <vt:lpstr>SP9</vt:lpstr>
      <vt:lpstr>SP10</vt:lpstr>
      <vt:lpstr>appendix</vt:lpstr>
      <vt:lpstr>Protection for COBF transmissions</vt:lpstr>
      <vt:lpstr>Explanation of protection mechanism for COBF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Sameer Vermani</cp:lastModifiedBy>
  <cp:revision>19</cp:revision>
  <cp:lastPrinted>1998-02-10T13:28:06Z</cp:lastPrinted>
  <dcterms:created xsi:type="dcterms:W3CDTF">2007-05-21T21:00:37Z</dcterms:created>
  <dcterms:modified xsi:type="dcterms:W3CDTF">2024-11-13T22:50:46Z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