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270" r:id="rId5"/>
    <p:sldId id="141170204" r:id="rId6"/>
    <p:sldId id="141170217" r:id="rId7"/>
    <p:sldId id="141170090" r:id="rId8"/>
    <p:sldId id="141170200" r:id="rId9"/>
    <p:sldId id="141170176" r:id="rId10"/>
    <p:sldId id="141170243" r:id="rId11"/>
    <p:sldId id="141170233" r:id="rId12"/>
    <p:sldId id="141170205" r:id="rId13"/>
    <p:sldId id="141170219" r:id="rId14"/>
    <p:sldId id="141170240" r:id="rId15"/>
    <p:sldId id="141170174" r:id="rId16"/>
    <p:sldId id="141170242" r:id="rId17"/>
    <p:sldId id="141170226" r:id="rId18"/>
    <p:sldId id="141170227" r:id="rId19"/>
    <p:sldId id="141170228" r:id="rId20"/>
    <p:sldId id="141170234" r:id="rId21"/>
    <p:sldId id="141170175" r:id="rId22"/>
    <p:sldId id="141170236" r:id="rId23"/>
    <p:sldId id="141170237" r:id="rId24"/>
    <p:sldId id="141170145" r:id="rId25"/>
    <p:sldId id="141170222" r:id="rId26"/>
    <p:sldId id="141170223" r:id="rId2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7A3D13D-5DB4-1CDE-6627-6D2DBF8DD2C8}" name="Abhishek Patil" initials="AP" userId="S::appatil@qti.qualcomm.com::4a57f103-40b4-4474-a113-d3340a5396d8" providerId="AD"/>
  <p188:author id="{C6154C81-C790-C50A-D394-05139FB9BC3E}" name="r2" initials="r2" userId="r2" providerId="None"/>
  <p188:author id="{118ABBB4-5C5D-9821-4C17-83656CC7D11E}" name="Gaurang Naik" initials="GN" userId="S::gnaik@qti.qualcomm.com::095fd180-9166-4a3e-8ca1-a5959fa5cd48" providerId="AD"/>
  <p188:author id="{6A23C2B9-0C50-A134-54C3-FD051D555190}" name="Yanjun Sun" initials="YS" userId="S::yanjuns@qti.qualcomm.com::b36047ec-8c33-4551-bc74-961d47fe2da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jun Sun" initials="YS" lastIdx="3" clrIdx="0">
    <p:extLst>
      <p:ext uri="{19B8F6BF-5375-455C-9EA6-DF929625EA0E}">
        <p15:presenceInfo xmlns:p15="http://schemas.microsoft.com/office/powerpoint/2012/main" userId="S::yanjuns@qti.qualcomm.com::b36047ec-8c33-4551-bc74-961d47fe2d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EC8C4"/>
    <a:srgbClr val="FC3728"/>
    <a:srgbClr val="C9D0F1"/>
    <a:srgbClr val="C498FE"/>
    <a:srgbClr val="CCEED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C4CCFC-0FCF-422A-BCF0-3EE01B5BC90F}" v="3" dt="2024-11-09T06:33:24.6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247" autoAdjust="0"/>
  </p:normalViewPr>
  <p:slideViewPr>
    <p:cSldViewPr snapToGrid="0">
      <p:cViewPr varScale="1">
        <p:scale>
          <a:sx n="106" d="100"/>
          <a:sy n="106" d="100"/>
        </p:scale>
        <p:origin x="1800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7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36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Relationship Id="rId35" Type="http://schemas.microsoft.com/office/2015/10/relationships/revisionInfo" Target="revisionInfo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2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CEBDF8-1FBD-49CA-BC1A-DBB01FAE03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9B7C977-B73D-1121-7F50-90058BAD9F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61AAACA-7605-4ADE-B10E-EFFF7852FA3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1D9A307-7244-44BC-B723-14F328D3D4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2CBF2F-FBA8-43A2-9548-882835990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BBDE47F8-4EA0-44BF-92FF-88592040D2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1B84937-B6DA-4270-8D01-413EFAA9A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DACF55DD-7D91-4890-3D39-1C5534EDF4D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41216" y="6475413"/>
            <a:ext cx="31027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6198C6D-7629-4E6F-9080-303E501DEC7D}"/>
              </a:ext>
            </a:extLst>
          </p:cNvPr>
          <p:cNvSpPr>
            <a:spLocks noGrp="1" noChangeArrowheads="1"/>
          </p:cNvSpPr>
          <p:nvPr>
            <p:ph type="dt" sz="half" idx="14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D74CDA-89AE-4BC6-ADB6-BF4C9C3D02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D8D2729-D01B-446E-B55E-F033BB0F0C99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A0DD6EB-210E-4EE5-8671-FAAF487B950B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802.11-24/1822r1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973" y="1066799"/>
            <a:ext cx="8083465" cy="571501"/>
          </a:xfrm>
        </p:spPr>
        <p:txBody>
          <a:bodyPr/>
          <a:lstStyle/>
          <a:p>
            <a:r>
              <a:rPr lang="en-US" sz="2400" dirty="0"/>
              <a:t>COBF Design for UHR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73974" y="169129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2024-11-11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791071" y="2125287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41216" y="6475413"/>
            <a:ext cx="3102709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71496AAA-2D19-46D7-A60C-3C3E1D531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204245"/>
              </p:ext>
            </p:extLst>
          </p:nvPr>
        </p:nvGraphicFramePr>
        <p:xfrm>
          <a:off x="791071" y="2696787"/>
          <a:ext cx="7752854" cy="22814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70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7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78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Name</a:t>
                      </a:r>
                      <a:endParaRPr lang="en-US" sz="700" b="1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Affiliations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Address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Phone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email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240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Sameer Vermani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Qualcomm Technologies Inc.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svverman@qti.qualcomm.com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2649291"/>
                  </a:ext>
                </a:extLst>
              </a:tr>
              <a:tr h="856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Alice Chen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3504198"/>
                  </a:ext>
                </a:extLst>
              </a:tr>
              <a:tr h="2866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Bin Tian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816244"/>
                  </a:ext>
                </a:extLst>
              </a:tr>
              <a:tr h="1298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Manideep Dunna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13367"/>
                  </a:ext>
                </a:extLst>
              </a:tr>
              <a:tr h="2897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Youhan Kim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6266077"/>
                  </a:ext>
                </a:extLst>
              </a:tr>
              <a:tr h="108727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Meriam Rezk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919699"/>
                  </a:ext>
                </a:extLst>
              </a:tr>
              <a:tr h="14477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Alice Chen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8655095"/>
                  </a:ext>
                </a:extLst>
              </a:tr>
              <a:tr h="1447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Deniz Rende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721870"/>
                  </a:ext>
                </a:extLst>
              </a:tr>
              <a:tr h="1238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Ahmed Elsherif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3250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B6781F2-91C2-DA23-E98D-65F1049A5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proposed the following</a:t>
            </a:r>
          </a:p>
          <a:p>
            <a:pPr lvl="1"/>
            <a:r>
              <a:rPr lang="en-US" dirty="0"/>
              <a:t>Maximum of 4 users in a COBF transmission </a:t>
            </a:r>
          </a:p>
          <a:p>
            <a:pPr lvl="1"/>
            <a:r>
              <a:rPr lang="en-US" dirty="0"/>
              <a:t>Max total </a:t>
            </a:r>
            <a:r>
              <a:rPr lang="en-US" dirty="0" err="1"/>
              <a:t>Nss</a:t>
            </a:r>
            <a:r>
              <a:rPr lang="en-US" dirty="0"/>
              <a:t> of 4 for COBF with per-STA streams limited to 2</a:t>
            </a:r>
          </a:p>
          <a:p>
            <a:pPr lvl="1"/>
            <a:r>
              <a:rPr lang="en-US" dirty="0"/>
              <a:t>For COBF PPDU</a:t>
            </a:r>
          </a:p>
          <a:p>
            <a:pPr lvl="2"/>
            <a:r>
              <a:rPr lang="en-US" dirty="0"/>
              <a:t>Identical preamble across 2 APs for the pre-UHR portion</a:t>
            </a:r>
          </a:p>
          <a:p>
            <a:pPr lvl="2"/>
            <a:r>
              <a:rPr lang="en-US" dirty="0"/>
              <a:t>Two BSS colors with shared AP’s color in the version independent section</a:t>
            </a:r>
          </a:p>
          <a:p>
            <a:pPr lvl="2"/>
            <a:r>
              <a:rPr lang="en-US" dirty="0"/>
              <a:t>1 bit in per-user SIG to resolve BSS color</a:t>
            </a:r>
          </a:p>
          <a:p>
            <a:pPr lvl="2"/>
            <a:r>
              <a:rPr lang="en-US" dirty="0"/>
              <a:t>Per-user fields of one BSS and then per-user fields of the other BSS</a:t>
            </a:r>
          </a:p>
          <a:p>
            <a:pPr lvl="1"/>
            <a:r>
              <a:rPr lang="en-US" dirty="0"/>
              <a:t>NDPA for COBF with a special STA info field </a:t>
            </a:r>
          </a:p>
          <a:p>
            <a:pPr lvl="2"/>
            <a:r>
              <a:rPr lang="en-US" dirty="0"/>
              <a:t>Unified design for joint and sequential sounding cases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6648B2-2899-6024-2D4B-3A2A65C1F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A8299-E818-E7EC-6A4A-42C14A27D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814023-369F-431B-B00C-9338757C4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B5969-7AFC-37F3-D40A-B87D7EC264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37830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957ADB-F2BC-3499-753F-E8E9AC3D3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transmitting the pre-UHR portion of the COBF packet in a non-beamformed (omni) manner?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062BBBB-8213-E806-A871-602D4D74D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D5E60-5558-FA8B-6E47-9BC8AA934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1C196B-5818-AEB1-A41B-FC58CAAF1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024FF5-8409-6D6E-F6C0-F545D9857B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09182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0F38D6E-5961-08CF-8CC5-EC68AD09A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the pre-UHR portion of a COBF PPDU will have identical content across two APs?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2A162EF-A9FE-BE28-3202-8E90024B3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8FAF6-30E7-C28B-0844-4BE08011E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673E8A-088F-4251-48A7-C6A95EBA6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E2F900-05ED-DF2F-42E8-09605BE636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19599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962CB0D-642B-F3C5-E134-2B0E68F5D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indicate a COBF data transmission in U-SIG for 802.11bn?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043767-07D6-2CED-D083-14F8DD1BB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8265F-2983-E205-A2AB-0FF094E66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28DBEC-C677-C3B4-9FB8-F5F89C822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526A57-7728-59BB-7702-C3EE781013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12873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51AC012-54A2-7F7A-09D0-B9FC39260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in a COBF transmission the maximum spatial streams given to one user will be 2?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A1F7783-88FD-BCAE-EF6B-EA8D86859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SP4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D029F-ECDF-25B2-D062-D9007175E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A7FDE3-7733-2FB7-C71D-E4652B30B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34E8B7-D49E-E958-5D51-F4F50E8757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08708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6A04E3-4DDF-7B06-3930-4EDB7FD9E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have 2 BSS colors in the preamble of a COBF PPDU</a:t>
            </a:r>
          </a:p>
          <a:p>
            <a:pPr lvl="1"/>
            <a:r>
              <a:rPr lang="en-US" dirty="0"/>
              <a:t>One BSS color for the sharing AP and another BSS color for the shared AP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A6FEC7-963E-B88B-2DE0-4F3279B1F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SP5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2F94C-ACDB-6ABC-9745-D338B4826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434CA8-CDB6-EA8B-1708-DAD6379A5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00C5FB-672A-0581-4620-9C31779F5A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80421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02794AB-3D15-D72A-2E1C-42E1F08BD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have a 1-bit indication in the per-user SIG field to resolve the BSS color for COBF transmissions?</a:t>
            </a:r>
          </a:p>
          <a:p>
            <a:pPr lvl="1"/>
            <a:r>
              <a:rPr lang="en-US" dirty="0"/>
              <a:t>The coding bit is re-purposed for this indication </a:t>
            </a:r>
          </a:p>
          <a:p>
            <a:pPr lvl="1"/>
            <a:r>
              <a:rPr lang="en-US" dirty="0"/>
              <a:t>LDPC is the only coding mode for COBF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7E4DBEA-54E6-D403-4DA4-334EC7FEF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SP6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7141C-FD95-EE6B-750A-F37DF5697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6052AE-EA3B-FABA-1F30-66DAF4F4B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8AF85E-6639-65AD-9359-762284B10D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47309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177E9AC-954A-6A15-CE84-4C90590FE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we can re-use EHT variant for the NDPA and re-use the EHT NDP for sounding in UHR?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387B812-C3BC-1925-2DEE-0A053DA1B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SP7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69277-6E2A-9332-83D1-1C9929A01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8ED54A-C0C4-EC3B-B058-64BFF98CA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919F4A-8652-C056-7BB3-4FA81A04DD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92618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B1A29BA-8C7F-3AD8-499A-A5B1EB7A7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for COBF case, the information in the NDPA for the responding AP has a unified design for joint-NDP based sounding as well as cross-BSS section of sequential sounding?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3132C58-EB23-6002-B306-FB70EB85F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SP8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2890C-7D87-FC7C-5F38-D34466603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8A99BA-B3D0-E586-1864-E7614F279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002AA6-CFAC-CC33-AAD3-189B3F6CB3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43160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F44DAF3-82A6-158F-3C97-152D74F20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the spatial config field in the user-SIG field of COBF PPDUs in UHR will re-use the same design as in UHR DL MU-MIMO?</a:t>
            </a:r>
          </a:p>
          <a:p>
            <a:pPr lvl="1"/>
            <a:r>
              <a:rPr lang="en-US" dirty="0"/>
              <a:t>Encoding table will be same as 11ax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29CBBEE-10D9-3C88-A25E-10BFB4349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SP9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69C8F-CA95-E88F-66C5-8BC13669E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E7DC58-93D0-C553-6092-9467A57A3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5C4AA-0F7F-2C14-571A-9AA0D659C7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58268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1EF668-A61F-EA3C-169F-F9C7F1158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Number of users and spatial streams in COBF</a:t>
            </a:r>
          </a:p>
          <a:p>
            <a:r>
              <a:rPr lang="en-US" dirty="0"/>
              <a:t>COBF PPDU design details</a:t>
            </a:r>
          </a:p>
          <a:p>
            <a:pPr lvl="1"/>
            <a:r>
              <a:rPr lang="en-US" dirty="0"/>
              <a:t>Common pre-UHR portion preamble across two APs</a:t>
            </a:r>
          </a:p>
          <a:p>
            <a:pPr lvl="1"/>
            <a:r>
              <a:rPr lang="en-US" dirty="0"/>
              <a:t>PPDU type indication: COBF as a separate PDDU type</a:t>
            </a:r>
          </a:p>
          <a:p>
            <a:pPr lvl="1"/>
            <a:r>
              <a:rPr lang="en-US" dirty="0"/>
              <a:t>How to resolve BSS color for per-user SIG fields in COBF PPDUs</a:t>
            </a:r>
          </a:p>
          <a:p>
            <a:pPr lvl="1"/>
            <a:r>
              <a:rPr lang="en-US" dirty="0"/>
              <a:t>BSS-wise partitioning of per-user SIG field section</a:t>
            </a:r>
          </a:p>
          <a:p>
            <a:r>
              <a:rPr lang="en-US" dirty="0"/>
              <a:t>Design for NDPA </a:t>
            </a:r>
          </a:p>
          <a:p>
            <a:pPr lvl="1"/>
            <a:r>
              <a:rPr lang="en-US" dirty="0"/>
              <a:t>NDPA variant remains same as EHT </a:t>
            </a:r>
          </a:p>
          <a:p>
            <a:pPr lvl="1"/>
            <a:r>
              <a:rPr lang="en-US" dirty="0"/>
              <a:t>Using special STA info field; Unified design for Joint and Sequential</a:t>
            </a:r>
          </a:p>
          <a:p>
            <a:pPr lvl="1"/>
            <a:r>
              <a:rPr lang="en-US" dirty="0"/>
              <a:t>We show that just one STA info field is enough</a:t>
            </a:r>
          </a:p>
          <a:p>
            <a:r>
              <a:rPr lang="en-US" dirty="0"/>
              <a:t>Straw-polls related to above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E05B139-14E1-7627-5871-DB348D150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5518C-B60D-C33B-7C58-76DE4EC90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0510C4-1C66-B31A-55E1-0E54D89D6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423FA5-B4E9-BDEA-0A59-C13B9DBDA1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25657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0E0B08-324C-0448-A4B0-FD15FC9D8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for a COBF PPDU, all the user-fields in UHR-SIG belonging to an AP and the corresponding spatial streams are contiguous?</a:t>
            </a:r>
          </a:p>
          <a:p>
            <a:pPr lvl="1"/>
            <a:r>
              <a:rPr lang="en-US" dirty="0"/>
              <a:t>The user fields of one AP are together followed by the ones of the other AP and the same holds for spatial streams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41DCEFB-F058-0072-DAE9-373B12A92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C2F8CB-839C-5ECC-1F97-D1793D3EF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A15660-F088-6706-CBA0-3BBB1D375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E0D8DE-85FA-B120-E883-DF6248D740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77001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7FEFD5E-E518-DE82-4A13-C65C31629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A069ADA-29D0-8DB9-D2C8-44B317B8F1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Other details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32454A-393C-86A9-3938-48066E77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F62FE-B334-2C23-F031-27CBCDB008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6C01B-ABBB-C182-EDD5-3A2DC90CA78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6664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5649F5-669E-5393-F373-1C3533D83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Note that there are going to be some frames exchanged between the two APs before the COBF transmission</a:t>
            </a:r>
          </a:p>
          <a:p>
            <a:endParaRPr lang="en-US" sz="1800" dirty="0"/>
          </a:p>
          <a:p>
            <a:r>
              <a:rPr lang="en-US" sz="1800" dirty="0"/>
              <a:t>A frame from initiating AP (e.g., a COBF trigger) may be used to set the NAV in BSS1</a:t>
            </a:r>
          </a:p>
          <a:p>
            <a:endParaRPr lang="en-US" sz="1800" dirty="0"/>
          </a:p>
          <a:p>
            <a:r>
              <a:rPr lang="en-US" sz="1800" dirty="0"/>
              <a:t>We may also place the responding AP’s BSS color </a:t>
            </a:r>
            <a:r>
              <a:rPr lang="en-US" sz="1800" u="sng" dirty="0"/>
              <a:t>in the version independent section</a:t>
            </a:r>
            <a:r>
              <a:rPr lang="en-US" sz="1800" dirty="0"/>
              <a:t> of the U-SIG for protection inside BSS2</a:t>
            </a:r>
          </a:p>
          <a:p>
            <a:pPr lvl="1"/>
            <a:r>
              <a:rPr lang="en-US" sz="1600" dirty="0"/>
              <a:t>Note that even </a:t>
            </a:r>
            <a:r>
              <a:rPr lang="en-US" sz="1600" dirty="0" err="1"/>
              <a:t>WiFi</a:t>
            </a:r>
            <a:r>
              <a:rPr lang="en-US" sz="1600" dirty="0"/>
              <a:t> 7 devices understand the BSS color in U-SIG at that location</a:t>
            </a:r>
          </a:p>
          <a:p>
            <a:endParaRPr lang="en-US" sz="1800" dirty="0"/>
          </a:p>
          <a:p>
            <a:r>
              <a:rPr lang="en-US" sz="1800" dirty="0"/>
              <a:t>Additionally, suggest having a rule in the specification for the case when the STA can decode U-SIG with a version number it doesn’t understand </a:t>
            </a:r>
          </a:p>
          <a:p>
            <a:pPr lvl="1"/>
            <a:r>
              <a:rPr lang="en-US" sz="1600" dirty="0"/>
              <a:t>Disable OBSS_PD based SR for such cases</a:t>
            </a:r>
          </a:p>
          <a:p>
            <a:pPr lvl="1"/>
            <a:r>
              <a:rPr lang="en-US" sz="1600" dirty="0"/>
              <a:t>Note that SR field is not in the version independent section so whenever a </a:t>
            </a:r>
            <a:r>
              <a:rPr lang="en-US" sz="1600" dirty="0" err="1"/>
              <a:t>WiFi</a:t>
            </a:r>
            <a:r>
              <a:rPr lang="en-US" sz="1600" dirty="0"/>
              <a:t> 7 STA sees a UHR PPDU, it will not have access to the SR field</a:t>
            </a:r>
          </a:p>
          <a:p>
            <a:pPr lvl="1"/>
            <a:endParaRPr lang="en-US" sz="16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CD893E1-B28B-DE42-CB8C-7B5B3A57A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Protection for COBF transmissions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E8593-74FE-13A4-EC1E-BC33DA581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A3E329-899B-69D9-2AC1-4CCB17F07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A60C35-6DE9-6D8A-7D68-2C4F6076B4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49322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256BC5-E307-0A54-8B6A-CC998F0A1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Below we show protection mechanisms to achieve good protection in both BSSs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2589061-6151-EF6E-A553-EE82EF47E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Explanation of protection mechanism for COBF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721A05-E53A-E2D6-51EB-31C75C468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E5ECBE-B92A-7E31-B5C9-213758B74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440EBF-1D09-7ECC-B62C-B8476E09B7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550F3F7C-926C-F801-6D59-13B6BD592FD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856042" y="3326409"/>
            <a:ext cx="5078413" cy="2628900"/>
            <a:chOff x="1127" y="2388"/>
            <a:chExt cx="3199" cy="1656"/>
          </a:xfrm>
        </p:grpSpPr>
        <p:sp>
          <p:nvSpPr>
            <p:cNvPr id="8" name="AutoShape 3">
              <a:extLst>
                <a:ext uri="{FF2B5EF4-FFF2-40B4-BE49-F238E27FC236}">
                  <a16:creationId xmlns:a16="http://schemas.microsoft.com/office/drawing/2014/main" id="{F7260920-D91F-8DF6-CE43-9CD4E466EC6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148" y="2388"/>
              <a:ext cx="3178" cy="1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5">
              <a:extLst>
                <a:ext uri="{FF2B5EF4-FFF2-40B4-BE49-F238E27FC236}">
                  <a16:creationId xmlns:a16="http://schemas.microsoft.com/office/drawing/2014/main" id="{80D06437-F0B0-6FC9-FB8D-35E2EF97C0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3" y="3119"/>
              <a:ext cx="2776" cy="0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B0BEC81B-D55F-C2D6-995D-3D68A1AC0D6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1" y="3082"/>
              <a:ext cx="74" cy="74"/>
            </a:xfrm>
            <a:custGeom>
              <a:avLst/>
              <a:gdLst>
                <a:gd name="T0" fmla="*/ 140 w 140"/>
                <a:gd name="T1" fmla="*/ 70 h 140"/>
                <a:gd name="T2" fmla="*/ 0 w 140"/>
                <a:gd name="T3" fmla="*/ 140 h 140"/>
                <a:gd name="T4" fmla="*/ 0 w 140"/>
                <a:gd name="T5" fmla="*/ 0 h 140"/>
                <a:gd name="T6" fmla="*/ 140 w 140"/>
                <a:gd name="T7" fmla="*/ 7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0" h="140">
                  <a:moveTo>
                    <a:pt x="140" y="70"/>
                  </a:moveTo>
                  <a:lnTo>
                    <a:pt x="0" y="140"/>
                  </a:lnTo>
                  <a:cubicBezTo>
                    <a:pt x="22" y="96"/>
                    <a:pt x="22" y="44"/>
                    <a:pt x="0" y="0"/>
                  </a:cubicBezTo>
                  <a:lnTo>
                    <a:pt x="140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7">
              <a:extLst>
                <a:ext uri="{FF2B5EF4-FFF2-40B4-BE49-F238E27FC236}">
                  <a16:creationId xmlns:a16="http://schemas.microsoft.com/office/drawing/2014/main" id="{A7CA705C-3118-E265-9FDB-A7CD340B26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8" y="2916"/>
              <a:ext cx="1011" cy="203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8">
              <a:extLst>
                <a:ext uri="{FF2B5EF4-FFF2-40B4-BE49-F238E27FC236}">
                  <a16:creationId xmlns:a16="http://schemas.microsoft.com/office/drawing/2014/main" id="{6AAAE46A-BA37-437B-EE33-08FCA89F75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8" y="2974"/>
              <a:ext cx="312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DL PPDU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783E6ADA-614D-8AE0-0D19-572B7B851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4" y="2935"/>
              <a:ext cx="489" cy="16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Sharing AP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Line 10">
              <a:extLst>
                <a:ext uri="{FF2B5EF4-FFF2-40B4-BE49-F238E27FC236}">
                  <a16:creationId xmlns:a16="http://schemas.microsoft.com/office/drawing/2014/main" id="{57DCF6D8-3284-7B57-CAC7-D83B026ED9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3" y="3727"/>
              <a:ext cx="2776" cy="0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DB9BDBAF-00C6-1207-8F7B-E76581BD4DB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1" y="3690"/>
              <a:ext cx="74" cy="74"/>
            </a:xfrm>
            <a:custGeom>
              <a:avLst/>
              <a:gdLst>
                <a:gd name="T0" fmla="*/ 140 w 140"/>
                <a:gd name="T1" fmla="*/ 70 h 140"/>
                <a:gd name="T2" fmla="*/ 0 w 140"/>
                <a:gd name="T3" fmla="*/ 140 h 140"/>
                <a:gd name="T4" fmla="*/ 0 w 140"/>
                <a:gd name="T5" fmla="*/ 0 h 140"/>
                <a:gd name="T6" fmla="*/ 140 w 140"/>
                <a:gd name="T7" fmla="*/ 7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0" h="140">
                  <a:moveTo>
                    <a:pt x="140" y="70"/>
                  </a:moveTo>
                  <a:lnTo>
                    <a:pt x="0" y="140"/>
                  </a:lnTo>
                  <a:cubicBezTo>
                    <a:pt x="22" y="96"/>
                    <a:pt x="22" y="44"/>
                    <a:pt x="0" y="0"/>
                  </a:cubicBezTo>
                  <a:lnTo>
                    <a:pt x="140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2">
              <a:extLst>
                <a:ext uri="{FF2B5EF4-FFF2-40B4-BE49-F238E27FC236}">
                  <a16:creationId xmlns:a16="http://schemas.microsoft.com/office/drawing/2014/main" id="{05131D40-5B62-A75B-ABBA-62911E58D8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8" y="3524"/>
              <a:ext cx="1011" cy="203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3">
              <a:extLst>
                <a:ext uri="{FF2B5EF4-FFF2-40B4-BE49-F238E27FC236}">
                  <a16:creationId xmlns:a16="http://schemas.microsoft.com/office/drawing/2014/main" id="{8CA712C0-8F66-42A3-1FF8-41366B96D8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8" y="3583"/>
              <a:ext cx="312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DL PPDU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4">
              <a:extLst>
                <a:ext uri="{FF2B5EF4-FFF2-40B4-BE49-F238E27FC236}">
                  <a16:creationId xmlns:a16="http://schemas.microsoft.com/office/drawing/2014/main" id="{1849B7C6-5EB4-A528-9F6D-132E385D11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7" y="3533"/>
              <a:ext cx="473" cy="16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Shared AP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9">
              <a:extLst>
                <a:ext uri="{FF2B5EF4-FFF2-40B4-BE49-F238E27FC236}">
                  <a16:creationId xmlns:a16="http://schemas.microsoft.com/office/drawing/2014/main" id="{A8DF2B8B-5E9D-9898-2FBC-40E708CD41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6" y="2916"/>
              <a:ext cx="303" cy="203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20">
              <a:extLst>
                <a:ext uri="{FF2B5EF4-FFF2-40B4-BE49-F238E27FC236}">
                  <a16:creationId xmlns:a16="http://schemas.microsoft.com/office/drawing/2014/main" id="{AEDD35A1-9BAD-0A3C-33CD-722300ADBE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9" y="2935"/>
              <a:ext cx="16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COBF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1">
              <a:extLst>
                <a:ext uri="{FF2B5EF4-FFF2-40B4-BE49-F238E27FC236}">
                  <a16:creationId xmlns:a16="http://schemas.microsoft.com/office/drawing/2014/main" id="{CDF9A517-C208-331E-1991-6F712A9BA5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5" y="3016"/>
              <a:ext cx="168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Invite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36">
              <a:extLst>
                <a:ext uri="{FF2B5EF4-FFF2-40B4-BE49-F238E27FC236}">
                  <a16:creationId xmlns:a16="http://schemas.microsoft.com/office/drawing/2014/main" id="{0BEBE209-2348-BF50-F9A7-98620DD7B2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0" y="3524"/>
              <a:ext cx="354" cy="203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37">
              <a:extLst>
                <a:ext uri="{FF2B5EF4-FFF2-40B4-BE49-F238E27FC236}">
                  <a16:creationId xmlns:a16="http://schemas.microsoft.com/office/drawing/2014/main" id="{BF64E3E2-3837-50CA-62E0-ECEC0DC6F1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9" y="3541"/>
              <a:ext cx="16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COBF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38">
              <a:extLst>
                <a:ext uri="{FF2B5EF4-FFF2-40B4-BE49-F238E27FC236}">
                  <a16:creationId xmlns:a16="http://schemas.microsoft.com/office/drawing/2014/main" id="{5D87CF23-73F7-91B6-E2E4-3DFA0156A5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" y="3622"/>
              <a:ext cx="337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Response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50">
              <a:extLst>
                <a:ext uri="{FF2B5EF4-FFF2-40B4-BE49-F238E27FC236}">
                  <a16:creationId xmlns:a16="http://schemas.microsoft.com/office/drawing/2014/main" id="{CEDEE2B9-DDDA-E659-19E8-FC660EEFD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4" y="2916"/>
              <a:ext cx="253" cy="203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51">
              <a:extLst>
                <a:ext uri="{FF2B5EF4-FFF2-40B4-BE49-F238E27FC236}">
                  <a16:creationId xmlns:a16="http://schemas.microsoft.com/office/drawing/2014/main" id="{A0F05A43-7EF3-50EA-A241-A10B79676E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9" y="2924"/>
              <a:ext cx="19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COBF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trigger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Freeform 60">
              <a:extLst>
                <a:ext uri="{FF2B5EF4-FFF2-40B4-BE49-F238E27FC236}">
                  <a16:creationId xmlns:a16="http://schemas.microsoft.com/office/drawing/2014/main" id="{C6FD4524-EFB2-B729-2BA2-EF540FA7DD1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33" y="2558"/>
              <a:ext cx="5" cy="1465"/>
            </a:xfrm>
            <a:custGeom>
              <a:avLst/>
              <a:gdLst>
                <a:gd name="T0" fmla="*/ 5 w 10"/>
                <a:gd name="T1" fmla="*/ 85 h 2773"/>
                <a:gd name="T2" fmla="*/ 5 w 10"/>
                <a:gd name="T3" fmla="*/ 0 h 2773"/>
                <a:gd name="T4" fmla="*/ 10 w 10"/>
                <a:gd name="T5" fmla="*/ 208 h 2773"/>
                <a:gd name="T6" fmla="*/ 0 w 10"/>
                <a:gd name="T7" fmla="*/ 133 h 2773"/>
                <a:gd name="T8" fmla="*/ 10 w 10"/>
                <a:gd name="T9" fmla="*/ 261 h 2773"/>
                <a:gd name="T10" fmla="*/ 0 w 10"/>
                <a:gd name="T11" fmla="*/ 336 h 2773"/>
                <a:gd name="T12" fmla="*/ 10 w 10"/>
                <a:gd name="T13" fmla="*/ 261 h 2773"/>
                <a:gd name="T14" fmla="*/ 5 w 10"/>
                <a:gd name="T15" fmla="*/ 469 h 2773"/>
                <a:gd name="T16" fmla="*/ 5 w 10"/>
                <a:gd name="T17" fmla="*/ 384 h 2773"/>
                <a:gd name="T18" fmla="*/ 10 w 10"/>
                <a:gd name="T19" fmla="*/ 592 h 2773"/>
                <a:gd name="T20" fmla="*/ 0 w 10"/>
                <a:gd name="T21" fmla="*/ 517 h 2773"/>
                <a:gd name="T22" fmla="*/ 10 w 10"/>
                <a:gd name="T23" fmla="*/ 645 h 2773"/>
                <a:gd name="T24" fmla="*/ 0 w 10"/>
                <a:gd name="T25" fmla="*/ 720 h 2773"/>
                <a:gd name="T26" fmla="*/ 10 w 10"/>
                <a:gd name="T27" fmla="*/ 645 h 2773"/>
                <a:gd name="T28" fmla="*/ 5 w 10"/>
                <a:gd name="T29" fmla="*/ 853 h 2773"/>
                <a:gd name="T30" fmla="*/ 5 w 10"/>
                <a:gd name="T31" fmla="*/ 768 h 2773"/>
                <a:gd name="T32" fmla="*/ 10 w 10"/>
                <a:gd name="T33" fmla="*/ 976 h 2773"/>
                <a:gd name="T34" fmla="*/ 0 w 10"/>
                <a:gd name="T35" fmla="*/ 901 h 2773"/>
                <a:gd name="T36" fmla="*/ 10 w 10"/>
                <a:gd name="T37" fmla="*/ 1029 h 2773"/>
                <a:gd name="T38" fmla="*/ 0 w 10"/>
                <a:gd name="T39" fmla="*/ 1104 h 2773"/>
                <a:gd name="T40" fmla="*/ 10 w 10"/>
                <a:gd name="T41" fmla="*/ 1029 h 2773"/>
                <a:gd name="T42" fmla="*/ 5 w 10"/>
                <a:gd name="T43" fmla="*/ 1237 h 2773"/>
                <a:gd name="T44" fmla="*/ 5 w 10"/>
                <a:gd name="T45" fmla="*/ 1152 h 2773"/>
                <a:gd name="T46" fmla="*/ 10 w 10"/>
                <a:gd name="T47" fmla="*/ 1360 h 2773"/>
                <a:gd name="T48" fmla="*/ 0 w 10"/>
                <a:gd name="T49" fmla="*/ 1285 h 2773"/>
                <a:gd name="T50" fmla="*/ 10 w 10"/>
                <a:gd name="T51" fmla="*/ 1413 h 2773"/>
                <a:gd name="T52" fmla="*/ 0 w 10"/>
                <a:gd name="T53" fmla="*/ 1488 h 2773"/>
                <a:gd name="T54" fmla="*/ 10 w 10"/>
                <a:gd name="T55" fmla="*/ 1413 h 2773"/>
                <a:gd name="T56" fmla="*/ 5 w 10"/>
                <a:gd name="T57" fmla="*/ 1621 h 2773"/>
                <a:gd name="T58" fmla="*/ 5 w 10"/>
                <a:gd name="T59" fmla="*/ 1536 h 2773"/>
                <a:gd name="T60" fmla="*/ 10 w 10"/>
                <a:gd name="T61" fmla="*/ 1744 h 2773"/>
                <a:gd name="T62" fmla="*/ 0 w 10"/>
                <a:gd name="T63" fmla="*/ 1669 h 2773"/>
                <a:gd name="T64" fmla="*/ 10 w 10"/>
                <a:gd name="T65" fmla="*/ 1797 h 2773"/>
                <a:gd name="T66" fmla="*/ 0 w 10"/>
                <a:gd name="T67" fmla="*/ 1872 h 2773"/>
                <a:gd name="T68" fmla="*/ 10 w 10"/>
                <a:gd name="T69" fmla="*/ 1797 h 2773"/>
                <a:gd name="T70" fmla="*/ 5 w 10"/>
                <a:gd name="T71" fmla="*/ 2005 h 2773"/>
                <a:gd name="T72" fmla="*/ 5 w 10"/>
                <a:gd name="T73" fmla="*/ 1920 h 2773"/>
                <a:gd name="T74" fmla="*/ 10 w 10"/>
                <a:gd name="T75" fmla="*/ 2128 h 2773"/>
                <a:gd name="T76" fmla="*/ 0 w 10"/>
                <a:gd name="T77" fmla="*/ 2053 h 2773"/>
                <a:gd name="T78" fmla="*/ 10 w 10"/>
                <a:gd name="T79" fmla="*/ 2181 h 2773"/>
                <a:gd name="T80" fmla="*/ 0 w 10"/>
                <a:gd name="T81" fmla="*/ 2256 h 2773"/>
                <a:gd name="T82" fmla="*/ 10 w 10"/>
                <a:gd name="T83" fmla="*/ 2181 h 2773"/>
                <a:gd name="T84" fmla="*/ 5 w 10"/>
                <a:gd name="T85" fmla="*/ 2389 h 2773"/>
                <a:gd name="T86" fmla="*/ 5 w 10"/>
                <a:gd name="T87" fmla="*/ 2304 h 2773"/>
                <a:gd name="T88" fmla="*/ 10 w 10"/>
                <a:gd name="T89" fmla="*/ 2512 h 2773"/>
                <a:gd name="T90" fmla="*/ 0 w 10"/>
                <a:gd name="T91" fmla="*/ 2437 h 2773"/>
                <a:gd name="T92" fmla="*/ 10 w 10"/>
                <a:gd name="T93" fmla="*/ 2565 h 2773"/>
                <a:gd name="T94" fmla="*/ 0 w 10"/>
                <a:gd name="T95" fmla="*/ 2640 h 2773"/>
                <a:gd name="T96" fmla="*/ 10 w 10"/>
                <a:gd name="T97" fmla="*/ 2565 h 2773"/>
                <a:gd name="T98" fmla="*/ 5 w 10"/>
                <a:gd name="T99" fmla="*/ 2773 h 2773"/>
                <a:gd name="T100" fmla="*/ 5 w 10"/>
                <a:gd name="T101" fmla="*/ 2688 h 2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" h="2773">
                  <a:moveTo>
                    <a:pt x="10" y="5"/>
                  </a:moveTo>
                  <a:lnTo>
                    <a:pt x="10" y="80"/>
                  </a:lnTo>
                  <a:cubicBezTo>
                    <a:pt x="10" y="83"/>
                    <a:pt x="8" y="85"/>
                    <a:pt x="5" y="85"/>
                  </a:cubicBezTo>
                  <a:cubicBezTo>
                    <a:pt x="2" y="85"/>
                    <a:pt x="0" y="83"/>
                    <a:pt x="0" y="80"/>
                  </a:cubicBezTo>
                  <a:lnTo>
                    <a:pt x="0" y="5"/>
                  </a:lnTo>
                  <a:cubicBezTo>
                    <a:pt x="0" y="2"/>
                    <a:pt x="2" y="0"/>
                    <a:pt x="5" y="0"/>
                  </a:cubicBezTo>
                  <a:cubicBezTo>
                    <a:pt x="8" y="0"/>
                    <a:pt x="10" y="2"/>
                    <a:pt x="10" y="5"/>
                  </a:cubicBezTo>
                  <a:close/>
                  <a:moveTo>
                    <a:pt x="10" y="133"/>
                  </a:moveTo>
                  <a:lnTo>
                    <a:pt x="10" y="208"/>
                  </a:lnTo>
                  <a:cubicBezTo>
                    <a:pt x="10" y="211"/>
                    <a:pt x="8" y="213"/>
                    <a:pt x="5" y="213"/>
                  </a:cubicBezTo>
                  <a:cubicBezTo>
                    <a:pt x="2" y="213"/>
                    <a:pt x="0" y="211"/>
                    <a:pt x="0" y="208"/>
                  </a:cubicBezTo>
                  <a:lnTo>
                    <a:pt x="0" y="133"/>
                  </a:lnTo>
                  <a:cubicBezTo>
                    <a:pt x="0" y="130"/>
                    <a:pt x="2" y="128"/>
                    <a:pt x="5" y="128"/>
                  </a:cubicBezTo>
                  <a:cubicBezTo>
                    <a:pt x="8" y="128"/>
                    <a:pt x="10" y="130"/>
                    <a:pt x="10" y="133"/>
                  </a:cubicBezTo>
                  <a:close/>
                  <a:moveTo>
                    <a:pt x="10" y="261"/>
                  </a:moveTo>
                  <a:lnTo>
                    <a:pt x="10" y="336"/>
                  </a:lnTo>
                  <a:cubicBezTo>
                    <a:pt x="10" y="339"/>
                    <a:pt x="8" y="341"/>
                    <a:pt x="5" y="341"/>
                  </a:cubicBezTo>
                  <a:cubicBezTo>
                    <a:pt x="2" y="341"/>
                    <a:pt x="0" y="339"/>
                    <a:pt x="0" y="336"/>
                  </a:cubicBezTo>
                  <a:lnTo>
                    <a:pt x="0" y="261"/>
                  </a:lnTo>
                  <a:cubicBezTo>
                    <a:pt x="0" y="258"/>
                    <a:pt x="2" y="256"/>
                    <a:pt x="5" y="256"/>
                  </a:cubicBezTo>
                  <a:cubicBezTo>
                    <a:pt x="8" y="256"/>
                    <a:pt x="10" y="258"/>
                    <a:pt x="10" y="261"/>
                  </a:cubicBezTo>
                  <a:close/>
                  <a:moveTo>
                    <a:pt x="10" y="389"/>
                  </a:moveTo>
                  <a:lnTo>
                    <a:pt x="10" y="464"/>
                  </a:lnTo>
                  <a:cubicBezTo>
                    <a:pt x="10" y="467"/>
                    <a:pt x="8" y="469"/>
                    <a:pt x="5" y="469"/>
                  </a:cubicBezTo>
                  <a:cubicBezTo>
                    <a:pt x="2" y="469"/>
                    <a:pt x="0" y="467"/>
                    <a:pt x="0" y="464"/>
                  </a:cubicBezTo>
                  <a:lnTo>
                    <a:pt x="0" y="389"/>
                  </a:lnTo>
                  <a:cubicBezTo>
                    <a:pt x="0" y="386"/>
                    <a:pt x="2" y="384"/>
                    <a:pt x="5" y="384"/>
                  </a:cubicBezTo>
                  <a:cubicBezTo>
                    <a:pt x="8" y="384"/>
                    <a:pt x="10" y="386"/>
                    <a:pt x="10" y="389"/>
                  </a:cubicBezTo>
                  <a:close/>
                  <a:moveTo>
                    <a:pt x="10" y="517"/>
                  </a:moveTo>
                  <a:lnTo>
                    <a:pt x="10" y="592"/>
                  </a:lnTo>
                  <a:cubicBezTo>
                    <a:pt x="10" y="595"/>
                    <a:pt x="8" y="597"/>
                    <a:pt x="5" y="597"/>
                  </a:cubicBezTo>
                  <a:cubicBezTo>
                    <a:pt x="2" y="597"/>
                    <a:pt x="0" y="595"/>
                    <a:pt x="0" y="592"/>
                  </a:cubicBezTo>
                  <a:lnTo>
                    <a:pt x="0" y="517"/>
                  </a:lnTo>
                  <a:cubicBezTo>
                    <a:pt x="0" y="514"/>
                    <a:pt x="2" y="512"/>
                    <a:pt x="5" y="512"/>
                  </a:cubicBezTo>
                  <a:cubicBezTo>
                    <a:pt x="8" y="512"/>
                    <a:pt x="10" y="514"/>
                    <a:pt x="10" y="517"/>
                  </a:cubicBezTo>
                  <a:close/>
                  <a:moveTo>
                    <a:pt x="10" y="645"/>
                  </a:moveTo>
                  <a:lnTo>
                    <a:pt x="10" y="720"/>
                  </a:lnTo>
                  <a:cubicBezTo>
                    <a:pt x="10" y="723"/>
                    <a:pt x="8" y="725"/>
                    <a:pt x="5" y="725"/>
                  </a:cubicBezTo>
                  <a:cubicBezTo>
                    <a:pt x="2" y="725"/>
                    <a:pt x="0" y="723"/>
                    <a:pt x="0" y="720"/>
                  </a:cubicBezTo>
                  <a:lnTo>
                    <a:pt x="0" y="645"/>
                  </a:lnTo>
                  <a:cubicBezTo>
                    <a:pt x="0" y="642"/>
                    <a:pt x="2" y="640"/>
                    <a:pt x="5" y="640"/>
                  </a:cubicBezTo>
                  <a:cubicBezTo>
                    <a:pt x="8" y="640"/>
                    <a:pt x="10" y="642"/>
                    <a:pt x="10" y="645"/>
                  </a:cubicBezTo>
                  <a:close/>
                  <a:moveTo>
                    <a:pt x="10" y="773"/>
                  </a:moveTo>
                  <a:lnTo>
                    <a:pt x="10" y="848"/>
                  </a:lnTo>
                  <a:cubicBezTo>
                    <a:pt x="10" y="851"/>
                    <a:pt x="8" y="853"/>
                    <a:pt x="5" y="853"/>
                  </a:cubicBezTo>
                  <a:cubicBezTo>
                    <a:pt x="2" y="853"/>
                    <a:pt x="0" y="851"/>
                    <a:pt x="0" y="848"/>
                  </a:cubicBezTo>
                  <a:lnTo>
                    <a:pt x="0" y="773"/>
                  </a:lnTo>
                  <a:cubicBezTo>
                    <a:pt x="0" y="770"/>
                    <a:pt x="2" y="768"/>
                    <a:pt x="5" y="768"/>
                  </a:cubicBezTo>
                  <a:cubicBezTo>
                    <a:pt x="8" y="768"/>
                    <a:pt x="10" y="770"/>
                    <a:pt x="10" y="773"/>
                  </a:cubicBezTo>
                  <a:close/>
                  <a:moveTo>
                    <a:pt x="10" y="901"/>
                  </a:moveTo>
                  <a:lnTo>
                    <a:pt x="10" y="976"/>
                  </a:lnTo>
                  <a:cubicBezTo>
                    <a:pt x="10" y="979"/>
                    <a:pt x="8" y="981"/>
                    <a:pt x="5" y="981"/>
                  </a:cubicBezTo>
                  <a:cubicBezTo>
                    <a:pt x="2" y="981"/>
                    <a:pt x="0" y="979"/>
                    <a:pt x="0" y="976"/>
                  </a:cubicBezTo>
                  <a:lnTo>
                    <a:pt x="0" y="901"/>
                  </a:lnTo>
                  <a:cubicBezTo>
                    <a:pt x="0" y="898"/>
                    <a:pt x="2" y="896"/>
                    <a:pt x="5" y="896"/>
                  </a:cubicBezTo>
                  <a:cubicBezTo>
                    <a:pt x="8" y="896"/>
                    <a:pt x="10" y="898"/>
                    <a:pt x="10" y="901"/>
                  </a:cubicBezTo>
                  <a:close/>
                  <a:moveTo>
                    <a:pt x="10" y="1029"/>
                  </a:moveTo>
                  <a:lnTo>
                    <a:pt x="10" y="1104"/>
                  </a:lnTo>
                  <a:cubicBezTo>
                    <a:pt x="10" y="1107"/>
                    <a:pt x="8" y="1109"/>
                    <a:pt x="5" y="1109"/>
                  </a:cubicBezTo>
                  <a:cubicBezTo>
                    <a:pt x="2" y="1109"/>
                    <a:pt x="0" y="1107"/>
                    <a:pt x="0" y="1104"/>
                  </a:cubicBezTo>
                  <a:lnTo>
                    <a:pt x="0" y="1029"/>
                  </a:lnTo>
                  <a:cubicBezTo>
                    <a:pt x="0" y="1026"/>
                    <a:pt x="2" y="1024"/>
                    <a:pt x="5" y="1024"/>
                  </a:cubicBezTo>
                  <a:cubicBezTo>
                    <a:pt x="8" y="1024"/>
                    <a:pt x="10" y="1026"/>
                    <a:pt x="10" y="1029"/>
                  </a:cubicBezTo>
                  <a:close/>
                  <a:moveTo>
                    <a:pt x="10" y="1157"/>
                  </a:moveTo>
                  <a:lnTo>
                    <a:pt x="10" y="1232"/>
                  </a:lnTo>
                  <a:cubicBezTo>
                    <a:pt x="10" y="1235"/>
                    <a:pt x="8" y="1237"/>
                    <a:pt x="5" y="1237"/>
                  </a:cubicBezTo>
                  <a:cubicBezTo>
                    <a:pt x="2" y="1237"/>
                    <a:pt x="0" y="1235"/>
                    <a:pt x="0" y="1232"/>
                  </a:cubicBezTo>
                  <a:lnTo>
                    <a:pt x="0" y="1157"/>
                  </a:lnTo>
                  <a:cubicBezTo>
                    <a:pt x="0" y="1154"/>
                    <a:pt x="2" y="1152"/>
                    <a:pt x="5" y="1152"/>
                  </a:cubicBezTo>
                  <a:cubicBezTo>
                    <a:pt x="8" y="1152"/>
                    <a:pt x="10" y="1154"/>
                    <a:pt x="10" y="1157"/>
                  </a:cubicBezTo>
                  <a:close/>
                  <a:moveTo>
                    <a:pt x="10" y="1285"/>
                  </a:moveTo>
                  <a:lnTo>
                    <a:pt x="10" y="1360"/>
                  </a:lnTo>
                  <a:cubicBezTo>
                    <a:pt x="10" y="1363"/>
                    <a:pt x="8" y="1365"/>
                    <a:pt x="5" y="1365"/>
                  </a:cubicBezTo>
                  <a:cubicBezTo>
                    <a:pt x="2" y="1365"/>
                    <a:pt x="0" y="1363"/>
                    <a:pt x="0" y="1360"/>
                  </a:cubicBezTo>
                  <a:lnTo>
                    <a:pt x="0" y="1285"/>
                  </a:lnTo>
                  <a:cubicBezTo>
                    <a:pt x="0" y="1282"/>
                    <a:pt x="2" y="1280"/>
                    <a:pt x="5" y="1280"/>
                  </a:cubicBezTo>
                  <a:cubicBezTo>
                    <a:pt x="8" y="1280"/>
                    <a:pt x="10" y="1282"/>
                    <a:pt x="10" y="1285"/>
                  </a:cubicBezTo>
                  <a:close/>
                  <a:moveTo>
                    <a:pt x="10" y="1413"/>
                  </a:moveTo>
                  <a:lnTo>
                    <a:pt x="10" y="1488"/>
                  </a:lnTo>
                  <a:cubicBezTo>
                    <a:pt x="10" y="1491"/>
                    <a:pt x="8" y="1493"/>
                    <a:pt x="5" y="1493"/>
                  </a:cubicBezTo>
                  <a:cubicBezTo>
                    <a:pt x="2" y="1493"/>
                    <a:pt x="0" y="1491"/>
                    <a:pt x="0" y="1488"/>
                  </a:cubicBezTo>
                  <a:lnTo>
                    <a:pt x="0" y="1413"/>
                  </a:lnTo>
                  <a:cubicBezTo>
                    <a:pt x="0" y="1410"/>
                    <a:pt x="2" y="1408"/>
                    <a:pt x="5" y="1408"/>
                  </a:cubicBezTo>
                  <a:cubicBezTo>
                    <a:pt x="8" y="1408"/>
                    <a:pt x="10" y="1410"/>
                    <a:pt x="10" y="1413"/>
                  </a:cubicBezTo>
                  <a:close/>
                  <a:moveTo>
                    <a:pt x="10" y="1541"/>
                  </a:moveTo>
                  <a:lnTo>
                    <a:pt x="10" y="1616"/>
                  </a:lnTo>
                  <a:cubicBezTo>
                    <a:pt x="10" y="1619"/>
                    <a:pt x="8" y="1621"/>
                    <a:pt x="5" y="1621"/>
                  </a:cubicBezTo>
                  <a:cubicBezTo>
                    <a:pt x="2" y="1621"/>
                    <a:pt x="0" y="1619"/>
                    <a:pt x="0" y="1616"/>
                  </a:cubicBezTo>
                  <a:lnTo>
                    <a:pt x="0" y="1541"/>
                  </a:lnTo>
                  <a:cubicBezTo>
                    <a:pt x="0" y="1538"/>
                    <a:pt x="2" y="1536"/>
                    <a:pt x="5" y="1536"/>
                  </a:cubicBezTo>
                  <a:cubicBezTo>
                    <a:pt x="8" y="1536"/>
                    <a:pt x="10" y="1538"/>
                    <a:pt x="10" y="1541"/>
                  </a:cubicBezTo>
                  <a:close/>
                  <a:moveTo>
                    <a:pt x="10" y="1669"/>
                  </a:moveTo>
                  <a:lnTo>
                    <a:pt x="10" y="1744"/>
                  </a:lnTo>
                  <a:cubicBezTo>
                    <a:pt x="10" y="1747"/>
                    <a:pt x="8" y="1749"/>
                    <a:pt x="5" y="1749"/>
                  </a:cubicBezTo>
                  <a:cubicBezTo>
                    <a:pt x="2" y="1749"/>
                    <a:pt x="0" y="1747"/>
                    <a:pt x="0" y="1744"/>
                  </a:cubicBezTo>
                  <a:lnTo>
                    <a:pt x="0" y="1669"/>
                  </a:lnTo>
                  <a:cubicBezTo>
                    <a:pt x="0" y="1666"/>
                    <a:pt x="2" y="1664"/>
                    <a:pt x="5" y="1664"/>
                  </a:cubicBezTo>
                  <a:cubicBezTo>
                    <a:pt x="8" y="1664"/>
                    <a:pt x="10" y="1666"/>
                    <a:pt x="10" y="1669"/>
                  </a:cubicBezTo>
                  <a:close/>
                  <a:moveTo>
                    <a:pt x="10" y="1797"/>
                  </a:moveTo>
                  <a:lnTo>
                    <a:pt x="10" y="1872"/>
                  </a:lnTo>
                  <a:cubicBezTo>
                    <a:pt x="10" y="1875"/>
                    <a:pt x="8" y="1877"/>
                    <a:pt x="5" y="1877"/>
                  </a:cubicBezTo>
                  <a:cubicBezTo>
                    <a:pt x="2" y="1877"/>
                    <a:pt x="0" y="1875"/>
                    <a:pt x="0" y="1872"/>
                  </a:cubicBezTo>
                  <a:lnTo>
                    <a:pt x="0" y="1797"/>
                  </a:lnTo>
                  <a:cubicBezTo>
                    <a:pt x="0" y="1794"/>
                    <a:pt x="2" y="1792"/>
                    <a:pt x="5" y="1792"/>
                  </a:cubicBezTo>
                  <a:cubicBezTo>
                    <a:pt x="8" y="1792"/>
                    <a:pt x="10" y="1794"/>
                    <a:pt x="10" y="1797"/>
                  </a:cubicBezTo>
                  <a:close/>
                  <a:moveTo>
                    <a:pt x="10" y="1925"/>
                  </a:moveTo>
                  <a:lnTo>
                    <a:pt x="10" y="2000"/>
                  </a:lnTo>
                  <a:cubicBezTo>
                    <a:pt x="10" y="2003"/>
                    <a:pt x="8" y="2005"/>
                    <a:pt x="5" y="2005"/>
                  </a:cubicBezTo>
                  <a:cubicBezTo>
                    <a:pt x="2" y="2005"/>
                    <a:pt x="0" y="2003"/>
                    <a:pt x="0" y="2000"/>
                  </a:cubicBezTo>
                  <a:lnTo>
                    <a:pt x="0" y="1925"/>
                  </a:lnTo>
                  <a:cubicBezTo>
                    <a:pt x="0" y="1922"/>
                    <a:pt x="2" y="1920"/>
                    <a:pt x="5" y="1920"/>
                  </a:cubicBezTo>
                  <a:cubicBezTo>
                    <a:pt x="8" y="1920"/>
                    <a:pt x="10" y="1922"/>
                    <a:pt x="10" y="1925"/>
                  </a:cubicBezTo>
                  <a:close/>
                  <a:moveTo>
                    <a:pt x="10" y="2053"/>
                  </a:moveTo>
                  <a:lnTo>
                    <a:pt x="10" y="2128"/>
                  </a:lnTo>
                  <a:cubicBezTo>
                    <a:pt x="10" y="2131"/>
                    <a:pt x="8" y="2133"/>
                    <a:pt x="5" y="2133"/>
                  </a:cubicBezTo>
                  <a:cubicBezTo>
                    <a:pt x="2" y="2133"/>
                    <a:pt x="0" y="2131"/>
                    <a:pt x="0" y="2128"/>
                  </a:cubicBezTo>
                  <a:lnTo>
                    <a:pt x="0" y="2053"/>
                  </a:lnTo>
                  <a:cubicBezTo>
                    <a:pt x="0" y="2050"/>
                    <a:pt x="2" y="2048"/>
                    <a:pt x="5" y="2048"/>
                  </a:cubicBezTo>
                  <a:cubicBezTo>
                    <a:pt x="8" y="2048"/>
                    <a:pt x="10" y="2050"/>
                    <a:pt x="10" y="2053"/>
                  </a:cubicBezTo>
                  <a:close/>
                  <a:moveTo>
                    <a:pt x="10" y="2181"/>
                  </a:moveTo>
                  <a:lnTo>
                    <a:pt x="10" y="2256"/>
                  </a:lnTo>
                  <a:cubicBezTo>
                    <a:pt x="10" y="2259"/>
                    <a:pt x="8" y="2261"/>
                    <a:pt x="5" y="2261"/>
                  </a:cubicBezTo>
                  <a:cubicBezTo>
                    <a:pt x="2" y="2261"/>
                    <a:pt x="0" y="2259"/>
                    <a:pt x="0" y="2256"/>
                  </a:cubicBezTo>
                  <a:lnTo>
                    <a:pt x="0" y="2181"/>
                  </a:lnTo>
                  <a:cubicBezTo>
                    <a:pt x="0" y="2178"/>
                    <a:pt x="2" y="2176"/>
                    <a:pt x="5" y="2176"/>
                  </a:cubicBezTo>
                  <a:cubicBezTo>
                    <a:pt x="8" y="2176"/>
                    <a:pt x="10" y="2178"/>
                    <a:pt x="10" y="2181"/>
                  </a:cubicBezTo>
                  <a:close/>
                  <a:moveTo>
                    <a:pt x="10" y="2309"/>
                  </a:moveTo>
                  <a:lnTo>
                    <a:pt x="10" y="2384"/>
                  </a:lnTo>
                  <a:cubicBezTo>
                    <a:pt x="10" y="2387"/>
                    <a:pt x="8" y="2389"/>
                    <a:pt x="5" y="2389"/>
                  </a:cubicBezTo>
                  <a:cubicBezTo>
                    <a:pt x="2" y="2389"/>
                    <a:pt x="0" y="2387"/>
                    <a:pt x="0" y="2384"/>
                  </a:cubicBezTo>
                  <a:lnTo>
                    <a:pt x="0" y="2309"/>
                  </a:lnTo>
                  <a:cubicBezTo>
                    <a:pt x="0" y="2306"/>
                    <a:pt x="2" y="2304"/>
                    <a:pt x="5" y="2304"/>
                  </a:cubicBezTo>
                  <a:cubicBezTo>
                    <a:pt x="8" y="2304"/>
                    <a:pt x="10" y="2306"/>
                    <a:pt x="10" y="2309"/>
                  </a:cubicBezTo>
                  <a:close/>
                  <a:moveTo>
                    <a:pt x="10" y="2437"/>
                  </a:moveTo>
                  <a:lnTo>
                    <a:pt x="10" y="2512"/>
                  </a:lnTo>
                  <a:cubicBezTo>
                    <a:pt x="10" y="2515"/>
                    <a:pt x="8" y="2517"/>
                    <a:pt x="5" y="2517"/>
                  </a:cubicBezTo>
                  <a:cubicBezTo>
                    <a:pt x="2" y="2517"/>
                    <a:pt x="0" y="2515"/>
                    <a:pt x="0" y="2512"/>
                  </a:cubicBezTo>
                  <a:lnTo>
                    <a:pt x="0" y="2437"/>
                  </a:lnTo>
                  <a:cubicBezTo>
                    <a:pt x="0" y="2434"/>
                    <a:pt x="2" y="2432"/>
                    <a:pt x="5" y="2432"/>
                  </a:cubicBezTo>
                  <a:cubicBezTo>
                    <a:pt x="8" y="2432"/>
                    <a:pt x="10" y="2434"/>
                    <a:pt x="10" y="2437"/>
                  </a:cubicBezTo>
                  <a:close/>
                  <a:moveTo>
                    <a:pt x="10" y="2565"/>
                  </a:moveTo>
                  <a:lnTo>
                    <a:pt x="10" y="2640"/>
                  </a:lnTo>
                  <a:cubicBezTo>
                    <a:pt x="10" y="2643"/>
                    <a:pt x="8" y="2645"/>
                    <a:pt x="5" y="2645"/>
                  </a:cubicBezTo>
                  <a:cubicBezTo>
                    <a:pt x="2" y="2645"/>
                    <a:pt x="0" y="2643"/>
                    <a:pt x="0" y="2640"/>
                  </a:cubicBezTo>
                  <a:lnTo>
                    <a:pt x="0" y="2565"/>
                  </a:lnTo>
                  <a:cubicBezTo>
                    <a:pt x="0" y="2562"/>
                    <a:pt x="2" y="2560"/>
                    <a:pt x="5" y="2560"/>
                  </a:cubicBezTo>
                  <a:cubicBezTo>
                    <a:pt x="8" y="2560"/>
                    <a:pt x="10" y="2562"/>
                    <a:pt x="10" y="2565"/>
                  </a:cubicBezTo>
                  <a:close/>
                  <a:moveTo>
                    <a:pt x="10" y="2693"/>
                  </a:moveTo>
                  <a:lnTo>
                    <a:pt x="10" y="2768"/>
                  </a:lnTo>
                  <a:cubicBezTo>
                    <a:pt x="10" y="2771"/>
                    <a:pt x="8" y="2773"/>
                    <a:pt x="5" y="2773"/>
                  </a:cubicBezTo>
                  <a:cubicBezTo>
                    <a:pt x="2" y="2773"/>
                    <a:pt x="0" y="2771"/>
                    <a:pt x="0" y="2768"/>
                  </a:cubicBezTo>
                  <a:lnTo>
                    <a:pt x="0" y="2693"/>
                  </a:lnTo>
                  <a:cubicBezTo>
                    <a:pt x="0" y="2690"/>
                    <a:pt x="2" y="2688"/>
                    <a:pt x="5" y="2688"/>
                  </a:cubicBezTo>
                  <a:cubicBezTo>
                    <a:pt x="8" y="2688"/>
                    <a:pt x="10" y="2690"/>
                    <a:pt x="10" y="2693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61">
              <a:extLst>
                <a:ext uri="{FF2B5EF4-FFF2-40B4-BE49-F238E27FC236}">
                  <a16:creationId xmlns:a16="http://schemas.microsoft.com/office/drawing/2014/main" id="{F42B09E6-4E23-3957-4281-1885C7C10DD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66" y="2558"/>
              <a:ext cx="6" cy="1465"/>
            </a:xfrm>
            <a:custGeom>
              <a:avLst/>
              <a:gdLst>
                <a:gd name="T0" fmla="*/ 5 w 10"/>
                <a:gd name="T1" fmla="*/ 85 h 2773"/>
                <a:gd name="T2" fmla="*/ 5 w 10"/>
                <a:gd name="T3" fmla="*/ 0 h 2773"/>
                <a:gd name="T4" fmla="*/ 10 w 10"/>
                <a:gd name="T5" fmla="*/ 208 h 2773"/>
                <a:gd name="T6" fmla="*/ 0 w 10"/>
                <a:gd name="T7" fmla="*/ 133 h 2773"/>
                <a:gd name="T8" fmla="*/ 10 w 10"/>
                <a:gd name="T9" fmla="*/ 261 h 2773"/>
                <a:gd name="T10" fmla="*/ 0 w 10"/>
                <a:gd name="T11" fmla="*/ 336 h 2773"/>
                <a:gd name="T12" fmla="*/ 10 w 10"/>
                <a:gd name="T13" fmla="*/ 261 h 2773"/>
                <a:gd name="T14" fmla="*/ 5 w 10"/>
                <a:gd name="T15" fmla="*/ 469 h 2773"/>
                <a:gd name="T16" fmla="*/ 5 w 10"/>
                <a:gd name="T17" fmla="*/ 384 h 2773"/>
                <a:gd name="T18" fmla="*/ 10 w 10"/>
                <a:gd name="T19" fmla="*/ 592 h 2773"/>
                <a:gd name="T20" fmla="*/ 0 w 10"/>
                <a:gd name="T21" fmla="*/ 517 h 2773"/>
                <a:gd name="T22" fmla="*/ 10 w 10"/>
                <a:gd name="T23" fmla="*/ 645 h 2773"/>
                <a:gd name="T24" fmla="*/ 0 w 10"/>
                <a:gd name="T25" fmla="*/ 720 h 2773"/>
                <a:gd name="T26" fmla="*/ 10 w 10"/>
                <a:gd name="T27" fmla="*/ 645 h 2773"/>
                <a:gd name="T28" fmla="*/ 5 w 10"/>
                <a:gd name="T29" fmla="*/ 853 h 2773"/>
                <a:gd name="T30" fmla="*/ 5 w 10"/>
                <a:gd name="T31" fmla="*/ 768 h 2773"/>
                <a:gd name="T32" fmla="*/ 10 w 10"/>
                <a:gd name="T33" fmla="*/ 976 h 2773"/>
                <a:gd name="T34" fmla="*/ 0 w 10"/>
                <a:gd name="T35" fmla="*/ 901 h 2773"/>
                <a:gd name="T36" fmla="*/ 10 w 10"/>
                <a:gd name="T37" fmla="*/ 1029 h 2773"/>
                <a:gd name="T38" fmla="*/ 0 w 10"/>
                <a:gd name="T39" fmla="*/ 1104 h 2773"/>
                <a:gd name="T40" fmla="*/ 10 w 10"/>
                <a:gd name="T41" fmla="*/ 1029 h 2773"/>
                <a:gd name="T42" fmla="*/ 5 w 10"/>
                <a:gd name="T43" fmla="*/ 1237 h 2773"/>
                <a:gd name="T44" fmla="*/ 5 w 10"/>
                <a:gd name="T45" fmla="*/ 1152 h 2773"/>
                <a:gd name="T46" fmla="*/ 10 w 10"/>
                <a:gd name="T47" fmla="*/ 1360 h 2773"/>
                <a:gd name="T48" fmla="*/ 0 w 10"/>
                <a:gd name="T49" fmla="*/ 1285 h 2773"/>
                <a:gd name="T50" fmla="*/ 10 w 10"/>
                <a:gd name="T51" fmla="*/ 1413 h 2773"/>
                <a:gd name="T52" fmla="*/ 0 w 10"/>
                <a:gd name="T53" fmla="*/ 1488 h 2773"/>
                <a:gd name="T54" fmla="*/ 10 w 10"/>
                <a:gd name="T55" fmla="*/ 1413 h 2773"/>
                <a:gd name="T56" fmla="*/ 5 w 10"/>
                <a:gd name="T57" fmla="*/ 1621 h 2773"/>
                <a:gd name="T58" fmla="*/ 5 w 10"/>
                <a:gd name="T59" fmla="*/ 1536 h 2773"/>
                <a:gd name="T60" fmla="*/ 10 w 10"/>
                <a:gd name="T61" fmla="*/ 1744 h 2773"/>
                <a:gd name="T62" fmla="*/ 0 w 10"/>
                <a:gd name="T63" fmla="*/ 1669 h 2773"/>
                <a:gd name="T64" fmla="*/ 10 w 10"/>
                <a:gd name="T65" fmla="*/ 1797 h 2773"/>
                <a:gd name="T66" fmla="*/ 0 w 10"/>
                <a:gd name="T67" fmla="*/ 1872 h 2773"/>
                <a:gd name="T68" fmla="*/ 10 w 10"/>
                <a:gd name="T69" fmla="*/ 1797 h 2773"/>
                <a:gd name="T70" fmla="*/ 5 w 10"/>
                <a:gd name="T71" fmla="*/ 2005 h 2773"/>
                <a:gd name="T72" fmla="*/ 5 w 10"/>
                <a:gd name="T73" fmla="*/ 1920 h 2773"/>
                <a:gd name="T74" fmla="*/ 10 w 10"/>
                <a:gd name="T75" fmla="*/ 2128 h 2773"/>
                <a:gd name="T76" fmla="*/ 0 w 10"/>
                <a:gd name="T77" fmla="*/ 2053 h 2773"/>
                <a:gd name="T78" fmla="*/ 10 w 10"/>
                <a:gd name="T79" fmla="*/ 2181 h 2773"/>
                <a:gd name="T80" fmla="*/ 0 w 10"/>
                <a:gd name="T81" fmla="*/ 2256 h 2773"/>
                <a:gd name="T82" fmla="*/ 10 w 10"/>
                <a:gd name="T83" fmla="*/ 2181 h 2773"/>
                <a:gd name="T84" fmla="*/ 5 w 10"/>
                <a:gd name="T85" fmla="*/ 2389 h 2773"/>
                <a:gd name="T86" fmla="*/ 5 w 10"/>
                <a:gd name="T87" fmla="*/ 2304 h 2773"/>
                <a:gd name="T88" fmla="*/ 10 w 10"/>
                <a:gd name="T89" fmla="*/ 2512 h 2773"/>
                <a:gd name="T90" fmla="*/ 0 w 10"/>
                <a:gd name="T91" fmla="*/ 2437 h 2773"/>
                <a:gd name="T92" fmla="*/ 10 w 10"/>
                <a:gd name="T93" fmla="*/ 2565 h 2773"/>
                <a:gd name="T94" fmla="*/ 0 w 10"/>
                <a:gd name="T95" fmla="*/ 2640 h 2773"/>
                <a:gd name="T96" fmla="*/ 10 w 10"/>
                <a:gd name="T97" fmla="*/ 2565 h 2773"/>
                <a:gd name="T98" fmla="*/ 5 w 10"/>
                <a:gd name="T99" fmla="*/ 2773 h 2773"/>
                <a:gd name="T100" fmla="*/ 5 w 10"/>
                <a:gd name="T101" fmla="*/ 2688 h 2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" h="2773">
                  <a:moveTo>
                    <a:pt x="10" y="5"/>
                  </a:moveTo>
                  <a:lnTo>
                    <a:pt x="10" y="80"/>
                  </a:lnTo>
                  <a:cubicBezTo>
                    <a:pt x="10" y="83"/>
                    <a:pt x="8" y="85"/>
                    <a:pt x="5" y="85"/>
                  </a:cubicBezTo>
                  <a:cubicBezTo>
                    <a:pt x="2" y="85"/>
                    <a:pt x="0" y="83"/>
                    <a:pt x="0" y="80"/>
                  </a:cubicBezTo>
                  <a:lnTo>
                    <a:pt x="0" y="5"/>
                  </a:lnTo>
                  <a:cubicBezTo>
                    <a:pt x="0" y="2"/>
                    <a:pt x="2" y="0"/>
                    <a:pt x="5" y="0"/>
                  </a:cubicBezTo>
                  <a:cubicBezTo>
                    <a:pt x="8" y="0"/>
                    <a:pt x="10" y="2"/>
                    <a:pt x="10" y="5"/>
                  </a:cubicBezTo>
                  <a:close/>
                  <a:moveTo>
                    <a:pt x="10" y="133"/>
                  </a:moveTo>
                  <a:lnTo>
                    <a:pt x="10" y="208"/>
                  </a:lnTo>
                  <a:cubicBezTo>
                    <a:pt x="10" y="211"/>
                    <a:pt x="8" y="213"/>
                    <a:pt x="5" y="213"/>
                  </a:cubicBezTo>
                  <a:cubicBezTo>
                    <a:pt x="2" y="213"/>
                    <a:pt x="0" y="211"/>
                    <a:pt x="0" y="208"/>
                  </a:cubicBezTo>
                  <a:lnTo>
                    <a:pt x="0" y="133"/>
                  </a:lnTo>
                  <a:cubicBezTo>
                    <a:pt x="0" y="130"/>
                    <a:pt x="2" y="128"/>
                    <a:pt x="5" y="128"/>
                  </a:cubicBezTo>
                  <a:cubicBezTo>
                    <a:pt x="8" y="128"/>
                    <a:pt x="10" y="130"/>
                    <a:pt x="10" y="133"/>
                  </a:cubicBezTo>
                  <a:close/>
                  <a:moveTo>
                    <a:pt x="10" y="261"/>
                  </a:moveTo>
                  <a:lnTo>
                    <a:pt x="10" y="336"/>
                  </a:lnTo>
                  <a:cubicBezTo>
                    <a:pt x="10" y="339"/>
                    <a:pt x="8" y="341"/>
                    <a:pt x="5" y="341"/>
                  </a:cubicBezTo>
                  <a:cubicBezTo>
                    <a:pt x="2" y="341"/>
                    <a:pt x="0" y="339"/>
                    <a:pt x="0" y="336"/>
                  </a:cubicBezTo>
                  <a:lnTo>
                    <a:pt x="0" y="261"/>
                  </a:lnTo>
                  <a:cubicBezTo>
                    <a:pt x="0" y="258"/>
                    <a:pt x="2" y="256"/>
                    <a:pt x="5" y="256"/>
                  </a:cubicBezTo>
                  <a:cubicBezTo>
                    <a:pt x="8" y="256"/>
                    <a:pt x="10" y="258"/>
                    <a:pt x="10" y="261"/>
                  </a:cubicBezTo>
                  <a:close/>
                  <a:moveTo>
                    <a:pt x="10" y="389"/>
                  </a:moveTo>
                  <a:lnTo>
                    <a:pt x="10" y="464"/>
                  </a:lnTo>
                  <a:cubicBezTo>
                    <a:pt x="10" y="467"/>
                    <a:pt x="8" y="469"/>
                    <a:pt x="5" y="469"/>
                  </a:cubicBezTo>
                  <a:cubicBezTo>
                    <a:pt x="2" y="469"/>
                    <a:pt x="0" y="467"/>
                    <a:pt x="0" y="464"/>
                  </a:cubicBezTo>
                  <a:lnTo>
                    <a:pt x="0" y="389"/>
                  </a:lnTo>
                  <a:cubicBezTo>
                    <a:pt x="0" y="386"/>
                    <a:pt x="2" y="384"/>
                    <a:pt x="5" y="384"/>
                  </a:cubicBezTo>
                  <a:cubicBezTo>
                    <a:pt x="8" y="384"/>
                    <a:pt x="10" y="386"/>
                    <a:pt x="10" y="389"/>
                  </a:cubicBezTo>
                  <a:close/>
                  <a:moveTo>
                    <a:pt x="10" y="517"/>
                  </a:moveTo>
                  <a:lnTo>
                    <a:pt x="10" y="592"/>
                  </a:lnTo>
                  <a:cubicBezTo>
                    <a:pt x="10" y="595"/>
                    <a:pt x="8" y="597"/>
                    <a:pt x="5" y="597"/>
                  </a:cubicBezTo>
                  <a:cubicBezTo>
                    <a:pt x="2" y="597"/>
                    <a:pt x="0" y="595"/>
                    <a:pt x="0" y="592"/>
                  </a:cubicBezTo>
                  <a:lnTo>
                    <a:pt x="0" y="517"/>
                  </a:lnTo>
                  <a:cubicBezTo>
                    <a:pt x="0" y="514"/>
                    <a:pt x="2" y="512"/>
                    <a:pt x="5" y="512"/>
                  </a:cubicBezTo>
                  <a:cubicBezTo>
                    <a:pt x="8" y="512"/>
                    <a:pt x="10" y="514"/>
                    <a:pt x="10" y="517"/>
                  </a:cubicBezTo>
                  <a:close/>
                  <a:moveTo>
                    <a:pt x="10" y="645"/>
                  </a:moveTo>
                  <a:lnTo>
                    <a:pt x="10" y="720"/>
                  </a:lnTo>
                  <a:cubicBezTo>
                    <a:pt x="10" y="723"/>
                    <a:pt x="8" y="725"/>
                    <a:pt x="5" y="725"/>
                  </a:cubicBezTo>
                  <a:cubicBezTo>
                    <a:pt x="2" y="725"/>
                    <a:pt x="0" y="723"/>
                    <a:pt x="0" y="720"/>
                  </a:cubicBezTo>
                  <a:lnTo>
                    <a:pt x="0" y="645"/>
                  </a:lnTo>
                  <a:cubicBezTo>
                    <a:pt x="0" y="642"/>
                    <a:pt x="2" y="640"/>
                    <a:pt x="5" y="640"/>
                  </a:cubicBezTo>
                  <a:cubicBezTo>
                    <a:pt x="8" y="640"/>
                    <a:pt x="10" y="642"/>
                    <a:pt x="10" y="645"/>
                  </a:cubicBezTo>
                  <a:close/>
                  <a:moveTo>
                    <a:pt x="10" y="773"/>
                  </a:moveTo>
                  <a:lnTo>
                    <a:pt x="10" y="848"/>
                  </a:lnTo>
                  <a:cubicBezTo>
                    <a:pt x="10" y="851"/>
                    <a:pt x="8" y="853"/>
                    <a:pt x="5" y="853"/>
                  </a:cubicBezTo>
                  <a:cubicBezTo>
                    <a:pt x="2" y="853"/>
                    <a:pt x="0" y="851"/>
                    <a:pt x="0" y="848"/>
                  </a:cubicBezTo>
                  <a:lnTo>
                    <a:pt x="0" y="773"/>
                  </a:lnTo>
                  <a:cubicBezTo>
                    <a:pt x="0" y="770"/>
                    <a:pt x="2" y="768"/>
                    <a:pt x="5" y="768"/>
                  </a:cubicBezTo>
                  <a:cubicBezTo>
                    <a:pt x="8" y="768"/>
                    <a:pt x="10" y="770"/>
                    <a:pt x="10" y="773"/>
                  </a:cubicBezTo>
                  <a:close/>
                  <a:moveTo>
                    <a:pt x="10" y="901"/>
                  </a:moveTo>
                  <a:lnTo>
                    <a:pt x="10" y="976"/>
                  </a:lnTo>
                  <a:cubicBezTo>
                    <a:pt x="10" y="979"/>
                    <a:pt x="8" y="981"/>
                    <a:pt x="5" y="981"/>
                  </a:cubicBezTo>
                  <a:cubicBezTo>
                    <a:pt x="2" y="981"/>
                    <a:pt x="0" y="979"/>
                    <a:pt x="0" y="976"/>
                  </a:cubicBezTo>
                  <a:lnTo>
                    <a:pt x="0" y="901"/>
                  </a:lnTo>
                  <a:cubicBezTo>
                    <a:pt x="0" y="898"/>
                    <a:pt x="2" y="896"/>
                    <a:pt x="5" y="896"/>
                  </a:cubicBezTo>
                  <a:cubicBezTo>
                    <a:pt x="8" y="896"/>
                    <a:pt x="10" y="898"/>
                    <a:pt x="10" y="901"/>
                  </a:cubicBezTo>
                  <a:close/>
                  <a:moveTo>
                    <a:pt x="10" y="1029"/>
                  </a:moveTo>
                  <a:lnTo>
                    <a:pt x="10" y="1104"/>
                  </a:lnTo>
                  <a:cubicBezTo>
                    <a:pt x="10" y="1107"/>
                    <a:pt x="8" y="1109"/>
                    <a:pt x="5" y="1109"/>
                  </a:cubicBezTo>
                  <a:cubicBezTo>
                    <a:pt x="2" y="1109"/>
                    <a:pt x="0" y="1107"/>
                    <a:pt x="0" y="1104"/>
                  </a:cubicBezTo>
                  <a:lnTo>
                    <a:pt x="0" y="1029"/>
                  </a:lnTo>
                  <a:cubicBezTo>
                    <a:pt x="0" y="1026"/>
                    <a:pt x="2" y="1024"/>
                    <a:pt x="5" y="1024"/>
                  </a:cubicBezTo>
                  <a:cubicBezTo>
                    <a:pt x="8" y="1024"/>
                    <a:pt x="10" y="1026"/>
                    <a:pt x="10" y="1029"/>
                  </a:cubicBezTo>
                  <a:close/>
                  <a:moveTo>
                    <a:pt x="10" y="1157"/>
                  </a:moveTo>
                  <a:lnTo>
                    <a:pt x="10" y="1232"/>
                  </a:lnTo>
                  <a:cubicBezTo>
                    <a:pt x="10" y="1235"/>
                    <a:pt x="8" y="1237"/>
                    <a:pt x="5" y="1237"/>
                  </a:cubicBezTo>
                  <a:cubicBezTo>
                    <a:pt x="2" y="1237"/>
                    <a:pt x="0" y="1235"/>
                    <a:pt x="0" y="1232"/>
                  </a:cubicBezTo>
                  <a:lnTo>
                    <a:pt x="0" y="1157"/>
                  </a:lnTo>
                  <a:cubicBezTo>
                    <a:pt x="0" y="1154"/>
                    <a:pt x="2" y="1152"/>
                    <a:pt x="5" y="1152"/>
                  </a:cubicBezTo>
                  <a:cubicBezTo>
                    <a:pt x="8" y="1152"/>
                    <a:pt x="10" y="1154"/>
                    <a:pt x="10" y="1157"/>
                  </a:cubicBezTo>
                  <a:close/>
                  <a:moveTo>
                    <a:pt x="10" y="1285"/>
                  </a:moveTo>
                  <a:lnTo>
                    <a:pt x="10" y="1360"/>
                  </a:lnTo>
                  <a:cubicBezTo>
                    <a:pt x="10" y="1363"/>
                    <a:pt x="8" y="1365"/>
                    <a:pt x="5" y="1365"/>
                  </a:cubicBezTo>
                  <a:cubicBezTo>
                    <a:pt x="2" y="1365"/>
                    <a:pt x="0" y="1363"/>
                    <a:pt x="0" y="1360"/>
                  </a:cubicBezTo>
                  <a:lnTo>
                    <a:pt x="0" y="1285"/>
                  </a:lnTo>
                  <a:cubicBezTo>
                    <a:pt x="0" y="1282"/>
                    <a:pt x="2" y="1280"/>
                    <a:pt x="5" y="1280"/>
                  </a:cubicBezTo>
                  <a:cubicBezTo>
                    <a:pt x="8" y="1280"/>
                    <a:pt x="10" y="1282"/>
                    <a:pt x="10" y="1285"/>
                  </a:cubicBezTo>
                  <a:close/>
                  <a:moveTo>
                    <a:pt x="10" y="1413"/>
                  </a:moveTo>
                  <a:lnTo>
                    <a:pt x="10" y="1488"/>
                  </a:lnTo>
                  <a:cubicBezTo>
                    <a:pt x="10" y="1491"/>
                    <a:pt x="8" y="1493"/>
                    <a:pt x="5" y="1493"/>
                  </a:cubicBezTo>
                  <a:cubicBezTo>
                    <a:pt x="2" y="1493"/>
                    <a:pt x="0" y="1491"/>
                    <a:pt x="0" y="1488"/>
                  </a:cubicBezTo>
                  <a:lnTo>
                    <a:pt x="0" y="1413"/>
                  </a:lnTo>
                  <a:cubicBezTo>
                    <a:pt x="0" y="1410"/>
                    <a:pt x="2" y="1408"/>
                    <a:pt x="5" y="1408"/>
                  </a:cubicBezTo>
                  <a:cubicBezTo>
                    <a:pt x="8" y="1408"/>
                    <a:pt x="10" y="1410"/>
                    <a:pt x="10" y="1413"/>
                  </a:cubicBezTo>
                  <a:close/>
                  <a:moveTo>
                    <a:pt x="10" y="1541"/>
                  </a:moveTo>
                  <a:lnTo>
                    <a:pt x="10" y="1616"/>
                  </a:lnTo>
                  <a:cubicBezTo>
                    <a:pt x="10" y="1619"/>
                    <a:pt x="8" y="1621"/>
                    <a:pt x="5" y="1621"/>
                  </a:cubicBezTo>
                  <a:cubicBezTo>
                    <a:pt x="2" y="1621"/>
                    <a:pt x="0" y="1619"/>
                    <a:pt x="0" y="1616"/>
                  </a:cubicBezTo>
                  <a:lnTo>
                    <a:pt x="0" y="1541"/>
                  </a:lnTo>
                  <a:cubicBezTo>
                    <a:pt x="0" y="1538"/>
                    <a:pt x="2" y="1536"/>
                    <a:pt x="5" y="1536"/>
                  </a:cubicBezTo>
                  <a:cubicBezTo>
                    <a:pt x="8" y="1536"/>
                    <a:pt x="10" y="1538"/>
                    <a:pt x="10" y="1541"/>
                  </a:cubicBezTo>
                  <a:close/>
                  <a:moveTo>
                    <a:pt x="10" y="1669"/>
                  </a:moveTo>
                  <a:lnTo>
                    <a:pt x="10" y="1744"/>
                  </a:lnTo>
                  <a:cubicBezTo>
                    <a:pt x="10" y="1747"/>
                    <a:pt x="8" y="1749"/>
                    <a:pt x="5" y="1749"/>
                  </a:cubicBezTo>
                  <a:cubicBezTo>
                    <a:pt x="2" y="1749"/>
                    <a:pt x="0" y="1747"/>
                    <a:pt x="0" y="1744"/>
                  </a:cubicBezTo>
                  <a:lnTo>
                    <a:pt x="0" y="1669"/>
                  </a:lnTo>
                  <a:cubicBezTo>
                    <a:pt x="0" y="1666"/>
                    <a:pt x="2" y="1664"/>
                    <a:pt x="5" y="1664"/>
                  </a:cubicBezTo>
                  <a:cubicBezTo>
                    <a:pt x="8" y="1664"/>
                    <a:pt x="10" y="1666"/>
                    <a:pt x="10" y="1669"/>
                  </a:cubicBezTo>
                  <a:close/>
                  <a:moveTo>
                    <a:pt x="10" y="1797"/>
                  </a:moveTo>
                  <a:lnTo>
                    <a:pt x="10" y="1872"/>
                  </a:lnTo>
                  <a:cubicBezTo>
                    <a:pt x="10" y="1875"/>
                    <a:pt x="8" y="1877"/>
                    <a:pt x="5" y="1877"/>
                  </a:cubicBezTo>
                  <a:cubicBezTo>
                    <a:pt x="2" y="1877"/>
                    <a:pt x="0" y="1875"/>
                    <a:pt x="0" y="1872"/>
                  </a:cubicBezTo>
                  <a:lnTo>
                    <a:pt x="0" y="1797"/>
                  </a:lnTo>
                  <a:cubicBezTo>
                    <a:pt x="0" y="1794"/>
                    <a:pt x="2" y="1792"/>
                    <a:pt x="5" y="1792"/>
                  </a:cubicBezTo>
                  <a:cubicBezTo>
                    <a:pt x="8" y="1792"/>
                    <a:pt x="10" y="1794"/>
                    <a:pt x="10" y="1797"/>
                  </a:cubicBezTo>
                  <a:close/>
                  <a:moveTo>
                    <a:pt x="10" y="1925"/>
                  </a:moveTo>
                  <a:lnTo>
                    <a:pt x="10" y="2000"/>
                  </a:lnTo>
                  <a:cubicBezTo>
                    <a:pt x="10" y="2003"/>
                    <a:pt x="8" y="2005"/>
                    <a:pt x="5" y="2005"/>
                  </a:cubicBezTo>
                  <a:cubicBezTo>
                    <a:pt x="2" y="2005"/>
                    <a:pt x="0" y="2003"/>
                    <a:pt x="0" y="2000"/>
                  </a:cubicBezTo>
                  <a:lnTo>
                    <a:pt x="0" y="1925"/>
                  </a:lnTo>
                  <a:cubicBezTo>
                    <a:pt x="0" y="1922"/>
                    <a:pt x="2" y="1920"/>
                    <a:pt x="5" y="1920"/>
                  </a:cubicBezTo>
                  <a:cubicBezTo>
                    <a:pt x="8" y="1920"/>
                    <a:pt x="10" y="1922"/>
                    <a:pt x="10" y="1925"/>
                  </a:cubicBezTo>
                  <a:close/>
                  <a:moveTo>
                    <a:pt x="10" y="2053"/>
                  </a:moveTo>
                  <a:lnTo>
                    <a:pt x="10" y="2128"/>
                  </a:lnTo>
                  <a:cubicBezTo>
                    <a:pt x="10" y="2131"/>
                    <a:pt x="8" y="2133"/>
                    <a:pt x="5" y="2133"/>
                  </a:cubicBezTo>
                  <a:cubicBezTo>
                    <a:pt x="2" y="2133"/>
                    <a:pt x="0" y="2131"/>
                    <a:pt x="0" y="2128"/>
                  </a:cubicBezTo>
                  <a:lnTo>
                    <a:pt x="0" y="2053"/>
                  </a:lnTo>
                  <a:cubicBezTo>
                    <a:pt x="0" y="2050"/>
                    <a:pt x="2" y="2048"/>
                    <a:pt x="5" y="2048"/>
                  </a:cubicBezTo>
                  <a:cubicBezTo>
                    <a:pt x="8" y="2048"/>
                    <a:pt x="10" y="2050"/>
                    <a:pt x="10" y="2053"/>
                  </a:cubicBezTo>
                  <a:close/>
                  <a:moveTo>
                    <a:pt x="10" y="2181"/>
                  </a:moveTo>
                  <a:lnTo>
                    <a:pt x="10" y="2256"/>
                  </a:lnTo>
                  <a:cubicBezTo>
                    <a:pt x="10" y="2259"/>
                    <a:pt x="8" y="2261"/>
                    <a:pt x="5" y="2261"/>
                  </a:cubicBezTo>
                  <a:cubicBezTo>
                    <a:pt x="2" y="2261"/>
                    <a:pt x="0" y="2259"/>
                    <a:pt x="0" y="2256"/>
                  </a:cubicBezTo>
                  <a:lnTo>
                    <a:pt x="0" y="2181"/>
                  </a:lnTo>
                  <a:cubicBezTo>
                    <a:pt x="0" y="2178"/>
                    <a:pt x="2" y="2176"/>
                    <a:pt x="5" y="2176"/>
                  </a:cubicBezTo>
                  <a:cubicBezTo>
                    <a:pt x="8" y="2176"/>
                    <a:pt x="10" y="2178"/>
                    <a:pt x="10" y="2181"/>
                  </a:cubicBezTo>
                  <a:close/>
                  <a:moveTo>
                    <a:pt x="10" y="2309"/>
                  </a:moveTo>
                  <a:lnTo>
                    <a:pt x="10" y="2384"/>
                  </a:lnTo>
                  <a:cubicBezTo>
                    <a:pt x="10" y="2387"/>
                    <a:pt x="8" y="2389"/>
                    <a:pt x="5" y="2389"/>
                  </a:cubicBezTo>
                  <a:cubicBezTo>
                    <a:pt x="2" y="2389"/>
                    <a:pt x="0" y="2387"/>
                    <a:pt x="0" y="2384"/>
                  </a:cubicBezTo>
                  <a:lnTo>
                    <a:pt x="0" y="2309"/>
                  </a:lnTo>
                  <a:cubicBezTo>
                    <a:pt x="0" y="2306"/>
                    <a:pt x="2" y="2304"/>
                    <a:pt x="5" y="2304"/>
                  </a:cubicBezTo>
                  <a:cubicBezTo>
                    <a:pt x="8" y="2304"/>
                    <a:pt x="10" y="2306"/>
                    <a:pt x="10" y="2309"/>
                  </a:cubicBezTo>
                  <a:close/>
                  <a:moveTo>
                    <a:pt x="10" y="2437"/>
                  </a:moveTo>
                  <a:lnTo>
                    <a:pt x="10" y="2512"/>
                  </a:lnTo>
                  <a:cubicBezTo>
                    <a:pt x="10" y="2515"/>
                    <a:pt x="8" y="2517"/>
                    <a:pt x="5" y="2517"/>
                  </a:cubicBezTo>
                  <a:cubicBezTo>
                    <a:pt x="2" y="2517"/>
                    <a:pt x="0" y="2515"/>
                    <a:pt x="0" y="2512"/>
                  </a:cubicBezTo>
                  <a:lnTo>
                    <a:pt x="0" y="2437"/>
                  </a:lnTo>
                  <a:cubicBezTo>
                    <a:pt x="0" y="2434"/>
                    <a:pt x="2" y="2432"/>
                    <a:pt x="5" y="2432"/>
                  </a:cubicBezTo>
                  <a:cubicBezTo>
                    <a:pt x="8" y="2432"/>
                    <a:pt x="10" y="2434"/>
                    <a:pt x="10" y="2437"/>
                  </a:cubicBezTo>
                  <a:close/>
                  <a:moveTo>
                    <a:pt x="10" y="2565"/>
                  </a:moveTo>
                  <a:lnTo>
                    <a:pt x="10" y="2640"/>
                  </a:lnTo>
                  <a:cubicBezTo>
                    <a:pt x="10" y="2643"/>
                    <a:pt x="8" y="2645"/>
                    <a:pt x="5" y="2645"/>
                  </a:cubicBezTo>
                  <a:cubicBezTo>
                    <a:pt x="2" y="2645"/>
                    <a:pt x="0" y="2643"/>
                    <a:pt x="0" y="2640"/>
                  </a:cubicBezTo>
                  <a:lnTo>
                    <a:pt x="0" y="2565"/>
                  </a:lnTo>
                  <a:cubicBezTo>
                    <a:pt x="0" y="2562"/>
                    <a:pt x="2" y="2560"/>
                    <a:pt x="5" y="2560"/>
                  </a:cubicBezTo>
                  <a:cubicBezTo>
                    <a:pt x="8" y="2560"/>
                    <a:pt x="10" y="2562"/>
                    <a:pt x="10" y="2565"/>
                  </a:cubicBezTo>
                  <a:close/>
                  <a:moveTo>
                    <a:pt x="10" y="2693"/>
                  </a:moveTo>
                  <a:lnTo>
                    <a:pt x="10" y="2768"/>
                  </a:lnTo>
                  <a:cubicBezTo>
                    <a:pt x="10" y="2771"/>
                    <a:pt x="8" y="2773"/>
                    <a:pt x="5" y="2773"/>
                  </a:cubicBezTo>
                  <a:cubicBezTo>
                    <a:pt x="2" y="2773"/>
                    <a:pt x="0" y="2771"/>
                    <a:pt x="0" y="2768"/>
                  </a:cubicBezTo>
                  <a:lnTo>
                    <a:pt x="0" y="2693"/>
                  </a:lnTo>
                  <a:cubicBezTo>
                    <a:pt x="0" y="2690"/>
                    <a:pt x="2" y="2688"/>
                    <a:pt x="5" y="2688"/>
                  </a:cubicBezTo>
                  <a:cubicBezTo>
                    <a:pt x="8" y="2688"/>
                    <a:pt x="10" y="2690"/>
                    <a:pt x="10" y="2693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55CB9491-82F3-022D-64C3-8AF847AC802C}"/>
              </a:ext>
            </a:extLst>
          </p:cNvPr>
          <p:cNvCxnSpPr>
            <a:cxnSpLocks/>
            <a:stCxn id="43" idx="0"/>
          </p:cNvCxnSpPr>
          <p:nvPr/>
        </p:nvCxnSpPr>
        <p:spPr bwMode="auto">
          <a:xfrm flipH="1" flipV="1">
            <a:off x="3680874" y="3245060"/>
            <a:ext cx="546099" cy="9195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1AB7483A-29F6-1B26-AB96-117DCFAFFAD5}"/>
              </a:ext>
            </a:extLst>
          </p:cNvPr>
          <p:cNvSpPr txBox="1"/>
          <p:nvPr/>
        </p:nvSpPr>
        <p:spPr>
          <a:xfrm>
            <a:off x="2759581" y="2942661"/>
            <a:ext cx="1971117" cy="27699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Protects in sharing AP’s BSS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C6CB7CB-9E4C-D061-7FA8-CCF08933B372}"/>
              </a:ext>
            </a:extLst>
          </p:cNvPr>
          <p:cNvCxnSpPr/>
          <p:nvPr/>
        </p:nvCxnSpPr>
        <p:spPr bwMode="auto">
          <a:xfrm flipV="1">
            <a:off x="4939579" y="3237738"/>
            <a:ext cx="805758" cy="9322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496FF7BB-E7D1-310D-A80A-28D015188652}"/>
              </a:ext>
            </a:extLst>
          </p:cNvPr>
          <p:cNvSpPr txBox="1"/>
          <p:nvPr/>
        </p:nvSpPr>
        <p:spPr>
          <a:xfrm>
            <a:off x="5261237" y="2581653"/>
            <a:ext cx="2110129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Contains BSS color </a:t>
            </a:r>
          </a:p>
          <a:p>
            <a:r>
              <a:rPr lang="en-US" dirty="0"/>
              <a:t>of shared AP in U-SIG version </a:t>
            </a:r>
          </a:p>
          <a:p>
            <a:r>
              <a:rPr lang="en-US" dirty="0"/>
              <a:t>independent section</a:t>
            </a:r>
          </a:p>
        </p:txBody>
      </p:sp>
    </p:spTree>
    <p:extLst>
      <p:ext uri="{BB962C8B-B14F-4D97-AF65-F5344CB8AC3E}">
        <p14:creationId xmlns:p14="http://schemas.microsoft.com/office/powerpoint/2010/main" val="2871241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41E1B2-602B-632B-8E65-B33979C01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11-1542r0, we proposed restricting the number of APs to two in a COBF transmission</a:t>
            </a:r>
          </a:p>
          <a:p>
            <a:r>
              <a:rPr lang="en-US" dirty="0"/>
              <a:t>We would further like to restrict the max number of STAs to 4 in a COBF transmission</a:t>
            </a:r>
          </a:p>
          <a:p>
            <a:pPr lvl="1"/>
            <a:r>
              <a:rPr lang="en-US" dirty="0"/>
              <a:t>For the typical scenario, if we have more than 3 users belonging to an AP in a transmission, the AP is unlikely to have spare dimensions for nulling</a:t>
            </a:r>
          </a:p>
          <a:p>
            <a:pPr lvl="1"/>
            <a:r>
              <a:rPr lang="en-US" dirty="0"/>
              <a:t>4 total users provides opportunities for good amount of spatial multiplexing while keeping the processing at STA similar to regular MU-MIMO</a:t>
            </a:r>
          </a:p>
          <a:p>
            <a:r>
              <a:rPr lang="en-US" dirty="0"/>
              <a:t>To further simplify the signaling and testing, we propose</a:t>
            </a:r>
          </a:p>
          <a:p>
            <a:pPr lvl="1"/>
            <a:r>
              <a:rPr lang="en-US" dirty="0"/>
              <a:t>Limit max total spatial streams to 4</a:t>
            </a:r>
          </a:p>
          <a:p>
            <a:pPr lvl="1"/>
            <a:r>
              <a:rPr lang="en-US" dirty="0"/>
              <a:t>Limit the per-STA spatial streams to 2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506CAD8-624B-ABA8-57BA-BC2EDACAD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users and spatial streams in COBF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A1278-CE3E-11EF-A2BF-1D4100E70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7D633C-0D0A-458C-9128-9D890FC08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0D93FE-E0B9-C896-0969-17A79911C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8717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ECFB336-1800-5597-8A21-A235B795B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sz="1600" dirty="0"/>
              <a:t>Propose having a non-</a:t>
            </a:r>
            <a:r>
              <a:rPr lang="en-US" sz="1600" dirty="0" err="1"/>
              <a:t>BFed</a:t>
            </a:r>
            <a:r>
              <a:rPr lang="en-US" sz="1600" dirty="0"/>
              <a:t> pre-UHR section of the preamble</a:t>
            </a:r>
          </a:p>
          <a:p>
            <a:pPr lvl="1"/>
            <a:r>
              <a:rPr lang="en-US" sz="1400" dirty="0"/>
              <a:t>Simpler precoding</a:t>
            </a:r>
          </a:p>
          <a:p>
            <a:pPr lvl="1"/>
            <a:r>
              <a:rPr lang="en-US" sz="1400" dirty="0"/>
              <a:t>U-SIG can be decoded at by-stander devices</a:t>
            </a:r>
          </a:p>
          <a:p>
            <a:pPr lvl="1"/>
            <a:r>
              <a:rPr lang="en-US" sz="1400" dirty="0"/>
              <a:t>Closer to single cell MU-MIMO PPDU format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Obvious consequence: Pre-UHR portion needs to be identical across two APs</a:t>
            </a:r>
          </a:p>
          <a:p>
            <a:pPr lvl="1"/>
            <a:r>
              <a:rPr lang="en-US" sz="1400" dirty="0"/>
              <a:t>Need most things in the pre-UHR portion to be pre-negotiated</a:t>
            </a:r>
          </a:p>
          <a:p>
            <a:endParaRPr lang="en-US" sz="1600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FDBB9E2-FFB5-FB76-E2A6-AF6DC967F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Preamble Design: Common section of preamble across APs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47296-EE5F-5875-CE8D-5341813E14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CBDFB6-D2E3-7463-20B5-A5F4313E3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A445D3-7FF5-FB5A-9CE2-9A987D640A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C8A639-9145-02CC-E5E1-67D5F57CD853}"/>
              </a:ext>
            </a:extLst>
          </p:cNvPr>
          <p:cNvSpPr txBox="1"/>
          <p:nvPr/>
        </p:nvSpPr>
        <p:spPr>
          <a:xfrm>
            <a:off x="1996271" y="3241955"/>
            <a:ext cx="1959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/>
              <a:t>Non-</a:t>
            </a:r>
            <a:r>
              <a:rPr lang="en-US" sz="1600" b="1" i="1" dirty="0" err="1"/>
              <a:t>BFed</a:t>
            </a:r>
            <a:r>
              <a:rPr lang="en-US" sz="1600" i="1" dirty="0"/>
              <a:t> Pre-UHR portion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963839-8E49-8906-E79B-1E75F3280CB1}"/>
              </a:ext>
            </a:extLst>
          </p:cNvPr>
          <p:cNvSpPr txBox="1"/>
          <p:nvPr/>
        </p:nvSpPr>
        <p:spPr>
          <a:xfrm>
            <a:off x="5979052" y="3196952"/>
            <a:ext cx="17492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err="1"/>
              <a:t>BFed</a:t>
            </a:r>
            <a:r>
              <a:rPr lang="en-US" sz="1600" b="1" i="1" dirty="0"/>
              <a:t> UHR </a:t>
            </a:r>
          </a:p>
          <a:p>
            <a:pPr algn="ctr"/>
            <a:r>
              <a:rPr lang="en-US" sz="1600" b="1" i="1" dirty="0"/>
              <a:t>portion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56115E7-4D48-970E-A8A4-2517D9BBD7C4}"/>
              </a:ext>
            </a:extLst>
          </p:cNvPr>
          <p:cNvCxnSpPr>
            <a:cxnSpLocks/>
          </p:cNvCxnSpPr>
          <p:nvPr/>
        </p:nvCxnSpPr>
        <p:spPr bwMode="auto">
          <a:xfrm>
            <a:off x="3884828" y="3424748"/>
            <a:ext cx="1826605" cy="187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6D812A6-EE1F-423A-FB99-9C255AB7DD37}"/>
              </a:ext>
            </a:extLst>
          </p:cNvPr>
          <p:cNvCxnSpPr>
            <a:cxnSpLocks/>
          </p:cNvCxnSpPr>
          <p:nvPr/>
        </p:nvCxnSpPr>
        <p:spPr bwMode="auto">
          <a:xfrm flipH="1">
            <a:off x="5714346" y="3424748"/>
            <a:ext cx="611724" cy="525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86836A3-7A1F-ED53-D350-E7665FFFCC1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07013" y="3424748"/>
            <a:ext cx="1730010" cy="850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387984B-1FE3-519C-DB61-6EFC4336D867}"/>
              </a:ext>
            </a:extLst>
          </p:cNvPr>
          <p:cNvCxnSpPr>
            <a:cxnSpLocks/>
          </p:cNvCxnSpPr>
          <p:nvPr/>
        </p:nvCxnSpPr>
        <p:spPr bwMode="auto">
          <a:xfrm>
            <a:off x="7577558" y="3433252"/>
            <a:ext cx="1222581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  <a:effectLst/>
        </p:spPr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E9C3A70-E4A4-E624-4F44-15FC3BD34DE6}"/>
              </a:ext>
            </a:extLst>
          </p:cNvPr>
          <p:cNvSpPr/>
          <p:nvPr/>
        </p:nvSpPr>
        <p:spPr bwMode="auto">
          <a:xfrm>
            <a:off x="310122" y="3898927"/>
            <a:ext cx="836909" cy="336140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791AD1F-B49A-452C-6677-E89EC849BF2B}"/>
              </a:ext>
            </a:extLst>
          </p:cNvPr>
          <p:cNvSpPr/>
          <p:nvPr/>
        </p:nvSpPr>
        <p:spPr bwMode="auto">
          <a:xfrm>
            <a:off x="1147031" y="3898925"/>
            <a:ext cx="836909" cy="336141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4C0708-2DC7-9B75-3579-9ED45A448210}"/>
              </a:ext>
            </a:extLst>
          </p:cNvPr>
          <p:cNvSpPr/>
          <p:nvPr/>
        </p:nvSpPr>
        <p:spPr bwMode="auto">
          <a:xfrm>
            <a:off x="1983940" y="3898974"/>
            <a:ext cx="602247" cy="335324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8291E0E-D7C1-64E3-48CB-3660380EE527}"/>
              </a:ext>
            </a:extLst>
          </p:cNvPr>
          <p:cNvSpPr/>
          <p:nvPr/>
        </p:nvSpPr>
        <p:spPr bwMode="auto">
          <a:xfrm>
            <a:off x="2586187" y="3894644"/>
            <a:ext cx="741091" cy="336651"/>
          </a:xfrm>
          <a:prstGeom prst="rect">
            <a:avLst/>
          </a:prstGeom>
          <a:solidFill>
            <a:srgbClr val="92D050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RL-SIG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5417653-9F22-A5A2-68CA-80954709C2C5}"/>
              </a:ext>
            </a:extLst>
          </p:cNvPr>
          <p:cNvSpPr/>
          <p:nvPr/>
        </p:nvSpPr>
        <p:spPr bwMode="auto">
          <a:xfrm>
            <a:off x="3327278" y="3894644"/>
            <a:ext cx="1053869" cy="336651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U-SIG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FDF6A76-8297-C3A5-5F64-B197E83CC8F8}"/>
              </a:ext>
            </a:extLst>
          </p:cNvPr>
          <p:cNvSpPr/>
          <p:nvPr/>
        </p:nvSpPr>
        <p:spPr bwMode="auto">
          <a:xfrm>
            <a:off x="4378728" y="3898925"/>
            <a:ext cx="1335814" cy="332370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UHR-SIG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5E32393-AB4C-D6B3-17EF-439FCF7E2924}"/>
              </a:ext>
            </a:extLst>
          </p:cNvPr>
          <p:cNvSpPr/>
          <p:nvPr/>
        </p:nvSpPr>
        <p:spPr bwMode="auto">
          <a:xfrm>
            <a:off x="5717455" y="3898927"/>
            <a:ext cx="632533" cy="336140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UHR-STF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3A50F13-86F8-76BC-8381-01CE2E530BEA}"/>
              </a:ext>
            </a:extLst>
          </p:cNvPr>
          <p:cNvSpPr/>
          <p:nvPr/>
        </p:nvSpPr>
        <p:spPr bwMode="auto">
          <a:xfrm>
            <a:off x="6344639" y="3898925"/>
            <a:ext cx="836909" cy="336141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UHR-LTF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3B3E040-90DD-5BC6-8D79-AEA8D19D6648}"/>
              </a:ext>
            </a:extLst>
          </p:cNvPr>
          <p:cNvSpPr/>
          <p:nvPr/>
        </p:nvSpPr>
        <p:spPr bwMode="auto">
          <a:xfrm>
            <a:off x="7181548" y="3898157"/>
            <a:ext cx="1621700" cy="336141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Data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17E5930-BAE3-688C-8810-AE803885DDF3}"/>
              </a:ext>
            </a:extLst>
          </p:cNvPr>
          <p:cNvCxnSpPr>
            <a:cxnSpLocks/>
          </p:cNvCxnSpPr>
          <p:nvPr/>
        </p:nvCxnSpPr>
        <p:spPr>
          <a:xfrm flipH="1">
            <a:off x="332126" y="4670996"/>
            <a:ext cx="5357229" cy="3771"/>
          </a:xfrm>
          <a:prstGeom prst="straightConnector1">
            <a:avLst/>
          </a:prstGeom>
          <a:ln>
            <a:headEnd type="triangl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EAA03CC-02CC-AF7E-8EAF-254B42B85BBF}"/>
              </a:ext>
            </a:extLst>
          </p:cNvPr>
          <p:cNvCxnSpPr>
            <a:cxnSpLocks/>
          </p:cNvCxnSpPr>
          <p:nvPr/>
        </p:nvCxnSpPr>
        <p:spPr bwMode="auto">
          <a:xfrm flipV="1">
            <a:off x="5697981" y="3259002"/>
            <a:ext cx="30039" cy="153366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89497D14-B32B-2D4D-867C-DC99D43BF38B}"/>
              </a:ext>
            </a:extLst>
          </p:cNvPr>
          <p:cNvSpPr txBox="1"/>
          <p:nvPr/>
        </p:nvSpPr>
        <p:spPr>
          <a:xfrm>
            <a:off x="2047402" y="4754096"/>
            <a:ext cx="2393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Common contents across two APs</a:t>
            </a:r>
          </a:p>
        </p:txBody>
      </p:sp>
    </p:spTree>
    <p:extLst>
      <p:ext uri="{BB962C8B-B14F-4D97-AF65-F5344CB8AC3E}">
        <p14:creationId xmlns:p14="http://schemas.microsoft.com/office/powerpoint/2010/main" val="2487245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5BFCE62-4E1D-FC28-1624-045E72113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60827"/>
            <a:ext cx="7772400" cy="4343400"/>
          </a:xfrm>
        </p:spPr>
        <p:txBody>
          <a:bodyPr/>
          <a:lstStyle/>
          <a:p>
            <a:r>
              <a:rPr lang="en-US" sz="1800" dirty="0"/>
              <a:t>COBF transmission needs indication in U-SIG that the packet is for COBF</a:t>
            </a:r>
          </a:p>
          <a:p>
            <a:pPr lvl="1"/>
            <a:r>
              <a:rPr lang="en-US" sz="1600" dirty="0"/>
              <a:t>Special treatment of BSS Colors </a:t>
            </a:r>
          </a:p>
          <a:p>
            <a:pPr lvl="2"/>
            <a:r>
              <a:rPr lang="en-US" sz="1400" dirty="0"/>
              <a:t>Multiple BSS colors for the participant APs may be needed in COBF PPDU’s preamble</a:t>
            </a:r>
          </a:p>
          <a:p>
            <a:pPr lvl="2"/>
            <a:r>
              <a:rPr lang="en-US" sz="1400" dirty="0"/>
              <a:t>Per-user SIG field differentiation and for more accurate medium-use information</a:t>
            </a:r>
          </a:p>
          <a:p>
            <a:pPr lvl="1"/>
            <a:r>
              <a:rPr lang="en-US" sz="1600" dirty="0"/>
              <a:t>The per-user SIG fields need to be differentiated </a:t>
            </a:r>
          </a:p>
          <a:p>
            <a:pPr lvl="2"/>
            <a:r>
              <a:rPr lang="en-US" sz="1400" dirty="0"/>
              <a:t>Which AP are they coming from ?</a:t>
            </a:r>
          </a:p>
          <a:p>
            <a:pPr lvl="2"/>
            <a:r>
              <a:rPr lang="en-US" sz="1400" dirty="0"/>
              <a:t>More on next slide</a:t>
            </a:r>
          </a:p>
          <a:p>
            <a:pPr lvl="1"/>
            <a:r>
              <a:rPr lang="en-US" sz="1600" dirty="0"/>
              <a:t>Some preamble content may be simplified compared to regular UHR PPDU</a:t>
            </a:r>
          </a:p>
          <a:p>
            <a:pPr lvl="2"/>
            <a:r>
              <a:rPr lang="en-US" sz="1400" dirty="0"/>
              <a:t>Maybe spatial reuse field is not needed for these PPDUs</a:t>
            </a:r>
          </a:p>
          <a:p>
            <a:pPr lvl="2"/>
            <a:r>
              <a:rPr lang="en-US" sz="1400" dirty="0"/>
              <a:t>UHR-SIG MCS maybe fixed to a low MCS as we have longer delay spread to deal with</a:t>
            </a:r>
          </a:p>
          <a:p>
            <a:pPr lvl="1"/>
            <a:endParaRPr lang="en-US" sz="1600" dirty="0"/>
          </a:p>
          <a:p>
            <a:r>
              <a:rPr lang="en-US" sz="1800" dirty="0"/>
              <a:t>Proposal: U-SIG to carry an indication when the PPDU is for COBF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2E56659-6432-9577-2A76-85AFFBB97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Indication for COBF in U-SIG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9F94C9-C753-52A2-68D9-53C3D979C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C7F7E9-684C-1D30-4E1F-5478A0E54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A57ADE-26E6-7B3F-6117-2A731B20CE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87439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F281146-B54B-4359-32FD-091A87723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2015151"/>
            <a:ext cx="7772400" cy="4343400"/>
          </a:xfrm>
        </p:spPr>
        <p:txBody>
          <a:bodyPr/>
          <a:lstStyle/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Need to differentiate the per-user SIG fields in the common preamble </a:t>
            </a:r>
          </a:p>
          <a:p>
            <a:pPr lvl="1"/>
            <a:r>
              <a:rPr lang="en-US" sz="1400" dirty="0"/>
              <a:t>Which BSS/AP do they belong to?</a:t>
            </a:r>
            <a:endParaRPr lang="en-US" sz="1600" dirty="0"/>
          </a:p>
          <a:p>
            <a:r>
              <a:rPr lang="en-US" sz="1600" dirty="0"/>
              <a:t>Our proposal for differentiating the per-user SIGs of the two APs</a:t>
            </a:r>
          </a:p>
          <a:p>
            <a:pPr lvl="1"/>
            <a:r>
              <a:rPr lang="en-US" sz="1400" dirty="0"/>
              <a:t>Place the two BSS colors in the preamble </a:t>
            </a:r>
          </a:p>
          <a:p>
            <a:pPr lvl="1"/>
            <a:r>
              <a:rPr lang="en-US" sz="1400" dirty="0"/>
              <a:t>Have a 1-bit field in the per-user SIG field to differentiate between the two APs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83DBCB9-0B96-FDFC-C0ED-4B9851F2D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Per-user-SIG fields Issue: Need to resolve BSS label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6D948-105B-0879-2DE0-B80DEB9E5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36F41E-377D-2D4B-0070-D53C5B6A1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15AAB8-AF4C-805C-8821-68BDA03F6B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BEEFFEC-4747-4D6F-E4CD-8C739B637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5473" y="2471958"/>
            <a:ext cx="364471" cy="27335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38C1A39-C927-97B3-6EA4-F7E7641F0A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7601" y="2666276"/>
            <a:ext cx="364471" cy="273353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1FA6296-F80A-5FA0-CC83-A08332F40D39}"/>
              </a:ext>
            </a:extLst>
          </p:cNvPr>
          <p:cNvCxnSpPr>
            <a:cxnSpLocks/>
            <a:stCxn id="22" idx="2"/>
          </p:cNvCxnSpPr>
          <p:nvPr/>
        </p:nvCxnSpPr>
        <p:spPr>
          <a:xfrm flipH="1">
            <a:off x="2710066" y="1960283"/>
            <a:ext cx="97916" cy="529576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B8E5706-9FA0-D226-905C-3ECB9AA274A7}"/>
              </a:ext>
            </a:extLst>
          </p:cNvPr>
          <p:cNvCxnSpPr>
            <a:cxnSpLocks/>
          </p:cNvCxnSpPr>
          <p:nvPr/>
        </p:nvCxnSpPr>
        <p:spPr>
          <a:xfrm flipH="1">
            <a:off x="6564968" y="2046083"/>
            <a:ext cx="125543" cy="640008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0" descr="Image result for 4 antenna access point">
            <a:extLst>
              <a:ext uri="{FF2B5EF4-FFF2-40B4-BE49-F238E27FC236}">
                <a16:creationId xmlns:a16="http://schemas.microsoft.com/office/drawing/2014/main" id="{ACE8BCBE-B200-8B44-5B86-B96882A69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2675" y="1585311"/>
            <a:ext cx="498795" cy="498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154D2D5C-25F8-98D3-EF09-ACF263DD790C}"/>
              </a:ext>
            </a:extLst>
          </p:cNvPr>
          <p:cNvSpPr txBox="1"/>
          <p:nvPr/>
        </p:nvSpPr>
        <p:spPr>
          <a:xfrm>
            <a:off x="2297274" y="1916817"/>
            <a:ext cx="871096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AP1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7799A18-91CB-7543-9DF0-BE2F5CCD1A20}"/>
              </a:ext>
            </a:extLst>
          </p:cNvPr>
          <p:cNvSpPr txBox="1"/>
          <p:nvPr/>
        </p:nvSpPr>
        <p:spPr>
          <a:xfrm>
            <a:off x="6611494" y="2046083"/>
            <a:ext cx="653806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AP2 </a:t>
            </a:r>
          </a:p>
        </p:txBody>
      </p:sp>
      <p:pic>
        <p:nvPicPr>
          <p:cNvPr id="22" name="Picture 12" descr="Image result for 4 antenna access point">
            <a:extLst>
              <a:ext uri="{FF2B5EF4-FFF2-40B4-BE49-F238E27FC236}">
                <a16:creationId xmlns:a16="http://schemas.microsoft.com/office/drawing/2014/main" id="{442FE5CA-C3B9-7115-60B3-1F5B947CD4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221" y="1523313"/>
            <a:ext cx="485522" cy="436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Oval 23">
            <a:extLst>
              <a:ext uri="{FF2B5EF4-FFF2-40B4-BE49-F238E27FC236}">
                <a16:creationId xmlns:a16="http://schemas.microsoft.com/office/drawing/2014/main" id="{F6CC6DDD-D44E-4A2F-8FF5-2EAA39693196}"/>
              </a:ext>
            </a:extLst>
          </p:cNvPr>
          <p:cNvSpPr/>
          <p:nvPr/>
        </p:nvSpPr>
        <p:spPr bwMode="auto">
          <a:xfrm>
            <a:off x="1810693" y="1549732"/>
            <a:ext cx="1914767" cy="171856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err="1">
              <a:solidFill>
                <a:schemeClr val="bg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8A273F0-CD53-3E0A-ACC3-0C6551D6FD17}"/>
              </a:ext>
            </a:extLst>
          </p:cNvPr>
          <p:cNvSpPr txBox="1"/>
          <p:nvPr/>
        </p:nvSpPr>
        <p:spPr>
          <a:xfrm>
            <a:off x="6589836" y="3263267"/>
            <a:ext cx="1007712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BSS2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627AFB1-A6DB-236B-A70D-62A9C39BA7E0}"/>
              </a:ext>
            </a:extLst>
          </p:cNvPr>
          <p:cNvSpPr/>
          <p:nvPr/>
        </p:nvSpPr>
        <p:spPr bwMode="auto">
          <a:xfrm>
            <a:off x="5847958" y="1531189"/>
            <a:ext cx="1914767" cy="171856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 err="1">
              <a:solidFill>
                <a:schemeClr val="bg1"/>
              </a:solidFill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3F401D7B-A33A-15A5-B50B-3F1F87CE4D9E}"/>
              </a:ext>
            </a:extLst>
          </p:cNvPr>
          <p:cNvCxnSpPr>
            <a:endCxn id="10" idx="1"/>
          </p:cNvCxnSpPr>
          <p:nvPr/>
        </p:nvCxnSpPr>
        <p:spPr bwMode="auto">
          <a:xfrm>
            <a:off x="3007311" y="1948968"/>
            <a:ext cx="3400290" cy="8539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36B6493A-39B8-1AAC-1EBD-CA3DA400B610}"/>
              </a:ext>
            </a:extLst>
          </p:cNvPr>
          <p:cNvCxnSpPr>
            <a:cxnSpLocks/>
          </p:cNvCxnSpPr>
          <p:nvPr/>
        </p:nvCxnSpPr>
        <p:spPr bwMode="auto">
          <a:xfrm flipH="1">
            <a:off x="2879172" y="1880516"/>
            <a:ext cx="3495455" cy="71747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E64EF2A5-C151-EC30-C2F5-8663D55E5D7A}"/>
              </a:ext>
            </a:extLst>
          </p:cNvPr>
          <p:cNvSpPr txBox="1"/>
          <p:nvPr/>
        </p:nvSpPr>
        <p:spPr>
          <a:xfrm>
            <a:off x="1871460" y="3177518"/>
            <a:ext cx="1007712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BSS1</a:t>
            </a: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049F1616-0175-FDF6-024B-4923D9ACEABA}"/>
              </a:ext>
            </a:extLst>
          </p:cNvPr>
          <p:cNvSpPr/>
          <p:nvPr/>
        </p:nvSpPr>
        <p:spPr bwMode="auto">
          <a:xfrm>
            <a:off x="2770360" y="2661719"/>
            <a:ext cx="3630440" cy="603896"/>
          </a:xfrm>
          <a:custGeom>
            <a:avLst/>
            <a:gdLst>
              <a:gd name="connsiteX0" fmla="*/ 0 w 3630440"/>
              <a:gd name="connsiteY0" fmla="*/ 0 h 603896"/>
              <a:gd name="connsiteX1" fmla="*/ 1457608 w 3630440"/>
              <a:gd name="connsiteY1" fmla="*/ 597529 h 603896"/>
              <a:gd name="connsiteX2" fmla="*/ 3630440 w 3630440"/>
              <a:gd name="connsiteY2" fmla="*/ 262550 h 603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30440" h="603896">
                <a:moveTo>
                  <a:pt x="0" y="0"/>
                </a:moveTo>
                <a:cubicBezTo>
                  <a:pt x="426267" y="276885"/>
                  <a:pt x="852535" y="553771"/>
                  <a:pt x="1457608" y="597529"/>
                </a:cubicBezTo>
                <a:cubicBezTo>
                  <a:pt x="2062681" y="641287"/>
                  <a:pt x="2846560" y="451918"/>
                  <a:pt x="3630440" y="262550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triangle" w="lg" len="lg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EBA63A5-1A39-1505-30A5-8A6DE257BFDD}"/>
              </a:ext>
            </a:extLst>
          </p:cNvPr>
          <p:cNvSpPr txBox="1"/>
          <p:nvPr/>
        </p:nvSpPr>
        <p:spPr>
          <a:xfrm>
            <a:off x="3743524" y="2825167"/>
            <a:ext cx="1679178" cy="27699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Same STAID (collision)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1B96BD-E0D9-73BF-F433-D7C06DF37116}"/>
              </a:ext>
            </a:extLst>
          </p:cNvPr>
          <p:cNvSpPr txBox="1"/>
          <p:nvPr/>
        </p:nvSpPr>
        <p:spPr>
          <a:xfrm>
            <a:off x="3543373" y="3294720"/>
            <a:ext cx="2172454" cy="461665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How does the STA know which </a:t>
            </a:r>
          </a:p>
          <a:p>
            <a:r>
              <a:rPr lang="en-US" dirty="0"/>
              <a:t>per-user SIG field to decode?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9AE608-B441-7647-E4A0-CA586FA32953}"/>
              </a:ext>
            </a:extLst>
          </p:cNvPr>
          <p:cNvSpPr txBox="1"/>
          <p:nvPr/>
        </p:nvSpPr>
        <p:spPr>
          <a:xfrm>
            <a:off x="4137577" y="1961971"/>
            <a:ext cx="518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Nulls</a:t>
            </a:r>
          </a:p>
        </p:txBody>
      </p:sp>
    </p:spTree>
    <p:extLst>
      <p:ext uri="{BB962C8B-B14F-4D97-AF65-F5344CB8AC3E}">
        <p14:creationId xmlns:p14="http://schemas.microsoft.com/office/powerpoint/2010/main" val="229438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4" grpId="0" animBg="1"/>
      <p:bldP spid="25" grpId="0"/>
      <p:bldP spid="26" grpId="0" animBg="1"/>
      <p:bldP spid="40" grpId="0"/>
      <p:bldP spid="43" grpId="0" animBg="1"/>
      <p:bldP spid="44" grpId="0" animBg="1"/>
      <p:bldP spid="7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8838355-1227-7CED-6597-A535E4442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Prefer to separate the two BSSs per user-field sections</a:t>
            </a:r>
          </a:p>
          <a:p>
            <a:pPr lvl="1"/>
            <a:r>
              <a:rPr lang="en-US" sz="1200" dirty="0"/>
              <a:t>E.g., All BSS-1 user fields and then all the BSS-2 user-fields or vice-versa</a:t>
            </a:r>
          </a:p>
          <a:p>
            <a:pPr lvl="1"/>
            <a:endParaRPr lang="en-US" sz="1200" dirty="0"/>
          </a:p>
          <a:p>
            <a:r>
              <a:rPr lang="en-US" sz="1800" dirty="0"/>
              <a:t>An AP transmits on contiguous spatial stream indices</a:t>
            </a:r>
          </a:p>
          <a:p>
            <a:pPr lvl="1"/>
            <a:endParaRPr lang="en-US" sz="1200" dirty="0"/>
          </a:p>
          <a:p>
            <a:r>
              <a:rPr lang="en-US" sz="1800" dirty="0"/>
              <a:t>With </a:t>
            </a:r>
            <a:r>
              <a:rPr lang="en-US" sz="1800" dirty="0" err="1"/>
              <a:t>Nss_total</a:t>
            </a:r>
            <a:r>
              <a:rPr lang="en-US" sz="1800" dirty="0"/>
              <a:t> &lt;=4, it is possible, with some restrictions to the order of BSSs, to preserve the old spatial config field design</a:t>
            </a:r>
          </a:p>
          <a:p>
            <a:pPr lvl="1"/>
            <a:r>
              <a:rPr lang="en-US" sz="1600" dirty="0"/>
              <a:t>See table below for more details</a:t>
            </a:r>
          </a:p>
          <a:p>
            <a:endParaRPr lang="en-US" sz="1400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CD2810C-AC18-B47F-9A8F-F854030F6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Per-user SIG Field Partitioning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CD53C-0610-ADD8-8AB1-7F9914A6C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139379-337F-9627-E604-6A3372D1B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378248-2A4B-63EA-28C0-69836C999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A9CC442-A5C7-2DED-0A0D-7450E14244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419402"/>
              </p:ext>
            </p:extLst>
          </p:nvPr>
        </p:nvGraphicFramePr>
        <p:xfrm>
          <a:off x="825750" y="4277386"/>
          <a:ext cx="7315200" cy="952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4019340155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294806279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3360677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68223889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Scenario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Nss</a:t>
                      </a:r>
                      <a:r>
                        <a:rPr lang="en-US" sz="1100" u="none" strike="noStrike" dirty="0">
                          <a:effectLst/>
                        </a:rPr>
                        <a:t>/User in AP1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Nss</a:t>
                      </a:r>
                      <a:r>
                        <a:rPr lang="en-US" sz="1100" u="none" strike="noStrike" dirty="0">
                          <a:effectLst/>
                        </a:rPr>
                        <a:t>/User in AP2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Ordering of User Fields According to BSS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439488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Each BSS has a user with 2ss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[2]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[2]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The user field of either BSS can go first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79071126"/>
                  </a:ext>
                </a:extLst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Only one BSS has a user with 2ss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[2]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[1] or [1 1]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The user field of BSS1 goes first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03693959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[1] or [1 1]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[2]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The user field of BSS2 goes first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619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No BSS has a user with 2ss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[1] or [1 1]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[1] or [1 1]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The user field(s) of either BSS can go first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14723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9873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6B8E9DF-F90D-A3CC-A549-6EC3F58E2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NDPA in UHR can still use the EHT variant</a:t>
            </a:r>
          </a:p>
          <a:p>
            <a:pPr lvl="1"/>
            <a:r>
              <a:rPr lang="en-US" dirty="0"/>
              <a:t>Special STA info field to convey information to a second AP for COBF case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No need to define a UHR NDP</a:t>
            </a:r>
          </a:p>
          <a:p>
            <a:pPr lvl="1"/>
            <a:r>
              <a:rPr lang="en-US" dirty="0"/>
              <a:t>Can reuse the EHT NDP, even for the joint NDP </a:t>
            </a:r>
          </a:p>
          <a:p>
            <a:pPr lvl="1"/>
            <a:r>
              <a:rPr lang="en-US" dirty="0"/>
              <a:t>But the BSS color needs to be the BSS color of the AP transmitting the NDPA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C3FF4D-A1F7-E696-5C5D-08E7F7973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NDPA or NDP variants 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4776D-0486-AAD5-1A53-4B22E4BFB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6DCC03-DD01-2399-75C2-39B417FD0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982137-92E4-4E72-4DDC-8615389501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55593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292EE0E-9C49-1172-710E-963CC3866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Exchange the information needed for sounding between APs for sounding via NDPA</a:t>
            </a:r>
          </a:p>
          <a:p>
            <a:pPr lvl="1"/>
            <a:r>
              <a:rPr lang="en-US" sz="1600" dirty="0"/>
              <a:t>A special STA info field with a STAID addressed to the AP is needed</a:t>
            </a:r>
          </a:p>
          <a:p>
            <a:pPr lvl="1"/>
            <a:r>
              <a:rPr lang="en-US" sz="1600" dirty="0"/>
              <a:t>Unified design for joint sounding as well as cross-BSS section of sequential sounding</a:t>
            </a:r>
          </a:p>
          <a:p>
            <a:pPr lvl="1"/>
            <a:r>
              <a:rPr lang="en-US" sz="1600" dirty="0"/>
              <a:t>Prefer a self-contained design so may need two STA info fields to convey this information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1800" dirty="0"/>
              <a:t>Special STA info field addressed to shared AP gives info about how to transmit the NDP, e.g.,</a:t>
            </a:r>
            <a:endParaRPr lang="en-US" sz="1600" dirty="0"/>
          </a:p>
          <a:p>
            <a:pPr lvl="1"/>
            <a:r>
              <a:rPr lang="en-US" sz="1600" dirty="0"/>
              <a:t>BW, </a:t>
            </a:r>
            <a:r>
              <a:rPr lang="en-US" sz="1600" dirty="0" err="1"/>
              <a:t>TxOP</a:t>
            </a:r>
            <a:r>
              <a:rPr lang="en-US" sz="1600" dirty="0"/>
              <a:t> and punctured channel information</a:t>
            </a:r>
          </a:p>
          <a:p>
            <a:pPr lvl="1"/>
            <a:r>
              <a:rPr lang="en-US" sz="1600" dirty="0"/>
              <a:t>NLTF in NDP (P-matrix size) </a:t>
            </a:r>
          </a:p>
          <a:p>
            <a:pPr lvl="2"/>
            <a:r>
              <a:rPr lang="en-US" sz="1400" dirty="0"/>
              <a:t>4 or 8</a:t>
            </a:r>
          </a:p>
          <a:p>
            <a:pPr lvl="1"/>
            <a:r>
              <a:rPr lang="en-US" sz="1600" dirty="0"/>
              <a:t>Starting stream index for shared AP and </a:t>
            </a:r>
            <a:r>
              <a:rPr lang="en-US" sz="1600" dirty="0" err="1"/>
              <a:t>Nsts</a:t>
            </a:r>
            <a:r>
              <a:rPr lang="en-US" sz="1600" dirty="0"/>
              <a:t> for shared AP in NDP</a:t>
            </a:r>
          </a:p>
          <a:p>
            <a:pPr lvl="2"/>
            <a:r>
              <a:rPr lang="en-US" sz="1400" dirty="0"/>
              <a:t>Which rows of P-matrix to use</a:t>
            </a:r>
          </a:p>
          <a:p>
            <a:pPr marL="742950" lvl="2" eaLnBrk="1" fontAlgn="t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GI+LTF (at-least for joint NDP)</a:t>
            </a:r>
          </a:p>
          <a:p>
            <a:pPr marL="742950" lvl="2" eaLnBrk="1" fontAlgn="t" hangingPunct="1">
              <a:spcBef>
                <a:spcPts val="0"/>
              </a:spcBef>
              <a:spcAft>
                <a:spcPts val="0"/>
              </a:spcAft>
            </a:pPr>
            <a:endParaRPr lang="en-US" sz="1400" dirty="0"/>
          </a:p>
          <a:p>
            <a:pPr lvl="2"/>
            <a:endParaRPr lang="en-US" sz="1400" dirty="0"/>
          </a:p>
          <a:p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948EAEB-3415-333B-9A12-E89350798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NDPA Design for UHR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0651F3-D4EE-72E4-55E2-7CD0E678F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8A9134-DECE-840C-59BA-BA91FF591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D04A34-0505-0BA2-C406-E9674849D9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7330942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6" ma:contentTypeDescription="Create a new document." ma:contentTypeScope="" ma:versionID="52562e7458d5232c649a07dd7c90563e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088a6d317092d8fda928d50b01663b2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48754DE-018A-47B4-99F5-4DE3DC20CB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06F482-2B8C-46B6-A2EB-C6199CC6CE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b1c834-fb5e-4db1-b5fe-b760d2c58f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80BCFC8-6392-455F-94EF-B2BFA21CB3E7}">
  <ds:schemaRefs>
    <ds:schemaRef ds:uri="http://purl.org/dc/terms/"/>
    <ds:schemaRef ds:uri="http://purl.org/dc/elements/1.1/"/>
    <ds:schemaRef ds:uri="4cb1c834-fb5e-4db1-b5fe-b760d2c58fa7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128172</TotalTime>
  <Words>1786</Words>
  <Application>Microsoft Office PowerPoint</Application>
  <PresentationFormat>On-screen Show (4:3)</PresentationFormat>
  <Paragraphs>288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Calibre Semibold</vt:lpstr>
      <vt:lpstr>Calibri</vt:lpstr>
      <vt:lpstr>Times New Roman</vt:lpstr>
      <vt:lpstr>802-11-Submission</vt:lpstr>
      <vt:lpstr>COBF Design for UHR</vt:lpstr>
      <vt:lpstr>Outline</vt:lpstr>
      <vt:lpstr>Number of users and spatial streams in COBF</vt:lpstr>
      <vt:lpstr>Preamble Design: Common section of preamble across APs</vt:lpstr>
      <vt:lpstr>Indication for COBF in U-SIG</vt:lpstr>
      <vt:lpstr>Per-user-SIG fields Issue: Need to resolve BSS label</vt:lpstr>
      <vt:lpstr>Per-user SIG Field Partitioning</vt:lpstr>
      <vt:lpstr>New NDPA or NDP variants ?</vt:lpstr>
      <vt:lpstr>NDPA Design for UHR</vt:lpstr>
      <vt:lpstr>Summary</vt:lpstr>
      <vt:lpstr>SP1</vt:lpstr>
      <vt:lpstr>SP2</vt:lpstr>
      <vt:lpstr>SP3</vt:lpstr>
      <vt:lpstr>SP4</vt:lpstr>
      <vt:lpstr>SP5</vt:lpstr>
      <vt:lpstr>SP6</vt:lpstr>
      <vt:lpstr>SP7</vt:lpstr>
      <vt:lpstr>SP8</vt:lpstr>
      <vt:lpstr>SP9</vt:lpstr>
      <vt:lpstr>SP10</vt:lpstr>
      <vt:lpstr>appendix</vt:lpstr>
      <vt:lpstr>Protection for COBF transmissions</vt:lpstr>
      <vt:lpstr>Explanation of protection mechanism for COBF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yanjuns@qti.qualcomm.com</dc:creator>
  <cp:lastModifiedBy>Sameer Vermani</cp:lastModifiedBy>
  <cp:revision>17</cp:revision>
  <cp:lastPrinted>1998-02-10T13:28:06Z</cp:lastPrinted>
  <dcterms:created xsi:type="dcterms:W3CDTF">2007-05-21T21:00:37Z</dcterms:created>
  <dcterms:modified xsi:type="dcterms:W3CDTF">2024-11-12T19:35:57Z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0x0101000AE0DBD6A62E6D4E94B00A30ED7EAA53</vt:lpwstr>
  </property>
</Properties>
</file>