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910" r:id="rId3"/>
    <p:sldId id="966" r:id="rId4"/>
    <p:sldId id="951" r:id="rId5"/>
    <p:sldId id="970" r:id="rId6"/>
    <p:sldId id="967" r:id="rId7"/>
    <p:sldId id="968" r:id="rId8"/>
    <p:sldId id="954" r:id="rId9"/>
    <p:sldId id="947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9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27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-360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11/7/2024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Nov.</a:t>
            </a:r>
            <a:r>
              <a:rPr lang="en-US" altLang="en-US" dirty="0" smtClean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</a:t>
            </a:r>
            <a:r>
              <a:rPr lang="en-US" altLang="zh-CN" sz="1800" b="1" dirty="0" smtClean="0"/>
              <a:t>1819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Downlink Sync Sequence Design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2024-11-11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460934"/>
              </p:ext>
            </p:extLst>
          </p:nvPr>
        </p:nvGraphicFramePr>
        <p:xfrm>
          <a:off x="1053465" y="2942299"/>
          <a:ext cx="6934200" cy="15031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David, </a:t>
                      </a:r>
                      <a:r>
                        <a:rPr lang="en-US" sz="1100" dirty="0" err="1"/>
                        <a:t>Xun</a:t>
                      </a:r>
                      <a:r>
                        <a:rPr lang="en-US" sz="1100" dirty="0"/>
                        <a:t>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16055624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4596329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L</a:t>
            </a:r>
            <a:r>
              <a:rPr lang="en-US" altLang="zh-CN" sz="1800" dirty="0" smtClean="0"/>
              <a:t>ink budget analysis has been conducted for both integrated [1] and non-integrated [2] energizer deployments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 smtClean="0"/>
              <a:t>In </a:t>
            </a:r>
            <a:r>
              <a:rPr lang="en-US" altLang="zh-CN" sz="1800" dirty="0" smtClean="0"/>
              <a:t>the integrated </a:t>
            </a:r>
            <a:r>
              <a:rPr lang="en-US" altLang="zh-CN" sz="1800" dirty="0" smtClean="0"/>
              <a:t>energizer deployment, the energizer link (AP to STA) is a bottleneck</a:t>
            </a:r>
            <a:endParaRPr lang="en-US" altLang="zh-CN" sz="18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High SNR at the STA allows for a shorter Sync field than WUR, which reduces the PPDU packet duration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 smtClean="0"/>
              <a:t>In </a:t>
            </a:r>
            <a:r>
              <a:rPr lang="en-US" altLang="zh-CN" sz="1800" dirty="0" smtClean="0"/>
              <a:t>the non-integrated </a:t>
            </a:r>
            <a:r>
              <a:rPr lang="en-US" altLang="zh-CN" sz="1800" dirty="0" smtClean="0"/>
              <a:t>energizer deployment, coverage depends on the </a:t>
            </a:r>
            <a:r>
              <a:rPr lang="en-US" altLang="zh-CN" sz="1800" dirty="0" smtClean="0"/>
              <a:t>AP-STA communication link</a:t>
            </a:r>
            <a:endParaRPr lang="en-US" altLang="zh-CN" sz="1800" dirty="0" smtClean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A longer </a:t>
            </a:r>
            <a:r>
              <a:rPr lang="en-US" altLang="zh-CN" sz="1400" dirty="0" smtClean="0"/>
              <a:t>Sync field may be </a:t>
            </a:r>
            <a:r>
              <a:rPr lang="en-US" altLang="zh-CN" sz="1400" dirty="0" smtClean="0"/>
              <a:t>needed for </a:t>
            </a:r>
            <a:r>
              <a:rPr lang="en-US" altLang="zh-CN" sz="1400" dirty="0" smtClean="0"/>
              <a:t>extended distances </a:t>
            </a:r>
            <a:r>
              <a:rPr lang="en-US" altLang="zh-CN" sz="1400" dirty="0" smtClean="0"/>
              <a:t>and higher interference levels</a:t>
            </a:r>
            <a:endParaRPr lang="en-US" altLang="zh-CN" sz="14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 smtClean="0"/>
              <a:t>This contribution </a:t>
            </a:r>
            <a:r>
              <a:rPr lang="en-US" altLang="zh-CN" sz="1800" dirty="0" smtClean="0"/>
              <a:t>presents the </a:t>
            </a:r>
            <a:r>
              <a:rPr lang="en-US" altLang="zh-CN" sz="1800" dirty="0" smtClean="0"/>
              <a:t>design considerations for the Sync sequence</a:t>
            </a:r>
            <a:endParaRPr lang="en-US" altLang="zh-CN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85577"/>
            <a:ext cx="8363349" cy="453902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 smtClean="0"/>
              <a:t>The 11bp group has reached consensus on the AMP DL PPDU format [3]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 smtClean="0"/>
              <a:t>The AMP-Sync field and AMP-Data field </a:t>
            </a:r>
            <a:r>
              <a:rPr lang="en-US" altLang="zh-CN" sz="1800" dirty="0"/>
              <a:t>in </a:t>
            </a:r>
            <a:r>
              <a:rPr lang="en-US" altLang="zh-CN" sz="1800" dirty="0" smtClean="0"/>
              <a:t>the AMP </a:t>
            </a:r>
            <a:r>
              <a:rPr lang="en-US" altLang="zh-CN" sz="1800" dirty="0"/>
              <a:t>Downlink PPDU will </a:t>
            </a:r>
            <a:r>
              <a:rPr lang="en-US" altLang="zh-CN" sz="1800" dirty="0" smtClean="0"/>
              <a:t>use On-Off Keying (OOK) modulation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AMP Downlink PPDU Format (1/2)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588" y="2286000"/>
            <a:ext cx="5638800" cy="330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777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828800"/>
            <a:ext cx="7806849" cy="4419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Possible </a:t>
            </a:r>
            <a:r>
              <a:rPr lang="en-US" altLang="zh-CN" sz="1600" dirty="0" smtClean="0"/>
              <a:t>variations in AMP </a:t>
            </a:r>
            <a:r>
              <a:rPr lang="en-US" altLang="zh-CN" sz="1600" dirty="0" smtClean="0"/>
              <a:t>DL PPDU </a:t>
            </a:r>
            <a:r>
              <a:rPr lang="en-US" altLang="zh-CN" sz="1600" dirty="0" smtClean="0"/>
              <a:t>formats</a:t>
            </a:r>
            <a:endParaRPr lang="en-US" altLang="zh-CN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The AMP-Sync field should support </a:t>
            </a:r>
            <a:r>
              <a:rPr lang="en-US" altLang="zh-CN" sz="1600" dirty="0" smtClean="0"/>
              <a:t>both integrated and non-integrated energizer </a:t>
            </a:r>
            <a:r>
              <a:rPr lang="en-US" altLang="zh-CN" sz="1600" dirty="0" smtClean="0"/>
              <a:t>deployments, </a:t>
            </a:r>
            <a:r>
              <a:rPr lang="en-US" altLang="zh-CN" sz="1600" dirty="0" smtClean="0"/>
              <a:t>as well as both backscatter and non-backscatter use cases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AMP </a:t>
            </a:r>
            <a:r>
              <a:rPr lang="en-US" altLang="zh-CN" dirty="0">
                <a:solidFill>
                  <a:schemeClr val="tx1"/>
                </a:solidFill>
              </a:rPr>
              <a:t>Downlink PPDU Format </a:t>
            </a:r>
            <a:r>
              <a:rPr lang="en-US" altLang="zh-CN" dirty="0" smtClean="0">
                <a:solidFill>
                  <a:schemeClr val="tx1"/>
                </a:solidFill>
              </a:rPr>
              <a:t>(2/2</a:t>
            </a:r>
            <a:r>
              <a:rPr lang="en-US" altLang="zh-CN" dirty="0">
                <a:solidFill>
                  <a:schemeClr val="tx1"/>
                </a:solidFill>
              </a:rPr>
              <a:t>)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51352" y="2666784"/>
            <a:ext cx="117744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dirty="0">
                <a:solidFill>
                  <a:srgbClr val="000000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Downlink Data Transmission</a:t>
            </a:r>
            <a:endParaRPr kumimoji="1" lang="zh-CN" altLang="en-US" dirty="0" err="1">
              <a:solidFill>
                <a:srgbClr val="000000"/>
              </a:solidFill>
              <a:latin typeface="+mj-lt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96262" y="3911267"/>
            <a:ext cx="141612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dirty="0">
                <a:solidFill>
                  <a:srgbClr val="000000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Combined Downlink Data and Excitation Signal Transmission</a:t>
            </a:r>
            <a:endParaRPr kumimoji="1" lang="zh-CN" altLang="en-US" dirty="0" err="1">
              <a:solidFill>
                <a:srgbClr val="000000"/>
              </a:solidFill>
              <a:latin typeface="+mj-lt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左大括号 2"/>
          <p:cNvSpPr/>
          <p:nvPr/>
        </p:nvSpPr>
        <p:spPr bwMode="auto">
          <a:xfrm>
            <a:off x="1703737" y="3423532"/>
            <a:ext cx="120726" cy="1529468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3" name="pic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2691718"/>
            <a:ext cx="6477001" cy="232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03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34876" y="1752600"/>
                <a:ext cx="7806849" cy="4343400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n"/>
                </a:pPr>
                <a:r>
                  <a:rPr lang="en-US" altLang="zh-CN" sz="1600" dirty="0" smtClean="0"/>
                  <a:t>Recap of WUR-Sync field functionality: Beyond packet detection and timing synchronization, the </a:t>
                </a:r>
                <a:r>
                  <a:rPr lang="en-US" altLang="zh-CN" sz="1600" dirty="0" smtClean="0"/>
                  <a:t>WUR-Sync </a:t>
                </a:r>
                <a:r>
                  <a:rPr lang="en-US" altLang="zh-CN" sz="1600" dirty="0" smtClean="0"/>
                  <a:t>field </a:t>
                </a:r>
                <a:r>
                  <a:rPr lang="en-US" altLang="zh-CN" sz="1600" dirty="0" smtClean="0"/>
                  <a:t>can indicate different data </a:t>
                </a:r>
                <a:r>
                  <a:rPr lang="en-US" altLang="zh-CN" sz="1600" dirty="0" smtClean="0"/>
                  <a:t>rates</a:t>
                </a:r>
              </a:p>
              <a:p>
                <a:pPr lvl="1"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400" dirty="0" smtClean="0"/>
                  <a:t>WUR </a:t>
                </a:r>
                <a:r>
                  <a:rPr lang="en-US" altLang="zh-CN" sz="1400" dirty="0" smtClean="0"/>
                  <a:t>uses </a:t>
                </a:r>
                <a:r>
                  <a:rPr lang="en-US" altLang="zh-CN" sz="1400" dirty="0"/>
                  <a:t>a single base </a:t>
                </a:r>
                <a:r>
                  <a:rPr lang="en-US" altLang="zh-CN" sz="1400" dirty="0" smtClean="0"/>
                  <a:t>sequence</a:t>
                </a:r>
              </a:p>
              <a:p>
                <a:pPr marL="457200" lvl="1" indent="0" algn="ctr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n-US" altLang="zh-CN" sz="1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altLang="zh-CN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1 0 1 0 0 1 0 0 1 0 1 1 1 0 1 1 0 0 0 1 0 1 1 1 0 0 1 1 1 0 0 0</m:t>
                        </m:r>
                      </m:e>
                    </m:d>
                  </m:oMath>
                </a14:m>
                <a:endParaRPr lang="en-US" altLang="zh-CN" sz="1400" dirty="0" smtClean="0"/>
              </a:p>
              <a:p>
                <a:pPr lvl="1"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400" dirty="0" smtClean="0"/>
                  <a:t>WUR HDR is indicated by the bitwise complement of sequence 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endParaRPr lang="en-US" altLang="zh-CN" sz="1400" b="0" dirty="0" smtClean="0"/>
              </a:p>
              <a:p>
                <a:pPr lvl="1"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400" dirty="0" smtClean="0"/>
                  <a:t>WUR LDR is indicated by two concatenated copies of </a:t>
                </a:r>
                <a14:m>
                  <m:oMath xmlns:m="http://schemas.openxmlformats.org/officeDocument/2006/math">
                    <m:r>
                      <a:rPr lang="en-US" altLang="zh-CN" sz="1400" i="1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endParaRPr lang="en-US" altLang="zh-CN" sz="1400" dirty="0" smtClean="0"/>
              </a:p>
              <a:p>
                <a:pPr lvl="1"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400" dirty="0" smtClean="0"/>
                  <a:t>Peak polarity after correlation could be used for data rate indication</a:t>
                </a:r>
              </a:p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n"/>
                </a:pPr>
                <a:r>
                  <a:rPr lang="en-US" altLang="zh-CN" sz="1600" dirty="0" smtClean="0"/>
                  <a:t>Following WUR’s approach, the AMP-Sync field could also indicate dat</a:t>
                </a:r>
                <a:r>
                  <a:rPr lang="en-US" altLang="zh-CN" sz="1600" dirty="0" smtClean="0"/>
                  <a:t>a rates</a:t>
                </a:r>
              </a:p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n"/>
                </a:pPr>
                <a:r>
                  <a:rPr lang="en-US" altLang="zh-CN" sz="1600" dirty="0" smtClean="0"/>
                  <a:t>A longer Sync sequence could be constructed from a short base sequence su</a:t>
                </a:r>
                <a:r>
                  <a:rPr lang="en-US" altLang="zh-CN" sz="1600" dirty="0" smtClean="0"/>
                  <a:t>ch that a single correlation for packet detection, timing synchronization, and data rate indication</a:t>
                </a:r>
                <a:endParaRPr lang="en-US" altLang="zh-CN" sz="1400" dirty="0" smtClean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4876" y="1752600"/>
                <a:ext cx="7806849" cy="4343400"/>
              </a:xfrm>
              <a:blipFill rotWithShape="0">
                <a:blip r:embed="rId2"/>
                <a:stretch>
                  <a:fillRect l="-312" r="-3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AMP-Sync Field Functionality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702717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600200"/>
            <a:ext cx="7806849" cy="4800600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The Sync </a:t>
            </a:r>
            <a:r>
              <a:rPr lang="en-US" altLang="zh-CN" sz="1600" dirty="0" smtClean="0"/>
              <a:t>sequence design </a:t>
            </a:r>
            <a:r>
              <a:rPr lang="en-US" altLang="zh-CN" sz="1600" dirty="0" smtClean="0"/>
              <a:t>criteria, as </a:t>
            </a:r>
            <a:r>
              <a:rPr lang="en-US" altLang="zh-CN" sz="1600" dirty="0" smtClean="0"/>
              <a:t>discussed in [4</a:t>
            </a:r>
            <a:r>
              <a:rPr lang="en-US" altLang="zh-CN" sz="1600" dirty="0" smtClean="0"/>
              <a:t>], include:</a:t>
            </a:r>
            <a:endParaRPr lang="en-US" altLang="zh-CN" sz="1600" dirty="0" smtClean="0"/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Invalid Manchester code patterns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Maximum </a:t>
            </a:r>
            <a:r>
              <a:rPr lang="en-US" altLang="zh-CN" sz="1400" dirty="0"/>
              <a:t>of three consecutive OFF </a:t>
            </a:r>
            <a:r>
              <a:rPr lang="en-US" altLang="zh-CN" sz="1400" dirty="0" smtClean="0"/>
              <a:t>symbols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/>
              <a:t>Zero-DC </a:t>
            </a:r>
            <a:r>
              <a:rPr lang="en-US" altLang="zh-CN" sz="1400" dirty="0" smtClean="0"/>
              <a:t>balance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Good cross-correlation property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Preceding ON symbols: Sync sequence accounts for preceding ON symbols from 802.11 Preamble and Excitation fields to prevent false </a:t>
            </a:r>
            <a:r>
              <a:rPr lang="en-US" altLang="zh-CN" sz="1600" dirty="0" smtClean="0"/>
              <a:t>alarms</a:t>
            </a:r>
            <a:endParaRPr lang="en-US" altLang="zh-CN" sz="16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Data rate indication support: </a:t>
            </a:r>
            <a:r>
              <a:rPr lang="en-US" altLang="zh-CN" sz="1600" dirty="0" smtClean="0"/>
              <a:t>Both </a:t>
            </a:r>
            <a:r>
              <a:rPr lang="en-US" altLang="zh-CN" sz="1600" dirty="0" smtClean="0"/>
              <a:t>positive and negative </a:t>
            </a:r>
            <a:r>
              <a:rPr lang="en-US" altLang="zh-CN" sz="1600" dirty="0" err="1" smtClean="0"/>
              <a:t>sidelobes</a:t>
            </a:r>
            <a:r>
              <a:rPr lang="en-US" altLang="zh-CN" sz="1600" dirty="0" smtClean="0"/>
              <a:t> should be </a:t>
            </a:r>
            <a:r>
              <a:rPr lang="en-US" altLang="zh-CN" sz="1600" dirty="0" smtClean="0"/>
              <a:t>minimized to ensure timing and data rate accuracy </a:t>
            </a:r>
            <a:endParaRPr lang="en-US" altLang="zh-CN" sz="1600" dirty="0" smtClean="0"/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Large positive/negative </a:t>
            </a:r>
            <a:r>
              <a:rPr lang="en-US" altLang="zh-CN" sz="1400" dirty="0" err="1" smtClean="0"/>
              <a:t>sidelobes</a:t>
            </a:r>
            <a:r>
              <a:rPr lang="en-US" altLang="zh-CN" sz="1400" dirty="0" smtClean="0"/>
              <a:t> </a:t>
            </a:r>
            <a:r>
              <a:rPr lang="en-US" altLang="zh-CN" sz="1400" dirty="0" smtClean="0"/>
              <a:t>could impair timing synchronization when </a:t>
            </a:r>
            <a:r>
              <a:rPr lang="en-US" altLang="zh-CN" sz="1400" dirty="0"/>
              <a:t>the first peak is positive/negative</a:t>
            </a:r>
            <a:endParaRPr lang="en-US" altLang="zh-CN" sz="1400" dirty="0" smtClean="0"/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Large negative/positive </a:t>
            </a:r>
            <a:r>
              <a:rPr lang="en-US" altLang="zh-CN" sz="1400" dirty="0" err="1" smtClean="0"/>
              <a:t>sidelobes</a:t>
            </a:r>
            <a:r>
              <a:rPr lang="en-US" altLang="zh-CN" sz="1400" dirty="0" smtClean="0"/>
              <a:t> could reduce data rate detection accuracy </a:t>
            </a:r>
            <a:r>
              <a:rPr lang="en-US" altLang="zh-CN" sz="1400" dirty="0" smtClean="0"/>
              <a:t>under </a:t>
            </a:r>
            <a:r>
              <a:rPr lang="en-US" altLang="zh-CN" sz="1400" dirty="0" smtClean="0"/>
              <a:t>similar </a:t>
            </a:r>
            <a:r>
              <a:rPr lang="en-US" altLang="zh-CN" sz="1400" dirty="0" smtClean="0"/>
              <a:t>conditions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Sync Sequence Design Criteria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4166059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559599"/>
                <a:ext cx="7806849" cy="4648200"/>
              </a:xfrm>
            </p:spPr>
            <p:txBody>
              <a:bodyPr/>
              <a:lstStyle/>
              <a:p>
                <a:pPr>
                  <a:lnSpc>
                    <a:spcPct val="170000"/>
                  </a:lnSpc>
                  <a:spcBef>
                    <a:spcPts val="0"/>
                  </a:spcBef>
                  <a:buFont typeface="Wingdings" panose="05000000000000000000" pitchFamily="2" charset="2"/>
                  <a:buChar char="n"/>
                </a:pPr>
                <a:r>
                  <a:rPr lang="en-US" altLang="zh-CN" sz="1600" dirty="0" smtClean="0"/>
                  <a:t>DL </a:t>
                </a:r>
                <a:r>
                  <a:rPr lang="en-US" altLang="zh-CN" sz="1600" dirty="0" smtClean="0"/>
                  <a:t>Sync </a:t>
                </a:r>
                <a:r>
                  <a:rPr lang="en-US" altLang="zh-CN" sz="1600" dirty="0" smtClean="0"/>
                  <a:t>sequence example</a:t>
                </a:r>
                <a:endParaRPr lang="en-US" altLang="zh-CN" sz="1600" dirty="0" smtClean="0"/>
              </a:p>
              <a:p>
                <a:pPr lvl="1">
                  <a:lnSpc>
                    <a:spcPct val="17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sz="1200" dirty="0" smtClean="0"/>
                  <a:t>: [1 1 0 0 1 0 0 1 1 1 0 0 1 0 1 0];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sz="1200" dirty="0"/>
                  <a:t>: [0 0 1 1 1 1 0 1 0 1 0 0 1 0 0 1</a:t>
                </a:r>
                <a:r>
                  <a:rPr lang="en-US" altLang="zh-CN" sz="1200" dirty="0" smtClean="0"/>
                  <a:t>];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zh-CN" sz="1200" dirty="0"/>
                  <a:t>: [1 0 0 1 0 0 1 1 1 1 0 0 1 0 1 0</a:t>
                </a:r>
                <a:r>
                  <a:rPr lang="en-US" altLang="zh-CN" sz="1200" dirty="0" smtClean="0"/>
                  <a:t>]</a:t>
                </a:r>
              </a:p>
              <a:p>
                <a:pPr>
                  <a:lnSpc>
                    <a:spcPct val="170000"/>
                  </a:lnSpc>
                  <a:spcBef>
                    <a:spcPts val="0"/>
                  </a:spcBef>
                  <a:buFont typeface="Wingdings" panose="05000000000000000000" pitchFamily="2" charset="2"/>
                  <a:buChar char="n"/>
                </a:pPr>
                <a:r>
                  <a:rPr lang="en-US" altLang="zh-CN" sz="1600" dirty="0" smtClean="0"/>
                  <a:t>Simulation settings</a:t>
                </a:r>
                <a:endParaRPr lang="en-US" altLang="zh-CN" sz="1400" dirty="0" smtClean="0"/>
              </a:p>
              <a:p>
                <a:pPr lvl="1">
                  <a:lnSpc>
                    <a:spcPct val="17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200" dirty="0" smtClean="0"/>
                  <a:t>Local sequence </a:t>
                </a:r>
                <a14:m>
                  <m:oMath xmlns:m="http://schemas.openxmlformats.org/officeDocument/2006/math"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=2∗</m:t>
                    </m:r>
                    <m:sSub>
                      <m:sSubPr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zh-CN" sz="1200" dirty="0" smtClean="0"/>
              </a:p>
              <a:p>
                <a:pPr lvl="1">
                  <a:lnSpc>
                    <a:spcPct val="17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200" dirty="0" smtClean="0"/>
                  <a:t>Six preceding ON symbols</a:t>
                </a: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559599"/>
                <a:ext cx="7806849" cy="4648200"/>
              </a:xfrm>
              <a:blipFill rotWithShape="0">
                <a:blip r:embed="rId2"/>
                <a:stretch>
                  <a:fillRect l="-23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/>
              <p:cNvSpPr txBox="1"/>
              <p:nvPr/>
            </p:nvSpPr>
            <p:spPr>
              <a:xfrm>
                <a:off x="3657600" y="6060672"/>
                <a:ext cx="1905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dirty="0" smtClean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𝑠𝑖𝑑𝑒𝑙𝑜𝑏𝑒</m:t>
                            </m:r>
                          </m:e>
                        </m:d>
                      </m:e>
                    </m:d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060672"/>
                <a:ext cx="1905000" cy="276999"/>
              </a:xfrm>
              <a:prstGeom prst="rect">
                <a:avLst/>
              </a:prstGeom>
              <a:blipFill rotWithShape="0">
                <a:blip r:embed="rId3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6755" y="3227950"/>
            <a:ext cx="3837845" cy="287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696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419600"/>
          </a:xfrm>
        </p:spPr>
        <p:txBody>
          <a:bodyPr/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The </a:t>
            </a:r>
            <a:r>
              <a:rPr lang="en-US" sz="1800" dirty="0" smtClean="0"/>
              <a:t>Sync </a:t>
            </a:r>
            <a:r>
              <a:rPr lang="en-US" sz="1800" dirty="0" smtClean="0"/>
              <a:t>sequence </a:t>
            </a:r>
            <a:r>
              <a:rPr lang="en-US" sz="1800" dirty="0" smtClean="0"/>
              <a:t>should accommodate various topologies </a:t>
            </a:r>
            <a:r>
              <a:rPr lang="en-US" sz="1800" dirty="0" smtClean="0"/>
              <a:t>and device capabilities, ensuring reliable Sync performance and flexibility across use </a:t>
            </a:r>
            <a:r>
              <a:rPr lang="en-US" sz="1800" dirty="0" smtClean="0"/>
              <a:t>cases</a:t>
            </a:r>
            <a:endParaRPr lang="en-US" sz="1800" dirty="0"/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A single base Sync sequence could be used to construct all necessary Sync sequences </a:t>
            </a:r>
            <a:endParaRPr lang="en-US" sz="1800" dirty="0" smtClean="0"/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The Sync </a:t>
            </a:r>
            <a:r>
              <a:rPr lang="en-US" sz="1800" dirty="0" smtClean="0"/>
              <a:t>field </a:t>
            </a:r>
            <a:r>
              <a:rPr lang="en-US" sz="1800" dirty="0" smtClean="0"/>
              <a:t>could also serve as an indicator of data rate</a:t>
            </a:r>
            <a:endParaRPr lang="en-US" sz="1800" dirty="0" smtClean="0"/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Proposed Sync sequence design considerations  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1600" dirty="0" smtClean="0"/>
              <a:t>Management of </a:t>
            </a:r>
            <a:r>
              <a:rPr lang="en-US" sz="1600" dirty="0" smtClean="0"/>
              <a:t>preceding ON symbols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1600" dirty="0" smtClean="0"/>
              <a:t>Minimization of positive </a:t>
            </a:r>
            <a:r>
              <a:rPr lang="en-US" sz="1600" dirty="0" smtClean="0"/>
              <a:t>and negative </a:t>
            </a:r>
            <a:r>
              <a:rPr lang="en-US" sz="1600" dirty="0" err="1" smtClean="0"/>
              <a:t>sidelobe</a:t>
            </a:r>
            <a:r>
              <a:rPr lang="en-US" sz="1600" dirty="0" smtClean="0"/>
              <a:t> magnitudes</a:t>
            </a:r>
            <a:endParaRPr lang="en-US" sz="12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601600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 dirty="0" smtClean="0"/>
              <a:t>[1] 11-24-1345-02-00bp-high-level-requirements-for-downlink-phy-in-2-4-ghz</a:t>
            </a:r>
          </a:p>
          <a:p>
            <a:pPr marL="0" indent="0">
              <a:buNone/>
            </a:pPr>
            <a:r>
              <a:rPr lang="en-US" altLang="zh-CN" sz="1800" dirty="0" smtClean="0"/>
              <a:t>[2] 11-24-1215-00-00bp-feasibility-study-on-long-range-backscatter-operation</a:t>
            </a:r>
          </a:p>
          <a:p>
            <a:pPr marL="0" indent="0">
              <a:buNone/>
            </a:pPr>
            <a:r>
              <a:rPr lang="en-US" altLang="zh-CN" sz="1800" dirty="0" smtClean="0"/>
              <a:t>[3] 11-24-1322-04-00bp-tgbp-motion-dock</a:t>
            </a:r>
          </a:p>
          <a:p>
            <a:pPr marL="0" indent="0">
              <a:buNone/>
            </a:pPr>
            <a:r>
              <a:rPr lang="en-US" altLang="zh-CN" sz="1800" dirty="0" smtClean="0"/>
              <a:t>[4] </a:t>
            </a:r>
            <a:r>
              <a:rPr lang="en-US" altLang="zh-CN" sz="1800" dirty="0" smtClean="0"/>
              <a:t>11-24-1797-00-00bp-design-considerations-of-dl-data-rate-and-sync</a:t>
            </a:r>
            <a:endParaRPr lang="en-US" altLang="zh-CN" sz="1800" dirty="0" smtClean="0"/>
          </a:p>
          <a:p>
            <a:pPr marL="0" indent="0">
              <a:buNone/>
            </a:pPr>
            <a:endParaRPr lang="en-US" altLang="zh-CN" sz="1800" dirty="0" smtClean="0"/>
          </a:p>
          <a:p>
            <a:pPr marL="0" indent="0">
              <a:buNone/>
            </a:pPr>
            <a:endParaRPr lang="en-US" altLang="zh-CN" sz="1800" dirty="0" smtClean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114435</TotalTime>
  <Words>567</Words>
  <Application>Microsoft Office PowerPoint</Application>
  <PresentationFormat>全屏显示(4:3)</PresentationFormat>
  <Paragraphs>126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Qualcomm Office Regular</vt:lpstr>
      <vt:lpstr>Qualcomm Regular</vt:lpstr>
      <vt:lpstr>Microsoft YaHei</vt:lpstr>
      <vt:lpstr>Arial</vt:lpstr>
      <vt:lpstr>Cambria Math</vt:lpstr>
      <vt:lpstr>Times New Roman</vt:lpstr>
      <vt:lpstr>Wingdings</vt:lpstr>
      <vt:lpstr>802-11-Submission</vt:lpstr>
      <vt:lpstr>Downlink Sync Sequence Design</vt:lpstr>
      <vt:lpstr>Introduction</vt:lpstr>
      <vt:lpstr>AMP Downlink PPDU Format (1/2)</vt:lpstr>
      <vt:lpstr>AMP Downlink PPDU Format (2/2) </vt:lpstr>
      <vt:lpstr>AMP-Sync Field Functionality </vt:lpstr>
      <vt:lpstr>Sync Sequence Design Criteria</vt:lpstr>
      <vt:lpstr>Simulation Results</vt:lpstr>
      <vt:lpstr>Summary</vt:lpstr>
      <vt:lpstr>References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2320</cp:revision>
  <cp:lastPrinted>1998-02-10T13:28:06Z</cp:lastPrinted>
  <dcterms:created xsi:type="dcterms:W3CDTF">2004-12-02T14:01:45Z</dcterms:created>
  <dcterms:modified xsi:type="dcterms:W3CDTF">2024-11-07T07:55:44Z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(3)GyR2t0sibbzX/AfuVSLGbiDQXEK7JHuI3T6gluXZn8awu9JywenDtB2hism/Tnxfu6GqsUXv
kpT7CxXxflOPPE555ABh87kP671V0o2yJsAZ5gO1rDyV0UcsFDY649G2Z/F3NGU+pWF4CAoi
mENffFl3PPEKPrQwKKIdNsTyJ6NIaMkP2WZKUNW/qGT5b7mGzDKzdDwERbCA2vdJfuVG4piS
Zo77qAk+oOAzVR9UJG</vt:lpwstr>
  </property>
  <property fmtid="{D5CDD505-2E9C-101B-9397-08002B2CF9AE}" pid="4" name="_2015_ms_pID_7253431">
    <vt:lpwstr>QqXyb4hI/1n12WKacaRK2Yj/wu3oOtVYgoCKkkNYHLX/qPsxuylakP
Xpvttth0NDPydvDe/P4uamCnfEPkBO6u/qRHxBM6QI7MEw9Pw14szoClRtP3eFRicsycRXN9
Aj3odckTexpbpsM6v13jIj6pSnKSolalwHvvB+UEFmhNMLVy+SMXezAANjz02qO+e6aiILYI
rOQOKmQZbr0b5EOUprDl7k2SqNjtmBBSLOS+</vt:lpwstr>
  </property>
  <property fmtid="{D5CDD505-2E9C-101B-9397-08002B2CF9AE}" pid="5" name="_2015_ms_pID_7253432">
    <vt:lpwstr>HSfqHsW8KMjes66UXt3kUP4=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