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1244" r:id="rId2"/>
    <p:sldId id="1425" r:id="rId3"/>
    <p:sldId id="1431" r:id="rId4"/>
    <p:sldId id="1440" r:id="rId5"/>
    <p:sldId id="1445" r:id="rId6"/>
    <p:sldId id="1446" r:id="rId7"/>
    <p:sldId id="1410" r:id="rId8"/>
    <p:sldId id="1405" r:id="rId9"/>
    <p:sldId id="1449" r:id="rId10"/>
    <p:sldId id="1450" r:id="rId11"/>
    <p:sldId id="1451" r:id="rId12"/>
    <p:sldId id="1447" r:id="rId13"/>
  </p:sldIdLst>
  <p:sldSz cx="12192000" cy="6858000"/>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 id="2" name="GeonHwan Kim/IoT Connectivity Standard Task(geonhwan.kim@lge.com)" initials="GKCST" lastIdx="48" clrIdx="1">
    <p:extLst>
      <p:ext uri="{19B8F6BF-5375-455C-9EA6-DF929625EA0E}">
        <p15:presenceInfo xmlns:p15="http://schemas.microsoft.com/office/powerpoint/2012/main" userId="S-1-5-21-2543426832-1914326140-3112152631-2652433" providerId="AD"/>
      </p:ext>
    </p:extLst>
  </p:cmAuthor>
  <p:cmAuthor id="3" name="Insun Jang/IoT Connectivity Standard Task(insun.jang@lge.com)" initials="IJCST" lastIdx="13" clrIdx="2">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FF"/>
    <a:srgbClr val="19B861"/>
    <a:srgbClr val="00CC99"/>
    <a:srgbClr val="FF9900"/>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753" autoAdjust="0"/>
  </p:normalViewPr>
  <p:slideViewPr>
    <p:cSldViewPr>
      <p:cViewPr varScale="1">
        <p:scale>
          <a:sx n="242" d="100"/>
          <a:sy n="242" d="100"/>
        </p:scale>
        <p:origin x="540" y="186"/>
      </p:cViewPr>
      <p:guideLst>
        <p:guide orient="horz" pos="2160"/>
        <p:guide pos="3840"/>
      </p:guideLst>
    </p:cSldViewPr>
  </p:slideViewPr>
  <p:outlineViewPr>
    <p:cViewPr>
      <p:scale>
        <a:sx n="33" d="100"/>
        <a:sy n="33" d="100"/>
      </p:scale>
      <p:origin x="48" y="8040"/>
    </p:cViewPr>
  </p:outlineViewPr>
  <p:notesTextViewPr>
    <p:cViewPr>
      <p:scale>
        <a:sx n="150" d="100"/>
        <a:sy n="150" d="100"/>
      </p:scale>
      <p:origin x="0" y="0"/>
    </p:cViewPr>
  </p:notesTextViewPr>
  <p:sorterViewPr>
    <p:cViewPr>
      <p:scale>
        <a:sx n="66" d="100"/>
        <a:sy n="66" d="100"/>
      </p:scale>
      <p:origin x="0" y="0"/>
    </p:cViewPr>
  </p:sorterViewPr>
  <p:notesViewPr>
    <p:cSldViewPr>
      <p:cViewPr varScale="1">
        <p:scale>
          <a:sx n="260" d="100"/>
          <a:sy n="260" d="100"/>
        </p:scale>
        <p:origin x="3348" y="22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2708275" y="514350"/>
            <a:ext cx="45227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en-US" altLang="ko-KR" b="0" u="none"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a:t>
            </a:fld>
            <a:endParaRPr lang="en-US" altLang="ko-KR"/>
          </a:p>
        </p:txBody>
      </p:sp>
    </p:spTree>
    <p:extLst>
      <p:ext uri="{BB962C8B-B14F-4D97-AF65-F5344CB8AC3E}">
        <p14:creationId xmlns:p14="http://schemas.microsoft.com/office/powerpoint/2010/main" val="3624491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836737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355815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65466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6318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ko-KR" altLang="en-US" dirty="0" smtClean="0">
              <a:solidFill>
                <a:srgbClr val="FF00FF"/>
              </a:solidFill>
            </a:endParaRP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012603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en-US" altLang="ko-KR" sz="1600" u="none"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666833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ko-KR" altLang="en-US" dirty="0" smtClean="0">
              <a:solidFill>
                <a:srgbClr val="FF00FF"/>
              </a:solidFill>
            </a:endParaRP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526939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pPr marL="0" marR="0" lvl="2" indent="0" algn="l" defTabSz="933450" rtl="0" eaLnBrk="0" fontAlgn="base" latinLnBrk="0" hangingPunct="0">
              <a:lnSpc>
                <a:spcPct val="100000"/>
              </a:lnSpc>
              <a:spcBef>
                <a:spcPct val="30000"/>
              </a:spcBef>
              <a:spcAft>
                <a:spcPct val="0"/>
              </a:spcAft>
              <a:buClrTx/>
              <a:buSzTx/>
              <a:buFontTx/>
              <a:buNone/>
              <a:tabLst/>
              <a:defRPr/>
            </a:pPr>
            <a:endParaRPr lang="en-US" altLang="ko-KR" sz="1200" b="0" i="0" u="none" kern="1200" dirty="0" smtClean="0">
              <a:solidFill>
                <a:schemeClr val="tx1"/>
              </a:solidFill>
              <a:effectLst/>
              <a:latin typeface="Times New Roman" pitchFamily="18" charset="0"/>
              <a:ea typeface="+mn-ea"/>
              <a:cs typeface="+mn-cs"/>
            </a:endParaRP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19465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u="none"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1690581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b="0" u="none"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58967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b="0" u="none" dirty="0">
              <a:solidFill>
                <a:srgbClr val="00B050"/>
              </a:solidFill>
            </a:endParaRPr>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66968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Geonhwan Kim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056324" y="6475413"/>
            <a:ext cx="2335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Geonhwan Kim et. al, LG Electronics</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solidFill>
                  <a:schemeClr val="tx1"/>
                </a:solidFill>
                <a:cs typeface="Arial" charset="0"/>
              </a:rPr>
              <a:t>doc.: IEEE </a:t>
            </a:r>
            <a:r>
              <a:rPr kumimoji="0" lang="en-US" altLang="ko-KR" sz="1800" b="1" dirty="0" smtClean="0">
                <a:solidFill>
                  <a:schemeClr val="tx1"/>
                </a:solidFill>
                <a:cs typeface="Arial" charset="0"/>
              </a:rPr>
              <a:t>802.11-24/1818r0</a:t>
            </a:r>
            <a:endParaRPr kumimoji="0" lang="en-US" altLang="ko-KR" sz="1800" b="1" dirty="0">
              <a:solidFill>
                <a:schemeClr val="tx1"/>
              </a:solidFill>
              <a:cs typeface="Arial" charset="0"/>
            </a:endParaRP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3" y="6475413"/>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1" name="Rectangle 7"/>
          <p:cNvSpPr>
            <a:spLocks noChangeArrowheads="1"/>
          </p:cNvSpPr>
          <p:nvPr userDrawn="1"/>
        </p:nvSpPr>
        <p:spPr bwMode="auto">
          <a:xfrm>
            <a:off x="897467"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a:t>
            </a:r>
            <a:r>
              <a:rPr kumimoji="0" lang="en-US" altLang="ko-KR" sz="1800" b="1" kern="1200" dirty="0">
                <a:solidFill>
                  <a:schemeClr val="tx1"/>
                </a:solidFill>
                <a:latin typeface="Times New Roman" panose="02020603050405020304" pitchFamily="18" charset="0"/>
                <a:ea typeface="+mn-ea"/>
                <a:cs typeface="+mn-cs"/>
              </a:rPr>
              <a:t>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2.png"/><Relationship Id="rId7"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9.emf"/><Relationship Id="rId4" Type="http://schemas.openxmlformats.org/officeDocument/2006/relationships/image" Target="../media/image14.png"/><Relationship Id="rId9"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AP Identification in Multi-AP</a:t>
            </a:r>
            <a:endParaRPr lang="ko-KR" altLang="en-US" dirty="0">
              <a:solidFill>
                <a:schemeClr val="tx1"/>
              </a:solidFill>
            </a:endParaRP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a:xfrm>
            <a:off x="5930400" y="6475413"/>
            <a:ext cx="432811" cy="184666"/>
          </a:xfrm>
        </p:spPr>
        <p:txBody>
          <a:bodyPr/>
          <a:lstStyle/>
          <a:p>
            <a:pPr>
              <a:defRPr/>
            </a:pPr>
            <a:r>
              <a:rPr lang="en-US" altLang="ko-KR" dirty="0"/>
              <a:t>Slide </a:t>
            </a:r>
            <a:fld id="{DB6D5A24-C744-4D9A-83D3-476F0D333A12}" type="slidenum">
              <a:rPr lang="en-US" altLang="ko-KR" smtClean="0"/>
              <a:pPr>
                <a:defRPr/>
              </a:pPr>
              <a:t>1</a:t>
            </a:fld>
            <a:endParaRPr lang="en-US" altLang="ko-KR" dirty="0"/>
          </a:p>
        </p:txBody>
      </p:sp>
      <p:sp>
        <p:nvSpPr>
          <p:cNvPr id="6" name="Rectangle 6"/>
          <p:cNvSpPr txBox="1">
            <a:spLocks noChangeArrowheads="1"/>
          </p:cNvSpPr>
          <p:nvPr/>
        </p:nvSpPr>
        <p:spPr bwMode="auto">
          <a:xfrm>
            <a:off x="2209800" y="16002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kumimoji="0" lang="en-US" altLang="ko-KR" sz="1800" kern="0" dirty="0">
                <a:ea typeface="굴림" panose="020B0600000101010101" pitchFamily="50" charset="-127"/>
              </a:rPr>
              <a:t>Date:</a:t>
            </a:r>
            <a:r>
              <a:rPr kumimoji="0" lang="en-US" altLang="ko-KR" sz="1800" b="0" kern="0" dirty="0">
                <a:ea typeface="굴림" panose="020B0600000101010101" pitchFamily="50" charset="-127"/>
              </a:rPr>
              <a:t> </a:t>
            </a:r>
            <a:r>
              <a:rPr kumimoji="0" lang="en-US" altLang="ko-KR" sz="1800" b="0" kern="0" dirty="0" smtClean="0">
                <a:ea typeface="굴림" panose="020B0600000101010101" pitchFamily="50" charset="-127"/>
              </a:rPr>
              <a:t>2024-11-11</a:t>
            </a:r>
            <a:endParaRPr kumimoji="0" lang="en-US" altLang="ko-KR" sz="1800" b="0" kern="0" dirty="0">
              <a:ea typeface="굴림" panose="020B0600000101010101" pitchFamily="50" charset="-127"/>
            </a:endParaRPr>
          </a:p>
        </p:txBody>
      </p:sp>
      <p:sp>
        <p:nvSpPr>
          <p:cNvPr id="7" name="Rectangle 12"/>
          <p:cNvSpPr>
            <a:spLocks noChangeArrowheads="1"/>
          </p:cNvSpPr>
          <p:nvPr/>
        </p:nvSpPr>
        <p:spPr bwMode="auto">
          <a:xfrm>
            <a:off x="2209800" y="2216901"/>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1600" dirty="0">
                <a:cs typeface="Arial" panose="020B0604020202020204" pitchFamily="34" charset="0"/>
              </a:rPr>
              <a:t>Authors:</a:t>
            </a:r>
            <a:endParaRPr kumimoji="0" lang="en-US" altLang="ko-KR" sz="1600" b="0" dirty="0">
              <a:cs typeface="Arial" panose="020B0604020202020204" pitchFamily="34" charset="0"/>
            </a:endParaRPr>
          </a:p>
        </p:txBody>
      </p:sp>
      <p:graphicFrame>
        <p:nvGraphicFramePr>
          <p:cNvPr id="10" name="Table 12"/>
          <p:cNvGraphicFramePr>
            <a:graphicFrameLocks noGrp="1"/>
          </p:cNvGraphicFramePr>
          <p:nvPr>
            <p:extLst>
              <p:ext uri="{D42A27DB-BD31-4B8C-83A1-F6EECF244321}">
                <p14:modId xmlns:p14="http://schemas.microsoft.com/office/powerpoint/2010/main" val="3648788122"/>
              </p:ext>
            </p:extLst>
          </p:nvPr>
        </p:nvGraphicFramePr>
        <p:xfrm>
          <a:off x="2203335" y="2579792"/>
          <a:ext cx="7785330" cy="2830408"/>
        </p:xfrm>
        <a:graphic>
          <a:graphicData uri="http://schemas.openxmlformats.org/drawingml/2006/table">
            <a:tbl>
              <a:tblPr/>
              <a:tblGrid>
                <a:gridCol w="180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665330">
                  <a:extLst>
                    <a:ext uri="{9D8B030D-6E8A-4147-A177-3AD203B41FA5}">
                      <a16:colId xmlns:a16="http://schemas.microsoft.com/office/drawing/2014/main" val="20004"/>
                    </a:ext>
                  </a:extLst>
                </a:gridCol>
              </a:tblGrid>
              <a:tr h="26669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339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Electronics</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Seoul </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137-130, </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3399">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3399">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3399">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9731283"/>
                  </a:ext>
                </a:extLst>
              </a:tr>
              <a:tr h="273399">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hongwon.lee@lge.com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7107653"/>
                  </a:ext>
                </a:extLst>
              </a:tr>
              <a:tr h="27339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err="1">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76517">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549727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821180" y="685800"/>
            <a:ext cx="8549640" cy="914400"/>
          </a:xfrm>
        </p:spPr>
        <p:txBody>
          <a:bodyPr/>
          <a:lstStyle/>
          <a:p>
            <a:r>
              <a:rPr lang="en-US" altLang="ko-KR" dirty="0">
                <a:solidFill>
                  <a:schemeClr val="tx1"/>
                </a:solidFill>
              </a:rPr>
              <a:t>Straw Poll </a:t>
            </a:r>
            <a:r>
              <a:rPr lang="en-US" altLang="ko-KR" dirty="0" smtClean="0">
                <a:solidFill>
                  <a:schemeClr val="tx1"/>
                </a:solidFill>
              </a:rPr>
              <a:t>2</a:t>
            </a:r>
            <a:endParaRPr lang="ko-KR" altLang="en-US" dirty="0">
              <a:solidFill>
                <a:schemeClr val="tx1"/>
              </a:solidFill>
            </a:endParaRPr>
          </a:p>
        </p:txBody>
      </p:sp>
      <p:sp>
        <p:nvSpPr>
          <p:cNvPr id="3" name="내용 개체 틀 2"/>
          <p:cNvSpPr>
            <a:spLocks noGrp="1"/>
          </p:cNvSpPr>
          <p:nvPr>
            <p:ph idx="1"/>
          </p:nvPr>
        </p:nvSpPr>
        <p:spPr>
          <a:xfrm>
            <a:off x="923468" y="1752600"/>
            <a:ext cx="10345064" cy="4343400"/>
          </a:xfrm>
        </p:spPr>
        <p:txBody>
          <a:bodyPr/>
          <a:lstStyle/>
          <a:p>
            <a:r>
              <a:rPr lang="en-US" altLang="ko-KR" sz="2000" dirty="0"/>
              <a:t>Do you agree to add the following text to the </a:t>
            </a:r>
            <a:r>
              <a:rPr lang="en-US" altLang="ko-KR" sz="2000" dirty="0" err="1"/>
              <a:t>TGbn</a:t>
            </a:r>
            <a:r>
              <a:rPr lang="en-US" altLang="ko-KR" sz="2000" dirty="0"/>
              <a:t> SFD?</a:t>
            </a:r>
            <a:endParaRPr lang="en-US" altLang="ko-KR" dirty="0"/>
          </a:p>
          <a:p>
            <a:pPr lvl="1"/>
            <a:r>
              <a:rPr lang="en-US" altLang="ko-KR" dirty="0" smtClean="0"/>
              <a:t>An AP, that transmits a Trigger frame as part of a transmission sequence in a M-AP coordinated transmission scheme, identifies another AP via an AP ID in the AID12 field of the User Info field of the frame where the AP ID is set to the Starting AID plus the ID that has been assigned to that another AP during multi-AP negotiation.</a:t>
            </a:r>
            <a:endParaRPr lang="en-US" altLang="ko-KR" dirty="0" smtClean="0"/>
          </a:p>
          <a:p>
            <a:pPr lvl="2"/>
            <a:r>
              <a:rPr lang="en-US" altLang="ko-KR" dirty="0" smtClean="0"/>
              <a:t>The </a:t>
            </a:r>
            <a:r>
              <a:rPr lang="en-US" altLang="ko-KR" dirty="0" smtClean="0"/>
              <a:t>value of starting AID is TBD.</a:t>
            </a:r>
          </a:p>
          <a:p>
            <a:pPr lvl="1"/>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6" name="TextBox 5"/>
          <p:cNvSpPr txBox="1"/>
          <p:nvPr/>
        </p:nvSpPr>
        <p:spPr>
          <a:xfrm>
            <a:off x="923468" y="6198414"/>
            <a:ext cx="1693092" cy="276999"/>
          </a:xfrm>
          <a:prstGeom prst="rect">
            <a:avLst/>
          </a:prstGeom>
          <a:noFill/>
        </p:spPr>
        <p:txBody>
          <a:bodyPr wrap="none" rtlCol="0">
            <a:spAutoFit/>
          </a:bodyPr>
          <a:lstStyle/>
          <a:p>
            <a:r>
              <a:rPr lang="en-US" altLang="ko-KR" dirty="0" smtClean="0"/>
              <a:t>Reference: Motion #135</a:t>
            </a:r>
            <a:endParaRPr lang="ko-KR" altLang="en-US" dirty="0"/>
          </a:p>
        </p:txBody>
      </p:sp>
    </p:spTree>
    <p:extLst>
      <p:ext uri="{BB962C8B-B14F-4D97-AF65-F5344CB8AC3E}">
        <p14:creationId xmlns:p14="http://schemas.microsoft.com/office/powerpoint/2010/main" val="2540185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821180" y="685800"/>
            <a:ext cx="8549640" cy="914400"/>
          </a:xfrm>
        </p:spPr>
        <p:txBody>
          <a:bodyPr/>
          <a:lstStyle/>
          <a:p>
            <a:r>
              <a:rPr lang="en-US" altLang="ko-KR" dirty="0">
                <a:solidFill>
                  <a:schemeClr val="tx1"/>
                </a:solidFill>
              </a:rPr>
              <a:t>Straw Poll 3</a:t>
            </a:r>
            <a:endParaRPr lang="ko-KR" altLang="en-US" dirty="0">
              <a:solidFill>
                <a:schemeClr val="tx1"/>
              </a:solidFill>
            </a:endParaRPr>
          </a:p>
        </p:txBody>
      </p:sp>
      <p:sp>
        <p:nvSpPr>
          <p:cNvPr id="3" name="내용 개체 틀 2"/>
          <p:cNvSpPr>
            <a:spLocks noGrp="1"/>
          </p:cNvSpPr>
          <p:nvPr>
            <p:ph idx="1"/>
          </p:nvPr>
        </p:nvSpPr>
        <p:spPr>
          <a:xfrm>
            <a:off x="923468" y="1752600"/>
            <a:ext cx="10345064" cy="4343400"/>
          </a:xfrm>
        </p:spPr>
        <p:txBody>
          <a:bodyPr/>
          <a:lstStyle/>
          <a:p>
            <a:r>
              <a:rPr lang="en-US" altLang="ko-KR" sz="2000" dirty="0"/>
              <a:t>Do you agree to add the following text to the </a:t>
            </a:r>
            <a:r>
              <a:rPr lang="en-US" altLang="ko-KR" sz="2000" dirty="0" err="1"/>
              <a:t>TGbn</a:t>
            </a:r>
            <a:r>
              <a:rPr lang="en-US" altLang="ko-KR" sz="2000" dirty="0"/>
              <a:t> SFD?</a:t>
            </a:r>
            <a:endParaRPr lang="en-US" altLang="ko-KR" dirty="0"/>
          </a:p>
          <a:p>
            <a:pPr lvl="1"/>
            <a:r>
              <a:rPr lang="en-US" altLang="ko-KR" dirty="0"/>
              <a:t>An AP, that transmits </a:t>
            </a:r>
            <a:r>
              <a:rPr lang="en-US" altLang="ko-KR" dirty="0" smtClean="0"/>
              <a:t>an UHR NDP Announcement </a:t>
            </a:r>
            <a:r>
              <a:rPr lang="en-US" altLang="ko-KR" dirty="0"/>
              <a:t>frame as part of a </a:t>
            </a:r>
            <a:r>
              <a:rPr lang="en-US" altLang="ko-KR" dirty="0" smtClean="0"/>
              <a:t>sounding </a:t>
            </a:r>
            <a:r>
              <a:rPr lang="en-US" altLang="ko-KR" dirty="0"/>
              <a:t>sequence in a M-AP coordinated transmission scheme, identifies another AP via an AP ID in the </a:t>
            </a:r>
            <a:r>
              <a:rPr lang="en-US" altLang="ko-KR" dirty="0" smtClean="0"/>
              <a:t>AID11 </a:t>
            </a:r>
            <a:r>
              <a:rPr lang="en-US" altLang="ko-KR" dirty="0"/>
              <a:t>field of the </a:t>
            </a:r>
            <a:r>
              <a:rPr lang="en-US" altLang="ko-KR" dirty="0" smtClean="0"/>
              <a:t>STA </a:t>
            </a:r>
            <a:r>
              <a:rPr lang="en-US" altLang="ko-KR" dirty="0"/>
              <a:t>Info field of the frame where the AP ID is set to the Starting AID plus the ID that </a:t>
            </a:r>
            <a:r>
              <a:rPr lang="en-US" altLang="ko-KR" dirty="0" smtClean="0"/>
              <a:t>has been </a:t>
            </a:r>
            <a:r>
              <a:rPr lang="en-US" altLang="ko-KR" dirty="0"/>
              <a:t>assigned to that another AP during multi-AP negotiation.</a:t>
            </a:r>
          </a:p>
          <a:p>
            <a:pPr lvl="2"/>
            <a:r>
              <a:rPr lang="en-US" altLang="ko-KR" dirty="0" smtClean="0"/>
              <a:t>The </a:t>
            </a:r>
            <a:r>
              <a:rPr lang="en-US" altLang="ko-KR" dirty="0" smtClean="0"/>
              <a:t>value of starting AID is TBD.</a:t>
            </a:r>
          </a:p>
          <a:p>
            <a:pPr lvl="1"/>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TextBox 5"/>
          <p:cNvSpPr txBox="1"/>
          <p:nvPr/>
        </p:nvSpPr>
        <p:spPr>
          <a:xfrm>
            <a:off x="923468" y="6198414"/>
            <a:ext cx="1693092" cy="276999"/>
          </a:xfrm>
          <a:prstGeom prst="rect">
            <a:avLst/>
          </a:prstGeom>
          <a:noFill/>
        </p:spPr>
        <p:txBody>
          <a:bodyPr wrap="none" rtlCol="0">
            <a:spAutoFit/>
          </a:bodyPr>
          <a:lstStyle/>
          <a:p>
            <a:r>
              <a:rPr lang="en-US" altLang="ko-KR" dirty="0" smtClean="0"/>
              <a:t>Reference: Motion #135</a:t>
            </a:r>
            <a:endParaRPr lang="ko-KR" altLang="en-US" dirty="0"/>
          </a:p>
        </p:txBody>
      </p:sp>
    </p:spTree>
    <p:extLst>
      <p:ext uri="{BB962C8B-B14F-4D97-AF65-F5344CB8AC3E}">
        <p14:creationId xmlns:p14="http://schemas.microsoft.com/office/powerpoint/2010/main" val="37548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6240" y="685800"/>
            <a:ext cx="11399520" cy="914400"/>
          </a:xfrm>
        </p:spPr>
        <p:txBody>
          <a:bodyPr/>
          <a:lstStyle/>
          <a:p>
            <a:r>
              <a:rPr lang="en-US" altLang="ko-KR" dirty="0" smtClean="0">
                <a:solidFill>
                  <a:schemeClr val="tx1"/>
                </a:solidFill>
              </a:rPr>
              <a:t>Appendix #1</a:t>
            </a:r>
            <a:endParaRPr lang="ko-KR" altLang="en-US" dirty="0">
              <a:solidFill>
                <a:schemeClr val="tx1"/>
              </a:solidFill>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923468" y="1752602"/>
                <a:ext cx="10345064" cy="4722811"/>
              </a:xfrm>
            </p:spPr>
            <p:txBody>
              <a:bodyPr/>
              <a:lstStyle/>
              <a:p>
                <a:pPr marL="0" indent="0">
                  <a:buNone/>
                </a:pPr>
                <a:r>
                  <a:rPr lang="en-US" altLang="ko-KR" sz="1800" b="1" dirty="0" smtClean="0"/>
                  <a:t>Ex)</a:t>
                </a:r>
                <a:r>
                  <a:rPr lang="en-US" altLang="ko-KR" sz="1800" dirty="0" smtClean="0"/>
                  <a:t> </a:t>
                </a:r>
                <a:r>
                  <a:rPr lang="en-US" altLang="ko-KR" sz="1800" dirty="0"/>
                  <a:t>4-bit AP ID can be mapped to </a:t>
                </a:r>
                <a:r>
                  <a:rPr lang="en-US" altLang="ko-KR" sz="1800" dirty="0" smtClean="0">
                    <a:solidFill>
                      <a:srgbClr val="0070C0"/>
                    </a:solidFill>
                  </a:rPr>
                  <a:t>2016–2031</a:t>
                </a:r>
                <a:r>
                  <a:rPr lang="en-US" altLang="ko-KR" sz="1800" dirty="0" smtClean="0"/>
                  <a:t>;</a:t>
                </a:r>
                <a:endParaRPr lang="en-US" altLang="ko-KR" sz="1800" dirty="0"/>
              </a:p>
              <a:p>
                <a:pPr marL="540000" lvl="1"/>
                <a:r>
                  <a:rPr lang="en-US" altLang="ko-KR" sz="1600" b="1" dirty="0"/>
                  <a:t>Requirements:</a:t>
                </a:r>
                <a:r>
                  <a:rPr lang="en-US" altLang="ko-KR" sz="1600" dirty="0"/>
                  <a:t> </a:t>
                </a:r>
                <a:r>
                  <a:rPr lang="en-US" altLang="ko-KR" sz="1600" u="sng" dirty="0"/>
                  <a:t>MSB should be set to </a:t>
                </a:r>
                <a:r>
                  <a:rPr lang="en-US" altLang="ko-KR" sz="1600" b="1" u="sng" dirty="0" smtClean="0"/>
                  <a:t>0</a:t>
                </a:r>
                <a:r>
                  <a:rPr lang="en-US" altLang="ko-KR" sz="1600" u="sng" dirty="0" smtClean="0"/>
                  <a:t> (for AID12)</a:t>
                </a:r>
                <a:r>
                  <a:rPr lang="en-US" altLang="ko-KR" sz="1600" dirty="0" smtClean="0"/>
                  <a:t> </a:t>
                </a:r>
                <a:r>
                  <a:rPr lang="en-US" altLang="ko-KR" sz="1600" dirty="0"/>
                  <a:t>&amp; </a:t>
                </a:r>
                <a:r>
                  <a:rPr lang="en-US" altLang="ko-KR" sz="1600" u="sng" dirty="0"/>
                  <a:t>bits 5</a:t>
                </a:r>
                <a14:m>
                  <m:oMath xmlns:m="http://schemas.openxmlformats.org/officeDocument/2006/math">
                    <m:r>
                      <a:rPr lang="en-US" altLang="ko-KR" sz="1600" i="1" u="sng">
                        <a:latin typeface="Cambria Math" panose="02040503050406030204" pitchFamily="18" charset="0"/>
                        <a:ea typeface="Cambria Math" panose="02040503050406030204" pitchFamily="18" charset="0"/>
                      </a:rPr>
                      <m:t>–</m:t>
                    </m:r>
                  </m:oMath>
                </a14:m>
                <a:r>
                  <a:rPr lang="en-US" altLang="ko-KR" sz="1600" u="sng" dirty="0"/>
                  <a:t>10 (i.e., AID12[5:10]) should be set to 1</a:t>
                </a:r>
                <a:r>
                  <a:rPr lang="en-US" altLang="ko-KR" sz="1600" dirty="0" smtClean="0"/>
                  <a:t>.</a:t>
                </a:r>
              </a:p>
              <a:p>
                <a:pPr marL="540000" lvl="1"/>
                <a:endParaRPr lang="en-US" altLang="ko-KR" sz="1600" dirty="0"/>
              </a:p>
              <a:p>
                <a:pPr marL="540000" lvl="1"/>
                <a:endParaRPr lang="en-US" altLang="ko-KR" sz="1600" dirty="0" smtClean="0"/>
              </a:p>
              <a:p>
                <a:pPr marL="540000" lvl="1"/>
                <a:endParaRPr lang="en-US" altLang="ko-KR" sz="1600" dirty="0"/>
              </a:p>
              <a:p>
                <a:pPr marL="540000" lvl="1"/>
                <a:endParaRPr lang="en-US" altLang="ko-KR" sz="1600" dirty="0" smtClean="0"/>
              </a:p>
              <a:p>
                <a:pPr marL="540000" lvl="1"/>
                <a:endParaRPr lang="en-US" altLang="ko-KR" sz="1600" dirty="0"/>
              </a:p>
              <a:p>
                <a:pPr marL="540000" lvl="1"/>
                <a:endParaRPr lang="en-US" altLang="ko-KR" sz="1600" dirty="0" smtClean="0"/>
              </a:p>
              <a:p>
                <a:pPr marL="540000" lvl="1"/>
                <a:endParaRPr lang="en-US" altLang="ko-KR" sz="1600" dirty="0"/>
              </a:p>
              <a:p>
                <a:pPr marL="540000" lvl="1"/>
                <a:endParaRPr lang="en-US" altLang="ko-KR" sz="1600" dirty="0" smtClean="0"/>
              </a:p>
              <a:p>
                <a:pPr marL="540000" lvl="1"/>
                <a:endParaRPr lang="en-US" altLang="ko-KR" sz="1600" dirty="0"/>
              </a:p>
              <a:p>
                <a:pPr marL="254250" lvl="1" indent="0">
                  <a:buNone/>
                </a:pPr>
                <a:endParaRPr lang="en-US" altLang="ko-KR" dirty="0"/>
              </a:p>
              <a:p>
                <a:pPr marL="139950"/>
                <a:endParaRPr lang="en-US" altLang="ko-KR" sz="200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923468" y="1752602"/>
                <a:ext cx="10345064" cy="4722811"/>
              </a:xfrm>
              <a:blipFill>
                <a:blip r:embed="rId3"/>
                <a:stretch>
                  <a:fillRect l="-471" t="-775"/>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a:xfrm>
            <a:off x="5891927" y="6475413"/>
            <a:ext cx="509755" cy="184666"/>
          </a:xfrm>
        </p:spPr>
        <p:txBody>
          <a:bodyPr/>
          <a:lstStyle/>
          <a:p>
            <a:pPr>
              <a:defRPr/>
            </a:pPr>
            <a:r>
              <a:rPr lang="en-US" altLang="ko-KR"/>
              <a:t>Slide </a:t>
            </a:r>
            <a:fld id="{DB6D5A24-C744-4D9A-83D3-476F0D333A12}" type="slidenum">
              <a:rPr lang="en-US" altLang="ko-KR" smtClean="0"/>
              <a:pPr>
                <a:defRPr/>
              </a:pPr>
              <a:t>12</a:t>
            </a:fld>
            <a:endParaRPr lang="en-US" altLang="ko-KR"/>
          </a:p>
        </p:txBody>
      </p:sp>
      <p:grpSp>
        <p:nvGrpSpPr>
          <p:cNvPr id="20" name="그룹 19"/>
          <p:cNvGrpSpPr/>
          <p:nvPr/>
        </p:nvGrpSpPr>
        <p:grpSpPr>
          <a:xfrm>
            <a:off x="1371600" y="2885876"/>
            <a:ext cx="3014827" cy="796048"/>
            <a:chOff x="2687860" y="2861552"/>
            <a:chExt cx="3014827" cy="796048"/>
          </a:xfrm>
        </p:grpSpPr>
        <p:grpSp>
          <p:nvGrpSpPr>
            <p:cNvPr id="7" name="그룹 6"/>
            <p:cNvGrpSpPr/>
            <p:nvPr/>
          </p:nvGrpSpPr>
          <p:grpSpPr>
            <a:xfrm>
              <a:off x="3543664" y="2861552"/>
              <a:ext cx="2159023" cy="796048"/>
              <a:chOff x="6984977" y="3865309"/>
              <a:chExt cx="2159023" cy="796048"/>
            </a:xfrm>
          </p:grpSpPr>
          <p:sp>
            <p:nvSpPr>
              <p:cNvPr id="15" name="직사각형 14"/>
              <p:cNvSpPr/>
              <p:nvPr/>
            </p:nvSpPr>
            <p:spPr bwMode="auto">
              <a:xfrm>
                <a:off x="7323127" y="4124980"/>
                <a:ext cx="525473" cy="2286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endParaRPr>
              </a:p>
            </p:txBody>
          </p:sp>
          <p:sp>
            <p:nvSpPr>
              <p:cNvPr id="16" name="직사각형 15"/>
              <p:cNvSpPr/>
              <p:nvPr/>
            </p:nvSpPr>
            <p:spPr bwMode="auto">
              <a:xfrm>
                <a:off x="7187043" y="4124980"/>
                <a:ext cx="1936242"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u="sng" spc="100" dirty="0" err="1" smtClean="0"/>
                  <a:t>x</a:t>
                </a:r>
                <a:r>
                  <a:rPr kumimoji="0" lang="en-US" altLang="ko-KR" sz="1800" spc="100" dirty="0" err="1" smtClean="0"/>
                  <a:t>xxx</a:t>
                </a:r>
                <a:r>
                  <a:rPr kumimoji="0" lang="en-US" altLang="ko-KR" sz="1800" spc="100" dirty="0" smtClean="0"/>
                  <a:t> 0</a:t>
                </a:r>
                <a:r>
                  <a:rPr kumimoji="0" lang="en-US" altLang="ko-KR" sz="1800" b="1" spc="100" dirty="0" smtClean="0">
                    <a:solidFill>
                      <a:srgbClr val="00CC99"/>
                    </a:solidFill>
                  </a:rPr>
                  <a:t>111 111</a:t>
                </a:r>
                <a:r>
                  <a:rPr kumimoji="0" lang="en-US" altLang="ko-KR" sz="1800" b="1" u="sng" spc="100" dirty="0" smtClean="0">
                    <a:solidFill>
                      <a:srgbClr val="00CC99"/>
                    </a:solidFill>
                  </a:rPr>
                  <a:t>0</a:t>
                </a:r>
                <a:endParaRPr kumimoji="0" lang="ko-KR" altLang="en-US" sz="1800" b="1" i="0" u="sng" strike="noStrike" cap="none" spc="100" normalizeH="0" dirty="0" smtClean="0">
                  <a:ln>
                    <a:noFill/>
                  </a:ln>
                  <a:solidFill>
                    <a:srgbClr val="00CC99"/>
                  </a:solidFill>
                  <a:effectLst/>
                </a:endParaRPr>
              </a:p>
            </p:txBody>
          </p:sp>
          <p:sp>
            <p:nvSpPr>
              <p:cNvPr id="17" name="TextBox 16"/>
              <p:cNvSpPr txBox="1"/>
              <p:nvPr/>
            </p:nvSpPr>
            <p:spPr>
              <a:xfrm>
                <a:off x="6984977" y="4353580"/>
                <a:ext cx="1199111" cy="307777"/>
              </a:xfrm>
              <a:prstGeom prst="rect">
                <a:avLst/>
              </a:prstGeom>
              <a:noFill/>
            </p:spPr>
            <p:txBody>
              <a:bodyPr wrap="none" rtlCol="0">
                <a:spAutoFit/>
              </a:bodyPr>
              <a:lstStyle/>
              <a:p>
                <a:pPr algn="ctr"/>
                <a:r>
                  <a:rPr lang="en-US" altLang="ko-KR" sz="1400" dirty="0" smtClean="0"/>
                  <a:t>AP ID (4 bits)</a:t>
                </a:r>
              </a:p>
            </p:txBody>
          </p:sp>
          <p:sp>
            <p:nvSpPr>
              <p:cNvPr id="18" name="TextBox 17"/>
              <p:cNvSpPr txBox="1"/>
              <p:nvPr/>
            </p:nvSpPr>
            <p:spPr>
              <a:xfrm>
                <a:off x="8635527" y="3865309"/>
                <a:ext cx="508473" cy="276999"/>
              </a:xfrm>
              <a:prstGeom prst="rect">
                <a:avLst/>
              </a:prstGeom>
              <a:noFill/>
            </p:spPr>
            <p:txBody>
              <a:bodyPr wrap="none" rtlCol="0">
                <a:spAutoFit/>
              </a:bodyPr>
              <a:lstStyle/>
              <a:p>
                <a:r>
                  <a:rPr lang="en-US" altLang="ko-KR" dirty="0" smtClean="0"/>
                  <a:t>MSB</a:t>
                </a:r>
                <a:endParaRPr lang="ko-KR" altLang="en-US" dirty="0"/>
              </a:p>
            </p:txBody>
          </p:sp>
          <p:sp>
            <p:nvSpPr>
              <p:cNvPr id="19" name="TextBox 18"/>
              <p:cNvSpPr txBox="1"/>
              <p:nvPr/>
            </p:nvSpPr>
            <p:spPr>
              <a:xfrm>
                <a:off x="7166983" y="3865309"/>
                <a:ext cx="466794" cy="276999"/>
              </a:xfrm>
              <a:prstGeom prst="rect">
                <a:avLst/>
              </a:prstGeom>
              <a:noFill/>
            </p:spPr>
            <p:txBody>
              <a:bodyPr wrap="none" rtlCol="0">
                <a:spAutoFit/>
              </a:bodyPr>
              <a:lstStyle/>
              <a:p>
                <a:r>
                  <a:rPr lang="en-US" altLang="ko-KR" dirty="0"/>
                  <a:t>L</a:t>
                </a:r>
                <a:r>
                  <a:rPr lang="en-US" altLang="ko-KR" dirty="0" smtClean="0"/>
                  <a:t>SB</a:t>
                </a:r>
                <a:endParaRPr lang="ko-KR" altLang="en-US" dirty="0"/>
              </a:p>
            </p:txBody>
          </p:sp>
        </p:grpSp>
        <p:sp>
          <p:nvSpPr>
            <p:cNvPr id="9" name="직사각형 8"/>
            <p:cNvSpPr/>
            <p:nvPr/>
          </p:nvSpPr>
          <p:spPr>
            <a:xfrm>
              <a:off x="2687860" y="3066246"/>
              <a:ext cx="811441" cy="338554"/>
            </a:xfrm>
            <a:prstGeom prst="rect">
              <a:avLst/>
            </a:prstGeom>
          </p:spPr>
          <p:txBody>
            <a:bodyPr wrap="none">
              <a:spAutoFit/>
            </a:bodyPr>
            <a:lstStyle/>
            <a:p>
              <a:r>
                <a:rPr lang="en-US" altLang="ko-KR" sz="1600" dirty="0" smtClean="0"/>
                <a:t>AID12:</a:t>
              </a:r>
              <a:endParaRPr lang="ko-KR" altLang="en-US" sz="1600" dirty="0"/>
            </a:p>
          </p:txBody>
        </p:sp>
      </p:grpSp>
      <p:grpSp>
        <p:nvGrpSpPr>
          <p:cNvPr id="47" name="그룹 46"/>
          <p:cNvGrpSpPr/>
          <p:nvPr/>
        </p:nvGrpSpPr>
        <p:grpSpPr>
          <a:xfrm>
            <a:off x="1371600" y="4642930"/>
            <a:ext cx="2918079" cy="796048"/>
            <a:chOff x="2687860" y="2861552"/>
            <a:chExt cx="2918079" cy="796048"/>
          </a:xfrm>
        </p:grpSpPr>
        <p:grpSp>
          <p:nvGrpSpPr>
            <p:cNvPr id="48" name="그룹 47"/>
            <p:cNvGrpSpPr/>
            <p:nvPr/>
          </p:nvGrpSpPr>
          <p:grpSpPr>
            <a:xfrm>
              <a:off x="3543664" y="2861552"/>
              <a:ext cx="2062275" cy="796048"/>
              <a:chOff x="6984977" y="3865309"/>
              <a:chExt cx="2062275" cy="796048"/>
            </a:xfrm>
          </p:grpSpPr>
          <p:sp>
            <p:nvSpPr>
              <p:cNvPr id="50" name="직사각형 49"/>
              <p:cNvSpPr/>
              <p:nvPr/>
            </p:nvSpPr>
            <p:spPr bwMode="auto">
              <a:xfrm>
                <a:off x="7323127" y="4124980"/>
                <a:ext cx="525473" cy="2286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endParaRPr>
              </a:p>
            </p:txBody>
          </p:sp>
          <p:sp>
            <p:nvSpPr>
              <p:cNvPr id="51" name="직사각형 50"/>
              <p:cNvSpPr/>
              <p:nvPr/>
            </p:nvSpPr>
            <p:spPr bwMode="auto">
              <a:xfrm>
                <a:off x="7111010" y="4124980"/>
                <a:ext cx="1936242"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u="sng" spc="100" dirty="0" err="1" smtClean="0"/>
                  <a:t>x</a:t>
                </a:r>
                <a:r>
                  <a:rPr kumimoji="0" lang="en-US" altLang="ko-KR" sz="1800" spc="100" dirty="0" err="1" smtClean="0"/>
                  <a:t>xxx</a:t>
                </a:r>
                <a:r>
                  <a:rPr kumimoji="0" lang="en-US" altLang="ko-KR" sz="1800" spc="100" dirty="0" smtClean="0"/>
                  <a:t> 0</a:t>
                </a:r>
                <a:r>
                  <a:rPr kumimoji="0" lang="en-US" altLang="ko-KR" sz="1800" b="1" spc="100" dirty="0" smtClean="0">
                    <a:solidFill>
                      <a:srgbClr val="00CC99"/>
                    </a:solidFill>
                  </a:rPr>
                  <a:t>111 111</a:t>
                </a:r>
                <a:endParaRPr kumimoji="0" lang="ko-KR" altLang="en-US" sz="1800" b="1" i="0" u="sng" strike="noStrike" cap="none" spc="100" normalizeH="0" dirty="0" smtClean="0">
                  <a:ln>
                    <a:noFill/>
                  </a:ln>
                  <a:solidFill>
                    <a:srgbClr val="00CC99"/>
                  </a:solidFill>
                  <a:effectLst/>
                </a:endParaRPr>
              </a:p>
            </p:txBody>
          </p:sp>
          <p:sp>
            <p:nvSpPr>
              <p:cNvPr id="52" name="TextBox 51"/>
              <p:cNvSpPr txBox="1"/>
              <p:nvPr/>
            </p:nvSpPr>
            <p:spPr>
              <a:xfrm>
                <a:off x="6984977" y="4353580"/>
                <a:ext cx="1199111" cy="307777"/>
              </a:xfrm>
              <a:prstGeom prst="rect">
                <a:avLst/>
              </a:prstGeom>
              <a:noFill/>
            </p:spPr>
            <p:txBody>
              <a:bodyPr wrap="none" rtlCol="0">
                <a:spAutoFit/>
              </a:bodyPr>
              <a:lstStyle/>
              <a:p>
                <a:pPr algn="ctr"/>
                <a:r>
                  <a:rPr lang="en-US" altLang="ko-KR" sz="1400" dirty="0" smtClean="0"/>
                  <a:t>AP ID (4 bits)</a:t>
                </a:r>
              </a:p>
            </p:txBody>
          </p:sp>
          <p:sp>
            <p:nvSpPr>
              <p:cNvPr id="54" name="TextBox 53"/>
              <p:cNvSpPr txBox="1"/>
              <p:nvPr/>
            </p:nvSpPr>
            <p:spPr>
              <a:xfrm>
                <a:off x="7166983" y="3865309"/>
                <a:ext cx="466794" cy="276999"/>
              </a:xfrm>
              <a:prstGeom prst="rect">
                <a:avLst/>
              </a:prstGeom>
              <a:noFill/>
            </p:spPr>
            <p:txBody>
              <a:bodyPr wrap="none" rtlCol="0">
                <a:spAutoFit/>
              </a:bodyPr>
              <a:lstStyle/>
              <a:p>
                <a:r>
                  <a:rPr lang="en-US" altLang="ko-KR" dirty="0"/>
                  <a:t>L</a:t>
                </a:r>
                <a:r>
                  <a:rPr lang="en-US" altLang="ko-KR" dirty="0" smtClean="0"/>
                  <a:t>SB</a:t>
                </a:r>
                <a:endParaRPr lang="ko-KR" altLang="en-US" dirty="0"/>
              </a:p>
            </p:txBody>
          </p:sp>
        </p:grpSp>
        <p:sp>
          <p:nvSpPr>
            <p:cNvPr id="49" name="직사각형 48"/>
            <p:cNvSpPr/>
            <p:nvPr/>
          </p:nvSpPr>
          <p:spPr>
            <a:xfrm>
              <a:off x="2687860" y="3066246"/>
              <a:ext cx="803810" cy="338554"/>
            </a:xfrm>
            <a:prstGeom prst="rect">
              <a:avLst/>
            </a:prstGeom>
          </p:spPr>
          <p:txBody>
            <a:bodyPr wrap="none">
              <a:spAutoFit/>
            </a:bodyPr>
            <a:lstStyle/>
            <a:p>
              <a:r>
                <a:rPr lang="en-US" altLang="ko-KR" sz="1600" dirty="0" smtClean="0"/>
                <a:t>AID11:</a:t>
              </a:r>
              <a:endParaRPr lang="ko-KR" altLang="en-US" sz="1600" dirty="0"/>
            </a:p>
          </p:txBody>
        </p:sp>
      </p:grpSp>
      <p:grpSp>
        <p:nvGrpSpPr>
          <p:cNvPr id="22" name="그룹 21"/>
          <p:cNvGrpSpPr/>
          <p:nvPr/>
        </p:nvGrpSpPr>
        <p:grpSpPr>
          <a:xfrm>
            <a:off x="5410200" y="2605401"/>
            <a:ext cx="5040000" cy="1356999"/>
            <a:chOff x="5410200" y="2527686"/>
            <a:chExt cx="5040000" cy="1356999"/>
          </a:xfrm>
        </p:grpSpPr>
        <p:grpSp>
          <p:nvGrpSpPr>
            <p:cNvPr id="21" name="그룹 20"/>
            <p:cNvGrpSpPr/>
            <p:nvPr/>
          </p:nvGrpSpPr>
          <p:grpSpPr>
            <a:xfrm>
              <a:off x="5636863" y="2924096"/>
              <a:ext cx="4586675" cy="841179"/>
              <a:chOff x="6081325" y="4200526"/>
              <a:chExt cx="4586675" cy="841179"/>
            </a:xfrm>
          </p:grpSpPr>
          <mc:AlternateContent xmlns:mc="http://schemas.openxmlformats.org/markup-compatibility/2006" xmlns:a14="http://schemas.microsoft.com/office/drawing/2010/main">
            <mc:Choice Requires="a14">
              <p:sp>
                <p:nvSpPr>
                  <p:cNvPr id="32" name="직사각형 31"/>
                  <p:cNvSpPr/>
                  <p:nvPr/>
                </p:nvSpPr>
                <p:spPr>
                  <a:xfrm>
                    <a:off x="8677134" y="4210708"/>
                    <a:ext cx="1990866" cy="830997"/>
                  </a:xfrm>
                  <a:prstGeom prst="rect">
                    <a:avLst/>
                  </a:prstGeom>
                </p:spPr>
                <p:txBody>
                  <a:bodyPr wrap="none">
                    <a:spAutoFit/>
                  </a:bodyPr>
                  <a:lstStyle/>
                  <a:p>
                    <a:r>
                      <a:rPr lang="en-US" altLang="ko-KR" b="1" dirty="0" smtClean="0"/>
                      <a:t>(LSB)</a:t>
                    </a:r>
                    <a:r>
                      <a:rPr lang="en-US" altLang="ko-KR" b="1" u="sng" dirty="0" smtClean="0">
                        <a:solidFill>
                          <a:srgbClr val="0070C0"/>
                        </a:solidFill>
                      </a:rPr>
                      <a:t>0000</a:t>
                    </a:r>
                    <a:r>
                      <a:rPr lang="en-US" altLang="ko-KR" dirty="0" smtClean="0"/>
                      <a:t> </a:t>
                    </a:r>
                    <a:r>
                      <a:rPr lang="en-US" altLang="ko-KR" b="1" dirty="0" smtClean="0"/>
                      <a:t>0</a:t>
                    </a:r>
                    <a:r>
                      <a:rPr lang="en-US" altLang="ko-KR" dirty="0" smtClean="0"/>
                      <a:t>111 </a:t>
                    </a:r>
                    <a:r>
                      <a:rPr lang="en-US" altLang="ko-KR" dirty="0"/>
                      <a:t>111</a:t>
                    </a:r>
                    <a:r>
                      <a:rPr lang="en-US" altLang="ko-KR" b="1" dirty="0"/>
                      <a:t>0(MSB</a:t>
                    </a:r>
                    <a:r>
                      <a:rPr lang="en-US" altLang="ko-KR" b="1" dirty="0" smtClean="0"/>
                      <a:t>)</a:t>
                    </a:r>
                  </a:p>
                  <a:p>
                    <a:r>
                      <a:rPr lang="en-US" altLang="ko-KR" b="1" dirty="0"/>
                      <a:t>(LSB)</a:t>
                    </a:r>
                    <a:r>
                      <a:rPr lang="en-US" altLang="ko-KR" b="1" u="sng" dirty="0">
                        <a:solidFill>
                          <a:srgbClr val="0070C0"/>
                        </a:solidFill>
                      </a:rPr>
                      <a:t>1000</a:t>
                    </a:r>
                    <a:r>
                      <a:rPr lang="en-US" altLang="ko-KR" dirty="0"/>
                      <a:t> </a:t>
                    </a:r>
                    <a:r>
                      <a:rPr lang="en-US" altLang="ko-KR" b="1" dirty="0"/>
                      <a:t>0</a:t>
                    </a:r>
                    <a:r>
                      <a:rPr lang="en-US" altLang="ko-KR" dirty="0"/>
                      <a:t>111 111</a:t>
                    </a:r>
                    <a:r>
                      <a:rPr lang="en-US" altLang="ko-KR" b="1" dirty="0"/>
                      <a:t>0(MSB)</a:t>
                    </a:r>
                    <a:endParaRPr lang="ko-KR" altLang="en-US" dirty="0"/>
                  </a:p>
                  <a:p>
                    <a:pPr/>
                    <a14:m>
                      <m:oMathPara xmlns:m="http://schemas.openxmlformats.org/officeDocument/2006/math">
                        <m:oMathParaPr>
                          <m:jc m:val="centerGroup"/>
                        </m:oMathParaPr>
                        <m:oMath xmlns:m="http://schemas.openxmlformats.org/officeDocument/2006/math">
                          <m:r>
                            <a:rPr lang="en-US" altLang="ko-KR" i="1" dirty="0">
                              <a:latin typeface="Cambria Math" panose="02040503050406030204" pitchFamily="18" charset="0"/>
                              <a:ea typeface="Cambria Math" panose="02040503050406030204" pitchFamily="18" charset="0"/>
                            </a:rPr>
                            <m:t>⋮</m:t>
                          </m:r>
                        </m:oMath>
                      </m:oMathPara>
                    </a14:m>
                    <a:endParaRPr lang="en-US" altLang="ko-KR" dirty="0"/>
                  </a:p>
                  <a:p>
                    <a:r>
                      <a:rPr lang="en-US" altLang="ko-KR" b="1" dirty="0"/>
                      <a:t>(LSB)</a:t>
                    </a:r>
                    <a:r>
                      <a:rPr lang="en-US" altLang="ko-KR" b="1" u="sng" dirty="0">
                        <a:solidFill>
                          <a:srgbClr val="0070C0"/>
                        </a:solidFill>
                      </a:rPr>
                      <a:t>1111</a:t>
                    </a:r>
                    <a:r>
                      <a:rPr lang="en-US" altLang="ko-KR" dirty="0"/>
                      <a:t> </a:t>
                    </a:r>
                    <a:r>
                      <a:rPr lang="en-US" altLang="ko-KR" b="1" dirty="0"/>
                      <a:t>0</a:t>
                    </a:r>
                    <a:r>
                      <a:rPr lang="en-US" altLang="ko-KR" dirty="0"/>
                      <a:t>111 111</a:t>
                    </a:r>
                    <a:r>
                      <a:rPr lang="en-US" altLang="ko-KR" b="1" dirty="0"/>
                      <a:t>0(MSB</a:t>
                    </a:r>
                    <a:r>
                      <a:rPr lang="en-US" altLang="ko-KR" b="1" dirty="0" smtClean="0"/>
                      <a:t>)</a:t>
                    </a:r>
                    <a:endParaRPr lang="ko-KR" altLang="en-US" dirty="0"/>
                  </a:p>
                </p:txBody>
              </p:sp>
            </mc:Choice>
            <mc:Fallback xmlns="">
              <p:sp>
                <p:nvSpPr>
                  <p:cNvPr id="32" name="직사각형 31"/>
                  <p:cNvSpPr>
                    <a:spLocks noRot="1" noChangeAspect="1" noMove="1" noResize="1" noEditPoints="1" noAdjustHandles="1" noChangeArrowheads="1" noChangeShapeType="1" noTextEdit="1"/>
                  </p:cNvSpPr>
                  <p:nvPr/>
                </p:nvSpPr>
                <p:spPr>
                  <a:xfrm>
                    <a:off x="8677134" y="4210708"/>
                    <a:ext cx="1990866" cy="830997"/>
                  </a:xfrm>
                  <a:prstGeom prst="rect">
                    <a:avLst/>
                  </a:prstGeom>
                  <a:blipFill>
                    <a:blip r:embed="rId4"/>
                    <a:stretch>
                      <a:fillRect l="-307" b="-514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6081325" y="4200526"/>
                    <a:ext cx="1324017" cy="830997"/>
                  </a:xfrm>
                  <a:prstGeom prst="rect">
                    <a:avLst/>
                  </a:prstGeom>
                  <a:noFill/>
                </p:spPr>
                <p:txBody>
                  <a:bodyPr wrap="none" rtlCol="0">
                    <a:spAutoFit/>
                  </a:bodyPr>
                  <a:lstStyle/>
                  <a:p>
                    <a:pPr algn="ctr"/>
                    <a:r>
                      <a:rPr lang="en-US" altLang="ko-KR" dirty="0" smtClean="0"/>
                      <a:t>AP ID = 0 (</a:t>
                    </a:r>
                    <a:r>
                      <a:rPr lang="en-US" altLang="ko-KR" dirty="0" smtClean="0">
                        <a:solidFill>
                          <a:srgbClr val="0070C0"/>
                        </a:solidFill>
                      </a:rPr>
                      <a:t>0000</a:t>
                    </a:r>
                    <a:r>
                      <a:rPr lang="en-US" altLang="ko-KR" dirty="0" smtClean="0"/>
                      <a:t>)</a:t>
                    </a:r>
                  </a:p>
                  <a:p>
                    <a:pPr algn="ctr"/>
                    <a:r>
                      <a:rPr lang="en-US" altLang="ko-KR" dirty="0" smtClean="0"/>
                      <a:t>AP ID = 1 (</a:t>
                    </a:r>
                    <a:r>
                      <a:rPr lang="en-US" altLang="ko-KR" dirty="0" smtClean="0">
                        <a:solidFill>
                          <a:srgbClr val="0070C0"/>
                        </a:solidFill>
                      </a:rPr>
                      <a:t>1000</a:t>
                    </a:r>
                    <a:r>
                      <a:rPr lang="en-US" altLang="ko-KR" dirty="0" smtClean="0"/>
                      <a:t>)</a:t>
                    </a:r>
                  </a:p>
                  <a:p>
                    <a:pPr algn="ctr"/>
                    <a14:m>
                      <m:oMathPara xmlns:m="http://schemas.openxmlformats.org/officeDocument/2006/math">
                        <m:oMathParaPr>
                          <m:jc m:val="centerGroup"/>
                        </m:oMathParaPr>
                        <m:oMath xmlns:m="http://schemas.openxmlformats.org/officeDocument/2006/math">
                          <m:r>
                            <a:rPr lang="en-US" altLang="ko-KR" i="1" dirty="0" smtClean="0">
                              <a:latin typeface="Cambria Math" panose="02040503050406030204" pitchFamily="18" charset="0"/>
                              <a:ea typeface="Cambria Math" panose="02040503050406030204" pitchFamily="18" charset="0"/>
                            </a:rPr>
                            <m:t>⋮</m:t>
                          </m:r>
                        </m:oMath>
                      </m:oMathPara>
                    </a14:m>
                    <a:endParaRPr lang="en-US" altLang="ko-KR" dirty="0" smtClean="0"/>
                  </a:p>
                  <a:p>
                    <a:pPr algn="ctr"/>
                    <a:r>
                      <a:rPr lang="en-US" altLang="ko-KR" dirty="0" smtClean="0"/>
                      <a:t>AP ID = 15 (</a:t>
                    </a:r>
                    <a:r>
                      <a:rPr lang="en-US" altLang="ko-KR" dirty="0" smtClean="0">
                        <a:solidFill>
                          <a:srgbClr val="0070C0"/>
                        </a:solidFill>
                      </a:rPr>
                      <a:t>1111</a:t>
                    </a:r>
                    <a:r>
                      <a:rPr lang="en-US" altLang="ko-KR" dirty="0" smtClean="0"/>
                      <a:t>)</a:t>
                    </a:r>
                    <a:endParaRPr lang="ko-KR" alt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6081325" y="4200526"/>
                    <a:ext cx="1324017" cy="830997"/>
                  </a:xfrm>
                  <a:prstGeom prst="rect">
                    <a:avLst/>
                  </a:prstGeom>
                  <a:blipFill>
                    <a:blip r:embed="rId5"/>
                    <a:stretch>
                      <a:fillRect b="-438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4" name="직사각형 33"/>
                  <p:cNvSpPr/>
                  <p:nvPr/>
                </p:nvSpPr>
                <p:spPr>
                  <a:xfrm>
                    <a:off x="7681207" y="4209885"/>
                    <a:ext cx="1090520" cy="830997"/>
                  </a:xfrm>
                  <a:prstGeom prst="rect">
                    <a:avLst/>
                  </a:prstGeom>
                </p:spPr>
                <p:txBody>
                  <a:bodyPr wrap="square">
                    <a:spAutoFit/>
                  </a:bodyPr>
                  <a:lstStyle/>
                  <a:p>
                    <a:pPr algn="ctr"/>
                    <a:r>
                      <a:rPr lang="en-US" altLang="ko-KR" dirty="0"/>
                      <a:t>AID12 = </a:t>
                    </a:r>
                    <a:r>
                      <a:rPr lang="en-US" altLang="ko-KR" dirty="0" smtClean="0"/>
                      <a:t>2016</a:t>
                    </a:r>
                    <a:endParaRPr lang="en-US" altLang="ko-KR" dirty="0"/>
                  </a:p>
                  <a:p>
                    <a:pPr algn="ctr"/>
                    <a:r>
                      <a:rPr lang="en-US" altLang="ko-KR" dirty="0"/>
                      <a:t>AID12 = </a:t>
                    </a:r>
                    <a:r>
                      <a:rPr lang="en-US" altLang="ko-KR" dirty="0" smtClean="0"/>
                      <a:t>2017</a:t>
                    </a:r>
                    <a:endParaRPr lang="en-US" altLang="ko-KR" dirty="0"/>
                  </a:p>
                  <a:p>
                    <a:pPr algn="ctr"/>
                    <a14:m>
                      <m:oMathPara xmlns:m="http://schemas.openxmlformats.org/officeDocument/2006/math">
                        <m:oMathParaPr>
                          <m:jc m:val="centerGroup"/>
                        </m:oMathParaPr>
                        <m:oMath xmlns:m="http://schemas.openxmlformats.org/officeDocument/2006/math">
                          <m:r>
                            <a:rPr lang="en-US" altLang="ko-KR" i="1" dirty="0">
                              <a:latin typeface="Cambria Math" panose="02040503050406030204" pitchFamily="18" charset="0"/>
                              <a:ea typeface="Cambria Math" panose="02040503050406030204" pitchFamily="18" charset="0"/>
                            </a:rPr>
                            <m:t>⋮</m:t>
                          </m:r>
                        </m:oMath>
                      </m:oMathPara>
                    </a14:m>
                    <a:endParaRPr lang="en-US" altLang="ko-KR" dirty="0"/>
                  </a:p>
                  <a:p>
                    <a:pPr algn="ctr"/>
                    <a:r>
                      <a:rPr lang="en-US" altLang="ko-KR" dirty="0"/>
                      <a:t>AID12 = </a:t>
                    </a:r>
                    <a:r>
                      <a:rPr lang="en-US" altLang="ko-KR" dirty="0" smtClean="0"/>
                      <a:t>2031</a:t>
                    </a:r>
                    <a:endParaRPr lang="ko-KR" altLang="en-US" dirty="0"/>
                  </a:p>
                </p:txBody>
              </p:sp>
            </mc:Choice>
            <mc:Fallback xmlns="">
              <p:sp>
                <p:nvSpPr>
                  <p:cNvPr id="34" name="직사각형 33"/>
                  <p:cNvSpPr>
                    <a:spLocks noRot="1" noChangeAspect="1" noMove="1" noResize="1" noEditPoints="1" noAdjustHandles="1" noChangeArrowheads="1" noChangeShapeType="1" noTextEdit="1"/>
                  </p:cNvSpPr>
                  <p:nvPr/>
                </p:nvSpPr>
                <p:spPr>
                  <a:xfrm>
                    <a:off x="7681207" y="4209885"/>
                    <a:ext cx="1090520" cy="830997"/>
                  </a:xfrm>
                  <a:prstGeom prst="rect">
                    <a:avLst/>
                  </a:prstGeom>
                  <a:blipFill>
                    <a:blip r:embed="rId6"/>
                    <a:stretch>
                      <a:fillRect t="-735" b="-5147"/>
                    </a:stretch>
                  </a:blipFill>
                </p:spPr>
                <p:txBody>
                  <a:bodyPr/>
                  <a:lstStyle/>
                  <a:p>
                    <a:r>
                      <a:rPr lang="ko-KR" altLang="en-US">
                        <a:noFill/>
                      </a:rPr>
                      <a:t> </a:t>
                    </a:r>
                  </a:p>
                </p:txBody>
              </p:sp>
            </mc:Fallback>
          </mc:AlternateContent>
          <p:cxnSp>
            <p:nvCxnSpPr>
              <p:cNvPr id="35" name="직선 화살표 연결선 34"/>
              <p:cNvCxnSpPr/>
              <p:nvPr/>
            </p:nvCxnSpPr>
            <p:spPr bwMode="auto">
              <a:xfrm>
                <a:off x="7365148" y="4351212"/>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6" name="직선 화살표 연결선 35"/>
              <p:cNvCxnSpPr/>
              <p:nvPr/>
            </p:nvCxnSpPr>
            <p:spPr bwMode="auto">
              <a:xfrm>
                <a:off x="7365148" y="4537840"/>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7" name="직선 화살표 연결선 36"/>
              <p:cNvCxnSpPr/>
              <p:nvPr/>
            </p:nvCxnSpPr>
            <p:spPr bwMode="auto">
              <a:xfrm>
                <a:off x="7365148" y="4904552"/>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sp>
          <p:nvSpPr>
            <p:cNvPr id="38" name="직사각형 37"/>
            <p:cNvSpPr/>
            <p:nvPr/>
          </p:nvSpPr>
          <p:spPr>
            <a:xfrm>
              <a:off x="5410200" y="2527686"/>
              <a:ext cx="995337" cy="276999"/>
            </a:xfrm>
            <a:prstGeom prst="rect">
              <a:avLst/>
            </a:prstGeom>
          </p:spPr>
          <p:txBody>
            <a:bodyPr wrap="none">
              <a:spAutoFit/>
            </a:bodyPr>
            <a:lstStyle/>
            <a:p>
              <a:r>
                <a:rPr lang="en-US" altLang="ko-KR" b="1" dirty="0" smtClean="0"/>
                <a:t>Ex 1) AID12</a:t>
              </a:r>
              <a:endParaRPr lang="ko-KR" altLang="en-US" dirty="0"/>
            </a:p>
          </p:txBody>
        </p:sp>
        <p:sp>
          <p:nvSpPr>
            <p:cNvPr id="61" name="직사각형 60"/>
            <p:cNvSpPr/>
            <p:nvPr/>
          </p:nvSpPr>
          <p:spPr bwMode="auto">
            <a:xfrm>
              <a:off x="5410200" y="2804685"/>
              <a:ext cx="5040000" cy="1080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24" name="그룹 23"/>
          <p:cNvGrpSpPr/>
          <p:nvPr/>
        </p:nvGrpSpPr>
        <p:grpSpPr>
          <a:xfrm>
            <a:off x="5406345" y="4366908"/>
            <a:ext cx="5043855" cy="1348092"/>
            <a:chOff x="5406345" y="4511797"/>
            <a:chExt cx="5043855" cy="1348092"/>
          </a:xfrm>
        </p:grpSpPr>
        <p:grpSp>
          <p:nvGrpSpPr>
            <p:cNvPr id="23" name="그룹 22"/>
            <p:cNvGrpSpPr/>
            <p:nvPr/>
          </p:nvGrpSpPr>
          <p:grpSpPr>
            <a:xfrm>
              <a:off x="5893343" y="4899300"/>
              <a:ext cx="4073714" cy="841179"/>
              <a:chOff x="6081325" y="5227509"/>
              <a:chExt cx="4073714" cy="841179"/>
            </a:xfrm>
          </p:grpSpPr>
          <mc:AlternateContent xmlns:mc="http://schemas.openxmlformats.org/markup-compatibility/2006" xmlns:a14="http://schemas.microsoft.com/office/drawing/2010/main">
            <mc:Choice Requires="a14">
              <p:sp>
                <p:nvSpPr>
                  <p:cNvPr id="55" name="직사각형 54"/>
                  <p:cNvSpPr/>
                  <p:nvPr/>
                </p:nvSpPr>
                <p:spPr>
                  <a:xfrm>
                    <a:off x="8677134" y="5237691"/>
                    <a:ext cx="1477905" cy="830997"/>
                  </a:xfrm>
                  <a:prstGeom prst="rect">
                    <a:avLst/>
                  </a:prstGeom>
                </p:spPr>
                <p:txBody>
                  <a:bodyPr wrap="none">
                    <a:spAutoFit/>
                  </a:bodyPr>
                  <a:lstStyle/>
                  <a:p>
                    <a:r>
                      <a:rPr lang="en-US" altLang="ko-KR" b="1" dirty="0" smtClean="0"/>
                      <a:t>(LSB)</a:t>
                    </a:r>
                    <a:r>
                      <a:rPr lang="en-US" altLang="ko-KR" b="1" u="sng" dirty="0" smtClean="0">
                        <a:solidFill>
                          <a:srgbClr val="0070C0"/>
                        </a:solidFill>
                      </a:rPr>
                      <a:t>0000</a:t>
                    </a:r>
                    <a:r>
                      <a:rPr lang="en-US" altLang="ko-KR" dirty="0" smtClean="0"/>
                      <a:t> </a:t>
                    </a:r>
                    <a:r>
                      <a:rPr lang="en-US" altLang="ko-KR" b="1" dirty="0" smtClean="0"/>
                      <a:t>0</a:t>
                    </a:r>
                    <a:r>
                      <a:rPr lang="en-US" altLang="ko-KR" dirty="0" smtClean="0"/>
                      <a:t>111 111</a:t>
                    </a:r>
                    <a:endParaRPr lang="en-US" altLang="ko-KR" b="1" dirty="0" smtClean="0"/>
                  </a:p>
                  <a:p>
                    <a:r>
                      <a:rPr lang="en-US" altLang="ko-KR" b="1" dirty="0"/>
                      <a:t>(LSB)</a:t>
                    </a:r>
                    <a:r>
                      <a:rPr lang="en-US" altLang="ko-KR" b="1" u="sng" dirty="0">
                        <a:solidFill>
                          <a:srgbClr val="0070C0"/>
                        </a:solidFill>
                      </a:rPr>
                      <a:t>1000</a:t>
                    </a:r>
                    <a:r>
                      <a:rPr lang="en-US" altLang="ko-KR" dirty="0"/>
                      <a:t> </a:t>
                    </a:r>
                    <a:r>
                      <a:rPr lang="en-US" altLang="ko-KR" b="1" dirty="0"/>
                      <a:t>0</a:t>
                    </a:r>
                    <a:r>
                      <a:rPr lang="en-US" altLang="ko-KR" dirty="0"/>
                      <a:t>111 </a:t>
                    </a:r>
                    <a:r>
                      <a:rPr lang="en-US" altLang="ko-KR" dirty="0" smtClean="0"/>
                      <a:t>111</a:t>
                    </a:r>
                    <a:endParaRPr lang="ko-KR" altLang="en-US" dirty="0"/>
                  </a:p>
                  <a:p>
                    <a:pPr/>
                    <a14:m>
                      <m:oMathPara xmlns:m="http://schemas.openxmlformats.org/officeDocument/2006/math">
                        <m:oMathParaPr>
                          <m:jc m:val="centerGroup"/>
                        </m:oMathParaPr>
                        <m:oMath xmlns:m="http://schemas.openxmlformats.org/officeDocument/2006/math">
                          <m:r>
                            <a:rPr lang="en-US" altLang="ko-KR" i="1" dirty="0">
                              <a:latin typeface="Cambria Math" panose="02040503050406030204" pitchFamily="18" charset="0"/>
                              <a:ea typeface="Cambria Math" panose="02040503050406030204" pitchFamily="18" charset="0"/>
                            </a:rPr>
                            <m:t>⋮</m:t>
                          </m:r>
                        </m:oMath>
                      </m:oMathPara>
                    </a14:m>
                    <a:endParaRPr lang="en-US" altLang="ko-KR" dirty="0"/>
                  </a:p>
                  <a:p>
                    <a:r>
                      <a:rPr lang="en-US" altLang="ko-KR" b="1" dirty="0"/>
                      <a:t>(LSB)</a:t>
                    </a:r>
                    <a:r>
                      <a:rPr lang="en-US" altLang="ko-KR" b="1" u="sng" dirty="0">
                        <a:solidFill>
                          <a:srgbClr val="0070C0"/>
                        </a:solidFill>
                      </a:rPr>
                      <a:t>1111</a:t>
                    </a:r>
                    <a:r>
                      <a:rPr lang="en-US" altLang="ko-KR" dirty="0"/>
                      <a:t> </a:t>
                    </a:r>
                    <a:r>
                      <a:rPr lang="en-US" altLang="ko-KR" b="1" dirty="0"/>
                      <a:t>0</a:t>
                    </a:r>
                    <a:r>
                      <a:rPr lang="en-US" altLang="ko-KR" dirty="0"/>
                      <a:t>111 </a:t>
                    </a:r>
                    <a:r>
                      <a:rPr lang="en-US" altLang="ko-KR" dirty="0" smtClean="0"/>
                      <a:t>111</a:t>
                    </a:r>
                    <a:endParaRPr lang="ko-KR" altLang="en-US" dirty="0"/>
                  </a:p>
                </p:txBody>
              </p:sp>
            </mc:Choice>
            <mc:Fallback xmlns="">
              <p:sp>
                <p:nvSpPr>
                  <p:cNvPr id="55" name="직사각형 54"/>
                  <p:cNvSpPr>
                    <a:spLocks noRot="1" noChangeAspect="1" noMove="1" noResize="1" noEditPoints="1" noAdjustHandles="1" noChangeArrowheads="1" noChangeShapeType="1" noTextEdit="1"/>
                  </p:cNvSpPr>
                  <p:nvPr/>
                </p:nvSpPr>
                <p:spPr>
                  <a:xfrm>
                    <a:off x="8677134" y="5237691"/>
                    <a:ext cx="1477905" cy="830997"/>
                  </a:xfrm>
                  <a:prstGeom prst="rect">
                    <a:avLst/>
                  </a:prstGeom>
                  <a:blipFill>
                    <a:blip r:embed="rId7"/>
                    <a:stretch>
                      <a:fillRect l="-413" b="-4380"/>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6081325" y="5227509"/>
                    <a:ext cx="1324017" cy="830997"/>
                  </a:xfrm>
                  <a:prstGeom prst="rect">
                    <a:avLst/>
                  </a:prstGeom>
                  <a:noFill/>
                </p:spPr>
                <p:txBody>
                  <a:bodyPr wrap="none" rtlCol="0">
                    <a:spAutoFit/>
                  </a:bodyPr>
                  <a:lstStyle/>
                  <a:p>
                    <a:pPr algn="ctr"/>
                    <a:r>
                      <a:rPr lang="en-US" altLang="ko-KR" dirty="0" smtClean="0"/>
                      <a:t>AP ID = 0 (</a:t>
                    </a:r>
                    <a:r>
                      <a:rPr lang="en-US" altLang="ko-KR" dirty="0" smtClean="0">
                        <a:solidFill>
                          <a:srgbClr val="0070C0"/>
                        </a:solidFill>
                      </a:rPr>
                      <a:t>0000</a:t>
                    </a:r>
                    <a:r>
                      <a:rPr lang="en-US" altLang="ko-KR" dirty="0" smtClean="0"/>
                      <a:t>)</a:t>
                    </a:r>
                  </a:p>
                  <a:p>
                    <a:pPr algn="ctr"/>
                    <a:r>
                      <a:rPr lang="en-US" altLang="ko-KR" dirty="0" smtClean="0"/>
                      <a:t>AP ID = 1 (</a:t>
                    </a:r>
                    <a:r>
                      <a:rPr lang="en-US" altLang="ko-KR" dirty="0" smtClean="0">
                        <a:solidFill>
                          <a:srgbClr val="0070C0"/>
                        </a:solidFill>
                      </a:rPr>
                      <a:t>1000</a:t>
                    </a:r>
                    <a:r>
                      <a:rPr lang="en-US" altLang="ko-KR" dirty="0" smtClean="0"/>
                      <a:t>)</a:t>
                    </a:r>
                  </a:p>
                  <a:p>
                    <a:pPr algn="ctr"/>
                    <a14:m>
                      <m:oMathPara xmlns:m="http://schemas.openxmlformats.org/officeDocument/2006/math">
                        <m:oMathParaPr>
                          <m:jc m:val="centerGroup"/>
                        </m:oMathParaPr>
                        <m:oMath xmlns:m="http://schemas.openxmlformats.org/officeDocument/2006/math">
                          <m:r>
                            <a:rPr lang="en-US" altLang="ko-KR" i="1" dirty="0" smtClean="0">
                              <a:latin typeface="Cambria Math" panose="02040503050406030204" pitchFamily="18" charset="0"/>
                              <a:ea typeface="Cambria Math" panose="02040503050406030204" pitchFamily="18" charset="0"/>
                            </a:rPr>
                            <m:t>⋮</m:t>
                          </m:r>
                        </m:oMath>
                      </m:oMathPara>
                    </a14:m>
                    <a:endParaRPr lang="en-US" altLang="ko-KR" dirty="0" smtClean="0"/>
                  </a:p>
                  <a:p>
                    <a:pPr algn="ctr"/>
                    <a:r>
                      <a:rPr lang="en-US" altLang="ko-KR" dirty="0" smtClean="0"/>
                      <a:t>AP ID = 15 (</a:t>
                    </a:r>
                    <a:r>
                      <a:rPr lang="en-US" altLang="ko-KR" dirty="0" smtClean="0">
                        <a:solidFill>
                          <a:srgbClr val="0070C0"/>
                        </a:solidFill>
                      </a:rPr>
                      <a:t>1111</a:t>
                    </a:r>
                    <a:r>
                      <a:rPr lang="en-US" altLang="ko-KR" dirty="0" smtClean="0"/>
                      <a:t>)</a:t>
                    </a:r>
                    <a:endParaRPr lang="ko-KR" altLang="en-US" dirty="0"/>
                  </a:p>
                </p:txBody>
              </p:sp>
            </mc:Choice>
            <mc:Fallback xmlns="">
              <p:sp>
                <p:nvSpPr>
                  <p:cNvPr id="56" name="TextBox 55"/>
                  <p:cNvSpPr txBox="1">
                    <a:spLocks noRot="1" noChangeAspect="1" noMove="1" noResize="1" noEditPoints="1" noAdjustHandles="1" noChangeArrowheads="1" noChangeShapeType="1" noTextEdit="1"/>
                  </p:cNvSpPr>
                  <p:nvPr/>
                </p:nvSpPr>
                <p:spPr>
                  <a:xfrm>
                    <a:off x="6081325" y="5227509"/>
                    <a:ext cx="1324017" cy="830997"/>
                  </a:xfrm>
                  <a:prstGeom prst="rect">
                    <a:avLst/>
                  </a:prstGeom>
                  <a:blipFill>
                    <a:blip r:embed="rId8"/>
                    <a:stretch>
                      <a:fillRect t="-735" b="-514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57" name="직사각형 56"/>
                  <p:cNvSpPr/>
                  <p:nvPr/>
                </p:nvSpPr>
                <p:spPr>
                  <a:xfrm>
                    <a:off x="7681207" y="5236868"/>
                    <a:ext cx="1090520" cy="830997"/>
                  </a:xfrm>
                  <a:prstGeom prst="rect">
                    <a:avLst/>
                  </a:prstGeom>
                </p:spPr>
                <p:txBody>
                  <a:bodyPr wrap="square">
                    <a:spAutoFit/>
                  </a:bodyPr>
                  <a:lstStyle/>
                  <a:p>
                    <a:pPr algn="ctr"/>
                    <a:r>
                      <a:rPr lang="en-US" altLang="ko-KR" dirty="0" smtClean="0"/>
                      <a:t>AID11 </a:t>
                    </a:r>
                    <a:r>
                      <a:rPr lang="en-US" altLang="ko-KR" dirty="0"/>
                      <a:t>= </a:t>
                    </a:r>
                    <a:r>
                      <a:rPr lang="en-US" altLang="ko-KR" dirty="0" smtClean="0"/>
                      <a:t>2016</a:t>
                    </a:r>
                    <a:endParaRPr lang="en-US" altLang="ko-KR" dirty="0"/>
                  </a:p>
                  <a:p>
                    <a:pPr algn="ctr"/>
                    <a:r>
                      <a:rPr lang="en-US" altLang="ko-KR" dirty="0" smtClean="0"/>
                      <a:t>AID11 </a:t>
                    </a:r>
                    <a:r>
                      <a:rPr lang="en-US" altLang="ko-KR" dirty="0"/>
                      <a:t>= </a:t>
                    </a:r>
                    <a:r>
                      <a:rPr lang="en-US" altLang="ko-KR" dirty="0" smtClean="0"/>
                      <a:t>2017</a:t>
                    </a:r>
                    <a:endParaRPr lang="en-US" altLang="ko-KR" dirty="0"/>
                  </a:p>
                  <a:p>
                    <a:pPr algn="ctr"/>
                    <a14:m>
                      <m:oMathPara xmlns:m="http://schemas.openxmlformats.org/officeDocument/2006/math">
                        <m:oMathParaPr>
                          <m:jc m:val="centerGroup"/>
                        </m:oMathParaPr>
                        <m:oMath xmlns:m="http://schemas.openxmlformats.org/officeDocument/2006/math">
                          <m:r>
                            <a:rPr lang="en-US" altLang="ko-KR" i="1" dirty="0">
                              <a:latin typeface="Cambria Math" panose="02040503050406030204" pitchFamily="18" charset="0"/>
                              <a:ea typeface="Cambria Math" panose="02040503050406030204" pitchFamily="18" charset="0"/>
                            </a:rPr>
                            <m:t>⋮</m:t>
                          </m:r>
                        </m:oMath>
                      </m:oMathPara>
                    </a14:m>
                    <a:endParaRPr lang="en-US" altLang="ko-KR" dirty="0"/>
                  </a:p>
                  <a:p>
                    <a:pPr algn="ctr"/>
                    <a:r>
                      <a:rPr lang="en-US" altLang="ko-KR" dirty="0" smtClean="0"/>
                      <a:t>AID11 </a:t>
                    </a:r>
                    <a:r>
                      <a:rPr lang="en-US" altLang="ko-KR" dirty="0"/>
                      <a:t>= </a:t>
                    </a:r>
                    <a:r>
                      <a:rPr lang="en-US" altLang="ko-KR" dirty="0" smtClean="0"/>
                      <a:t>2031</a:t>
                    </a:r>
                    <a:endParaRPr lang="ko-KR" altLang="en-US" dirty="0"/>
                  </a:p>
                </p:txBody>
              </p:sp>
            </mc:Choice>
            <mc:Fallback xmlns="">
              <p:sp>
                <p:nvSpPr>
                  <p:cNvPr id="57" name="직사각형 56"/>
                  <p:cNvSpPr>
                    <a:spLocks noRot="1" noChangeAspect="1" noMove="1" noResize="1" noEditPoints="1" noAdjustHandles="1" noChangeArrowheads="1" noChangeShapeType="1" noTextEdit="1"/>
                  </p:cNvSpPr>
                  <p:nvPr/>
                </p:nvSpPr>
                <p:spPr>
                  <a:xfrm>
                    <a:off x="7681207" y="5236868"/>
                    <a:ext cx="1090520" cy="830997"/>
                  </a:xfrm>
                  <a:prstGeom prst="rect">
                    <a:avLst/>
                  </a:prstGeom>
                  <a:blipFill>
                    <a:blip r:embed="rId9"/>
                    <a:stretch>
                      <a:fillRect b="-5147"/>
                    </a:stretch>
                  </a:blipFill>
                </p:spPr>
                <p:txBody>
                  <a:bodyPr/>
                  <a:lstStyle/>
                  <a:p>
                    <a:r>
                      <a:rPr lang="ko-KR" altLang="en-US">
                        <a:noFill/>
                      </a:rPr>
                      <a:t> </a:t>
                    </a:r>
                  </a:p>
                </p:txBody>
              </p:sp>
            </mc:Fallback>
          </mc:AlternateContent>
          <p:cxnSp>
            <p:nvCxnSpPr>
              <p:cNvPr id="58" name="직선 화살표 연결선 57"/>
              <p:cNvCxnSpPr/>
              <p:nvPr/>
            </p:nvCxnSpPr>
            <p:spPr bwMode="auto">
              <a:xfrm>
                <a:off x="7365148" y="5378195"/>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59" name="직선 화살표 연결선 58"/>
              <p:cNvCxnSpPr/>
              <p:nvPr/>
            </p:nvCxnSpPr>
            <p:spPr bwMode="auto">
              <a:xfrm>
                <a:off x="7365148" y="5564823"/>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60" name="직선 화살표 연결선 59"/>
              <p:cNvCxnSpPr/>
              <p:nvPr/>
            </p:nvCxnSpPr>
            <p:spPr bwMode="auto">
              <a:xfrm>
                <a:off x="7365148" y="5931535"/>
                <a:ext cx="364319"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sp>
          <p:nvSpPr>
            <p:cNvPr id="62" name="직사각형 61"/>
            <p:cNvSpPr/>
            <p:nvPr/>
          </p:nvSpPr>
          <p:spPr bwMode="auto">
            <a:xfrm>
              <a:off x="5410200" y="4779889"/>
              <a:ext cx="5040000" cy="1080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직사각형 62"/>
            <p:cNvSpPr/>
            <p:nvPr/>
          </p:nvSpPr>
          <p:spPr>
            <a:xfrm>
              <a:off x="5406345" y="4511797"/>
              <a:ext cx="995337" cy="276999"/>
            </a:xfrm>
            <a:prstGeom prst="rect">
              <a:avLst/>
            </a:prstGeom>
          </p:spPr>
          <p:txBody>
            <a:bodyPr wrap="none">
              <a:spAutoFit/>
            </a:bodyPr>
            <a:lstStyle/>
            <a:p>
              <a:r>
                <a:rPr lang="en-US" altLang="ko-KR" b="1" dirty="0" smtClean="0"/>
                <a:t>Ex 2) AID11</a:t>
              </a:r>
              <a:endParaRPr lang="ko-KR" altLang="en-US" dirty="0"/>
            </a:p>
          </p:txBody>
        </p:sp>
      </p:grpSp>
      <p:pic>
        <p:nvPicPr>
          <p:cNvPr id="41" name="그림 40"/>
          <p:cNvPicPr>
            <a:picLocks noChangeAspect="1"/>
          </p:cNvPicPr>
          <p:nvPr/>
        </p:nvPicPr>
        <p:blipFill>
          <a:blip r:embed="rId10"/>
          <a:stretch>
            <a:fillRect/>
          </a:stretch>
        </p:blipFill>
        <p:spPr>
          <a:xfrm>
            <a:off x="8213686" y="609600"/>
            <a:ext cx="3047658" cy="1583713"/>
          </a:xfrm>
          <a:prstGeom prst="rect">
            <a:avLst/>
          </a:prstGeom>
        </p:spPr>
      </p:pic>
    </p:spTree>
    <p:extLst>
      <p:ext uri="{BB962C8B-B14F-4D97-AF65-F5344CB8AC3E}">
        <p14:creationId xmlns:p14="http://schemas.microsoft.com/office/powerpoint/2010/main" val="3266277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23468" y="685800"/>
            <a:ext cx="10345064" cy="914400"/>
          </a:xfrm>
        </p:spPr>
        <p:txBody>
          <a:bodyPr/>
          <a:lstStyle/>
          <a:p>
            <a:r>
              <a:rPr lang="en-US" altLang="ko-KR" dirty="0">
                <a:solidFill>
                  <a:schemeClr val="tx1"/>
                </a:solidFill>
              </a:rPr>
              <a:t>Introduction</a:t>
            </a:r>
            <a:endParaRPr lang="ko-KR" altLang="en-US" dirty="0">
              <a:solidFill>
                <a:schemeClr val="tx1"/>
              </a:solidFill>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406215" y="1947428"/>
                <a:ext cx="11379570" cy="4722813"/>
              </a:xfrm>
            </p:spPr>
            <p:txBody>
              <a:bodyPr/>
              <a:lstStyle/>
              <a:p>
                <a:r>
                  <a:rPr lang="en-US" altLang="ko-KR" sz="1800" dirty="0" smtClean="0">
                    <a:solidFill>
                      <a:schemeClr val="tx1"/>
                    </a:solidFill>
                  </a:rPr>
                  <a:t>To configure Multi-AP coordination (MAPC) between APs, each AP should first exchange its capabilities and requirements (i.e., negotiation/agreement) [1, 2].</a:t>
                </a:r>
              </a:p>
              <a:p>
                <a:pPr lvl="1"/>
                <a:r>
                  <a:rPr lang="en-US" altLang="ko-KR" sz="1600" dirty="0">
                    <a:solidFill>
                      <a:schemeClr val="tx1"/>
                    </a:solidFill>
                  </a:rPr>
                  <a:t>Also, since </a:t>
                </a:r>
                <a:r>
                  <a:rPr lang="en-US" altLang="ko-KR" sz="1600" dirty="0" smtClean="0">
                    <a:solidFill>
                      <a:schemeClr val="tx1"/>
                    </a:solidFill>
                  </a:rPr>
                  <a:t>one AP </a:t>
                </a:r>
                <a:r>
                  <a:rPr lang="en-US" altLang="ko-KR" sz="1600" dirty="0">
                    <a:solidFill>
                      <a:schemeClr val="tx1"/>
                    </a:solidFill>
                  </a:rPr>
                  <a:t>can establish coordination with multiple APs, </a:t>
                </a:r>
                <a:r>
                  <a:rPr lang="en-US" altLang="ko-KR" sz="1600" u="sng" dirty="0" smtClean="0">
                    <a:solidFill>
                      <a:schemeClr val="tx1"/>
                    </a:solidFill>
                  </a:rPr>
                  <a:t>an IDs can be assigned to </a:t>
                </a:r>
                <a:r>
                  <a:rPr lang="en-US" altLang="ko-KR" sz="1600" u="sng" dirty="0">
                    <a:solidFill>
                      <a:schemeClr val="tx1"/>
                    </a:solidFill>
                  </a:rPr>
                  <a:t>identify them</a:t>
                </a:r>
                <a:r>
                  <a:rPr lang="en-US" altLang="ko-KR" sz="1600" dirty="0">
                    <a:solidFill>
                      <a:schemeClr val="tx1"/>
                    </a:solidFill>
                  </a:rPr>
                  <a:t> during negotiation.</a:t>
                </a:r>
              </a:p>
              <a:p>
                <a:endParaRPr lang="en-US" altLang="ko-KR" sz="1400" dirty="0" smtClean="0">
                  <a:solidFill>
                    <a:schemeClr val="tx1"/>
                  </a:solidFill>
                </a:endParaRPr>
              </a:p>
              <a:p>
                <a:r>
                  <a:rPr lang="en-US" altLang="ko-KR" sz="1800" dirty="0" smtClean="0">
                    <a:solidFill>
                      <a:schemeClr val="tx1"/>
                    </a:solidFill>
                  </a:rPr>
                  <a:t>Based on the acquired information, MAPC-based schemes (e.g., Co-SR/BF/TDMA, etc.) has to be initiated by the sharing AP </a:t>
                </a:r>
                <a:r>
                  <a:rPr lang="en-US" altLang="ko-KR" sz="1800" u="sng" dirty="0" smtClean="0">
                    <a:solidFill>
                      <a:schemeClr val="tx1"/>
                    </a:solidFill>
                  </a:rPr>
                  <a:t>sending a Trigger frame</a:t>
                </a:r>
                <a:r>
                  <a:rPr lang="en-US" altLang="ko-KR" sz="1800" dirty="0" smtClean="0">
                    <a:solidFill>
                      <a:schemeClr val="tx1"/>
                    </a:solidFill>
                  </a:rPr>
                  <a:t>.</a:t>
                </a:r>
              </a:p>
              <a:p>
                <a:pPr lvl="1"/>
                <a:r>
                  <a:rPr lang="en-US" altLang="ko-KR" sz="1600" dirty="0" smtClean="0">
                    <a:solidFill>
                      <a:schemeClr val="tx1"/>
                    </a:solidFill>
                  </a:rPr>
                  <a:t>e.g., for the purpose of coordination announcement (i.e., polling phase) and/or coordination triggering [3].</a:t>
                </a:r>
              </a:p>
              <a:p>
                <a:endParaRPr lang="en-US" altLang="ko-KR" sz="1400" b="0" dirty="0" smtClean="0">
                  <a:solidFill>
                    <a:schemeClr val="tx1"/>
                  </a:solidFill>
                </a:endParaRPr>
              </a:p>
              <a:p>
                <a:r>
                  <a:rPr lang="en-US" altLang="ko-KR" sz="1800" dirty="0">
                    <a:solidFill>
                      <a:schemeClr val="tx1"/>
                    </a:solidFill>
                  </a:rPr>
                  <a:t>Therefore, </a:t>
                </a:r>
                <a:r>
                  <a:rPr lang="en-US" altLang="ko-KR" sz="1800" u="sng" dirty="0">
                    <a:solidFill>
                      <a:schemeClr val="tx1"/>
                    </a:solidFill>
                  </a:rPr>
                  <a:t>AP identification</a:t>
                </a:r>
                <a:r>
                  <a:rPr lang="en-US" altLang="ko-KR" sz="1800" dirty="0">
                    <a:solidFill>
                      <a:schemeClr val="tx1"/>
                    </a:solidFill>
                  </a:rPr>
                  <a:t> other than MAC address is required </a:t>
                </a:r>
                <a:r>
                  <a:rPr lang="en-US" altLang="ko-KR" sz="1800" u="sng" dirty="0">
                    <a:solidFill>
                      <a:schemeClr val="tx1"/>
                    </a:solidFill>
                  </a:rPr>
                  <a:t>to identify </a:t>
                </a:r>
                <a:r>
                  <a:rPr lang="en-US" altLang="ko-KR" sz="1800" u="sng" dirty="0" smtClean="0">
                    <a:solidFill>
                      <a:schemeClr val="tx1"/>
                    </a:solidFill>
                  </a:rPr>
                  <a:t>participating APs</a:t>
                </a:r>
                <a:r>
                  <a:rPr lang="en-US" altLang="ko-KR" sz="1800" dirty="0" smtClean="0">
                    <a:solidFill>
                      <a:schemeClr val="tx1"/>
                    </a:solidFill>
                  </a:rPr>
                  <a:t> </a:t>
                </a:r>
                <a:r>
                  <a:rPr lang="en-US" altLang="ko-KR" sz="1800" dirty="0">
                    <a:solidFill>
                      <a:schemeClr val="tx1"/>
                    </a:solidFill>
                  </a:rPr>
                  <a:t>and </a:t>
                </a:r>
                <a:r>
                  <a:rPr lang="en-US" altLang="ko-KR" sz="1800" u="sng" dirty="0">
                    <a:solidFill>
                      <a:schemeClr val="tx1"/>
                    </a:solidFill>
                  </a:rPr>
                  <a:t>address the </a:t>
                </a:r>
                <a:r>
                  <a:rPr lang="en-US" altLang="ko-KR" sz="1800" u="sng" dirty="0" smtClean="0">
                    <a:solidFill>
                      <a:schemeClr val="tx1"/>
                    </a:solidFill>
                  </a:rPr>
                  <a:t>Trigger </a:t>
                </a:r>
                <a:r>
                  <a:rPr lang="en-US" altLang="ko-KR" sz="1800" u="sng" dirty="0">
                    <a:solidFill>
                      <a:schemeClr val="tx1"/>
                    </a:solidFill>
                  </a:rPr>
                  <a:t>frame</a:t>
                </a:r>
                <a:r>
                  <a:rPr lang="en-US" altLang="ko-KR" sz="1800" dirty="0">
                    <a:solidFill>
                      <a:schemeClr val="tx1"/>
                    </a:solidFill>
                  </a:rPr>
                  <a:t> to the target shared AP.</a:t>
                </a:r>
              </a:p>
              <a:p>
                <a:endParaRPr lang="en-US" altLang="ko-KR" sz="1400" dirty="0" smtClean="0">
                  <a:solidFill>
                    <a:schemeClr val="tx1"/>
                  </a:solidFill>
                </a:endParaRPr>
              </a:p>
              <a:p>
                <a:r>
                  <a:rPr lang="en-US" altLang="ko-KR" sz="1800" dirty="0" smtClean="0">
                    <a:solidFill>
                      <a:schemeClr val="tx1"/>
                    </a:solidFill>
                  </a:rPr>
                  <a:t>In this contribution, we propose an AP identification method in MAPC operation.</a:t>
                </a:r>
              </a:p>
              <a:p>
                <a:pPr lvl="1"/>
                <a:r>
                  <a:rPr lang="en-US" altLang="ko-KR" sz="1600" dirty="0" smtClean="0">
                    <a:solidFill>
                      <a:schemeClr val="tx1"/>
                    </a:solidFill>
                  </a:rPr>
                  <a:t>During negotiations, each AP assign an (local) </a:t>
                </a:r>
                <a14:m>
                  <m:oMath xmlns:m="http://schemas.openxmlformats.org/officeDocument/2006/math">
                    <m:r>
                      <a:rPr lang="en-US" altLang="ko-KR" sz="1600" b="1" i="1" u="sng" dirty="0" smtClean="0">
                        <a:solidFill>
                          <a:schemeClr val="tx1"/>
                        </a:solidFill>
                        <a:latin typeface="Cambria Math" panose="02040503050406030204" pitchFamily="18" charset="0"/>
                      </a:rPr>
                      <m:t>𝒏</m:t>
                    </m:r>
                  </m:oMath>
                </a14:m>
                <a:r>
                  <a:rPr lang="en-US" altLang="ko-KR" sz="1600" b="1" u="sng" dirty="0" smtClean="0">
                    <a:solidFill>
                      <a:schemeClr val="tx1"/>
                    </a:solidFill>
                  </a:rPr>
                  <a:t>-bit AP ID</a:t>
                </a:r>
                <a:r>
                  <a:rPr lang="en-US" altLang="ko-KR" sz="1600" dirty="0" smtClean="0">
                    <a:solidFill>
                      <a:schemeClr val="tx1"/>
                    </a:solidFill>
                  </a:rPr>
                  <a:t> to identify its participating APs.</a:t>
                </a:r>
              </a:p>
              <a:p>
                <a:pPr lvl="1"/>
                <a:r>
                  <a:rPr lang="en-US" altLang="ko-KR" sz="1600" dirty="0" smtClean="0">
                    <a:solidFill>
                      <a:schemeClr val="tx1"/>
                    </a:solidFill>
                  </a:rPr>
                  <a:t>“</a:t>
                </a:r>
                <a:r>
                  <a:rPr lang="en-US" altLang="ko-KR" sz="1600" i="1" dirty="0" smtClean="0">
                    <a:solidFill>
                      <a:schemeClr val="tx1"/>
                    </a:solidFill>
                  </a:rPr>
                  <a:t>Starting AID”</a:t>
                </a:r>
                <a:r>
                  <a:rPr lang="en-US" altLang="ko-KR" sz="1600" dirty="0" smtClean="0">
                    <a:solidFill>
                      <a:schemeClr val="tx1"/>
                    </a:solidFill>
                  </a:rPr>
                  <a:t> </a:t>
                </a:r>
                <a:r>
                  <a:rPr lang="en-US" altLang="ko-KR" sz="1600" dirty="0">
                    <a:solidFill>
                      <a:schemeClr val="tx1"/>
                    </a:solidFill>
                  </a:rPr>
                  <a:t>can </a:t>
                </a:r>
                <a:r>
                  <a:rPr lang="en-US" altLang="ko-KR" sz="1600" dirty="0" smtClean="0">
                    <a:solidFill>
                      <a:schemeClr val="tx1"/>
                    </a:solidFill>
                  </a:rPr>
                  <a:t>be </a:t>
                </a:r>
                <a:r>
                  <a:rPr lang="en-US" altLang="ko-KR" sz="1600" dirty="0">
                    <a:solidFill>
                      <a:schemeClr val="tx1"/>
                    </a:solidFill>
                  </a:rPr>
                  <a:t>defined to </a:t>
                </a:r>
                <a:r>
                  <a:rPr lang="en-US" altLang="ko-KR" sz="1600" dirty="0" smtClean="0">
                    <a:solidFill>
                      <a:schemeClr val="tx1"/>
                    </a:solidFill>
                  </a:rPr>
                  <a:t>position the AP ID within the appropriate range of </a:t>
                </a:r>
                <a:r>
                  <a:rPr lang="en-US" altLang="ko-KR" sz="1600" dirty="0" smtClean="0">
                    <a:solidFill>
                      <a:schemeClr val="tx1"/>
                    </a:solidFill>
                  </a:rPr>
                  <a:t>AID </a:t>
                </a:r>
                <a:r>
                  <a:rPr lang="en-US" altLang="ko-KR" sz="1600" dirty="0" smtClean="0">
                    <a:solidFill>
                      <a:schemeClr val="tx1"/>
                    </a:solidFill>
                  </a:rPr>
                  <a:t>values.</a:t>
                </a:r>
              </a:p>
              <a:p>
                <a:pPr lvl="1"/>
                <a:r>
                  <a:rPr lang="en-US" altLang="ko-KR" sz="1600" dirty="0">
                    <a:solidFill>
                      <a:schemeClr val="tx1"/>
                    </a:solidFill>
                  </a:rPr>
                  <a:t>T</a:t>
                </a:r>
                <a:r>
                  <a:rPr lang="en-US" altLang="ko-KR" sz="1600" dirty="0" smtClean="0">
                    <a:solidFill>
                      <a:schemeClr val="tx1"/>
                    </a:solidFill>
                  </a:rPr>
                  <a:t>he receiving AP can know that the Trigger frame is sent to it </a:t>
                </a:r>
                <a:r>
                  <a:rPr lang="en-US" altLang="ko-KR" sz="1600" u="sng" dirty="0" smtClean="0">
                    <a:solidFill>
                      <a:schemeClr val="tx1"/>
                    </a:solidFill>
                  </a:rPr>
                  <a:t>through the </a:t>
                </a:r>
                <a:r>
                  <a:rPr lang="en-US" altLang="ko-KR" sz="1600" i="1" u="sng" dirty="0" smtClean="0">
                    <a:solidFill>
                      <a:schemeClr val="tx1"/>
                    </a:solidFill>
                  </a:rPr>
                  <a:t>TA field</a:t>
                </a:r>
                <a:r>
                  <a:rPr lang="en-US" altLang="ko-KR" sz="1600" u="sng" dirty="0" smtClean="0">
                    <a:solidFill>
                      <a:schemeClr val="tx1"/>
                    </a:solidFill>
                  </a:rPr>
                  <a:t> and the (</a:t>
                </a:r>
                <a:r>
                  <a:rPr lang="en-US" altLang="ko-KR" sz="1600" i="1" u="sng" dirty="0" smtClean="0">
                    <a:solidFill>
                      <a:schemeClr val="tx1"/>
                    </a:solidFill>
                  </a:rPr>
                  <a:t>Starting AID</a:t>
                </a:r>
                <a:r>
                  <a:rPr lang="en-US" altLang="ko-KR" sz="1600" u="sng" dirty="0" smtClean="0">
                    <a:solidFill>
                      <a:schemeClr val="tx1"/>
                    </a:solidFill>
                  </a:rPr>
                  <a:t> + </a:t>
                </a:r>
                <a14:m>
                  <m:oMath xmlns:m="http://schemas.openxmlformats.org/officeDocument/2006/math">
                    <m:r>
                      <a:rPr lang="en-US" altLang="ko-KR" sz="1600" i="1" u="sng" dirty="0">
                        <a:solidFill>
                          <a:schemeClr val="tx1"/>
                        </a:solidFill>
                        <a:latin typeface="Cambria Math" panose="02040503050406030204" pitchFamily="18" charset="0"/>
                      </a:rPr>
                      <m:t>𝑛</m:t>
                    </m:r>
                  </m:oMath>
                </a14:m>
                <a:r>
                  <a:rPr lang="en-US" altLang="ko-KR" sz="1600" u="sng" dirty="0">
                    <a:solidFill>
                      <a:schemeClr val="tx1"/>
                    </a:solidFill>
                  </a:rPr>
                  <a:t>-bit AP </a:t>
                </a:r>
                <a:r>
                  <a:rPr lang="en-US" altLang="ko-KR" sz="1600" u="sng" dirty="0" smtClean="0">
                    <a:solidFill>
                      <a:schemeClr val="tx1"/>
                    </a:solidFill>
                  </a:rPr>
                  <a:t>ID) </a:t>
                </a:r>
                <a:r>
                  <a:rPr lang="en-US" altLang="ko-KR" sz="1600" u="sng" dirty="0">
                    <a:solidFill>
                      <a:schemeClr val="tx1"/>
                    </a:solidFill>
                  </a:rPr>
                  <a:t>value</a:t>
                </a:r>
                <a:r>
                  <a:rPr lang="en-US" altLang="ko-KR" sz="1600" dirty="0" smtClean="0">
                    <a:solidFill>
                      <a:schemeClr val="tx1"/>
                    </a:solidFill>
                  </a:rPr>
                  <a:t>.</a:t>
                </a:r>
                <a:endParaRPr lang="en-US" altLang="ko-KR" sz="1600" dirty="0">
                  <a:solidFill>
                    <a:schemeClr val="tx1"/>
                  </a:solidFill>
                </a:endParaRPr>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406215" y="1947428"/>
                <a:ext cx="11379570" cy="4722813"/>
              </a:xfrm>
              <a:blipFill>
                <a:blip r:embed="rId3"/>
                <a:stretch>
                  <a:fillRect l="-375" t="-645" r="-322"/>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smtClean="0"/>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32250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23468" y="685800"/>
            <a:ext cx="10345064" cy="914400"/>
          </a:xfrm>
        </p:spPr>
        <p:txBody>
          <a:bodyPr/>
          <a:lstStyle/>
          <a:p>
            <a:r>
              <a:rPr lang="en-US" altLang="ko-KR" dirty="0" smtClean="0">
                <a:solidFill>
                  <a:schemeClr val="tx1"/>
                </a:solidFill>
              </a:rPr>
              <a:t>AID12 subfield encoding</a:t>
            </a:r>
            <a:endParaRPr lang="ko-KR" altLang="en-US" dirty="0">
              <a:solidFill>
                <a:schemeClr val="tx1"/>
              </a:solidFill>
            </a:endParaRPr>
          </a:p>
        </p:txBody>
      </p:sp>
      <p:sp>
        <p:nvSpPr>
          <p:cNvPr id="3" name="내용 개체 틀 2"/>
          <p:cNvSpPr>
            <a:spLocks noGrp="1"/>
          </p:cNvSpPr>
          <p:nvPr>
            <p:ph idx="1"/>
          </p:nvPr>
        </p:nvSpPr>
        <p:spPr>
          <a:xfrm>
            <a:off x="406215" y="1752599"/>
            <a:ext cx="11379570" cy="4722813"/>
          </a:xfrm>
        </p:spPr>
        <p:txBody>
          <a:bodyPr/>
          <a:lstStyle/>
          <a:p>
            <a:r>
              <a:rPr lang="en-US" altLang="ko-KR" sz="1800" dirty="0" smtClean="0"/>
              <a:t>In order for the receiving AP to identify the frame based on the </a:t>
            </a:r>
            <a:r>
              <a:rPr lang="en-US" altLang="ko-KR" sz="1800" i="1" dirty="0" smtClean="0"/>
              <a:t>TA field</a:t>
            </a:r>
            <a:r>
              <a:rPr lang="en-US" altLang="ko-KR" sz="1800" dirty="0" smtClean="0"/>
              <a:t> and </a:t>
            </a:r>
            <a:r>
              <a:rPr lang="en-US" altLang="ko-KR" sz="1800" i="1" dirty="0" smtClean="0"/>
              <a:t>AID11</a:t>
            </a:r>
            <a:r>
              <a:rPr lang="en-US" altLang="ko-KR" sz="1800" dirty="0" smtClean="0"/>
              <a:t> or</a:t>
            </a:r>
            <a:r>
              <a:rPr lang="en-US" altLang="ko-KR" sz="1800" i="1" dirty="0" smtClean="0">
                <a:solidFill>
                  <a:srgbClr val="0000FF"/>
                </a:solidFill>
              </a:rPr>
              <a:t> </a:t>
            </a:r>
            <a:r>
              <a:rPr lang="en-US" altLang="ko-KR" sz="1800" i="1" dirty="0" smtClean="0"/>
              <a:t>AID12 </a:t>
            </a:r>
            <a:r>
              <a:rPr lang="en-US" altLang="ko-KR" sz="1800" i="1" dirty="0" smtClean="0"/>
              <a:t>field</a:t>
            </a:r>
            <a:r>
              <a:rPr lang="en-US" altLang="ko-KR" sz="1800" dirty="0" smtClean="0"/>
              <a:t>, some AID12 values will need to be defined for AP identification.</a:t>
            </a:r>
          </a:p>
          <a:p>
            <a:endParaRPr lang="en-US" altLang="ko-KR" sz="1600" dirty="0" smtClean="0"/>
          </a:p>
          <a:p>
            <a:r>
              <a:rPr lang="en-US" altLang="ko-KR" sz="1800" dirty="0" smtClean="0"/>
              <a:t>As </a:t>
            </a:r>
            <a:r>
              <a:rPr lang="en-US" altLang="ko-KR" sz="1800" dirty="0"/>
              <a:t>shown in the </a:t>
            </a:r>
            <a:r>
              <a:rPr lang="en-US" altLang="ko-KR" sz="1800" i="1" dirty="0"/>
              <a:t>AID12 subfield encoding</a:t>
            </a:r>
            <a:r>
              <a:rPr lang="en-US" altLang="ko-KR" sz="1800" dirty="0"/>
              <a:t> table [4], many values ​​are already being used for associated STAs (0, 1–2007, 2046), unassociated STAs (2045), and padding (4095</a:t>
            </a:r>
            <a:r>
              <a:rPr lang="en-US" altLang="ko-KR" sz="1800" dirty="0" smtClean="0"/>
              <a:t>).</a:t>
            </a:r>
          </a:p>
          <a:p>
            <a:pPr lvl="1"/>
            <a:r>
              <a:rPr lang="en-US" altLang="ko-KR" sz="1600" dirty="0" smtClean="0"/>
              <a:t>There are also many reserved values that are not being used yet.</a:t>
            </a:r>
          </a:p>
          <a:p>
            <a:pPr lvl="1"/>
            <a:endParaRPr lang="en-US" altLang="ko-KR" sz="1600" dirty="0"/>
          </a:p>
          <a:p>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marL="0" indent="0">
              <a:buNone/>
            </a:pPr>
            <a:endParaRPr lang="en-US" altLang="ko-KR" sz="1600" dirty="0"/>
          </a:p>
          <a:p>
            <a:r>
              <a:rPr lang="en-US" altLang="ko-KR" sz="1800" u="sng" dirty="0" smtClean="0"/>
              <a:t>To avoid misunderstandings</a:t>
            </a:r>
            <a:r>
              <a:rPr lang="en-US" altLang="ko-KR" sz="1800" dirty="0" smtClean="0"/>
              <a:t> on the legacy STA side and to use the </a:t>
            </a:r>
            <a:r>
              <a:rPr lang="en-US" altLang="ko-KR" sz="1800" i="1" dirty="0" smtClean="0"/>
              <a:t>AID11</a:t>
            </a:r>
            <a:r>
              <a:rPr lang="en-US" altLang="ko-KR" sz="1800" dirty="0" smtClean="0"/>
              <a:t> and </a:t>
            </a:r>
            <a:r>
              <a:rPr lang="en-US" altLang="ko-KR" sz="1800" i="1" dirty="0" smtClean="0"/>
              <a:t>AID12 fields</a:t>
            </a:r>
            <a:r>
              <a:rPr lang="en-US" altLang="ko-KR" sz="1800" dirty="0" smtClean="0"/>
              <a:t> </a:t>
            </a:r>
            <a:r>
              <a:rPr lang="en-US" altLang="ko-KR" sz="1800" u="sng" dirty="0" smtClean="0"/>
              <a:t>for AP identification</a:t>
            </a:r>
            <a:r>
              <a:rPr lang="en-US" altLang="ko-KR" sz="1800" dirty="0" smtClean="0"/>
              <a:t>, reserved values within 2008–2044 should be used.</a:t>
            </a:r>
          </a:p>
        </p:txBody>
      </p:sp>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smtClean="0"/>
              <a:t>Slide </a:t>
            </a:r>
            <a:fld id="{DB6D5A24-C744-4D9A-83D3-476F0D333A12}" type="slidenum">
              <a:rPr lang="en-US" altLang="ko-KR" smtClean="0"/>
              <a:pPr>
                <a:defRPr/>
              </a:pPr>
              <a:t>3</a:t>
            </a:fld>
            <a:endParaRPr lang="en-US" altLang="ko-KR"/>
          </a:p>
        </p:txBody>
      </p:sp>
      <p:grpSp>
        <p:nvGrpSpPr>
          <p:cNvPr id="9" name="그룹 8"/>
          <p:cNvGrpSpPr/>
          <p:nvPr/>
        </p:nvGrpSpPr>
        <p:grpSpPr>
          <a:xfrm>
            <a:off x="4132407" y="3657600"/>
            <a:ext cx="3927186" cy="1779732"/>
            <a:chOff x="3720052" y="2743200"/>
            <a:chExt cx="4751896" cy="2153476"/>
          </a:xfrm>
        </p:grpSpPr>
        <p:pic>
          <p:nvPicPr>
            <p:cNvPr id="6" name="그림 5"/>
            <p:cNvPicPr/>
            <p:nvPr/>
          </p:nvPicPr>
          <p:blipFill>
            <a:blip r:embed="rId3">
              <a:extLst>
                <a:ext uri="{28A0092B-C50C-407E-A947-70E740481C1C}">
                  <a14:useLocalDpi xmlns:a14="http://schemas.microsoft.com/office/drawing/2010/main" val="0"/>
                </a:ext>
              </a:extLst>
            </a:blip>
            <a:srcRect/>
            <a:stretch>
              <a:fillRect/>
            </a:stretch>
          </p:blipFill>
          <p:spPr bwMode="auto">
            <a:xfrm>
              <a:off x="3720052" y="2743200"/>
              <a:ext cx="4751896" cy="2153476"/>
            </a:xfrm>
            <a:prstGeom prst="rect">
              <a:avLst/>
            </a:prstGeom>
            <a:noFill/>
          </p:spPr>
        </p:pic>
        <p:sp>
          <p:nvSpPr>
            <p:cNvPr id="7" name="직사각형 6"/>
            <p:cNvSpPr/>
            <p:nvPr/>
          </p:nvSpPr>
          <p:spPr bwMode="auto">
            <a:xfrm>
              <a:off x="3757968" y="3810000"/>
              <a:ext cx="4648200" cy="228600"/>
            </a:xfrm>
            <a:prstGeom prst="rect">
              <a:avLst/>
            </a:prstGeom>
            <a:noFill/>
            <a:ln w="28575"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354401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23468" y="685800"/>
            <a:ext cx="10345064" cy="914400"/>
          </a:xfrm>
        </p:spPr>
        <p:txBody>
          <a:bodyPr/>
          <a:lstStyle/>
          <a:p>
            <a:r>
              <a:rPr lang="en-US" altLang="ko-KR" dirty="0" smtClean="0">
                <a:solidFill>
                  <a:schemeClr val="tx1"/>
                </a:solidFill>
              </a:rPr>
              <a:t>Use 11 or 12 bit AID value as AP ID</a:t>
            </a:r>
            <a:endParaRPr lang="ko-KR" altLang="en-US" dirty="0">
              <a:solidFill>
                <a:schemeClr val="tx1"/>
              </a:solidFill>
            </a:endParaRPr>
          </a:p>
        </p:txBody>
      </p:sp>
      <p:sp>
        <p:nvSpPr>
          <p:cNvPr id="3" name="내용 개체 틀 2"/>
          <p:cNvSpPr>
            <a:spLocks noGrp="1"/>
          </p:cNvSpPr>
          <p:nvPr>
            <p:ph idx="1"/>
          </p:nvPr>
        </p:nvSpPr>
        <p:spPr>
          <a:xfrm>
            <a:off x="406215" y="1752599"/>
            <a:ext cx="11379570" cy="4722814"/>
          </a:xfrm>
        </p:spPr>
        <p:txBody>
          <a:bodyPr/>
          <a:lstStyle/>
          <a:p>
            <a:r>
              <a:rPr lang="en-US" altLang="ko-KR" sz="1800" dirty="0"/>
              <a:t>The simplest identification method </a:t>
            </a:r>
            <a:r>
              <a:rPr lang="en-US" altLang="ko-KR" sz="1800" dirty="0" smtClean="0"/>
              <a:t>may be </a:t>
            </a:r>
            <a:r>
              <a:rPr lang="en-US" altLang="ko-KR" sz="1800" dirty="0"/>
              <a:t>to </a:t>
            </a:r>
            <a:r>
              <a:rPr lang="en-US" altLang="ko-KR" sz="1800" dirty="0" smtClean="0"/>
              <a:t>use </a:t>
            </a:r>
            <a:r>
              <a:rPr lang="en-US" altLang="ko-KR" sz="1800" dirty="0"/>
              <a:t>the </a:t>
            </a:r>
            <a:r>
              <a:rPr lang="en-US" altLang="ko-KR" sz="1800" u="sng" dirty="0" smtClean="0"/>
              <a:t>AID11 or AID12 value </a:t>
            </a:r>
            <a:r>
              <a:rPr lang="en-US" altLang="ko-KR" sz="1800" u="sng" dirty="0"/>
              <a:t>itself to </a:t>
            </a:r>
            <a:r>
              <a:rPr lang="en-US" altLang="ko-KR" sz="1800" u="sng" dirty="0" smtClean="0"/>
              <a:t>assign an AP ID</a:t>
            </a:r>
            <a:r>
              <a:rPr lang="en-US" altLang="ko-KR" sz="1800" dirty="0" smtClean="0"/>
              <a:t>.</a:t>
            </a:r>
          </a:p>
          <a:p>
            <a:pPr lvl="1"/>
            <a:r>
              <a:rPr lang="en-US" altLang="ko-KR" sz="1600" dirty="0" smtClean="0"/>
              <a:t>For example, </a:t>
            </a:r>
            <a:r>
              <a:rPr lang="en-US" altLang="ko-KR" sz="1600" i="1" dirty="0" smtClean="0"/>
              <a:t>AID12 subfield encoding table</a:t>
            </a:r>
            <a:r>
              <a:rPr lang="en-US" altLang="ko-KR" sz="1600" dirty="0" smtClean="0"/>
              <a:t> is modified and values between 2008–2044 are assigned to APs.</a:t>
            </a:r>
          </a:p>
          <a:p>
            <a:pPr lvl="1"/>
            <a:r>
              <a:rPr lang="en-US" altLang="ko-KR" sz="1600" dirty="0"/>
              <a:t>T</a:t>
            </a:r>
            <a:r>
              <a:rPr lang="en-US" altLang="ko-KR" sz="1600" dirty="0" smtClean="0"/>
              <a:t>hese AID values are </a:t>
            </a:r>
            <a:r>
              <a:rPr lang="en-US" altLang="ko-KR" sz="1600" dirty="0"/>
              <a:t>included in the </a:t>
            </a:r>
            <a:r>
              <a:rPr lang="en-US" altLang="ko-KR" sz="1600" dirty="0" smtClean="0"/>
              <a:t>frames </a:t>
            </a:r>
            <a:r>
              <a:rPr lang="en-US" altLang="ko-KR" sz="1600" dirty="0"/>
              <a:t>transmitted during the </a:t>
            </a:r>
            <a:r>
              <a:rPr lang="en-US" altLang="ko-KR" sz="1600" dirty="0" smtClean="0"/>
              <a:t>MAPC negotiation/agreement procedure.</a:t>
            </a:r>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marL="457200" lvl="1" indent="0">
              <a:buNone/>
            </a:pPr>
            <a:endParaRPr lang="en-US" altLang="ko-KR" sz="1600" dirty="0"/>
          </a:p>
          <a:p>
            <a:r>
              <a:rPr lang="en-US" altLang="ko-KR" sz="1800" dirty="0"/>
              <a:t>However, </a:t>
            </a:r>
            <a:r>
              <a:rPr lang="en-US" altLang="ko-KR" sz="1800" dirty="0" smtClean="0"/>
              <a:t>since the </a:t>
            </a:r>
            <a:r>
              <a:rPr lang="en-US" altLang="ko-KR" sz="1800" i="1" dirty="0" smtClean="0"/>
              <a:t>AID12 field</a:t>
            </a:r>
            <a:r>
              <a:rPr lang="en-US" altLang="ko-KR" sz="1800" dirty="0" smtClean="0"/>
              <a:t> is rather long in itself, it seems unnecessary to use the 12 bit AID value as is for AP ID assignment during MAPC negotiation.</a:t>
            </a:r>
          </a:p>
          <a:p>
            <a:pPr lvl="1"/>
            <a:r>
              <a:rPr lang="en-US" altLang="ko-KR" sz="1600" dirty="0" smtClean="0"/>
              <a:t>Also, the number of APs that actually try to collaborate with other APs will probably not be that large.</a:t>
            </a:r>
          </a:p>
          <a:p>
            <a:pPr lvl="1"/>
            <a:r>
              <a:rPr lang="en-US" altLang="ko-KR" sz="1600" dirty="0" smtClean="0"/>
              <a:t>By defining a </a:t>
            </a:r>
            <a:r>
              <a:rPr lang="en-US" altLang="ko-KR" sz="1600" b="1" u="sng" dirty="0" smtClean="0"/>
              <a:t>(local) AP ID</a:t>
            </a:r>
            <a:r>
              <a:rPr lang="en-US" altLang="ko-KR" sz="1600" u="sng" dirty="0" smtClean="0"/>
              <a:t> less than 12 bits</a:t>
            </a:r>
            <a:r>
              <a:rPr lang="en-US" altLang="ko-KR" sz="1600" dirty="0" smtClean="0"/>
              <a:t>, the length of the </a:t>
            </a:r>
            <a:r>
              <a:rPr lang="en-US" altLang="ko-KR" sz="1600" i="1" dirty="0" smtClean="0"/>
              <a:t>AP ID field</a:t>
            </a:r>
            <a:r>
              <a:rPr lang="en-US" altLang="ko-KR" sz="1600" dirty="0" smtClean="0"/>
              <a:t> in the Multi-AP negotiation frame can be reduced.</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smtClean="0"/>
              <a:t>Slide </a:t>
            </a:r>
            <a:fld id="{DB6D5A24-C744-4D9A-83D3-476F0D333A12}" type="slidenum">
              <a:rPr lang="en-US" altLang="ko-KR" smtClean="0"/>
              <a:pPr>
                <a:defRPr/>
              </a:pPr>
              <a:t>4</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4226095445"/>
              </p:ext>
            </p:extLst>
          </p:nvPr>
        </p:nvGraphicFramePr>
        <p:xfrm>
          <a:off x="861482" y="3215640"/>
          <a:ext cx="3551339" cy="1280160"/>
        </p:xfrm>
        <a:graphic>
          <a:graphicData uri="http://schemas.openxmlformats.org/drawingml/2006/table">
            <a:tbl>
              <a:tblPr firstRow="1" bandRow="1">
                <a:tableStyleId>{5940675A-B579-460E-94D1-54222C63F5DA}</a:tableStyleId>
              </a:tblPr>
              <a:tblGrid>
                <a:gridCol w="808139">
                  <a:extLst>
                    <a:ext uri="{9D8B030D-6E8A-4147-A177-3AD203B41FA5}">
                      <a16:colId xmlns:a16="http://schemas.microsoft.com/office/drawing/2014/main" val="1612941636"/>
                    </a:ext>
                  </a:extLst>
                </a:gridCol>
                <a:gridCol w="2743200">
                  <a:extLst>
                    <a:ext uri="{9D8B030D-6E8A-4147-A177-3AD203B41FA5}">
                      <a16:colId xmlns:a16="http://schemas.microsoft.com/office/drawing/2014/main" val="1138197354"/>
                    </a:ext>
                  </a:extLst>
                </a:gridCol>
              </a:tblGrid>
              <a:tr h="216000">
                <a:tc>
                  <a:txBody>
                    <a:bodyPr/>
                    <a:lstStyle/>
                    <a:p>
                      <a:pPr algn="ctr" latinLnBrk="1"/>
                      <a:r>
                        <a:rPr lang="en-US" altLang="ko-KR" sz="1000" b="1" dirty="0" smtClean="0"/>
                        <a:t>AID12 subfield</a:t>
                      </a:r>
                      <a:endParaRPr lang="ko-KR" altLang="en-US" sz="1000" b="1" dirty="0"/>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000" b="1" dirty="0" smtClean="0"/>
                        <a:t>Description</a:t>
                      </a:r>
                      <a:endParaRPr lang="ko-KR" altLang="en-US" sz="1000" b="1" dirty="0"/>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8997052"/>
                  </a:ext>
                </a:extLst>
              </a:tr>
              <a:tr h="216000">
                <a:tc>
                  <a:txBody>
                    <a:bodyPr/>
                    <a:lstStyle/>
                    <a:p>
                      <a:pPr algn="ctr" latinLnBrk="1"/>
                      <a:r>
                        <a:rPr lang="en-US" altLang="ko-KR" sz="1000" dirty="0" smtClean="0"/>
                        <a:t>1–2007</a:t>
                      </a:r>
                      <a:endParaRPr lang="ko-KR" altLang="en-US" sz="1000" dirty="0"/>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latinLnBrk="1"/>
                      <a:r>
                        <a:rPr lang="en-US" altLang="ko-KR" sz="1000" dirty="0" smtClean="0"/>
                        <a:t>...</a:t>
                      </a:r>
                      <a:endParaRPr lang="ko-KR" altLang="en-US" sz="10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23193267"/>
                  </a:ext>
                </a:extLst>
              </a:tr>
              <a:tr h="216000">
                <a:tc>
                  <a:txBody>
                    <a:bodyPr/>
                    <a:lstStyle/>
                    <a:p>
                      <a:pPr algn="ctr" latinLnBrk="1"/>
                      <a:r>
                        <a:rPr lang="en-US" altLang="ko-KR" sz="1000" b="1" dirty="0" smtClean="0">
                          <a:solidFill>
                            <a:srgbClr val="00B050"/>
                          </a:solidFill>
                        </a:rPr>
                        <a:t>2008–2044</a:t>
                      </a:r>
                      <a:endParaRPr lang="ko-KR" altLang="en-US" sz="1000" b="1" dirty="0">
                        <a:solidFill>
                          <a:srgbClr val="00B050"/>
                        </a:solidFill>
                      </a:endParaRPr>
                    </a:p>
                  </a:txBody>
                  <a:tcPr anchor="ctr">
                    <a:lnL w="1905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000" b="1" dirty="0" smtClean="0">
                          <a:solidFill>
                            <a:srgbClr val="00B050"/>
                          </a:solidFill>
                        </a:rPr>
                        <a:t>User</a:t>
                      </a:r>
                      <a:r>
                        <a:rPr lang="en-US" altLang="ko-KR" sz="1000" b="1" baseline="0" dirty="0" smtClean="0">
                          <a:solidFill>
                            <a:srgbClr val="00B050"/>
                          </a:solidFill>
                        </a:rPr>
                        <a:t> Info field is addressed to an AP whose AID is equal to the value in the AID12 field</a:t>
                      </a:r>
                      <a:endParaRPr lang="ko-KR" altLang="en-US" sz="1000" b="1" dirty="0" smtClean="0">
                        <a:solidFill>
                          <a:srgbClr val="00B050"/>
                        </a:solidFill>
                      </a:endParaRPr>
                    </a:p>
                  </a:txBody>
                  <a:tcP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32317766"/>
                  </a:ext>
                </a:extLst>
              </a:tr>
              <a:tr h="216000">
                <a:tc>
                  <a:txBody>
                    <a:bodyPr/>
                    <a:lstStyle/>
                    <a:p>
                      <a:pPr algn="ctr" latinLnBrk="1"/>
                      <a:r>
                        <a:rPr lang="en-US" altLang="ko-KR" sz="1000" dirty="0" smtClean="0"/>
                        <a:t>...</a:t>
                      </a:r>
                      <a:endParaRPr lang="ko-KR" altLang="en-US" sz="1000" dirty="0"/>
                    </a:p>
                  </a:txBody>
                  <a:tcPr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latinLnBrk="1"/>
                      <a:r>
                        <a:rPr lang="en-US" altLang="ko-KR" sz="1000" dirty="0" smtClean="0"/>
                        <a:t>...</a:t>
                      </a:r>
                      <a:endParaRPr lang="ko-KR" altLang="en-US" sz="100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8032345"/>
                  </a:ext>
                </a:extLst>
              </a:tr>
            </a:tbl>
          </a:graphicData>
        </a:graphic>
      </p:graphicFrame>
      <p:sp>
        <p:nvSpPr>
          <p:cNvPr id="35" name="직사각형 34"/>
          <p:cNvSpPr/>
          <p:nvPr/>
        </p:nvSpPr>
        <p:spPr>
          <a:xfrm>
            <a:off x="862666" y="2945530"/>
            <a:ext cx="1672254" cy="261610"/>
          </a:xfrm>
          <a:prstGeom prst="rect">
            <a:avLst/>
          </a:prstGeom>
        </p:spPr>
        <p:txBody>
          <a:bodyPr wrap="none">
            <a:spAutoFit/>
          </a:bodyPr>
          <a:lstStyle/>
          <a:p>
            <a:pPr algn="ctr"/>
            <a:r>
              <a:rPr kumimoji="0" lang="en-US" altLang="ko-KR" sz="1100" b="1" dirty="0" smtClean="0"/>
              <a:t>AID12 subfield encoding</a:t>
            </a:r>
            <a:endParaRPr kumimoji="0" lang="ko-KR" altLang="en-US" sz="1100" b="1" dirty="0"/>
          </a:p>
        </p:txBody>
      </p:sp>
      <p:grpSp>
        <p:nvGrpSpPr>
          <p:cNvPr id="36" name="그룹 35"/>
          <p:cNvGrpSpPr/>
          <p:nvPr/>
        </p:nvGrpSpPr>
        <p:grpSpPr>
          <a:xfrm>
            <a:off x="4953000" y="2910857"/>
            <a:ext cx="2997648" cy="1843795"/>
            <a:chOff x="1497711" y="1117453"/>
            <a:chExt cx="2997648" cy="1843795"/>
          </a:xfrm>
        </p:grpSpPr>
        <p:grpSp>
          <p:nvGrpSpPr>
            <p:cNvPr id="37" name="그룹 36"/>
            <p:cNvGrpSpPr/>
            <p:nvPr/>
          </p:nvGrpSpPr>
          <p:grpSpPr>
            <a:xfrm>
              <a:off x="1629367" y="1292467"/>
              <a:ext cx="586740" cy="586740"/>
              <a:chOff x="896798" y="5307330"/>
              <a:chExt cx="586740" cy="586740"/>
            </a:xfrm>
          </p:grpSpPr>
          <p:sp>
            <p:nvSpPr>
              <p:cNvPr id="73" name="타원 72"/>
              <p:cNvSpPr/>
              <p:nvPr/>
            </p:nvSpPr>
            <p:spPr bwMode="auto">
              <a:xfrm>
                <a:off x="896798" y="5307330"/>
                <a:ext cx="586740" cy="586740"/>
              </a:xfrm>
              <a:prstGeom prst="ellipse">
                <a:avLst/>
              </a:prstGeom>
              <a:solidFill>
                <a:srgbClr val="00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4" name="직사각형 73"/>
              <p:cNvSpPr/>
              <p:nvPr/>
            </p:nvSpPr>
            <p:spPr>
              <a:xfrm>
                <a:off x="919228" y="5446812"/>
                <a:ext cx="541880" cy="307777"/>
              </a:xfrm>
              <a:prstGeom prst="rect">
                <a:avLst/>
              </a:prstGeom>
            </p:spPr>
            <p:txBody>
              <a:bodyPr wrap="none">
                <a:spAutoFit/>
              </a:bodyPr>
              <a:lstStyle/>
              <a:p>
                <a:pPr algn="ctr"/>
                <a:r>
                  <a:rPr kumimoji="0" lang="en-US" altLang="ko-KR" sz="1400" dirty="0">
                    <a:latin typeface="Times New Roman" panose="02020603050405020304" pitchFamily="18" charset="0"/>
                    <a:cs typeface="Times New Roman" panose="02020603050405020304" pitchFamily="18" charset="0"/>
                  </a:rPr>
                  <a:t>AP 1</a:t>
                </a:r>
                <a:endParaRPr kumimoji="0" lang="ko-KR" altLang="en-US" sz="1400" dirty="0">
                  <a:latin typeface="Times New Roman" panose="02020603050405020304" pitchFamily="18" charset="0"/>
                  <a:cs typeface="Times New Roman" panose="02020603050405020304" pitchFamily="18" charset="0"/>
                </a:endParaRPr>
              </a:p>
            </p:txBody>
          </p:sp>
        </p:grpSp>
        <p:cxnSp>
          <p:nvCxnSpPr>
            <p:cNvPr id="38" name="직선 화살표 연결선 37"/>
            <p:cNvCxnSpPr/>
            <p:nvPr/>
          </p:nvCxnSpPr>
          <p:spPr bwMode="auto">
            <a:xfrm>
              <a:off x="2118791" y="1352793"/>
              <a:ext cx="1900972"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9" name="직선 화살표 연결선 38"/>
            <p:cNvCxnSpPr/>
            <p:nvPr/>
          </p:nvCxnSpPr>
          <p:spPr bwMode="auto">
            <a:xfrm flipH="1">
              <a:off x="2194230" y="1467089"/>
              <a:ext cx="1884851"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1" name="직사각형 40"/>
            <p:cNvSpPr/>
            <p:nvPr/>
          </p:nvSpPr>
          <p:spPr>
            <a:xfrm>
              <a:off x="2058293" y="1117453"/>
              <a:ext cx="1542410" cy="261610"/>
            </a:xfrm>
            <a:prstGeom prst="rect">
              <a:avLst/>
            </a:prstGeom>
          </p:spPr>
          <p:txBody>
            <a:bodyPr wrap="none">
              <a:spAutoFit/>
            </a:bodyPr>
            <a:lstStyle/>
            <a:p>
              <a:pPr algn="ctr"/>
              <a:r>
                <a:rPr kumimoji="0" lang="en-US" altLang="ko-KR" sz="1100" dirty="0" smtClean="0">
                  <a:latin typeface="Times New Roman" panose="02020603050405020304" pitchFamily="18" charset="0"/>
                  <a:cs typeface="Times New Roman" panose="02020603050405020304" pitchFamily="18" charset="0"/>
                </a:rPr>
                <a:t>AP ID = 2008 (to AP 2)</a:t>
              </a:r>
              <a:endParaRPr kumimoji="0" lang="ko-KR" altLang="en-US" sz="1100" dirty="0">
                <a:latin typeface="Times New Roman" panose="02020603050405020304" pitchFamily="18" charset="0"/>
                <a:cs typeface="Times New Roman" panose="02020603050405020304" pitchFamily="18" charset="0"/>
              </a:endParaRPr>
            </a:p>
          </p:txBody>
        </p:sp>
        <p:sp>
          <p:nvSpPr>
            <p:cNvPr id="42" name="직사각형 41"/>
            <p:cNvSpPr/>
            <p:nvPr/>
          </p:nvSpPr>
          <p:spPr>
            <a:xfrm>
              <a:off x="2445129" y="1428983"/>
              <a:ext cx="1542410" cy="261610"/>
            </a:xfrm>
            <a:prstGeom prst="rect">
              <a:avLst/>
            </a:prstGeom>
          </p:spPr>
          <p:txBody>
            <a:bodyPr wrap="none">
              <a:spAutoFit/>
            </a:bodyPr>
            <a:lstStyle/>
            <a:p>
              <a:pPr algn="ctr"/>
              <a:r>
                <a:rPr kumimoji="0" lang="en-US" altLang="ko-KR" sz="1100" dirty="0" smtClean="0">
                  <a:latin typeface="Times New Roman" panose="02020603050405020304" pitchFamily="18" charset="0"/>
                  <a:cs typeface="Times New Roman" panose="02020603050405020304" pitchFamily="18" charset="0"/>
                </a:rPr>
                <a:t>AP ID = 2010 (to AP 1)</a:t>
              </a:r>
              <a:endParaRPr kumimoji="0" lang="ko-KR" altLang="en-US" sz="1100" dirty="0">
                <a:latin typeface="Times New Roman" panose="02020603050405020304" pitchFamily="18" charset="0"/>
                <a:cs typeface="Times New Roman" panose="02020603050405020304" pitchFamily="18" charset="0"/>
              </a:endParaRPr>
            </a:p>
          </p:txBody>
        </p:sp>
        <p:grpSp>
          <p:nvGrpSpPr>
            <p:cNvPr id="46" name="그룹 45"/>
            <p:cNvGrpSpPr/>
            <p:nvPr/>
          </p:nvGrpSpPr>
          <p:grpSpPr>
            <a:xfrm>
              <a:off x="2774824" y="2374508"/>
              <a:ext cx="586740" cy="586740"/>
              <a:chOff x="896798" y="5307330"/>
              <a:chExt cx="586740" cy="586740"/>
            </a:xfrm>
          </p:grpSpPr>
          <p:sp>
            <p:nvSpPr>
              <p:cNvPr id="71" name="타원 70"/>
              <p:cNvSpPr/>
              <p:nvPr/>
            </p:nvSpPr>
            <p:spPr bwMode="auto">
              <a:xfrm>
                <a:off x="896798" y="5307330"/>
                <a:ext cx="586740" cy="586740"/>
              </a:xfrm>
              <a:prstGeom prst="ellipse">
                <a:avLst/>
              </a:prstGeom>
              <a:solidFill>
                <a:srgbClr val="00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2" name="직사각형 71"/>
              <p:cNvSpPr/>
              <p:nvPr/>
            </p:nvSpPr>
            <p:spPr>
              <a:xfrm>
                <a:off x="919228" y="5446812"/>
                <a:ext cx="541880" cy="307777"/>
              </a:xfrm>
              <a:prstGeom prst="rect">
                <a:avLst/>
              </a:prstGeom>
            </p:spPr>
            <p:txBody>
              <a:bodyPr wrap="none">
                <a:spAutoFit/>
              </a:bodyPr>
              <a:lstStyle/>
              <a:p>
                <a:pPr algn="ctr"/>
                <a:r>
                  <a:rPr kumimoji="0" lang="en-US" altLang="ko-KR" sz="1400" dirty="0">
                    <a:latin typeface="Times New Roman" panose="02020603050405020304" pitchFamily="18" charset="0"/>
                    <a:cs typeface="Times New Roman" panose="02020603050405020304" pitchFamily="18" charset="0"/>
                  </a:rPr>
                  <a:t>AP </a:t>
                </a:r>
                <a:r>
                  <a:rPr kumimoji="0" lang="en-US" altLang="ko-KR" sz="1400" dirty="0" smtClean="0">
                    <a:latin typeface="Times New Roman" panose="02020603050405020304" pitchFamily="18" charset="0"/>
                    <a:cs typeface="Times New Roman" panose="02020603050405020304" pitchFamily="18" charset="0"/>
                  </a:rPr>
                  <a:t>3</a:t>
                </a:r>
                <a:endParaRPr kumimoji="0" lang="ko-KR" altLang="en-US" sz="1400" dirty="0">
                  <a:latin typeface="Times New Roman" panose="02020603050405020304" pitchFamily="18" charset="0"/>
                  <a:cs typeface="Times New Roman" panose="02020603050405020304" pitchFamily="18" charset="0"/>
                </a:endParaRPr>
              </a:p>
            </p:txBody>
          </p:sp>
        </p:grpSp>
        <p:cxnSp>
          <p:nvCxnSpPr>
            <p:cNvPr id="48" name="직선 화살표 연결선 47"/>
            <p:cNvCxnSpPr>
              <a:stCxn id="73" idx="4"/>
              <a:endCxn id="71" idx="2"/>
            </p:cNvCxnSpPr>
            <p:nvPr/>
          </p:nvCxnSpPr>
          <p:spPr bwMode="auto">
            <a:xfrm>
              <a:off x="1922737" y="1879207"/>
              <a:ext cx="852087" cy="78867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9" name="직사각형 48"/>
            <p:cNvSpPr/>
            <p:nvPr/>
          </p:nvSpPr>
          <p:spPr>
            <a:xfrm rot="2553225">
              <a:off x="1497711" y="2141106"/>
              <a:ext cx="1026242" cy="261610"/>
            </a:xfrm>
            <a:prstGeom prst="rect">
              <a:avLst/>
            </a:prstGeom>
          </p:spPr>
          <p:txBody>
            <a:bodyPr wrap="none">
              <a:spAutoFit/>
            </a:bodyPr>
            <a:lstStyle/>
            <a:p>
              <a:pPr algn="ctr"/>
              <a:r>
                <a:rPr kumimoji="0" lang="en-US" altLang="ko-KR" sz="1100" dirty="0" smtClean="0">
                  <a:solidFill>
                    <a:srgbClr val="19B861"/>
                  </a:solidFill>
                  <a:latin typeface="Times New Roman" panose="02020603050405020304" pitchFamily="18" charset="0"/>
                  <a:cs typeface="Times New Roman" panose="02020603050405020304" pitchFamily="18" charset="0"/>
                </a:rPr>
                <a:t>2009 (to AP 3)</a:t>
              </a:r>
              <a:endParaRPr kumimoji="0" lang="ko-KR" altLang="en-US" sz="1100" dirty="0">
                <a:solidFill>
                  <a:srgbClr val="19B861"/>
                </a:solidFill>
                <a:latin typeface="Times New Roman" panose="02020603050405020304" pitchFamily="18" charset="0"/>
                <a:cs typeface="Times New Roman" panose="02020603050405020304" pitchFamily="18" charset="0"/>
              </a:endParaRPr>
            </a:p>
          </p:txBody>
        </p:sp>
        <p:cxnSp>
          <p:nvCxnSpPr>
            <p:cNvPr id="50" name="직선 화살표 연결선 49"/>
            <p:cNvCxnSpPr>
              <a:stCxn id="71" idx="1"/>
              <a:endCxn id="73" idx="5"/>
            </p:cNvCxnSpPr>
            <p:nvPr/>
          </p:nvCxnSpPr>
          <p:spPr bwMode="auto">
            <a:xfrm flipH="1" flipV="1">
              <a:off x="2130181" y="1793281"/>
              <a:ext cx="730569" cy="667153"/>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51" name="직사각형 50"/>
            <p:cNvSpPr/>
            <p:nvPr/>
          </p:nvSpPr>
          <p:spPr>
            <a:xfrm rot="2588724">
              <a:off x="2245495" y="1927059"/>
              <a:ext cx="1026243" cy="261610"/>
            </a:xfrm>
            <a:prstGeom prst="rect">
              <a:avLst/>
            </a:prstGeom>
          </p:spPr>
          <p:txBody>
            <a:bodyPr wrap="none">
              <a:spAutoFit/>
            </a:bodyPr>
            <a:lstStyle/>
            <a:p>
              <a:pPr algn="ctr"/>
              <a:r>
                <a:rPr kumimoji="0" lang="en-US" altLang="ko-KR" sz="1100" dirty="0" smtClean="0">
                  <a:solidFill>
                    <a:srgbClr val="19B861"/>
                  </a:solidFill>
                  <a:latin typeface="Times New Roman" panose="02020603050405020304" pitchFamily="18" charset="0"/>
                  <a:cs typeface="Times New Roman" panose="02020603050405020304" pitchFamily="18" charset="0"/>
                </a:rPr>
                <a:t>2018 (to AP 1)</a:t>
              </a:r>
              <a:endParaRPr kumimoji="0" lang="ko-KR" altLang="en-US" sz="1100" dirty="0">
                <a:solidFill>
                  <a:srgbClr val="19B861"/>
                </a:solidFill>
                <a:latin typeface="Times New Roman" panose="02020603050405020304" pitchFamily="18" charset="0"/>
                <a:cs typeface="Times New Roman" panose="02020603050405020304" pitchFamily="18" charset="0"/>
              </a:endParaRPr>
            </a:p>
          </p:txBody>
        </p:sp>
        <p:cxnSp>
          <p:nvCxnSpPr>
            <p:cNvPr id="52" name="직선 화살표 연결선 51"/>
            <p:cNvCxnSpPr>
              <a:endCxn id="65" idx="4"/>
            </p:cNvCxnSpPr>
            <p:nvPr/>
          </p:nvCxnSpPr>
          <p:spPr bwMode="auto">
            <a:xfrm flipV="1">
              <a:off x="3357251" y="1879207"/>
              <a:ext cx="844738" cy="747134"/>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55" name="직사각형 54"/>
            <p:cNvSpPr/>
            <p:nvPr/>
          </p:nvSpPr>
          <p:spPr>
            <a:xfrm rot="19100352">
              <a:off x="3279648" y="2299687"/>
              <a:ext cx="1026243" cy="261610"/>
            </a:xfrm>
            <a:prstGeom prst="rect">
              <a:avLst/>
            </a:prstGeom>
          </p:spPr>
          <p:txBody>
            <a:bodyPr wrap="none">
              <a:spAutoFit/>
            </a:bodyPr>
            <a:lstStyle/>
            <a:p>
              <a:pPr algn="ctr"/>
              <a:r>
                <a:rPr kumimoji="0" lang="en-US" altLang="ko-KR" sz="1100" dirty="0" smtClean="0">
                  <a:latin typeface="Times New Roman" panose="02020603050405020304" pitchFamily="18" charset="0"/>
                  <a:cs typeface="Times New Roman" panose="02020603050405020304" pitchFamily="18" charset="0"/>
                </a:rPr>
                <a:t>2017 (to AP 2)</a:t>
              </a:r>
              <a:endParaRPr kumimoji="0" lang="ko-KR" altLang="en-US" sz="1100" dirty="0">
                <a:latin typeface="Times New Roman" panose="02020603050405020304" pitchFamily="18" charset="0"/>
                <a:cs typeface="Times New Roman" panose="02020603050405020304" pitchFamily="18" charset="0"/>
              </a:endParaRPr>
            </a:p>
          </p:txBody>
        </p:sp>
        <p:cxnSp>
          <p:nvCxnSpPr>
            <p:cNvPr id="56" name="직선 화살표 연결선 55"/>
            <p:cNvCxnSpPr/>
            <p:nvPr/>
          </p:nvCxnSpPr>
          <p:spPr bwMode="auto">
            <a:xfrm flipH="1">
              <a:off x="3292564" y="1824117"/>
              <a:ext cx="733553" cy="64879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61" name="직사각형 60"/>
            <p:cNvSpPr/>
            <p:nvPr/>
          </p:nvSpPr>
          <p:spPr>
            <a:xfrm rot="19100352">
              <a:off x="3049295" y="1917285"/>
              <a:ext cx="1026243" cy="261610"/>
            </a:xfrm>
            <a:prstGeom prst="rect">
              <a:avLst/>
            </a:prstGeom>
          </p:spPr>
          <p:txBody>
            <a:bodyPr wrap="none">
              <a:spAutoFit/>
            </a:bodyPr>
            <a:lstStyle/>
            <a:p>
              <a:pPr algn="ctr"/>
              <a:r>
                <a:rPr kumimoji="0" lang="en-US" altLang="ko-KR" sz="1100" dirty="0" smtClean="0">
                  <a:latin typeface="Times New Roman" panose="02020603050405020304" pitchFamily="18" charset="0"/>
                  <a:cs typeface="Times New Roman" panose="02020603050405020304" pitchFamily="18" charset="0"/>
                </a:rPr>
                <a:t>2011 (to AP 3)</a:t>
              </a:r>
              <a:endParaRPr kumimoji="0" lang="ko-KR" altLang="en-US" sz="1100" dirty="0">
                <a:latin typeface="Times New Roman" panose="02020603050405020304" pitchFamily="18" charset="0"/>
                <a:cs typeface="Times New Roman" panose="02020603050405020304" pitchFamily="18" charset="0"/>
              </a:endParaRPr>
            </a:p>
          </p:txBody>
        </p:sp>
        <p:grpSp>
          <p:nvGrpSpPr>
            <p:cNvPr id="62" name="그룹 61"/>
            <p:cNvGrpSpPr/>
            <p:nvPr/>
          </p:nvGrpSpPr>
          <p:grpSpPr>
            <a:xfrm>
              <a:off x="1949447" y="1991686"/>
              <a:ext cx="522900" cy="276999"/>
              <a:chOff x="1646762" y="2267540"/>
              <a:chExt cx="522900" cy="276999"/>
            </a:xfrm>
          </p:grpSpPr>
          <p:sp>
            <p:nvSpPr>
              <p:cNvPr id="69" name="직사각형 68"/>
              <p:cNvSpPr/>
              <p:nvPr/>
            </p:nvSpPr>
            <p:spPr>
              <a:xfrm rot="18824454">
                <a:off x="1808210" y="2186619"/>
                <a:ext cx="153320" cy="45552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70" name="TextBox 69"/>
              <p:cNvSpPr txBox="1"/>
              <p:nvPr/>
            </p:nvSpPr>
            <p:spPr>
              <a:xfrm rot="2579533">
                <a:off x="1646762" y="2267540"/>
                <a:ext cx="522900" cy="276999"/>
              </a:xfrm>
              <a:prstGeom prst="rect">
                <a:avLst/>
              </a:prstGeom>
              <a:noFill/>
            </p:spPr>
            <p:txBody>
              <a:bodyPr wrap="none" rtlCol="0">
                <a:spAutoFit/>
              </a:bodyPr>
              <a:lstStyle/>
              <a:p>
                <a:r>
                  <a:rPr lang="en-US" altLang="ko-KR" sz="1200" dirty="0" err="1" smtClean="0">
                    <a:latin typeface="Times New Roman" panose="02020603050405020304" pitchFamily="18" charset="0"/>
                    <a:cs typeface="Times New Roman" panose="02020603050405020304" pitchFamily="18" charset="0"/>
                  </a:rPr>
                  <a:t>nego</a:t>
                </a:r>
                <a:r>
                  <a:rPr lang="en-US" altLang="ko-KR" sz="1200" dirty="0" smtClean="0">
                    <a:latin typeface="Times New Roman" panose="02020603050405020304" pitchFamily="18" charset="0"/>
                    <a:cs typeface="Times New Roman" panose="02020603050405020304" pitchFamily="18" charset="0"/>
                  </a:rPr>
                  <a:t>.</a:t>
                </a:r>
                <a:endParaRPr lang="ko-KR" altLang="en-US" sz="1200" dirty="0">
                  <a:latin typeface="Times New Roman" panose="02020603050405020304" pitchFamily="18" charset="0"/>
                  <a:cs typeface="Times New Roman" panose="02020603050405020304" pitchFamily="18" charset="0"/>
                </a:endParaRPr>
              </a:p>
            </p:txBody>
          </p:sp>
        </p:grpSp>
        <p:grpSp>
          <p:nvGrpSpPr>
            <p:cNvPr id="63" name="그룹 62"/>
            <p:cNvGrpSpPr/>
            <p:nvPr/>
          </p:nvGrpSpPr>
          <p:grpSpPr>
            <a:xfrm>
              <a:off x="2411104" y="2107451"/>
              <a:ext cx="522900" cy="276999"/>
              <a:chOff x="1646762" y="2267540"/>
              <a:chExt cx="522900" cy="276999"/>
            </a:xfrm>
          </p:grpSpPr>
          <p:sp>
            <p:nvSpPr>
              <p:cNvPr id="67" name="직사각형 66"/>
              <p:cNvSpPr/>
              <p:nvPr/>
            </p:nvSpPr>
            <p:spPr>
              <a:xfrm rot="18824454">
                <a:off x="1808210" y="2186619"/>
                <a:ext cx="153320" cy="45552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68" name="TextBox 67"/>
              <p:cNvSpPr txBox="1"/>
              <p:nvPr/>
            </p:nvSpPr>
            <p:spPr>
              <a:xfrm rot="2579533">
                <a:off x="1646762" y="2267540"/>
                <a:ext cx="522900" cy="276999"/>
              </a:xfrm>
              <a:prstGeom prst="rect">
                <a:avLst/>
              </a:prstGeom>
              <a:noFill/>
            </p:spPr>
            <p:txBody>
              <a:bodyPr wrap="none" rtlCol="0">
                <a:spAutoFit/>
              </a:bodyPr>
              <a:lstStyle/>
              <a:p>
                <a:r>
                  <a:rPr lang="en-US" altLang="ko-KR" sz="1200" dirty="0" err="1" smtClean="0">
                    <a:latin typeface="Times New Roman" panose="02020603050405020304" pitchFamily="18" charset="0"/>
                    <a:cs typeface="Times New Roman" panose="02020603050405020304" pitchFamily="18" charset="0"/>
                  </a:rPr>
                  <a:t>nego</a:t>
                </a:r>
                <a:r>
                  <a:rPr lang="en-US" altLang="ko-KR" sz="1200" dirty="0" smtClean="0">
                    <a:latin typeface="Times New Roman" panose="02020603050405020304" pitchFamily="18" charset="0"/>
                    <a:cs typeface="Times New Roman" panose="02020603050405020304" pitchFamily="18" charset="0"/>
                  </a:rPr>
                  <a:t>.</a:t>
                </a:r>
                <a:endParaRPr lang="ko-KR" altLang="en-US" sz="1200" dirty="0">
                  <a:latin typeface="Times New Roman" panose="02020603050405020304" pitchFamily="18" charset="0"/>
                  <a:cs typeface="Times New Roman" panose="02020603050405020304" pitchFamily="18" charset="0"/>
                </a:endParaRPr>
              </a:p>
            </p:txBody>
          </p:sp>
        </p:grpSp>
        <p:grpSp>
          <p:nvGrpSpPr>
            <p:cNvPr id="64" name="그룹 63"/>
            <p:cNvGrpSpPr/>
            <p:nvPr/>
          </p:nvGrpSpPr>
          <p:grpSpPr>
            <a:xfrm>
              <a:off x="3908619" y="1292467"/>
              <a:ext cx="586740" cy="586740"/>
              <a:chOff x="896798" y="5307330"/>
              <a:chExt cx="586740" cy="586740"/>
            </a:xfrm>
          </p:grpSpPr>
          <p:sp>
            <p:nvSpPr>
              <p:cNvPr id="65" name="타원 64"/>
              <p:cNvSpPr/>
              <p:nvPr/>
            </p:nvSpPr>
            <p:spPr bwMode="auto">
              <a:xfrm>
                <a:off x="896798" y="5307330"/>
                <a:ext cx="586740" cy="586740"/>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6" name="직사각형 65"/>
              <p:cNvSpPr/>
              <p:nvPr/>
            </p:nvSpPr>
            <p:spPr>
              <a:xfrm>
                <a:off x="919228" y="5446812"/>
                <a:ext cx="541880" cy="307777"/>
              </a:xfrm>
              <a:prstGeom prst="rect">
                <a:avLst/>
              </a:prstGeom>
            </p:spPr>
            <p:txBody>
              <a:bodyPr wrap="none">
                <a:spAutoFit/>
              </a:bodyPr>
              <a:lstStyle/>
              <a:p>
                <a:pPr algn="ctr"/>
                <a:r>
                  <a:rPr kumimoji="0" lang="en-US" altLang="ko-KR" sz="1400" dirty="0">
                    <a:latin typeface="Times New Roman" panose="02020603050405020304" pitchFamily="18" charset="0"/>
                    <a:cs typeface="Times New Roman" panose="02020603050405020304" pitchFamily="18" charset="0"/>
                  </a:rPr>
                  <a:t>AP </a:t>
                </a:r>
                <a:r>
                  <a:rPr kumimoji="0" lang="en-US" altLang="ko-KR" sz="1400" dirty="0" smtClean="0">
                    <a:latin typeface="Times New Roman" panose="02020603050405020304" pitchFamily="18" charset="0"/>
                    <a:cs typeface="Times New Roman" panose="02020603050405020304" pitchFamily="18" charset="0"/>
                  </a:rPr>
                  <a:t>2</a:t>
                </a:r>
                <a:endParaRPr kumimoji="0" lang="ko-KR" altLang="en-US" sz="1400" dirty="0">
                  <a:latin typeface="Times New Roman" panose="02020603050405020304" pitchFamily="18" charset="0"/>
                  <a:cs typeface="Times New Roman" panose="02020603050405020304" pitchFamily="18" charset="0"/>
                </a:endParaRPr>
              </a:p>
            </p:txBody>
          </p:sp>
        </p:grpSp>
      </p:grpSp>
      <p:pic>
        <p:nvPicPr>
          <p:cNvPr id="22" name="그림 21"/>
          <p:cNvPicPr>
            <a:picLocks noChangeAspect="1"/>
          </p:cNvPicPr>
          <p:nvPr/>
        </p:nvPicPr>
        <p:blipFill>
          <a:blip r:embed="rId3"/>
          <a:stretch>
            <a:fillRect/>
          </a:stretch>
        </p:blipFill>
        <p:spPr>
          <a:xfrm>
            <a:off x="8115067" y="2918565"/>
            <a:ext cx="2661181" cy="1828379"/>
          </a:xfrm>
          <a:prstGeom prst="rect">
            <a:avLst/>
          </a:prstGeom>
        </p:spPr>
      </p:pic>
    </p:spTree>
    <p:extLst>
      <p:ext uri="{BB962C8B-B14F-4D97-AF65-F5344CB8AC3E}">
        <p14:creationId xmlns:p14="http://schemas.microsoft.com/office/powerpoint/2010/main" val="488988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23468" y="685800"/>
            <a:ext cx="10345064" cy="914400"/>
          </a:xfrm>
        </p:spPr>
        <p:txBody>
          <a:bodyPr/>
          <a:lstStyle/>
          <a:p>
            <a:r>
              <a:rPr lang="en-US" altLang="ko-KR" dirty="0" smtClean="0">
                <a:solidFill>
                  <a:schemeClr val="tx1"/>
                </a:solidFill>
              </a:rPr>
              <a:t>AP ID for MAPC</a:t>
            </a:r>
            <a:endParaRPr lang="ko-KR" altLang="en-US" dirty="0">
              <a:solidFill>
                <a:schemeClr val="tx1"/>
              </a:solidFill>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406215" y="1752599"/>
                <a:ext cx="11379570" cy="4722813"/>
              </a:xfrm>
            </p:spPr>
            <p:txBody>
              <a:bodyPr/>
              <a:lstStyle/>
              <a:p>
                <a:r>
                  <a:rPr lang="en-US" altLang="ko-KR" sz="1800" dirty="0" smtClean="0"/>
                  <a:t>Each AP can assign a </a:t>
                </a:r>
                <a14:m>
                  <m:oMath xmlns:m="http://schemas.openxmlformats.org/officeDocument/2006/math">
                    <m:r>
                      <a:rPr lang="en-US" altLang="ko-KR" sz="1800" i="1" u="sng" dirty="0" smtClean="0">
                        <a:solidFill>
                          <a:srgbClr val="0070C0"/>
                        </a:solidFill>
                        <a:latin typeface="Cambria Math" panose="02040503050406030204" pitchFamily="18" charset="0"/>
                      </a:rPr>
                      <m:t>𝑛</m:t>
                    </m:r>
                  </m:oMath>
                </a14:m>
                <a:r>
                  <a:rPr lang="en-US" altLang="ko-KR" sz="1800" u="sng" dirty="0" smtClean="0">
                    <a:solidFill>
                      <a:srgbClr val="0070C0"/>
                    </a:solidFill>
                  </a:rPr>
                  <a:t>-bit AP ID</a:t>
                </a:r>
                <a:r>
                  <a:rPr lang="en-US" altLang="ko-KR" sz="1800" dirty="0" smtClean="0"/>
                  <a:t> to the APs participating in MAPC through a negotiation/agreement.</a:t>
                </a:r>
              </a:p>
              <a:p>
                <a:pPr lvl="1"/>
                <a:r>
                  <a:rPr lang="en-US" altLang="ko-KR" sz="1600" dirty="0" smtClean="0"/>
                  <a:t>e.g., the AP that initiates the negotiation delivers the AP ID assigned to that recipient AP.</a:t>
                </a:r>
              </a:p>
              <a:p>
                <a:pPr lvl="2"/>
                <a:r>
                  <a:rPr lang="en-US" altLang="ko-KR" sz="1400" dirty="0" smtClean="0"/>
                  <a:t>If the receiving AP accepts the MAPC request, it responds by assigning an AP ID for the transmitting AP.</a:t>
                </a:r>
              </a:p>
              <a:p>
                <a:pPr lvl="2"/>
                <a:r>
                  <a:rPr lang="en-US" altLang="ko-KR" sz="1400" dirty="0"/>
                  <a:t>S</a:t>
                </a:r>
                <a:r>
                  <a:rPr lang="en-US" altLang="ko-KR" sz="1400" dirty="0" smtClean="0"/>
                  <a:t>o that both APs are aware of the AP ID assigned locally by the other AP.</a:t>
                </a:r>
              </a:p>
              <a:p>
                <a:pPr lvl="1"/>
                <a:endParaRPr lang="en-US" altLang="ko-KR" sz="1200" dirty="0" smtClean="0">
                  <a:solidFill>
                    <a:srgbClr val="FF0000"/>
                  </a:solidFill>
                </a:endParaRPr>
              </a:p>
              <a:p>
                <a:r>
                  <a:rPr lang="en-US" altLang="ko-KR" sz="1800" dirty="0" smtClean="0"/>
                  <a:t>The mutually agreed AP ID can be used to identify the AP in subsequent MAPC operations.</a:t>
                </a:r>
              </a:p>
              <a:p>
                <a:pPr lvl="1"/>
                <a:r>
                  <a:rPr lang="en-US" altLang="ko-KR" sz="1600" dirty="0" smtClean="0"/>
                  <a:t>i.e., the Trigger frame transmitted to the participating AP(s) may include the corresponding AP ID in the </a:t>
                </a:r>
                <a:r>
                  <a:rPr lang="en-US" altLang="ko-KR" sz="1600" i="1" dirty="0" smtClean="0"/>
                  <a:t>AID12 field</a:t>
                </a:r>
                <a:r>
                  <a:rPr lang="en-US" altLang="ko-KR" sz="1600" dirty="0" smtClean="0"/>
                  <a:t>.</a:t>
                </a:r>
              </a:p>
              <a:p>
                <a:pPr lvl="1"/>
                <a:r>
                  <a:rPr lang="en-US" altLang="ko-KR" sz="1600" dirty="0" smtClean="0"/>
                  <a:t>The assigned AP ID can be interpreted as </a:t>
                </a:r>
                <a14:m>
                  <m:oMath xmlns:m="http://schemas.openxmlformats.org/officeDocument/2006/math">
                    <m:r>
                      <a:rPr lang="en-US" altLang="ko-KR" sz="1600" b="1" i="1" u="sng" dirty="0" smtClean="0">
                        <a:solidFill>
                          <a:srgbClr val="0070C0"/>
                        </a:solidFill>
                        <a:latin typeface="Cambria Math" panose="02040503050406030204" pitchFamily="18" charset="0"/>
                      </a:rPr>
                      <m:t>(</m:t>
                    </m:r>
                    <m:r>
                      <a:rPr lang="en-US" altLang="ko-KR" sz="1600" b="1" i="1" u="sng" dirty="0" smtClean="0">
                        <a:solidFill>
                          <a:srgbClr val="0070C0"/>
                        </a:solidFill>
                        <a:latin typeface="Cambria Math" panose="02040503050406030204" pitchFamily="18" charset="0"/>
                      </a:rPr>
                      <m:t>𝑨𝑷</m:t>
                    </m:r>
                    <m:r>
                      <a:rPr lang="en-US" altLang="ko-KR" sz="1600" b="1" i="1" u="sng" dirty="0" smtClean="0">
                        <a:solidFill>
                          <a:srgbClr val="0070C0"/>
                        </a:solidFill>
                        <a:latin typeface="Cambria Math" panose="02040503050406030204" pitchFamily="18" charset="0"/>
                      </a:rPr>
                      <m:t> </m:t>
                    </m:r>
                    <m:r>
                      <a:rPr lang="en-US" altLang="ko-KR" sz="1600" b="1" i="1" u="sng" dirty="0" smtClean="0">
                        <a:solidFill>
                          <a:srgbClr val="0070C0"/>
                        </a:solidFill>
                        <a:latin typeface="Cambria Math" panose="02040503050406030204" pitchFamily="18" charset="0"/>
                      </a:rPr>
                      <m:t>𝑰𝑫</m:t>
                    </m:r>
                    <m:r>
                      <a:rPr lang="en-US" altLang="ko-KR" sz="1600" b="1" i="1" u="sng" dirty="0" smtClean="0">
                        <a:solidFill>
                          <a:srgbClr val="0070C0"/>
                        </a:solidFill>
                        <a:latin typeface="Cambria Math" panose="02040503050406030204" pitchFamily="18" charset="0"/>
                      </a:rPr>
                      <m:t>+</m:t>
                    </m:r>
                    <m:r>
                      <a:rPr lang="en-US" altLang="ko-KR" sz="1600" b="1" i="1" u="sng" dirty="0" smtClean="0">
                        <a:solidFill>
                          <a:srgbClr val="0070C0"/>
                        </a:solidFill>
                        <a:latin typeface="Cambria Math" panose="02040503050406030204" pitchFamily="18" charset="0"/>
                      </a:rPr>
                      <m:t>𝑺𝒕𝒂𝒓𝒕𝒊𝒏𝒈</m:t>
                    </m:r>
                    <m:r>
                      <a:rPr lang="en-US" altLang="ko-KR" sz="1600" b="1" i="1" u="sng" dirty="0" smtClean="0">
                        <a:solidFill>
                          <a:srgbClr val="0070C0"/>
                        </a:solidFill>
                        <a:latin typeface="Cambria Math" panose="02040503050406030204" pitchFamily="18" charset="0"/>
                      </a:rPr>
                      <m:t> </m:t>
                    </m:r>
                    <m:r>
                      <a:rPr lang="en-US" altLang="ko-KR" sz="1600" b="1" i="1" u="sng" dirty="0" smtClean="0">
                        <a:solidFill>
                          <a:srgbClr val="0070C0"/>
                        </a:solidFill>
                        <a:latin typeface="Cambria Math" panose="02040503050406030204" pitchFamily="18" charset="0"/>
                      </a:rPr>
                      <m:t>𝑨𝑰𝑫</m:t>
                    </m:r>
                    <m:r>
                      <a:rPr lang="en-US" altLang="ko-KR" sz="1600" b="1" i="1" u="sng" dirty="0" smtClean="0">
                        <a:solidFill>
                          <a:srgbClr val="0070C0"/>
                        </a:solidFill>
                        <a:latin typeface="Cambria Math" panose="02040503050406030204" pitchFamily="18" charset="0"/>
                      </a:rPr>
                      <m:t>)</m:t>
                    </m:r>
                  </m:oMath>
                </a14:m>
                <a:r>
                  <a:rPr lang="en-US" altLang="ko-KR" sz="1600" dirty="0" smtClean="0"/>
                  <a:t>, which matches the AID12 value.</a:t>
                </a:r>
              </a:p>
              <a:p>
                <a:endParaRPr lang="en-US" altLang="ko-KR" sz="120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406215" y="1752599"/>
                <a:ext cx="11379570" cy="4722813"/>
              </a:xfrm>
              <a:blipFill>
                <a:blip r:embed="rId3"/>
                <a:stretch>
                  <a:fillRect l="-375" t="-645"/>
                </a:stretch>
              </a:blipFill>
            </p:spPr>
            <p:txBody>
              <a:bodyPr/>
              <a:lstStyle/>
              <a:p>
                <a:r>
                  <a:rPr lang="ko-KR" altLang="en-US">
                    <a:noFill/>
                  </a:rPr>
                  <a:t> </a:t>
                </a:r>
              </a:p>
            </p:txBody>
          </p:sp>
        </mc:Fallback>
      </mc:AlternateContent>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smtClean="0"/>
              <a:t>Slide </a:t>
            </a:r>
            <a:fld id="{DB6D5A24-C744-4D9A-83D3-476F0D333A12}" type="slidenum">
              <a:rPr lang="en-US" altLang="ko-KR" smtClean="0"/>
              <a:pPr>
                <a:defRPr/>
              </a:pPr>
              <a:t>5</a:t>
            </a:fld>
            <a:endParaRPr lang="en-US" altLang="ko-KR"/>
          </a:p>
        </p:txBody>
      </p:sp>
      <p:pic>
        <p:nvPicPr>
          <p:cNvPr id="38" name="그림 37"/>
          <p:cNvPicPr>
            <a:picLocks noChangeAspect="1"/>
          </p:cNvPicPr>
          <p:nvPr/>
        </p:nvPicPr>
        <p:blipFill>
          <a:blip r:embed="rId4"/>
          <a:stretch>
            <a:fillRect/>
          </a:stretch>
        </p:blipFill>
        <p:spPr>
          <a:xfrm>
            <a:off x="838200" y="4565297"/>
            <a:ext cx="2388226" cy="1531690"/>
          </a:xfrm>
          <a:prstGeom prst="rect">
            <a:avLst/>
          </a:prstGeom>
        </p:spPr>
      </p:pic>
      <p:pic>
        <p:nvPicPr>
          <p:cNvPr id="39" name="그림 38"/>
          <p:cNvPicPr>
            <a:picLocks noChangeAspect="1"/>
          </p:cNvPicPr>
          <p:nvPr/>
        </p:nvPicPr>
        <p:blipFill>
          <a:blip r:embed="rId5"/>
          <a:stretch>
            <a:fillRect/>
          </a:stretch>
        </p:blipFill>
        <p:spPr>
          <a:xfrm>
            <a:off x="3352800" y="4578742"/>
            <a:ext cx="2199323" cy="1504799"/>
          </a:xfrm>
          <a:prstGeom prst="rect">
            <a:avLst/>
          </a:prstGeom>
        </p:spPr>
      </p:pic>
      <p:pic>
        <p:nvPicPr>
          <p:cNvPr id="6" name="그림 5"/>
          <p:cNvPicPr>
            <a:picLocks noChangeAspect="1"/>
          </p:cNvPicPr>
          <p:nvPr/>
        </p:nvPicPr>
        <p:blipFill>
          <a:blip r:embed="rId6"/>
          <a:stretch>
            <a:fillRect/>
          </a:stretch>
        </p:blipFill>
        <p:spPr>
          <a:xfrm>
            <a:off x="5569794" y="4121589"/>
            <a:ext cx="5822106" cy="2271278"/>
          </a:xfrm>
          <a:prstGeom prst="rect">
            <a:avLst/>
          </a:prstGeom>
        </p:spPr>
      </p:pic>
    </p:spTree>
    <p:extLst>
      <p:ext uri="{BB962C8B-B14F-4D97-AF65-F5344CB8AC3E}">
        <p14:creationId xmlns:p14="http://schemas.microsoft.com/office/powerpoint/2010/main" val="3264936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406215" y="1752599"/>
                <a:ext cx="11379570" cy="4722814"/>
              </a:xfrm>
            </p:spPr>
            <p:txBody>
              <a:bodyPr/>
              <a:lstStyle/>
              <a:p>
                <a:r>
                  <a:rPr lang="en-US" altLang="ko-KR" sz="1800" dirty="0"/>
                  <a:t>Assuming that the AP ID is defined </a:t>
                </a:r>
                <a:r>
                  <a:rPr lang="en-US" altLang="ko-KR" sz="1800" dirty="0" smtClean="0"/>
                  <a:t>as 4 </a:t>
                </a:r>
                <a:r>
                  <a:rPr lang="en-US" altLang="ko-KR" sz="1800" dirty="0"/>
                  <a:t>bits, an AP ID can be assigned to up to 16 APs.</a:t>
                </a:r>
              </a:p>
              <a:p>
                <a:pPr lvl="1"/>
                <a:r>
                  <a:rPr lang="en-US" altLang="ko-KR" sz="1600" dirty="0" smtClean="0"/>
                  <a:t>There </a:t>
                </a:r>
                <a:r>
                  <a:rPr lang="en-US" altLang="ko-KR" sz="1600" dirty="0"/>
                  <a:t>are many variations in configuring the </a:t>
                </a:r>
                <a:r>
                  <a:rPr lang="en-US" altLang="ko-KR" sz="1600" i="1" dirty="0" smtClean="0"/>
                  <a:t>AID11/12 field</a:t>
                </a:r>
                <a:r>
                  <a:rPr lang="en-US" altLang="ko-KR" sz="1600" dirty="0" smtClean="0"/>
                  <a:t>, </a:t>
                </a:r>
                <a:r>
                  <a:rPr lang="en-US" altLang="ko-KR" sz="1600" u="sng" dirty="0"/>
                  <a:t>depending on the </a:t>
                </a:r>
                <a:r>
                  <a:rPr lang="en-US" altLang="ko-KR" sz="1600" u="sng" dirty="0" smtClean="0"/>
                  <a:t>size of the </a:t>
                </a:r>
                <a:r>
                  <a:rPr lang="en-US" altLang="ko-KR" sz="1600" b="1" u="sng" dirty="0" smtClean="0"/>
                  <a:t>AP ID</a:t>
                </a:r>
                <a:r>
                  <a:rPr lang="en-US" altLang="ko-KR" sz="1600" u="sng" dirty="0" smtClean="0"/>
                  <a:t> and the </a:t>
                </a:r>
                <a:r>
                  <a:rPr lang="en-US" altLang="ko-KR" sz="1600" b="1" i="1" u="sng" dirty="0" smtClean="0">
                    <a:solidFill>
                      <a:srgbClr val="0070C0"/>
                    </a:solidFill>
                  </a:rPr>
                  <a:t>Starting AID</a:t>
                </a:r>
                <a:r>
                  <a:rPr lang="en-US" altLang="ko-KR" sz="1600" u="sng" dirty="0" smtClean="0"/>
                  <a:t> value</a:t>
                </a:r>
                <a:r>
                  <a:rPr lang="en-US" altLang="ko-KR" sz="1600" dirty="0" smtClean="0"/>
                  <a:t>.</a:t>
                </a:r>
              </a:p>
              <a:p>
                <a:pPr lvl="2"/>
                <a:r>
                  <a:rPr lang="en-US" altLang="ko-KR" sz="1400" dirty="0" smtClean="0"/>
                  <a:t>e.g</a:t>
                </a:r>
                <a:r>
                  <a:rPr lang="en-US" altLang="ko-KR" sz="1400" dirty="0"/>
                  <a:t>., </a:t>
                </a:r>
                <a:r>
                  <a:rPr lang="en-US" altLang="ko-KR" sz="1400" dirty="0" smtClean="0"/>
                  <a:t>for 4-bit AP IDs, 2008–2023</a:t>
                </a:r>
                <a:r>
                  <a:rPr lang="en-US" altLang="ko-KR" sz="1400" dirty="0"/>
                  <a:t>, 2009–2024, ...., </a:t>
                </a:r>
                <a:r>
                  <a:rPr lang="en-US" altLang="ko-KR" sz="1400" dirty="0" smtClean="0"/>
                  <a:t>2029–2044 can be used.</a:t>
                </a:r>
              </a:p>
              <a:p>
                <a:pPr marL="0" indent="0">
                  <a:buNone/>
                </a:pPr>
                <a:endParaRPr lang="en-US" altLang="ko-KR" sz="1800" dirty="0" smtClean="0"/>
              </a:p>
              <a:p>
                <a:endParaRPr lang="en-US" altLang="ko-KR" sz="1800" dirty="0" smtClean="0"/>
              </a:p>
              <a:p>
                <a:endParaRPr lang="en-US" altLang="ko-KR" sz="1800" dirty="0" smtClean="0"/>
              </a:p>
              <a:p>
                <a:endParaRPr lang="en-US" altLang="ko-KR" sz="1800" dirty="0" smtClean="0"/>
              </a:p>
              <a:p>
                <a:pPr marL="0" indent="0">
                  <a:buNone/>
                </a:pPr>
                <a:endParaRPr lang="en-US" altLang="ko-KR" sz="1800" dirty="0" smtClean="0">
                  <a:solidFill>
                    <a:schemeClr val="tx1"/>
                  </a:solidFill>
                </a:endParaRPr>
              </a:p>
              <a:p>
                <a:endParaRPr lang="en-US" altLang="ko-KR" sz="1800" dirty="0" smtClean="0"/>
              </a:p>
              <a:p>
                <a:endParaRPr lang="en-US" altLang="ko-KR" sz="1800" dirty="0"/>
              </a:p>
              <a:p>
                <a:endParaRPr lang="en-US" altLang="ko-KR" sz="1800" dirty="0" smtClean="0"/>
              </a:p>
              <a:p>
                <a:r>
                  <a:rPr lang="en-US" altLang="ko-KR" sz="1800" dirty="0" smtClean="0"/>
                  <a:t>Alternatively</a:t>
                </a:r>
                <a:r>
                  <a:rPr lang="en-US" altLang="ko-KR" sz="1800" dirty="0" smtClean="0">
                    <a:solidFill>
                      <a:schemeClr val="tx1"/>
                    </a:solidFill>
                  </a:rPr>
                  <a:t>, an option could be considered to put the AP ID on </a:t>
                </a:r>
                <a14:m>
                  <m:oMath xmlns:m="http://schemas.openxmlformats.org/officeDocument/2006/math">
                    <m:r>
                      <a:rPr lang="en-US" altLang="ko-KR" sz="1800" i="1" dirty="0" smtClean="0">
                        <a:solidFill>
                          <a:schemeClr val="tx1"/>
                        </a:solidFill>
                        <a:latin typeface="Cambria Math" panose="02040503050406030204" pitchFamily="18" charset="0"/>
                      </a:rPr>
                      <m:t>𝑛</m:t>
                    </m:r>
                  </m:oMath>
                </a14:m>
                <a:r>
                  <a:rPr lang="en-US" altLang="ko-KR" sz="1800" dirty="0" smtClean="0">
                    <a:solidFill>
                      <a:schemeClr val="tx1"/>
                    </a:solidFill>
                  </a:rPr>
                  <a:t> consecutive bits including the LSB and fix the remaining bits to a specific value.</a:t>
                </a:r>
              </a:p>
              <a:p>
                <a:pPr lvl="1"/>
                <a:r>
                  <a:rPr lang="en-US" altLang="ko-KR" sz="1600" dirty="0" smtClean="0">
                    <a:solidFill>
                      <a:schemeClr val="tx1"/>
                    </a:solidFill>
                  </a:rPr>
                  <a:t>Detailed examples are covered in the </a:t>
                </a:r>
                <a:r>
                  <a:rPr lang="en-US" altLang="ko-KR" sz="1600" i="1" dirty="0" smtClean="0">
                    <a:solidFill>
                      <a:schemeClr val="tx1"/>
                    </a:solidFill>
                  </a:rPr>
                  <a:t>Appendix #1</a:t>
                </a:r>
                <a:r>
                  <a:rPr lang="en-US" altLang="ko-KR" sz="1600" dirty="0" smtClean="0">
                    <a:solidFill>
                      <a:schemeClr val="tx1"/>
                    </a:solidFill>
                  </a:rPr>
                  <a:t>.</a:t>
                </a:r>
              </a:p>
              <a:p>
                <a:pPr lvl="1"/>
                <a:endParaRPr lang="en-US" altLang="ko-KR" sz="160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406215" y="1752599"/>
                <a:ext cx="11379570" cy="4722814"/>
              </a:xfrm>
              <a:blipFill>
                <a:blip r:embed="rId3"/>
                <a:stretch>
                  <a:fillRect l="-375" t="-645"/>
                </a:stretch>
              </a:blipFill>
            </p:spPr>
            <p:txBody>
              <a:bodyPr/>
              <a:lstStyle/>
              <a:p>
                <a:r>
                  <a:rPr lang="ko-KR" altLang="en-US">
                    <a:noFill/>
                  </a:rPr>
                  <a:t> </a:t>
                </a:r>
              </a:p>
            </p:txBody>
          </p:sp>
        </mc:Fallback>
      </mc:AlternateContent>
      <p:sp>
        <p:nvSpPr>
          <p:cNvPr id="2" name="제목 1"/>
          <p:cNvSpPr>
            <a:spLocks noGrp="1"/>
          </p:cNvSpPr>
          <p:nvPr>
            <p:ph type="title"/>
          </p:nvPr>
        </p:nvSpPr>
        <p:spPr>
          <a:xfrm>
            <a:off x="923468" y="685800"/>
            <a:ext cx="10345064" cy="914400"/>
          </a:xfrm>
        </p:spPr>
        <p:txBody>
          <a:bodyPr/>
          <a:lstStyle/>
          <a:p>
            <a:r>
              <a:rPr lang="en-US" altLang="ko-KR" dirty="0" smtClean="0">
                <a:solidFill>
                  <a:schemeClr val="tx1"/>
                </a:solidFill>
              </a:rPr>
              <a:t>AID12 field configuration</a:t>
            </a:r>
            <a:endParaRPr lang="ko-KR" altLang="en-US" dirty="0">
              <a:solidFill>
                <a:schemeClr val="tx1"/>
              </a:solidFill>
            </a:endParaRPr>
          </a:p>
        </p:txBody>
      </p:sp>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dirty="0" smtClean="0"/>
              <a:t>Slide </a:t>
            </a:r>
            <a:fld id="{DB6D5A24-C744-4D9A-83D3-476F0D333A12}" type="slidenum">
              <a:rPr lang="en-US" altLang="ko-KR" smtClean="0"/>
              <a:pPr>
                <a:defRPr/>
              </a:pPr>
              <a:t>6</a:t>
            </a:fld>
            <a:endParaRPr lang="en-US" altLang="ko-KR" dirty="0"/>
          </a:p>
        </p:txBody>
      </p:sp>
      <p:grpSp>
        <p:nvGrpSpPr>
          <p:cNvPr id="6" name="그룹 5"/>
          <p:cNvGrpSpPr/>
          <p:nvPr/>
        </p:nvGrpSpPr>
        <p:grpSpPr>
          <a:xfrm>
            <a:off x="3129674" y="2819400"/>
            <a:ext cx="5932653" cy="954107"/>
            <a:chOff x="4427019" y="3200400"/>
            <a:chExt cx="5932653" cy="954107"/>
          </a:xfrm>
        </p:grpSpPr>
        <mc:AlternateContent xmlns:mc="http://schemas.openxmlformats.org/markup-compatibility/2006" xmlns:a14="http://schemas.microsoft.com/office/drawing/2010/main">
          <mc:Choice Requires="a14">
            <p:sp>
              <p:nvSpPr>
                <p:cNvPr id="16" name="TextBox 15"/>
                <p:cNvSpPr txBox="1"/>
                <p:nvPr/>
              </p:nvSpPr>
              <p:spPr>
                <a:xfrm>
                  <a:off x="4427019" y="3200400"/>
                  <a:ext cx="1011559" cy="954107"/>
                </a:xfrm>
                <a:prstGeom prst="rect">
                  <a:avLst/>
                </a:prstGeom>
                <a:noFill/>
              </p:spPr>
              <p:txBody>
                <a:bodyPr wrap="none" rtlCol="0">
                  <a:spAutoFit/>
                </a:bodyPr>
                <a:lstStyle/>
                <a:p>
                  <a:r>
                    <a:rPr lang="en-US" altLang="ko-KR" sz="1400" dirty="0" smtClean="0"/>
                    <a:t>AP ID = 0</a:t>
                  </a:r>
                </a:p>
                <a:p>
                  <a:r>
                    <a:rPr lang="en-US" altLang="ko-KR" sz="1400" dirty="0" smtClean="0"/>
                    <a:t>AP ID = 1</a:t>
                  </a:r>
                </a:p>
                <a:p>
                  <a:pPr/>
                  <a14:m>
                    <m:oMathPara xmlns:m="http://schemas.openxmlformats.org/officeDocument/2006/math">
                      <m:oMathParaPr>
                        <m:jc m:val="centerGroup"/>
                      </m:oMathParaPr>
                      <m:oMath xmlns:m="http://schemas.openxmlformats.org/officeDocument/2006/math">
                        <m:r>
                          <a:rPr lang="en-US" altLang="ko-KR" sz="1400" i="1" dirty="0" smtClean="0">
                            <a:latin typeface="Cambria Math" panose="02040503050406030204" pitchFamily="18" charset="0"/>
                            <a:ea typeface="Cambria Math" panose="02040503050406030204" pitchFamily="18" charset="0"/>
                          </a:rPr>
                          <m:t>⋮</m:t>
                        </m:r>
                      </m:oMath>
                    </m:oMathPara>
                  </a14:m>
                  <a:endParaRPr lang="en-US" altLang="ko-KR" sz="1400" dirty="0" smtClean="0"/>
                </a:p>
                <a:p>
                  <a:r>
                    <a:rPr lang="en-US" altLang="ko-KR" sz="1400" dirty="0" smtClean="0"/>
                    <a:t>AP ID = 15</a:t>
                  </a:r>
                  <a:endParaRPr lang="ko-KR" altLang="en-US" sz="1400" dirty="0"/>
                </a:p>
              </p:txBody>
            </p:sp>
          </mc:Choice>
          <mc:Fallback xmlns="">
            <p:sp>
              <p:nvSpPr>
                <p:cNvPr id="16" name="TextBox 15"/>
                <p:cNvSpPr txBox="1">
                  <a:spLocks noRot="1" noChangeAspect="1" noMove="1" noResize="1" noEditPoints="1" noAdjustHandles="1" noChangeArrowheads="1" noChangeShapeType="1" noTextEdit="1"/>
                </p:cNvSpPr>
                <p:nvPr/>
              </p:nvSpPr>
              <p:spPr>
                <a:xfrm>
                  <a:off x="4427019" y="3200400"/>
                  <a:ext cx="1011559" cy="954107"/>
                </a:xfrm>
                <a:prstGeom prst="rect">
                  <a:avLst/>
                </a:prstGeom>
                <a:blipFill>
                  <a:blip r:embed="rId4"/>
                  <a:stretch>
                    <a:fillRect l="-1818" t="-637" b="-5732"/>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836574" y="3200400"/>
                  <a:ext cx="4523098" cy="954107"/>
                </a:xfrm>
                <a:prstGeom prst="rect">
                  <a:avLst/>
                </a:prstGeom>
                <a:noFill/>
              </p:spPr>
              <p:txBody>
                <a:bodyPr wrap="none" rtlCol="0">
                  <a:spAutoFit/>
                </a:bodyPr>
                <a:lstStyle/>
                <a:p>
                  <a:r>
                    <a:rPr lang="en-US" altLang="ko-KR" sz="1400" b="1" dirty="0" smtClean="0"/>
                    <a:t>AID11 </a:t>
                  </a:r>
                  <a:r>
                    <a:rPr lang="en-US" altLang="ko-KR" sz="1400" dirty="0" smtClean="0"/>
                    <a:t>or</a:t>
                  </a:r>
                  <a:r>
                    <a:rPr lang="en-US" altLang="ko-KR" sz="1400" b="1" dirty="0" smtClean="0"/>
                    <a:t> AID12</a:t>
                  </a:r>
                  <a:r>
                    <a:rPr lang="en-US" altLang="ko-KR" sz="1400" dirty="0" smtClean="0"/>
                    <a:t> = </a:t>
                  </a:r>
                  <a:r>
                    <a:rPr lang="en-US" altLang="ko-KR" sz="1400" u="sng" dirty="0" smtClean="0">
                      <a:solidFill>
                        <a:srgbClr val="0070C0"/>
                      </a:solidFill>
                    </a:rPr>
                    <a:t>2008 (</a:t>
                  </a:r>
                  <a:r>
                    <a:rPr lang="en-US" altLang="ko-KR" sz="1400" i="1" u="sng" dirty="0" smtClean="0">
                      <a:solidFill>
                        <a:srgbClr val="0070C0"/>
                      </a:solidFill>
                    </a:rPr>
                    <a:t>Starting AID</a:t>
                  </a:r>
                  <a:r>
                    <a:rPr lang="en-US" altLang="ko-KR" sz="1400" u="sng" dirty="0" smtClean="0">
                      <a:solidFill>
                        <a:srgbClr val="0070C0"/>
                      </a:solidFill>
                    </a:rPr>
                    <a:t>)</a:t>
                  </a:r>
                  <a:r>
                    <a:rPr lang="en-US" altLang="ko-KR" sz="1400" dirty="0" smtClean="0"/>
                    <a:t> + </a:t>
                  </a:r>
                  <a:r>
                    <a:rPr lang="en-US" altLang="ko-KR" sz="1400" u="sng" dirty="0" smtClean="0"/>
                    <a:t>0 (AP ID)</a:t>
                  </a:r>
                  <a:r>
                    <a:rPr lang="en-US" altLang="ko-KR" sz="1400" dirty="0" smtClean="0"/>
                    <a:t> = </a:t>
                  </a:r>
                  <a:r>
                    <a:rPr lang="en-US" altLang="ko-KR" sz="1400" b="1" dirty="0" smtClean="0"/>
                    <a:t>2008</a:t>
                  </a:r>
                </a:p>
                <a:p>
                  <a:r>
                    <a:rPr lang="en-US" altLang="ko-KR" sz="1400" b="1" dirty="0"/>
                    <a:t>AID11 </a:t>
                  </a:r>
                  <a:r>
                    <a:rPr lang="en-US" altLang="ko-KR" sz="1400" dirty="0"/>
                    <a:t>or</a:t>
                  </a:r>
                  <a:r>
                    <a:rPr lang="en-US" altLang="ko-KR" sz="1400" b="1" dirty="0"/>
                    <a:t> AID12</a:t>
                  </a:r>
                  <a:r>
                    <a:rPr lang="en-US" altLang="ko-KR" sz="1400" dirty="0" smtClean="0"/>
                    <a:t> = </a:t>
                  </a:r>
                  <a:r>
                    <a:rPr lang="en-US" altLang="ko-KR" sz="1400" u="sng" dirty="0" smtClean="0">
                      <a:solidFill>
                        <a:srgbClr val="0070C0"/>
                      </a:solidFill>
                    </a:rPr>
                    <a:t>2008</a:t>
                  </a:r>
                  <a:r>
                    <a:rPr lang="en-US" altLang="ko-KR" sz="1400" dirty="0" smtClean="0"/>
                    <a:t> + </a:t>
                  </a:r>
                  <a:r>
                    <a:rPr lang="en-US" altLang="ko-KR" sz="1400" u="sng" dirty="0" smtClean="0"/>
                    <a:t>1 </a:t>
                  </a:r>
                  <a:r>
                    <a:rPr lang="en-US" altLang="ko-KR" sz="1400" u="sng" dirty="0"/>
                    <a:t>(AP ID</a:t>
                  </a:r>
                  <a:r>
                    <a:rPr lang="en-US" altLang="ko-KR" sz="1400" u="sng" dirty="0" smtClean="0"/>
                    <a:t>)</a:t>
                  </a:r>
                  <a:r>
                    <a:rPr lang="en-US" altLang="ko-KR" sz="1400" dirty="0" smtClean="0"/>
                    <a:t> = </a:t>
                  </a:r>
                  <a:r>
                    <a:rPr lang="en-US" altLang="ko-KR" sz="1400" b="1" dirty="0" smtClean="0"/>
                    <a:t>2009</a:t>
                  </a:r>
                </a:p>
                <a:p>
                  <a:pPr/>
                  <a14:m>
                    <m:oMathPara xmlns:m="http://schemas.openxmlformats.org/officeDocument/2006/math">
                      <m:oMathParaPr>
                        <m:jc m:val="centerGroup"/>
                      </m:oMathParaPr>
                      <m:oMath xmlns:m="http://schemas.openxmlformats.org/officeDocument/2006/math">
                        <m:r>
                          <a:rPr lang="en-US" altLang="ko-KR" sz="1400" i="1" dirty="0">
                            <a:latin typeface="Cambria Math" panose="02040503050406030204" pitchFamily="18" charset="0"/>
                            <a:ea typeface="Cambria Math" panose="02040503050406030204" pitchFamily="18" charset="0"/>
                          </a:rPr>
                          <m:t>⋮</m:t>
                        </m:r>
                      </m:oMath>
                    </m:oMathPara>
                  </a14:m>
                  <a:endParaRPr lang="en-US" altLang="ko-KR" sz="1400" dirty="0" smtClean="0"/>
                </a:p>
                <a:p>
                  <a:r>
                    <a:rPr lang="en-US" altLang="ko-KR" sz="1400" b="1" dirty="0"/>
                    <a:t>AID11 </a:t>
                  </a:r>
                  <a:r>
                    <a:rPr lang="en-US" altLang="ko-KR" sz="1400" dirty="0"/>
                    <a:t>or</a:t>
                  </a:r>
                  <a:r>
                    <a:rPr lang="en-US" altLang="ko-KR" sz="1400" b="1" dirty="0"/>
                    <a:t> AID12</a:t>
                  </a:r>
                  <a:r>
                    <a:rPr lang="en-US" altLang="ko-KR" sz="1400" dirty="0" smtClean="0"/>
                    <a:t> = </a:t>
                  </a:r>
                  <a:r>
                    <a:rPr lang="en-US" altLang="ko-KR" sz="1400" u="sng" dirty="0" smtClean="0">
                      <a:solidFill>
                        <a:srgbClr val="0070C0"/>
                      </a:solidFill>
                    </a:rPr>
                    <a:t>2008</a:t>
                  </a:r>
                  <a:r>
                    <a:rPr lang="en-US" altLang="ko-KR" sz="1400" dirty="0" smtClean="0"/>
                    <a:t> + </a:t>
                  </a:r>
                  <a:r>
                    <a:rPr lang="en-US" altLang="ko-KR" sz="1400" u="sng" dirty="0" smtClean="0"/>
                    <a:t>15 (AP ID)</a:t>
                  </a:r>
                  <a:r>
                    <a:rPr lang="en-US" altLang="ko-KR" sz="1400" dirty="0" smtClean="0"/>
                    <a:t> = </a:t>
                  </a:r>
                  <a:r>
                    <a:rPr lang="en-US" altLang="ko-KR" sz="1400" b="1" dirty="0" smtClean="0"/>
                    <a:t>2023</a:t>
                  </a:r>
                  <a:endParaRPr lang="ko-KR" altLang="en-US" sz="1400" b="1" dirty="0"/>
                </a:p>
              </p:txBody>
            </p:sp>
          </mc:Choice>
          <mc:Fallback xmlns="">
            <p:sp>
              <p:nvSpPr>
                <p:cNvPr id="18" name="TextBox 17"/>
                <p:cNvSpPr txBox="1">
                  <a:spLocks noRot="1" noChangeAspect="1" noMove="1" noResize="1" noEditPoints="1" noAdjustHandles="1" noChangeArrowheads="1" noChangeShapeType="1" noTextEdit="1"/>
                </p:cNvSpPr>
                <p:nvPr/>
              </p:nvSpPr>
              <p:spPr>
                <a:xfrm>
                  <a:off x="5836574" y="3200400"/>
                  <a:ext cx="4523098" cy="954107"/>
                </a:xfrm>
                <a:prstGeom prst="rect">
                  <a:avLst/>
                </a:prstGeom>
                <a:blipFill>
                  <a:blip r:embed="rId5"/>
                  <a:stretch>
                    <a:fillRect l="-404" t="-1282" b="-5769"/>
                  </a:stretch>
                </a:blipFill>
              </p:spPr>
              <p:txBody>
                <a:bodyPr/>
                <a:lstStyle/>
                <a:p>
                  <a:r>
                    <a:rPr lang="ko-KR" altLang="en-US">
                      <a:noFill/>
                    </a:rPr>
                    <a:t> </a:t>
                  </a:r>
                </a:p>
              </p:txBody>
            </p:sp>
          </mc:Fallback>
        </mc:AlternateContent>
        <p:cxnSp>
          <p:nvCxnSpPr>
            <p:cNvPr id="33" name="직선 화살표 연결선 32"/>
            <p:cNvCxnSpPr/>
            <p:nvPr/>
          </p:nvCxnSpPr>
          <p:spPr bwMode="auto">
            <a:xfrm>
              <a:off x="5401246" y="3352800"/>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7" name="직선 화살표 연결선 36"/>
            <p:cNvCxnSpPr/>
            <p:nvPr/>
          </p:nvCxnSpPr>
          <p:spPr bwMode="auto">
            <a:xfrm>
              <a:off x="5401246" y="3581400"/>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8" name="직선 화살표 연결선 37"/>
            <p:cNvCxnSpPr/>
            <p:nvPr/>
          </p:nvCxnSpPr>
          <p:spPr bwMode="auto">
            <a:xfrm>
              <a:off x="5401246" y="4005048"/>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grpSp>
        <p:nvGrpSpPr>
          <p:cNvPr id="15" name="그룹 14"/>
          <p:cNvGrpSpPr/>
          <p:nvPr/>
        </p:nvGrpSpPr>
        <p:grpSpPr>
          <a:xfrm>
            <a:off x="3125080" y="4114800"/>
            <a:ext cx="5941840" cy="954107"/>
            <a:chOff x="4411964" y="3200400"/>
            <a:chExt cx="5941840" cy="954107"/>
          </a:xfrm>
        </p:grpSpPr>
        <mc:AlternateContent xmlns:mc="http://schemas.openxmlformats.org/markup-compatibility/2006" xmlns:a14="http://schemas.microsoft.com/office/drawing/2010/main">
          <mc:Choice Requires="a14">
            <p:sp>
              <p:nvSpPr>
                <p:cNvPr id="17" name="TextBox 16"/>
                <p:cNvSpPr txBox="1"/>
                <p:nvPr/>
              </p:nvSpPr>
              <p:spPr>
                <a:xfrm>
                  <a:off x="4411964" y="3200400"/>
                  <a:ext cx="1011559" cy="954107"/>
                </a:xfrm>
                <a:prstGeom prst="rect">
                  <a:avLst/>
                </a:prstGeom>
                <a:noFill/>
              </p:spPr>
              <p:txBody>
                <a:bodyPr wrap="none" rtlCol="0">
                  <a:spAutoFit/>
                </a:bodyPr>
                <a:lstStyle/>
                <a:p>
                  <a:r>
                    <a:rPr lang="en-US" altLang="ko-KR" sz="1400" dirty="0" smtClean="0"/>
                    <a:t>AP ID = 0</a:t>
                  </a:r>
                </a:p>
                <a:p>
                  <a:r>
                    <a:rPr lang="en-US" altLang="ko-KR" sz="1400" dirty="0" smtClean="0"/>
                    <a:t>AP ID = 1</a:t>
                  </a:r>
                </a:p>
                <a:p>
                  <a:pPr/>
                  <a14:m>
                    <m:oMathPara xmlns:m="http://schemas.openxmlformats.org/officeDocument/2006/math">
                      <m:oMathParaPr>
                        <m:jc m:val="centerGroup"/>
                      </m:oMathParaPr>
                      <m:oMath xmlns:m="http://schemas.openxmlformats.org/officeDocument/2006/math">
                        <m:r>
                          <a:rPr lang="en-US" altLang="ko-KR" sz="1400" i="1" dirty="0" smtClean="0">
                            <a:latin typeface="Cambria Math" panose="02040503050406030204" pitchFamily="18" charset="0"/>
                            <a:ea typeface="Cambria Math" panose="02040503050406030204" pitchFamily="18" charset="0"/>
                          </a:rPr>
                          <m:t>⋮</m:t>
                        </m:r>
                      </m:oMath>
                    </m:oMathPara>
                  </a14:m>
                  <a:endParaRPr lang="en-US" altLang="ko-KR" sz="1400" dirty="0" smtClean="0"/>
                </a:p>
                <a:p>
                  <a:r>
                    <a:rPr lang="en-US" altLang="ko-KR" sz="1400" dirty="0" smtClean="0"/>
                    <a:t>AP ID = 15</a:t>
                  </a:r>
                  <a:endParaRPr lang="ko-KR" altLang="en-US" sz="1400" dirty="0"/>
                </a:p>
              </p:txBody>
            </p:sp>
          </mc:Choice>
          <mc:Fallback xmlns="">
            <p:sp>
              <p:nvSpPr>
                <p:cNvPr id="17" name="TextBox 16"/>
                <p:cNvSpPr txBox="1">
                  <a:spLocks noRot="1" noChangeAspect="1" noMove="1" noResize="1" noEditPoints="1" noAdjustHandles="1" noChangeArrowheads="1" noChangeShapeType="1" noTextEdit="1"/>
                </p:cNvSpPr>
                <p:nvPr/>
              </p:nvSpPr>
              <p:spPr>
                <a:xfrm>
                  <a:off x="4411964" y="3200400"/>
                  <a:ext cx="1011559" cy="954107"/>
                </a:xfrm>
                <a:prstGeom prst="rect">
                  <a:avLst/>
                </a:prstGeom>
                <a:blipFill>
                  <a:blip r:embed="rId6"/>
                  <a:stretch>
                    <a:fillRect l="-1807" t="-637" b="-5732"/>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5830706" y="3200400"/>
                  <a:ext cx="4523098" cy="954107"/>
                </a:xfrm>
                <a:prstGeom prst="rect">
                  <a:avLst/>
                </a:prstGeom>
                <a:noFill/>
              </p:spPr>
              <p:txBody>
                <a:bodyPr wrap="none" rtlCol="0">
                  <a:spAutoFit/>
                </a:bodyPr>
                <a:lstStyle/>
                <a:p>
                  <a:r>
                    <a:rPr lang="en-US" altLang="ko-KR" sz="1400" b="1" dirty="0"/>
                    <a:t>AID11 </a:t>
                  </a:r>
                  <a:r>
                    <a:rPr lang="en-US" altLang="ko-KR" sz="1400" dirty="0"/>
                    <a:t>or</a:t>
                  </a:r>
                  <a:r>
                    <a:rPr lang="en-US" altLang="ko-KR" sz="1400" b="1" dirty="0"/>
                    <a:t> AID12</a:t>
                  </a:r>
                  <a:r>
                    <a:rPr lang="en-US" altLang="ko-KR" sz="1400" dirty="0" smtClean="0"/>
                    <a:t> = </a:t>
                  </a:r>
                  <a:r>
                    <a:rPr lang="en-US" altLang="ko-KR" sz="1400" u="sng" dirty="0" smtClean="0">
                      <a:solidFill>
                        <a:srgbClr val="0070C0"/>
                      </a:solidFill>
                    </a:rPr>
                    <a:t>2029 (</a:t>
                  </a:r>
                  <a:r>
                    <a:rPr lang="en-US" altLang="ko-KR" sz="1400" i="1" u="sng" dirty="0">
                      <a:solidFill>
                        <a:srgbClr val="0070C0"/>
                      </a:solidFill>
                    </a:rPr>
                    <a:t>Starting AID</a:t>
                  </a:r>
                  <a:r>
                    <a:rPr lang="en-US" altLang="ko-KR" sz="1400" u="sng" dirty="0" smtClean="0">
                      <a:solidFill>
                        <a:srgbClr val="0070C0"/>
                      </a:solidFill>
                    </a:rPr>
                    <a:t>)</a:t>
                  </a:r>
                  <a:r>
                    <a:rPr lang="en-US" altLang="ko-KR" sz="1400" dirty="0" smtClean="0"/>
                    <a:t> + </a:t>
                  </a:r>
                  <a:r>
                    <a:rPr lang="en-US" altLang="ko-KR" sz="1400" u="sng" dirty="0" smtClean="0"/>
                    <a:t>0 (AP ID)</a:t>
                  </a:r>
                  <a:r>
                    <a:rPr lang="en-US" altLang="ko-KR" sz="1400" dirty="0" smtClean="0"/>
                    <a:t> = </a:t>
                  </a:r>
                  <a:r>
                    <a:rPr lang="en-US" altLang="ko-KR" sz="1400" b="1" dirty="0" smtClean="0"/>
                    <a:t>2029</a:t>
                  </a:r>
                </a:p>
                <a:p>
                  <a:r>
                    <a:rPr lang="en-US" altLang="ko-KR" sz="1400" b="1" dirty="0"/>
                    <a:t>AID11 </a:t>
                  </a:r>
                  <a:r>
                    <a:rPr lang="en-US" altLang="ko-KR" sz="1400" dirty="0"/>
                    <a:t>or</a:t>
                  </a:r>
                  <a:r>
                    <a:rPr lang="en-US" altLang="ko-KR" sz="1400" b="1" dirty="0"/>
                    <a:t> AID12</a:t>
                  </a:r>
                  <a:r>
                    <a:rPr lang="en-US" altLang="ko-KR" sz="1400" dirty="0" smtClean="0"/>
                    <a:t> = </a:t>
                  </a:r>
                  <a:r>
                    <a:rPr lang="en-US" altLang="ko-KR" sz="1400" u="sng" dirty="0" smtClean="0">
                      <a:solidFill>
                        <a:srgbClr val="0070C0"/>
                      </a:solidFill>
                    </a:rPr>
                    <a:t>2029</a:t>
                  </a:r>
                  <a:r>
                    <a:rPr lang="en-US" altLang="ko-KR" sz="1400" dirty="0" smtClean="0"/>
                    <a:t> + </a:t>
                  </a:r>
                  <a:r>
                    <a:rPr lang="en-US" altLang="ko-KR" sz="1400" u="sng" dirty="0" smtClean="0"/>
                    <a:t>1 </a:t>
                  </a:r>
                  <a:r>
                    <a:rPr lang="en-US" altLang="ko-KR" sz="1400" u="sng" dirty="0"/>
                    <a:t>(AP ID</a:t>
                  </a:r>
                  <a:r>
                    <a:rPr lang="en-US" altLang="ko-KR" sz="1400" u="sng" dirty="0" smtClean="0"/>
                    <a:t>)</a:t>
                  </a:r>
                  <a:r>
                    <a:rPr lang="en-US" altLang="ko-KR" sz="1400" dirty="0" smtClean="0"/>
                    <a:t> = </a:t>
                  </a:r>
                  <a:r>
                    <a:rPr lang="en-US" altLang="ko-KR" sz="1400" b="1" dirty="0" smtClean="0"/>
                    <a:t>2030</a:t>
                  </a:r>
                </a:p>
                <a:p>
                  <a:pPr/>
                  <a14:m>
                    <m:oMathPara xmlns:m="http://schemas.openxmlformats.org/officeDocument/2006/math">
                      <m:oMathParaPr>
                        <m:jc m:val="centerGroup"/>
                      </m:oMathParaPr>
                      <m:oMath xmlns:m="http://schemas.openxmlformats.org/officeDocument/2006/math">
                        <m:r>
                          <a:rPr lang="en-US" altLang="ko-KR" sz="1400" i="1" dirty="0">
                            <a:latin typeface="Cambria Math" panose="02040503050406030204" pitchFamily="18" charset="0"/>
                            <a:ea typeface="Cambria Math" panose="02040503050406030204" pitchFamily="18" charset="0"/>
                          </a:rPr>
                          <m:t>⋮</m:t>
                        </m:r>
                      </m:oMath>
                    </m:oMathPara>
                  </a14:m>
                  <a:endParaRPr lang="en-US" altLang="ko-KR" sz="1400" dirty="0" smtClean="0"/>
                </a:p>
                <a:p>
                  <a:r>
                    <a:rPr lang="en-US" altLang="ko-KR" sz="1400" b="1" dirty="0"/>
                    <a:t>AID11 </a:t>
                  </a:r>
                  <a:r>
                    <a:rPr lang="en-US" altLang="ko-KR" sz="1400" dirty="0"/>
                    <a:t>or</a:t>
                  </a:r>
                  <a:r>
                    <a:rPr lang="en-US" altLang="ko-KR" sz="1400" b="1" dirty="0"/>
                    <a:t> AID12</a:t>
                  </a:r>
                  <a:r>
                    <a:rPr lang="en-US" altLang="ko-KR" sz="1400" dirty="0" smtClean="0"/>
                    <a:t> = </a:t>
                  </a:r>
                  <a:r>
                    <a:rPr lang="en-US" altLang="ko-KR" sz="1400" u="sng" dirty="0" smtClean="0">
                      <a:solidFill>
                        <a:srgbClr val="0070C0"/>
                      </a:solidFill>
                    </a:rPr>
                    <a:t>2029</a:t>
                  </a:r>
                  <a:r>
                    <a:rPr lang="en-US" altLang="ko-KR" sz="1400" dirty="0" smtClean="0"/>
                    <a:t> + </a:t>
                  </a:r>
                  <a:r>
                    <a:rPr lang="en-US" altLang="ko-KR" sz="1400" u="sng" dirty="0" smtClean="0"/>
                    <a:t>15 (AP ID)</a:t>
                  </a:r>
                  <a:r>
                    <a:rPr lang="en-US" altLang="ko-KR" sz="1400" dirty="0" smtClean="0"/>
                    <a:t> = </a:t>
                  </a:r>
                  <a:r>
                    <a:rPr lang="en-US" altLang="ko-KR" sz="1400" b="1" dirty="0" smtClean="0"/>
                    <a:t>2044</a:t>
                  </a:r>
                  <a:endParaRPr lang="ko-KR" altLang="en-US" sz="1400" b="1" dirty="0"/>
                </a:p>
              </p:txBody>
            </p:sp>
          </mc:Choice>
          <mc:Fallback xmlns="">
            <p:sp>
              <p:nvSpPr>
                <p:cNvPr id="19" name="TextBox 18"/>
                <p:cNvSpPr txBox="1">
                  <a:spLocks noRot="1" noChangeAspect="1" noMove="1" noResize="1" noEditPoints="1" noAdjustHandles="1" noChangeArrowheads="1" noChangeShapeType="1" noTextEdit="1"/>
                </p:cNvSpPr>
                <p:nvPr/>
              </p:nvSpPr>
              <p:spPr>
                <a:xfrm>
                  <a:off x="5830706" y="3200400"/>
                  <a:ext cx="4523098" cy="954107"/>
                </a:xfrm>
                <a:prstGeom prst="rect">
                  <a:avLst/>
                </a:prstGeom>
                <a:blipFill>
                  <a:blip r:embed="rId7"/>
                  <a:stretch>
                    <a:fillRect l="-404" t="-1274" b="-5096"/>
                  </a:stretch>
                </a:blipFill>
              </p:spPr>
              <p:txBody>
                <a:bodyPr/>
                <a:lstStyle/>
                <a:p>
                  <a:r>
                    <a:rPr lang="ko-KR" altLang="en-US">
                      <a:noFill/>
                    </a:rPr>
                    <a:t> </a:t>
                  </a:r>
                </a:p>
              </p:txBody>
            </p:sp>
          </mc:Fallback>
        </mc:AlternateContent>
        <p:cxnSp>
          <p:nvCxnSpPr>
            <p:cNvPr id="20" name="직선 화살표 연결선 19"/>
            <p:cNvCxnSpPr/>
            <p:nvPr/>
          </p:nvCxnSpPr>
          <p:spPr bwMode="auto">
            <a:xfrm>
              <a:off x="5401246" y="3352800"/>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1" name="직선 화살표 연결선 20"/>
            <p:cNvCxnSpPr/>
            <p:nvPr/>
          </p:nvCxnSpPr>
          <p:spPr bwMode="auto">
            <a:xfrm>
              <a:off x="5401246" y="3581400"/>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2" name="직선 화살표 연결선 21"/>
            <p:cNvCxnSpPr/>
            <p:nvPr/>
          </p:nvCxnSpPr>
          <p:spPr bwMode="auto">
            <a:xfrm>
              <a:off x="5401246" y="4005048"/>
              <a:ext cx="440826"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2245515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23468" y="685800"/>
            <a:ext cx="10345064" cy="914400"/>
          </a:xfrm>
        </p:spPr>
        <p:txBody>
          <a:bodyPr/>
          <a:lstStyle/>
          <a:p>
            <a:r>
              <a:rPr lang="en-US" altLang="ko-KR" dirty="0" smtClean="0">
                <a:solidFill>
                  <a:schemeClr val="tx1"/>
                </a:solidFill>
              </a:rPr>
              <a:t>Conclusion</a:t>
            </a:r>
            <a:endParaRPr lang="ko-KR" altLang="en-US" dirty="0">
              <a:solidFill>
                <a:schemeClr val="tx1"/>
              </a:solidFill>
            </a:endParaRPr>
          </a:p>
        </p:txBody>
      </p:sp>
      <p:sp>
        <p:nvSpPr>
          <p:cNvPr id="3" name="내용 개체 틀 2"/>
          <p:cNvSpPr>
            <a:spLocks noGrp="1"/>
          </p:cNvSpPr>
          <p:nvPr>
            <p:ph idx="1"/>
          </p:nvPr>
        </p:nvSpPr>
        <p:spPr>
          <a:xfrm>
            <a:off x="390975" y="1752600"/>
            <a:ext cx="11379570" cy="4343400"/>
          </a:xfrm>
        </p:spPr>
        <p:txBody>
          <a:bodyPr/>
          <a:lstStyle/>
          <a:p>
            <a:r>
              <a:rPr lang="en-US" altLang="ko-KR" sz="2000" dirty="0" smtClean="0"/>
              <a:t>In this contribution, we propose an AP identification method for MAPC.</a:t>
            </a:r>
          </a:p>
          <a:p>
            <a:pPr lvl="1"/>
            <a:r>
              <a:rPr lang="en-US" altLang="ko-KR" sz="1800" dirty="0"/>
              <a:t>Since AP identification is essential to configuring and operating Multi-AP, a method to identify APs participating in MAPC should be implemented</a:t>
            </a:r>
            <a:r>
              <a:rPr lang="en-US" altLang="ko-KR" sz="1800" dirty="0" smtClean="0"/>
              <a:t>.</a:t>
            </a:r>
          </a:p>
          <a:p>
            <a:endParaRPr lang="en-US" altLang="ko-KR" sz="2000" dirty="0" smtClean="0"/>
          </a:p>
          <a:p>
            <a:r>
              <a:rPr lang="en-US" altLang="ko-KR" sz="2000" dirty="0" smtClean="0"/>
              <a:t>The simplest way is to identify the AP using the AID11 or AID12 value itself.</a:t>
            </a:r>
          </a:p>
          <a:p>
            <a:pPr lvl="1"/>
            <a:r>
              <a:rPr lang="en-US" altLang="ko-KR" sz="1800" dirty="0" smtClean="0"/>
              <a:t>However, using full 12-bit AID value to assign an AP ID during the negotiation/agreement procedure seems to be inefficient because only a small fraction of AID12 values will actually be used.</a:t>
            </a:r>
            <a:endParaRPr lang="en-US" altLang="ko-KR" sz="1400" dirty="0" smtClean="0"/>
          </a:p>
          <a:p>
            <a:endParaRPr lang="en-US" altLang="ko-KR" sz="1800" dirty="0" smtClean="0"/>
          </a:p>
          <a:p>
            <a:r>
              <a:rPr lang="en-US" altLang="ko-KR" sz="2000" dirty="0" smtClean="0"/>
              <a:t>Therefore, we can define an (local) AP ID used for MAPC negotiation and management.</a:t>
            </a:r>
          </a:p>
          <a:p>
            <a:pPr lvl="1"/>
            <a:r>
              <a:rPr lang="en-US" altLang="ko-KR" sz="1800" dirty="0"/>
              <a:t>By defining a </a:t>
            </a:r>
            <a:r>
              <a:rPr lang="en-US" altLang="ko-KR" sz="1800" b="1" u="sng" dirty="0" smtClean="0"/>
              <a:t>AP </a:t>
            </a:r>
            <a:r>
              <a:rPr lang="en-US" altLang="ko-KR" sz="1800" b="1" u="sng" dirty="0"/>
              <a:t>ID</a:t>
            </a:r>
            <a:r>
              <a:rPr lang="en-US" altLang="ko-KR" sz="1800" u="sng" dirty="0"/>
              <a:t> less than 12 bits</a:t>
            </a:r>
            <a:r>
              <a:rPr lang="en-US" altLang="ko-KR" sz="1800" dirty="0"/>
              <a:t>, the </a:t>
            </a:r>
            <a:r>
              <a:rPr lang="en-US" altLang="ko-KR" sz="1800" dirty="0" smtClean="0"/>
              <a:t>size </a:t>
            </a:r>
            <a:r>
              <a:rPr lang="en-US" altLang="ko-KR" sz="1800" dirty="0"/>
              <a:t>of the </a:t>
            </a:r>
            <a:r>
              <a:rPr lang="en-US" altLang="ko-KR" sz="1800" dirty="0" smtClean="0"/>
              <a:t>Multi-AP </a:t>
            </a:r>
            <a:r>
              <a:rPr lang="en-US" altLang="ko-KR" sz="1800" dirty="0"/>
              <a:t>negotiation frame can be reduced.</a:t>
            </a:r>
          </a:p>
          <a:p>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dirty="0" smtClean="0"/>
              <a:t>Geonhwan Kim et. al, LG Electronics</a:t>
            </a:r>
            <a:endParaRPr lang="en-US" altLang="ko-KR" dirty="0"/>
          </a:p>
        </p:txBody>
      </p:sp>
      <p:sp>
        <p:nvSpPr>
          <p:cNvPr id="5" name="슬라이드 번호 개체 틀 4"/>
          <p:cNvSpPr>
            <a:spLocks noGrp="1"/>
          </p:cNvSpPr>
          <p:nvPr>
            <p:ph type="sldNum" sz="quarter" idx="12"/>
          </p:nvPr>
        </p:nvSpPr>
        <p:spPr>
          <a:xfrm>
            <a:off x="5930397" y="6475413"/>
            <a:ext cx="432811" cy="184666"/>
          </a:xfrm>
        </p:spPr>
        <p:txBody>
          <a:bodyPr/>
          <a:lstStyle/>
          <a:p>
            <a:pPr>
              <a:defRPr/>
            </a:pPr>
            <a:r>
              <a:rPr lang="en-US" altLang="ko-KR" smtClean="0"/>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4196349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6240" y="685800"/>
            <a:ext cx="11399520" cy="914400"/>
          </a:xfrm>
        </p:spPr>
        <p:txBody>
          <a:bodyPr/>
          <a:lstStyle/>
          <a:p>
            <a:r>
              <a:rPr lang="en-US" altLang="ko-KR" dirty="0">
                <a:solidFill>
                  <a:schemeClr val="tx1"/>
                </a:solidFill>
              </a:rPr>
              <a:t>References</a:t>
            </a:r>
            <a:endParaRPr lang="ko-KR" altLang="en-US" dirty="0">
              <a:solidFill>
                <a:schemeClr val="tx1"/>
              </a:solidFill>
            </a:endParaRPr>
          </a:p>
        </p:txBody>
      </p:sp>
      <p:sp>
        <p:nvSpPr>
          <p:cNvPr id="3" name="내용 개체 틀 2"/>
          <p:cNvSpPr>
            <a:spLocks noGrp="1"/>
          </p:cNvSpPr>
          <p:nvPr>
            <p:ph idx="1"/>
          </p:nvPr>
        </p:nvSpPr>
        <p:spPr>
          <a:xfrm>
            <a:off x="923468" y="1752602"/>
            <a:ext cx="10345064" cy="4722813"/>
          </a:xfrm>
        </p:spPr>
        <p:txBody>
          <a:bodyPr/>
          <a:lstStyle/>
          <a:p>
            <a:pPr marL="0" indent="0">
              <a:buNone/>
            </a:pPr>
            <a:r>
              <a:rPr lang="en-US" altLang="ko-KR" sz="1800" dirty="0" smtClean="0">
                <a:ea typeface="굴림" panose="020B0600000101010101" pitchFamily="50" charset="-127"/>
              </a:rPr>
              <a:t>[1] 23/1871, “M-AP Coordinated Transmission framework”</a:t>
            </a:r>
          </a:p>
          <a:p>
            <a:pPr marL="0" indent="0">
              <a:buNone/>
            </a:pPr>
            <a:r>
              <a:rPr lang="en-US" altLang="ko-KR" sz="1800" dirty="0" smtClean="0">
                <a:ea typeface="굴림" panose="020B0600000101010101" pitchFamily="50" charset="-127"/>
              </a:rPr>
              <a:t>[2] 24/0842, “Multi-AP set configuration for C-TDMA”</a:t>
            </a:r>
          </a:p>
          <a:p>
            <a:pPr marL="0" indent="0">
              <a:buNone/>
            </a:pPr>
            <a:r>
              <a:rPr lang="en-US" altLang="ko-KR" sz="1800" dirty="0" smtClean="0">
                <a:ea typeface="굴림" panose="020B0600000101010101" pitchFamily="50" charset="-127"/>
              </a:rPr>
              <a:t>[3] 24/0843, “Some details on TXOP sharing in C-TDMA”</a:t>
            </a:r>
          </a:p>
          <a:p>
            <a:pPr marL="0" indent="0">
              <a:buNone/>
            </a:pPr>
            <a:r>
              <a:rPr lang="en-US" altLang="ko-KR" sz="1800" dirty="0" smtClean="0">
                <a:ea typeface="굴림" panose="020B0600000101010101" pitchFamily="50" charset="-127"/>
              </a:rPr>
              <a:t>[4] Draft P802.11REVme_D7.0</a:t>
            </a:r>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a:xfrm>
            <a:off x="5891927" y="6475413"/>
            <a:ext cx="509755" cy="184666"/>
          </a:xfrm>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296390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821180" y="685800"/>
            <a:ext cx="8549640" cy="914400"/>
          </a:xfrm>
        </p:spPr>
        <p:txBody>
          <a:bodyPr/>
          <a:lstStyle/>
          <a:p>
            <a:r>
              <a:rPr lang="en-US" altLang="ko-KR" dirty="0">
                <a:solidFill>
                  <a:schemeClr val="tx1"/>
                </a:solidFill>
              </a:rPr>
              <a:t>Straw Poll </a:t>
            </a:r>
            <a:r>
              <a:rPr lang="en-US" altLang="ko-KR" dirty="0" smtClean="0">
                <a:solidFill>
                  <a:schemeClr val="tx1"/>
                </a:solidFill>
              </a:rPr>
              <a:t>1</a:t>
            </a:r>
            <a:endParaRPr lang="ko-KR" altLang="en-US" dirty="0">
              <a:solidFill>
                <a:schemeClr val="tx1"/>
              </a:solidFill>
            </a:endParaRPr>
          </a:p>
        </p:txBody>
      </p:sp>
      <p:sp>
        <p:nvSpPr>
          <p:cNvPr id="3" name="내용 개체 틀 2"/>
          <p:cNvSpPr>
            <a:spLocks noGrp="1"/>
          </p:cNvSpPr>
          <p:nvPr>
            <p:ph idx="1"/>
          </p:nvPr>
        </p:nvSpPr>
        <p:spPr>
          <a:xfrm>
            <a:off x="923468" y="1752600"/>
            <a:ext cx="10345064" cy="4343400"/>
          </a:xfrm>
        </p:spPr>
        <p:txBody>
          <a:bodyPr/>
          <a:lstStyle/>
          <a:p>
            <a:r>
              <a:rPr lang="en-US" altLang="ko-KR" sz="2000" dirty="0"/>
              <a:t>Do you agree to add the following text to the </a:t>
            </a:r>
            <a:r>
              <a:rPr lang="en-US" altLang="ko-KR" sz="2000" dirty="0" err="1"/>
              <a:t>TGbn</a:t>
            </a:r>
            <a:r>
              <a:rPr lang="en-US" altLang="ko-KR" sz="2000" dirty="0"/>
              <a:t> SFD?</a:t>
            </a:r>
            <a:endParaRPr lang="en-US" altLang="ko-KR" dirty="0"/>
          </a:p>
          <a:p>
            <a:pPr lvl="1"/>
            <a:r>
              <a:rPr lang="en-US" altLang="ko-KR" dirty="0" smtClean="0"/>
              <a:t>During multi-AP negotiation between two APs, an AP assigns a unique ID to the other AP.</a:t>
            </a:r>
          </a:p>
          <a:p>
            <a:pPr lvl="2"/>
            <a:r>
              <a:rPr lang="en-US" altLang="ko-KR" dirty="0" smtClean="0"/>
              <a:t>The ID is indicated as a numerical value.</a:t>
            </a:r>
          </a:p>
          <a:p>
            <a:pPr lvl="2"/>
            <a:r>
              <a:rPr lang="en-US" altLang="ko-KR" dirty="0" smtClean="0"/>
              <a:t>The size of the field including ID is TBD.</a:t>
            </a:r>
          </a:p>
          <a:p>
            <a:pPr lvl="2"/>
            <a:endParaRPr lang="en-US" altLang="ko-KR" dirty="0" smtClean="0"/>
          </a:p>
          <a:p>
            <a:pPr lvl="2"/>
            <a:r>
              <a:rPr lang="en-US" altLang="ko-KR" dirty="0" smtClean="0"/>
              <a:t>NOTE</a:t>
            </a:r>
            <a:r>
              <a:rPr lang="en-US" altLang="ko-KR" dirty="0"/>
              <a:t>: </a:t>
            </a:r>
            <a:r>
              <a:rPr lang="en-US" altLang="ko-KR" dirty="0" smtClean="0"/>
              <a:t>For example, the assigned ID is expected to be used to identify the corresponding AP in the AID12 field of the Trigger frame.</a:t>
            </a:r>
          </a:p>
          <a:p>
            <a:pPr lvl="2"/>
            <a:r>
              <a:rPr lang="en-US" altLang="ko-KR" dirty="0" smtClean="0"/>
              <a:t>NOTE: For example, the assigned ID is expected to be used to identify the corresponding AP in the AID11 field of the UHR NDP Announcement frame.</a:t>
            </a:r>
            <a:endParaRPr lang="en-US" altLang="ko-KR" dirty="0"/>
          </a:p>
          <a:p>
            <a:pPr lvl="2"/>
            <a:endParaRPr lang="en-US" altLang="ko-KR" dirty="0" smtClean="0"/>
          </a:p>
          <a:p>
            <a:pPr marL="857250" lvl="2" indent="0">
              <a:buNone/>
            </a:pPr>
            <a:endParaRPr lang="en-US" altLang="ko-KR" dirty="0" smtClean="0"/>
          </a:p>
          <a:p>
            <a:pPr lvl="1"/>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dirty="0"/>
              <a:t>Geonhwan Kim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323103508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325604</TotalTime>
  <Words>1888</Words>
  <Application>Microsoft Office PowerPoint</Application>
  <PresentationFormat>와이드스크린</PresentationFormat>
  <Paragraphs>285</Paragraphs>
  <Slides>12</Slides>
  <Notes>12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굴림</vt:lpstr>
      <vt:lpstr>Malgun Gothic</vt:lpstr>
      <vt:lpstr>Malgun Gothic</vt:lpstr>
      <vt:lpstr>Arial</vt:lpstr>
      <vt:lpstr>Cambria Math</vt:lpstr>
      <vt:lpstr>Times New Roman</vt:lpstr>
      <vt:lpstr>802-11-Submission</vt:lpstr>
      <vt:lpstr>AP Identification in Multi-AP</vt:lpstr>
      <vt:lpstr>Introduction</vt:lpstr>
      <vt:lpstr>AID12 subfield encoding</vt:lpstr>
      <vt:lpstr>Use 11 or 12 bit AID value as AP ID</vt:lpstr>
      <vt:lpstr>AP ID for MAPC</vt:lpstr>
      <vt:lpstr>AID12 field configuration</vt:lpstr>
      <vt:lpstr>Conclusion</vt:lpstr>
      <vt:lpstr>References</vt:lpstr>
      <vt:lpstr>Straw Poll 1</vt:lpstr>
      <vt:lpstr>Straw Poll 2</vt:lpstr>
      <vt:lpstr>Straw Poll 3</vt:lpstr>
      <vt:lpstr>Appendix #1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GeonHwan Kim/IoT Connectivity Standard Task(geonhwan.kim@lge.com)</cp:lastModifiedBy>
  <cp:revision>18544</cp:revision>
  <cp:lastPrinted>2018-10-31T23:27:01Z</cp:lastPrinted>
  <dcterms:created xsi:type="dcterms:W3CDTF">2007-05-21T21:00:37Z</dcterms:created>
  <dcterms:modified xsi:type="dcterms:W3CDTF">2025-01-08T07:28:06Z</dcterms:modified>
</cp:coreProperties>
</file>