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3"/>
  </p:notesMasterIdLst>
  <p:handoutMasterIdLst>
    <p:handoutMasterId r:id="rId14"/>
  </p:handoutMasterIdLst>
  <p:sldIdLst>
    <p:sldId id="269" r:id="rId2"/>
    <p:sldId id="277" r:id="rId3"/>
    <p:sldId id="280" r:id="rId4"/>
    <p:sldId id="282" r:id="rId5"/>
    <p:sldId id="281" r:id="rId6"/>
    <p:sldId id="289" r:id="rId7"/>
    <p:sldId id="288" r:id="rId8"/>
    <p:sldId id="290" r:id="rId9"/>
    <p:sldId id="272" r:id="rId10"/>
    <p:sldId id="278" r:id="rId11"/>
    <p:sldId id="279" r:id="rId12"/>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FFFF"/>
    <a:srgbClr val="90D6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60A9AE-2802-40D3-8537-9629BDF67560}" v="16" dt="2025-02-24T23:33:07.9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35" autoAdjust="0"/>
    <p:restoredTop sz="96605" autoAdjust="0"/>
  </p:normalViewPr>
  <p:slideViewPr>
    <p:cSldViewPr>
      <p:cViewPr varScale="1">
        <p:scale>
          <a:sx n="73" d="100"/>
          <a:sy n="73" d="100"/>
        </p:scale>
        <p:origin x="66" y="222"/>
      </p:cViewPr>
      <p:guideLst>
        <p:guide orient="horz" pos="2160"/>
        <p:guide pos="3840"/>
      </p:guideLst>
    </p:cSldViewPr>
  </p:slideViewPr>
  <p:outlineViewPr>
    <p:cViewPr>
      <p:scale>
        <a:sx n="50" d="100"/>
        <a:sy n="50" d="100"/>
      </p:scale>
      <p:origin x="0" y="-912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02" y="2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753DC19-8812-4792-945A-0146567480E7}" type="slidenum">
              <a:rPr lang="en-US"/>
              <a:pPr>
                <a:defRPr/>
              </a:pPr>
              <a:t>‹#›</a:t>
            </a:fld>
            <a:endParaRPr lang="en-US" dirty="0"/>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655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E0F2C28F-FB9A-4C03-A25C-86CE5AB16B4B}" type="slidenum">
              <a:rPr lang="en-US"/>
              <a:pPr>
                <a:defRPr/>
              </a:pPr>
              <a:t>‹#›</a:t>
            </a:fld>
            <a:endParaRPr lang="en-US" dirty="0"/>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802.11-10/0903r0</a:t>
            </a: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68BAF402-F008-4966-9D92-CECD4570A3EA}" type="slidenum">
              <a:rPr lang="en-US" smtClean="0"/>
              <a:pPr>
                <a:defRPr/>
              </a:pPr>
              <a:t>1</a:t>
            </a:fld>
            <a:endParaRPr lang="en-US" dirty="0"/>
          </a:p>
        </p:txBody>
      </p:sp>
      <p:sp>
        <p:nvSpPr>
          <p:cNvPr id="66566" name="Rectangle 2"/>
          <p:cNvSpPr>
            <a:spLocks noGrp="1" noRot="1" noChangeAspect="1" noChangeArrowheads="1" noTextEdit="1"/>
          </p:cNvSpPr>
          <p:nvPr>
            <p:ph type="sldImg"/>
          </p:nvPr>
        </p:nvSpPr>
        <p:spPr>
          <a:xfrm>
            <a:off x="384175" y="701675"/>
            <a:ext cx="6165850"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103632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
        <p:nvSpPr>
          <p:cNvPr id="4" name="Content Placeholder 2">
            <a:extLst>
              <a:ext uri="{FF2B5EF4-FFF2-40B4-BE49-F238E27FC236}">
                <a16:creationId xmlns:a16="http://schemas.microsoft.com/office/drawing/2014/main" id="{B465EDB8-F9E4-48B7-4AE2-5957BBF12781}"/>
              </a:ext>
            </a:extLst>
          </p:cNvPr>
          <p:cNvSpPr>
            <a:spLocks noGrp="1"/>
          </p:cNvSpPr>
          <p:nvPr>
            <p:ph idx="12"/>
          </p:nvPr>
        </p:nvSpPr>
        <p:spPr>
          <a:xfrm>
            <a:off x="61722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25565491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 </a:t>
            </a:r>
            <a:r>
              <a:rPr lang="da-DK" i="1" dirty="0"/>
              <a:t>et al</a:t>
            </a:r>
            <a:r>
              <a:rPr lang="da-DK" dirty="0"/>
              <a:t> (Cisco Systems)</a:t>
            </a:r>
            <a:endParaRPr lang="en-AU" dirty="0"/>
          </a:p>
        </p:txBody>
      </p:sp>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noProof="0" dirty="0"/>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1"/>
            <a:endParaRPr lang="en-US" noProof="0" dirty="0"/>
          </a:p>
        </p:txBody>
      </p:sp>
      <p:sp>
        <p:nvSpPr>
          <p:cNvPr id="1030" name="Rectangle 6"/>
          <p:cNvSpPr>
            <a:spLocks noGrp="1" noChangeArrowheads="1"/>
          </p:cNvSpPr>
          <p:nvPr>
            <p:ph type="sldNum" sz="quarter" idx="4"/>
          </p:nvPr>
        </p:nvSpPr>
        <p:spPr bwMode="auto">
          <a:xfrm>
            <a:off x="5861466" y="6475413"/>
            <a:ext cx="5706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27A80772-3626-4457-B273-75FCAA2B6C48}" type="slidenum">
              <a:rPr lang="en-US"/>
              <a:pPr>
                <a:defRPr/>
              </a:pPr>
              <a:t>‹#›</a:t>
            </a:fld>
            <a:endParaRPr lang="en-US" dirty="0"/>
          </a:p>
        </p:txBody>
      </p:sp>
      <p:sp>
        <p:nvSpPr>
          <p:cNvPr id="2" name="Rectangle 7"/>
          <p:cNvSpPr>
            <a:spLocks noChangeArrowheads="1"/>
          </p:cNvSpPr>
          <p:nvPr/>
        </p:nvSpPr>
        <p:spPr bwMode="auto">
          <a:xfrm>
            <a:off x="8107689" y="364851"/>
            <a:ext cx="315297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802.11-24/1817r2</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4" name="Rectangle 7"/>
          <p:cNvSpPr>
            <a:spLocks noChangeArrowheads="1"/>
          </p:cNvSpPr>
          <p:nvPr userDrawn="1"/>
        </p:nvSpPr>
        <p:spPr bwMode="auto">
          <a:xfrm>
            <a:off x="914401" y="380843"/>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Feb 2025</a:t>
            </a:r>
          </a:p>
        </p:txBody>
      </p:sp>
      <p:sp>
        <p:nvSpPr>
          <p:cNvPr id="5" name="TextBox 4">
            <a:extLst>
              <a:ext uri="{FF2B5EF4-FFF2-40B4-BE49-F238E27FC236}">
                <a16:creationId xmlns:a16="http://schemas.microsoft.com/office/drawing/2014/main" id="{B118BC04-0AC3-FA6D-25CE-18809CB12F00}"/>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ea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2209800" y="685800"/>
            <a:ext cx="7772400" cy="1219200"/>
          </a:xfrm>
        </p:spPr>
        <p:txBody>
          <a:bodyPr/>
          <a:lstStyle/>
          <a:p>
            <a:pPr algn="ctr"/>
            <a:r>
              <a:rPr lang="en-US" dirty="0"/>
              <a:t>Providing Priority When Addressing IDC Issues</a:t>
            </a:r>
          </a:p>
        </p:txBody>
      </p:sp>
      <p:sp>
        <p:nvSpPr>
          <p:cNvPr id="1030" name="Rectangle 6"/>
          <p:cNvSpPr>
            <a:spLocks noGrp="1" noChangeArrowheads="1"/>
          </p:cNvSpPr>
          <p:nvPr>
            <p:ph type="body" idx="1"/>
          </p:nvPr>
        </p:nvSpPr>
        <p:spPr>
          <a:xfrm>
            <a:off x="2209800" y="1981200"/>
            <a:ext cx="7772400" cy="838200"/>
          </a:xfrm>
        </p:spPr>
        <p:txBody>
          <a:bodyPr/>
          <a:lstStyle/>
          <a:p>
            <a:pPr marL="0" indent="0" algn="ctr">
              <a:buNone/>
            </a:pPr>
            <a:r>
              <a:rPr lang="en-US" dirty="0"/>
              <a:t>Feb 2025</a:t>
            </a:r>
          </a:p>
        </p:txBody>
      </p:sp>
      <p:sp>
        <p:nvSpPr>
          <p:cNvPr id="8" name="Slide Number Placeholder 5"/>
          <p:cNvSpPr>
            <a:spLocks noGrp="1"/>
          </p:cNvSpPr>
          <p:nvPr>
            <p:ph type="sldNum" sz="quarter" idx="11"/>
          </p:nvPr>
        </p:nvSpPr>
        <p:spPr>
          <a:xfrm>
            <a:off x="5912762" y="6475413"/>
            <a:ext cx="468077" cy="184666"/>
          </a:xfrm>
        </p:spPr>
        <p:txBody>
          <a:bodyPr/>
          <a:lstStyle/>
          <a:p>
            <a:r>
              <a:rPr lang="en-US" dirty="0"/>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210575512"/>
              </p:ext>
            </p:extLst>
          </p:nvPr>
        </p:nvGraphicFramePr>
        <p:xfrm>
          <a:off x="1981200" y="3404937"/>
          <a:ext cx="8229600" cy="2594774"/>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370682">
                <a:tc>
                  <a:txBody>
                    <a:bodyPr/>
                    <a:lstStyle/>
                    <a:p>
                      <a:pPr>
                        <a:spcAft>
                          <a:spcPts val="0"/>
                        </a:spcAft>
                      </a:pPr>
                      <a:r>
                        <a:rPr lang="en-US" sz="1400" kern="0" dirty="0">
                          <a:effectLst/>
                          <a:latin typeface="+mn-lt"/>
                        </a:rPr>
                        <a:t>Name</a:t>
                      </a:r>
                      <a:endParaRPr lang="en-AU" sz="1400" b="1" kern="0" dirty="0">
                        <a:effectLst/>
                        <a:latin typeface="+mn-lt"/>
                      </a:endParaRPr>
                    </a:p>
                  </a:txBody>
                  <a:tcPr marL="68580" marR="68580" marT="0" marB="0" anchor="ctr"/>
                </a:tc>
                <a:tc>
                  <a:txBody>
                    <a:bodyPr/>
                    <a:lstStyle/>
                    <a:p>
                      <a:pPr>
                        <a:spcAft>
                          <a:spcPts val="0"/>
                        </a:spcAft>
                      </a:pPr>
                      <a:r>
                        <a:rPr lang="en-US" sz="1400" dirty="0">
                          <a:effectLst/>
                          <a:latin typeface="+mn-lt"/>
                          <a:ea typeface="Times New Roman"/>
                        </a:rPr>
                        <a:t>Affiliation</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Phone</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email</a:t>
                      </a:r>
                      <a:endParaRPr lang="en-AU" sz="1400" dirty="0">
                        <a:effectLst/>
                        <a:latin typeface="+mn-lt"/>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AU" sz="1400" dirty="0">
                          <a:effectLst/>
                          <a:latin typeface="+mn-lt"/>
                        </a:rPr>
                        <a:t>Brian Hart</a:t>
                      </a: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dirty="0">
                          <a:effectLst/>
                          <a:latin typeface="+mn-lt"/>
                        </a:rPr>
                        <a:t>brianh@cisco.com</a:t>
                      </a: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400" dirty="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975771376"/>
                  </a:ext>
                </a:extLst>
              </a:tr>
              <a:tr h="370682">
                <a:tc>
                  <a:txBody>
                    <a:bodyPr/>
                    <a:lstStyle/>
                    <a:p>
                      <a:pPr>
                        <a:spcAft>
                          <a:spcPts val="0"/>
                        </a:spcAft>
                      </a:pPr>
                      <a:r>
                        <a:rPr lang="en-AU" sz="1400" dirty="0">
                          <a:solidFill>
                            <a:schemeClr val="tx1"/>
                          </a:solidFill>
                          <a:effectLst/>
                          <a:latin typeface="+mn-lt"/>
                          <a:ea typeface="Times New Roman"/>
                        </a:rPr>
                        <a:t>Binita Gupta</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534607136"/>
                  </a:ext>
                </a:extLst>
              </a:tr>
              <a:tr h="370682">
                <a:tc>
                  <a:txBody>
                    <a:bodyPr/>
                    <a:lstStyle/>
                    <a:p>
                      <a:pPr>
                        <a:spcAft>
                          <a:spcPts val="0"/>
                        </a:spcAft>
                      </a:pPr>
                      <a:r>
                        <a:rPr lang="en-AU" sz="1400" dirty="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400" dirty="0">
                          <a:solidFill>
                            <a:schemeClr val="tx1"/>
                          </a:solidFill>
                          <a:effectLst/>
                          <a:latin typeface="+mn-lt"/>
                          <a:ea typeface="Times New Roman"/>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370682">
                <a:tc>
                  <a:txBody>
                    <a:bodyPr/>
                    <a:lstStyle/>
                    <a:p>
                      <a:pPr>
                        <a:spcAft>
                          <a:spcPts val="0"/>
                        </a:spcAft>
                      </a:pPr>
                      <a:r>
                        <a:rPr lang="en-AU" sz="1400" dirty="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370682">
                <a:tc>
                  <a:txBody>
                    <a:bodyPr/>
                    <a:lstStyle/>
                    <a:p>
                      <a:pPr>
                        <a:spcAft>
                          <a:spcPts val="0"/>
                        </a:spcAft>
                      </a:pPr>
                      <a:r>
                        <a:rPr lang="en-AU" sz="1400" dirty="0">
                          <a:solidFill>
                            <a:schemeClr val="tx1"/>
                          </a:solidFill>
                          <a:effectLst/>
                          <a:latin typeface="+mn-lt"/>
                          <a:ea typeface="Times New Roman"/>
                        </a:rPr>
                        <a:t>Jerome Henry</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59651415"/>
                  </a:ext>
                </a:extLst>
              </a:tr>
            </a:tbl>
          </a:graphicData>
        </a:graphic>
      </p:graphicFrame>
      <p:sp>
        <p:nvSpPr>
          <p:cNvPr id="7" name="Footer Placeholder 3"/>
          <p:cNvSpPr>
            <a:spLocks noGrp="1"/>
          </p:cNvSpPr>
          <p:nvPr>
            <p:ph type="ftr" sz="quarter" idx="3"/>
          </p:nvPr>
        </p:nvSpPr>
        <p:spPr>
          <a:xfrm>
            <a:off x="7162801" y="6477001"/>
            <a:ext cx="2759015" cy="180975"/>
          </a:xfrm>
        </p:spPr>
        <p:txBody>
          <a:bodyPr/>
          <a:lstStyle/>
          <a:p>
            <a:r>
              <a:rPr lang="da-DK" dirty="0"/>
              <a:t>Hart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27512-DCD7-A04E-1F88-077009650BC8}"/>
              </a:ext>
            </a:extLst>
          </p:cNvPr>
          <p:cNvSpPr>
            <a:spLocks noGrp="1"/>
          </p:cNvSpPr>
          <p:nvPr>
            <p:ph type="title"/>
          </p:nvPr>
        </p:nvSpPr>
        <p:spPr/>
        <p:txBody>
          <a:bodyPr/>
          <a:lstStyle/>
          <a:p>
            <a:r>
              <a:rPr lang="en-US" dirty="0"/>
              <a:t>Backup</a:t>
            </a:r>
          </a:p>
        </p:txBody>
      </p:sp>
      <p:sp>
        <p:nvSpPr>
          <p:cNvPr id="4" name="Slide Number Placeholder 3">
            <a:extLst>
              <a:ext uri="{FF2B5EF4-FFF2-40B4-BE49-F238E27FC236}">
                <a16:creationId xmlns:a16="http://schemas.microsoft.com/office/drawing/2014/main" id="{66AF6FE6-EFDC-40FD-7513-52576B2558D8}"/>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62B55A23-239B-F583-F31A-C717E256C694}"/>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019662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80A17-5A39-230F-8DB9-F5097D15810F}"/>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64A074B-41A2-9D4C-5579-742B58192764}"/>
              </a:ext>
            </a:extLst>
          </p:cNvPr>
          <p:cNvSpPr>
            <a:spLocks noGrp="1"/>
          </p:cNvSpPr>
          <p:nvPr>
            <p:ph idx="1"/>
          </p:nvPr>
        </p:nvSpPr>
        <p:spPr/>
        <p:txBody>
          <a:bodyPr/>
          <a:lstStyle/>
          <a:p>
            <a:pPr marL="0" indent="0">
              <a:buNone/>
            </a:pPr>
            <a:r>
              <a:rPr lang="en-US" dirty="0"/>
              <a:t>[1] 23/573 “Balanced In-Device Coexistence”</a:t>
            </a:r>
          </a:p>
        </p:txBody>
      </p:sp>
      <p:sp>
        <p:nvSpPr>
          <p:cNvPr id="4" name="Slide Number Placeholder 3">
            <a:extLst>
              <a:ext uri="{FF2B5EF4-FFF2-40B4-BE49-F238E27FC236}">
                <a16:creationId xmlns:a16="http://schemas.microsoft.com/office/drawing/2014/main" id="{01F31B99-9F77-C570-2D4F-F517DF014B72}"/>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11</a:t>
            </a:fld>
            <a:endParaRPr lang="en-US" dirty="0"/>
          </a:p>
        </p:txBody>
      </p:sp>
      <p:sp>
        <p:nvSpPr>
          <p:cNvPr id="5" name="Footer Placeholder 4">
            <a:extLst>
              <a:ext uri="{FF2B5EF4-FFF2-40B4-BE49-F238E27FC236}">
                <a16:creationId xmlns:a16="http://schemas.microsoft.com/office/drawing/2014/main" id="{C93442B1-32EB-D712-9D2B-265398E54235}"/>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127544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F68-E18E-50CA-A1E7-10040FDD4755}"/>
              </a:ext>
            </a:extLst>
          </p:cNvPr>
          <p:cNvSpPr>
            <a:spLocks noGrp="1"/>
          </p:cNvSpPr>
          <p:nvPr>
            <p:ph type="title"/>
          </p:nvPr>
        </p:nvSpPr>
        <p:spPr/>
        <p:txBody>
          <a:bodyPr/>
          <a:lstStyle/>
          <a:p>
            <a:r>
              <a:rPr lang="en-US" dirty="0"/>
              <a:t>Problem Statement: IDC happens, but Wi-Fi shouldn’t volunteer to become the “kick me” wireless technology</a:t>
            </a:r>
            <a:r>
              <a:rPr lang="en-US" baseline="30000" dirty="0"/>
              <a:t>[1]</a:t>
            </a:r>
          </a:p>
        </p:txBody>
      </p:sp>
      <p:sp>
        <p:nvSpPr>
          <p:cNvPr id="3" name="Content Placeholder 2">
            <a:extLst>
              <a:ext uri="{FF2B5EF4-FFF2-40B4-BE49-F238E27FC236}">
                <a16:creationId xmlns:a16="http://schemas.microsoft.com/office/drawing/2014/main" id="{54F2B374-5212-6A26-BB5A-E80ADF437279}"/>
              </a:ext>
            </a:extLst>
          </p:cNvPr>
          <p:cNvSpPr>
            <a:spLocks noGrp="1"/>
          </p:cNvSpPr>
          <p:nvPr>
            <p:ph idx="1"/>
          </p:nvPr>
        </p:nvSpPr>
        <p:spPr>
          <a:xfrm>
            <a:off x="914400" y="1676399"/>
            <a:ext cx="10363200" cy="4799013"/>
          </a:xfrm>
        </p:spPr>
        <p:txBody>
          <a:bodyPr/>
          <a:lstStyle/>
          <a:p>
            <a:r>
              <a:rPr lang="en-US" b="0" dirty="0"/>
              <a:t>Modern AP and client devices contain multiple radios with in-device coexistence (IDC) requirements</a:t>
            </a:r>
          </a:p>
          <a:p>
            <a:pPr lvl="1"/>
            <a:r>
              <a:rPr lang="en-US" dirty="0"/>
              <a:t>TX PSD leakage/spurs affecting other operating channels: </a:t>
            </a:r>
          </a:p>
          <a:p>
            <a:pPr lvl="2"/>
            <a:r>
              <a:rPr lang="en-US" dirty="0"/>
              <a:t>For performance, best addressed internally (e.g., RF ASIC design, RF filtering; with costs)</a:t>
            </a:r>
          </a:p>
          <a:p>
            <a:pPr lvl="2"/>
            <a:r>
              <a:rPr lang="en-US" dirty="0"/>
              <a:t>Market pressure to externalize those costs via a protocol solution</a:t>
            </a:r>
          </a:p>
          <a:p>
            <a:pPr lvl="1"/>
            <a:r>
              <a:rPr lang="en-US" dirty="0"/>
              <a:t>Overlapping operating channels</a:t>
            </a:r>
          </a:p>
          <a:p>
            <a:pPr lvl="2"/>
            <a:r>
              <a:rPr lang="en-US" dirty="0"/>
              <a:t>Requires a protocol solution</a:t>
            </a:r>
          </a:p>
          <a:p>
            <a:r>
              <a:rPr lang="en-US" b="0" dirty="0"/>
              <a:t>Hence current SFD text: “11bn defines a mechanism for a non-AP STA to report unavailability at TXOP level and define or reuse/update existing mechanism for a non-AP STA to report long term (periodic) unavailability. [Motion #30, [1] and [66-82]]”</a:t>
            </a:r>
          </a:p>
          <a:p>
            <a:pPr marL="182880" lvl="1" indent="0">
              <a:buNone/>
            </a:pPr>
            <a:endParaRPr lang="en-US" b="0" dirty="0"/>
          </a:p>
          <a:p>
            <a:r>
              <a:rPr lang="en-US" b="0" dirty="0"/>
              <a:t>Meanwhile: </a:t>
            </a:r>
          </a:p>
          <a:p>
            <a:pPr lvl="1"/>
            <a:r>
              <a:rPr lang="en-US" b="0" dirty="0"/>
              <a:t>Solving In-Device Coexistence (IDC) shouldn’t come exclusively or predominantly at any one wireless technology’s expense</a:t>
            </a:r>
          </a:p>
          <a:p>
            <a:pPr lvl="1"/>
            <a:r>
              <a:rPr lang="en-US" b="0" dirty="0"/>
              <a:t>Just because a wireless technology is more polite and resilient doesn’t mean that </a:t>
            </a:r>
            <a:r>
              <a:rPr lang="en-US" dirty="0"/>
              <a:t>the </a:t>
            </a:r>
            <a:r>
              <a:rPr lang="en-US" b="0" dirty="0"/>
              <a:t>wireless technology </a:t>
            </a:r>
            <a:r>
              <a:rPr lang="en-US" dirty="0"/>
              <a:t>should volunteer to be subordinated to less polite and/or more brittle technologies</a:t>
            </a:r>
          </a:p>
          <a:p>
            <a:pPr lvl="1"/>
            <a:r>
              <a:rPr lang="en-US" dirty="0"/>
              <a:t>Rather, we should plant the flag, for now and the future, for a balanced proposal, based on traffic/service priority (~expiry imminence)</a:t>
            </a:r>
          </a:p>
        </p:txBody>
      </p:sp>
      <p:sp>
        <p:nvSpPr>
          <p:cNvPr id="4" name="Slide Number Placeholder 3">
            <a:extLst>
              <a:ext uri="{FF2B5EF4-FFF2-40B4-BE49-F238E27FC236}">
                <a16:creationId xmlns:a16="http://schemas.microsoft.com/office/drawing/2014/main" id="{A6253459-85EB-A4F6-D2C1-984408FF5BB9}"/>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a:t>
            </a:fld>
            <a:endParaRPr lang="en-US" dirty="0"/>
          </a:p>
        </p:txBody>
      </p:sp>
      <p:sp>
        <p:nvSpPr>
          <p:cNvPr id="5" name="Footer Placeholder 4">
            <a:extLst>
              <a:ext uri="{FF2B5EF4-FFF2-40B4-BE49-F238E27FC236}">
                <a16:creationId xmlns:a16="http://schemas.microsoft.com/office/drawing/2014/main" id="{C4915488-45C6-5DB9-1E19-DD15F319EC4B}"/>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835481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F68-E18E-50CA-A1E7-10040FDD4755}"/>
              </a:ext>
            </a:extLst>
          </p:cNvPr>
          <p:cNvSpPr>
            <a:spLocks noGrp="1"/>
          </p:cNvSpPr>
          <p:nvPr>
            <p:ph type="title"/>
          </p:nvPr>
        </p:nvSpPr>
        <p:spPr/>
        <p:txBody>
          <a:bodyPr/>
          <a:lstStyle/>
          <a:p>
            <a:r>
              <a:rPr lang="en-US" dirty="0"/>
              <a:t>Many Problem Subvariants according to IDC source, use case and implementation</a:t>
            </a:r>
          </a:p>
        </p:txBody>
      </p:sp>
      <p:sp>
        <p:nvSpPr>
          <p:cNvPr id="3" name="Content Placeholder 2">
            <a:extLst>
              <a:ext uri="{FF2B5EF4-FFF2-40B4-BE49-F238E27FC236}">
                <a16:creationId xmlns:a16="http://schemas.microsoft.com/office/drawing/2014/main" id="{54F2B374-5212-6A26-BB5A-E80ADF437279}"/>
              </a:ext>
            </a:extLst>
          </p:cNvPr>
          <p:cNvSpPr>
            <a:spLocks noGrp="1"/>
          </p:cNvSpPr>
          <p:nvPr>
            <p:ph idx="1"/>
          </p:nvPr>
        </p:nvSpPr>
        <p:spPr>
          <a:xfrm>
            <a:off x="914400" y="1755774"/>
            <a:ext cx="10464800" cy="4645026"/>
          </a:xfrm>
        </p:spPr>
        <p:txBody>
          <a:bodyPr/>
          <a:lstStyle/>
          <a:p>
            <a:r>
              <a:rPr lang="en-US" b="0" dirty="0"/>
              <a:t>Define “Serving link” (802.11) and “IDC link” (802.11 P2P / TDLS, Bluetooth, UWB, cellular </a:t>
            </a:r>
            <a:r>
              <a:rPr lang="en-US" b="0" dirty="0" err="1"/>
              <a:t>etc</a:t>
            </a:r>
            <a:r>
              <a:rPr lang="en-US" b="0" dirty="0"/>
              <a:t>)</a:t>
            </a:r>
          </a:p>
          <a:p>
            <a:r>
              <a:rPr lang="en-US" b="0" dirty="0"/>
              <a:t>Define “Serving device” (operates serving link only) and “IDC device” (operates 802.11 link + IDC link)</a:t>
            </a:r>
          </a:p>
          <a:p>
            <a:r>
              <a:rPr lang="en-US" b="0" dirty="0"/>
              <a:t>IDC characteristics can create different impacts and constraints:</a:t>
            </a:r>
          </a:p>
          <a:p>
            <a:pPr marL="525780" lvl="1" indent="-342900">
              <a:buFont typeface="+mj-lt"/>
              <a:buAutoNum type="alphaUcPeriod"/>
            </a:pPr>
            <a:r>
              <a:rPr lang="en-US" dirty="0"/>
              <a:t>Same wireless resources: one or the other service can proceed but not both at the same time</a:t>
            </a:r>
          </a:p>
          <a:p>
            <a:pPr lvl="2"/>
            <a:r>
              <a:rPr lang="en-US" sz="1400" dirty="0"/>
              <a:t>E.g., on-channel P2P, or same-channel TDLS</a:t>
            </a:r>
          </a:p>
          <a:p>
            <a:pPr marL="525780" lvl="1" indent="-342900">
              <a:buFont typeface="+mj-lt"/>
              <a:buAutoNum type="alphaUcPeriod"/>
            </a:pPr>
            <a:r>
              <a:rPr lang="en-US" dirty="0"/>
              <a:t>Nearby wireless resources with unshared device resources: i.e., TX+TX or RX+RX possible but not TX+RX</a:t>
            </a:r>
          </a:p>
          <a:p>
            <a:pPr lvl="2"/>
            <a:r>
              <a:rPr lang="en-US" sz="1400" dirty="0"/>
              <a:t>E.g., 802.11 and BT at 2.4 GHz (thru same antenna)</a:t>
            </a:r>
          </a:p>
          <a:p>
            <a:pPr lvl="2"/>
            <a:r>
              <a:rPr lang="en-US" sz="1400" dirty="0"/>
              <a:t>RX+RX is low hanging fruit</a:t>
            </a:r>
          </a:p>
          <a:p>
            <a:pPr lvl="2"/>
            <a:r>
              <a:rPr lang="en-US" sz="1400" dirty="0"/>
              <a:t>TX+TX quickly leads to “NSTR”-like coordination requirements (very hard between wireless technologies)</a:t>
            </a:r>
          </a:p>
          <a:p>
            <a:pPr marL="525780" lvl="1" indent="-342900">
              <a:buFont typeface="+mj-lt"/>
              <a:buAutoNum type="alphaUcPeriod"/>
            </a:pPr>
            <a:r>
              <a:rPr lang="en-US" dirty="0"/>
              <a:t>Different wireless resources with shared device resources:</a:t>
            </a:r>
          </a:p>
          <a:p>
            <a:pPr lvl="2"/>
            <a:r>
              <a:rPr lang="en-US" sz="1400" dirty="0"/>
              <a:t>E.g., off-channel 802.11 P2P / TDLS, or a shared 2.4 GHz transceiver with a different passband width, </a:t>
            </a:r>
            <a:r>
              <a:rPr lang="en-US" sz="1400" dirty="0" err="1"/>
              <a:t>etc</a:t>
            </a:r>
            <a:endParaRPr lang="en-US" sz="1400" dirty="0"/>
          </a:p>
          <a:p>
            <a:pPr lvl="2"/>
            <a:r>
              <a:rPr lang="en-US" sz="1400" dirty="0"/>
              <a:t>When communicating on the IDC link, no resources are available for the serving link and vice versa</a:t>
            </a:r>
          </a:p>
          <a:p>
            <a:pPr lvl="2"/>
            <a:r>
              <a:rPr lang="en-US" sz="1400" dirty="0"/>
              <a:t>Corollary: IDC activity, once started, cannot be interrupted</a:t>
            </a:r>
          </a:p>
          <a:p>
            <a:r>
              <a:rPr lang="en-US" b="0" dirty="0"/>
              <a:t>IDC link may have:</a:t>
            </a:r>
          </a:p>
          <a:p>
            <a:pPr marL="582930" lvl="1" indent="-400050">
              <a:buFont typeface="+mj-lt"/>
              <a:buAutoNum type="romanUcPeriod"/>
            </a:pPr>
            <a:r>
              <a:rPr lang="en-US" dirty="0"/>
              <a:t>Predictable start times [+predictable duration], or </a:t>
            </a:r>
          </a:p>
          <a:p>
            <a:pPr marL="582930" lvl="1" indent="-400050">
              <a:buFont typeface="+mj-lt"/>
              <a:buAutoNum type="romanUcPeriod"/>
            </a:pPr>
            <a:r>
              <a:rPr lang="en-US" dirty="0"/>
              <a:t>Unpredictable start times, when TX/RX knowledge is only established a few milliseconds beforehand; also</a:t>
            </a:r>
          </a:p>
          <a:p>
            <a:pPr marL="582930" lvl="1" indent="-400050">
              <a:buFont typeface="+mj-lt"/>
              <a:buAutoNum type="romanUcPeriod"/>
            </a:pPr>
            <a:r>
              <a:rPr lang="en-US" dirty="0"/>
              <a:t>Also brittleness: if the start time is missed, no retries-in-time are supported </a:t>
            </a:r>
            <a:r>
              <a:rPr lang="en-US" dirty="0">
                <a:sym typeface="Wingdings" panose="05000000000000000000" pitchFamily="2" charset="2"/>
              </a:rPr>
              <a:t> encourage modernization</a:t>
            </a:r>
            <a:endParaRPr lang="en-US" dirty="0"/>
          </a:p>
          <a:p>
            <a:pPr lvl="1"/>
            <a:endParaRPr lang="en-US" dirty="0"/>
          </a:p>
        </p:txBody>
      </p:sp>
      <p:sp>
        <p:nvSpPr>
          <p:cNvPr id="4" name="Slide Number Placeholder 3">
            <a:extLst>
              <a:ext uri="{FF2B5EF4-FFF2-40B4-BE49-F238E27FC236}">
                <a16:creationId xmlns:a16="http://schemas.microsoft.com/office/drawing/2014/main" id="{A6253459-85EB-A4F6-D2C1-984408FF5BB9}"/>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C4915488-45C6-5DB9-1E19-DD15F319EC4B}"/>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1988428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F68-E18E-50CA-A1E7-10040FDD4755}"/>
              </a:ext>
            </a:extLst>
          </p:cNvPr>
          <p:cNvSpPr>
            <a:spLocks noGrp="1"/>
          </p:cNvSpPr>
          <p:nvPr>
            <p:ph type="title"/>
          </p:nvPr>
        </p:nvSpPr>
        <p:spPr>
          <a:xfrm>
            <a:off x="914400" y="685800"/>
            <a:ext cx="5517734" cy="1066800"/>
          </a:xfrm>
        </p:spPr>
        <p:txBody>
          <a:bodyPr/>
          <a:lstStyle/>
          <a:p>
            <a:r>
              <a:rPr lang="en-US" dirty="0"/>
              <a:t>There is no magic bullet to address all these problems, so we need a tool kit of partial solutions …</a:t>
            </a:r>
          </a:p>
        </p:txBody>
      </p:sp>
      <p:sp>
        <p:nvSpPr>
          <p:cNvPr id="3" name="Content Placeholder 2">
            <a:extLst>
              <a:ext uri="{FF2B5EF4-FFF2-40B4-BE49-F238E27FC236}">
                <a16:creationId xmlns:a16="http://schemas.microsoft.com/office/drawing/2014/main" id="{54F2B374-5212-6A26-BB5A-E80ADF437279}"/>
              </a:ext>
            </a:extLst>
          </p:cNvPr>
          <p:cNvSpPr>
            <a:spLocks noGrp="1"/>
          </p:cNvSpPr>
          <p:nvPr>
            <p:ph idx="1"/>
          </p:nvPr>
        </p:nvSpPr>
        <p:spPr>
          <a:xfrm>
            <a:off x="228600" y="1981199"/>
            <a:ext cx="5002246" cy="4676777"/>
          </a:xfrm>
        </p:spPr>
        <p:txBody>
          <a:bodyPr/>
          <a:lstStyle/>
          <a:p>
            <a:pPr marL="0" indent="0">
              <a:buNone/>
            </a:pPr>
            <a:r>
              <a:rPr lang="en-US" dirty="0"/>
              <a:t>When the serving activity has higher priority, and the IDC device’s policy supports it, feasible ways to override/ interrupt the unavailability time for IDC activity:</a:t>
            </a:r>
          </a:p>
          <a:p>
            <a:pPr marL="233363" lvl="2" indent="-233363">
              <a:buFont typeface="+mj-lt"/>
              <a:buAutoNum type="arabicPeriod"/>
            </a:pPr>
            <a:r>
              <a:rPr lang="en-US" dirty="0"/>
              <a:t>Interruption just not possible (IDC has started, with A/C)</a:t>
            </a:r>
          </a:p>
          <a:p>
            <a:pPr marL="233363" lvl="2" indent="-233363">
              <a:buFont typeface="+mj-lt"/>
              <a:buAutoNum type="arabicPeriod"/>
            </a:pPr>
            <a:r>
              <a:rPr lang="en-US" dirty="0"/>
              <a:t>If the TXOP of the serving traffic has already started and IDC device does not need to respond (A/B</a:t>
            </a:r>
            <a:r>
              <a:rPr lang="en-US" baseline="-25000" dirty="0"/>
              <a:t>RX+RX </a:t>
            </a:r>
            <a:r>
              <a:rPr lang="en-US" dirty="0"/>
              <a:t>/C via IDC deferral</a:t>
            </a:r>
          </a:p>
          <a:p>
            <a:pPr marL="233363" lvl="2" indent="-233363">
              <a:buFont typeface="+mj-lt"/>
              <a:buAutoNum type="arabicPeriod"/>
            </a:pPr>
            <a:r>
              <a:rPr lang="en-US" dirty="0"/>
              <a:t>If the TXOP of the serving traffic has already started; and the IDC device is able to respond (A/C with IDC deferral; also B</a:t>
            </a:r>
            <a:r>
              <a:rPr lang="en-US" baseline="-25000" dirty="0"/>
              <a:t>RX+RX</a:t>
            </a:r>
            <a:r>
              <a:rPr lang="en-US" dirty="0"/>
              <a:t> then interrupted IDC)</a:t>
            </a:r>
          </a:p>
          <a:p>
            <a:pPr marL="233363" lvl="2" indent="-233363">
              <a:buFont typeface="+mj-lt"/>
              <a:buAutoNum type="arabicPeriod"/>
            </a:pPr>
            <a:r>
              <a:rPr lang="en-US" dirty="0"/>
              <a:t>If the IDC device does not need to respond, for any priority of serving traffic (B</a:t>
            </a:r>
            <a:r>
              <a:rPr lang="en-US" baseline="-25000" dirty="0"/>
              <a:t>RX+RX</a:t>
            </a:r>
            <a:r>
              <a:rPr lang="en-US" dirty="0"/>
              <a:t>)</a:t>
            </a:r>
          </a:p>
          <a:p>
            <a:pPr marL="233363" lvl="2" indent="-233363">
              <a:buFont typeface="+mj-lt"/>
              <a:buAutoNum type="arabicPeriod"/>
            </a:pPr>
            <a:r>
              <a:rPr lang="en-US" dirty="0"/>
              <a:t>For serving traffic of higher priority traffic, which may start at any time (B</a:t>
            </a:r>
            <a:r>
              <a:rPr lang="en-US" baseline="-25000" dirty="0"/>
              <a:t>RX+RX</a:t>
            </a:r>
            <a:r>
              <a:rPr lang="en-US" dirty="0"/>
              <a:t> then interrupted IDC)</a:t>
            </a:r>
          </a:p>
          <a:p>
            <a:pPr lvl="2"/>
            <a:endParaRPr lang="en-US" dirty="0"/>
          </a:p>
          <a:p>
            <a:pPr lvl="2"/>
            <a:endParaRPr lang="en-US" dirty="0"/>
          </a:p>
          <a:p>
            <a:pPr lvl="2"/>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A6253459-85EB-A4F6-D2C1-984408FF5BB9}"/>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dirty="0"/>
          </a:p>
        </p:txBody>
      </p:sp>
      <p:sp>
        <p:nvSpPr>
          <p:cNvPr id="5" name="Footer Placeholder 4">
            <a:extLst>
              <a:ext uri="{FF2B5EF4-FFF2-40B4-BE49-F238E27FC236}">
                <a16:creationId xmlns:a16="http://schemas.microsoft.com/office/drawing/2014/main" id="{C4915488-45C6-5DB9-1E19-DD15F319EC4B}"/>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Rectangle 5">
            <a:extLst>
              <a:ext uri="{FF2B5EF4-FFF2-40B4-BE49-F238E27FC236}">
                <a16:creationId xmlns:a16="http://schemas.microsoft.com/office/drawing/2014/main" id="{AC44E9EC-6C0E-AFBF-50DB-92FBCFAA893C}"/>
              </a:ext>
            </a:extLst>
          </p:cNvPr>
          <p:cNvSpPr/>
          <p:nvPr/>
        </p:nvSpPr>
        <p:spPr bwMode="auto">
          <a:xfrm>
            <a:off x="9525000" y="2105369"/>
            <a:ext cx="1752600" cy="4295427"/>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Unavailability time for IDC activity, “AC_VI” </a:t>
            </a:r>
            <a:endParaRPr kumimoji="0" lang="en-US" i="0" u="none" strike="noStrike" cap="none" normalizeH="0" baseline="-25000" dirty="0">
              <a:ln>
                <a:noFill/>
              </a:ln>
              <a:solidFill>
                <a:schemeClr val="tx1"/>
              </a:solidFill>
              <a:effectLst/>
              <a:latin typeface="+mj-lt"/>
            </a:endParaRPr>
          </a:p>
        </p:txBody>
      </p:sp>
      <p:sp>
        <p:nvSpPr>
          <p:cNvPr id="9" name="Rectangle 8">
            <a:extLst>
              <a:ext uri="{FF2B5EF4-FFF2-40B4-BE49-F238E27FC236}">
                <a16:creationId xmlns:a16="http://schemas.microsoft.com/office/drawing/2014/main" id="{D25E95CD-3E38-2126-EB4B-156534CD6846}"/>
              </a:ext>
            </a:extLst>
          </p:cNvPr>
          <p:cNvSpPr/>
          <p:nvPr/>
        </p:nvSpPr>
        <p:spPr bwMode="auto">
          <a:xfrm>
            <a:off x="6849761" y="2521320"/>
            <a:ext cx="130363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1:  SFD</a:t>
            </a:r>
            <a:endParaRPr kumimoji="0" lang="en-US" sz="900" i="0" u="none" strike="noStrike" cap="none" normalizeH="0" baseline="0" dirty="0">
              <a:ln>
                <a:noFill/>
              </a:ln>
              <a:solidFill>
                <a:schemeClr val="accent2"/>
              </a:solidFill>
              <a:effectLst/>
              <a:latin typeface="+mj-lt"/>
            </a:endParaRPr>
          </a:p>
        </p:txBody>
      </p:sp>
      <p:cxnSp>
        <p:nvCxnSpPr>
          <p:cNvPr id="17" name="Straight Arrow Connector 16">
            <a:extLst>
              <a:ext uri="{FF2B5EF4-FFF2-40B4-BE49-F238E27FC236}">
                <a16:creationId xmlns:a16="http://schemas.microsoft.com/office/drawing/2014/main" id="{A6AAE0E5-04AC-CE3A-5C10-C60D8E8A85E3}"/>
              </a:ext>
            </a:extLst>
          </p:cNvPr>
          <p:cNvCxnSpPr>
            <a:cxnSpLocks/>
          </p:cNvCxnSpPr>
          <p:nvPr/>
        </p:nvCxnSpPr>
        <p:spPr bwMode="auto">
          <a:xfrm>
            <a:off x="5632866" y="2743889"/>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4" name="Rectangle 23">
            <a:extLst>
              <a:ext uri="{FF2B5EF4-FFF2-40B4-BE49-F238E27FC236}">
                <a16:creationId xmlns:a16="http://schemas.microsoft.com/office/drawing/2014/main" id="{0A6F4517-F716-8105-074B-9B023C00182E}"/>
              </a:ext>
            </a:extLst>
          </p:cNvPr>
          <p:cNvSpPr/>
          <p:nvPr/>
        </p:nvSpPr>
        <p:spPr bwMode="auto">
          <a:xfrm>
            <a:off x="5486400" y="2521320"/>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25" name="Rectangle 24">
            <a:extLst>
              <a:ext uri="{FF2B5EF4-FFF2-40B4-BE49-F238E27FC236}">
                <a16:creationId xmlns:a16="http://schemas.microsoft.com/office/drawing/2014/main" id="{5946C8A7-EFD0-1303-E8CD-076F8AA54C21}"/>
              </a:ext>
            </a:extLst>
          </p:cNvPr>
          <p:cNvSpPr/>
          <p:nvPr/>
        </p:nvSpPr>
        <p:spPr bwMode="auto">
          <a:xfrm>
            <a:off x="5486400" y="2744578"/>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29" name="Rectangle 28">
            <a:extLst>
              <a:ext uri="{FF2B5EF4-FFF2-40B4-BE49-F238E27FC236}">
                <a16:creationId xmlns:a16="http://schemas.microsoft.com/office/drawing/2014/main" id="{CF75A2EA-7E33-6776-92A0-A54130B3DE55}"/>
              </a:ext>
            </a:extLst>
          </p:cNvPr>
          <p:cNvSpPr/>
          <p:nvPr/>
        </p:nvSpPr>
        <p:spPr bwMode="auto">
          <a:xfrm>
            <a:off x="8158655" y="2744578"/>
            <a:ext cx="446690"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BA</a:t>
            </a:r>
            <a:endParaRPr kumimoji="0" lang="en-US" sz="900" i="0" u="none" strike="noStrike" cap="none" normalizeH="0" baseline="0" dirty="0">
              <a:ln>
                <a:noFill/>
              </a:ln>
              <a:solidFill>
                <a:schemeClr val="accent2"/>
              </a:solidFill>
              <a:effectLst/>
              <a:latin typeface="+mj-lt"/>
            </a:endParaRPr>
          </a:p>
        </p:txBody>
      </p:sp>
      <p:sp>
        <p:nvSpPr>
          <p:cNvPr id="30" name="Rectangle 29">
            <a:extLst>
              <a:ext uri="{FF2B5EF4-FFF2-40B4-BE49-F238E27FC236}">
                <a16:creationId xmlns:a16="http://schemas.microsoft.com/office/drawing/2014/main" id="{A031295B-9841-DF86-8077-2EFB4ACD6377}"/>
              </a:ext>
            </a:extLst>
          </p:cNvPr>
          <p:cNvSpPr/>
          <p:nvPr/>
        </p:nvSpPr>
        <p:spPr bwMode="auto">
          <a:xfrm>
            <a:off x="6849761" y="3066782"/>
            <a:ext cx="222854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1:  SFD</a:t>
            </a:r>
            <a:endParaRPr kumimoji="0" lang="en-US" sz="900" i="0" u="none" strike="noStrike" cap="none" normalizeH="0" baseline="0" dirty="0">
              <a:ln>
                <a:noFill/>
              </a:ln>
              <a:solidFill>
                <a:schemeClr val="accent2"/>
              </a:solidFill>
              <a:effectLst/>
              <a:latin typeface="+mj-lt"/>
            </a:endParaRPr>
          </a:p>
        </p:txBody>
      </p:sp>
      <p:cxnSp>
        <p:nvCxnSpPr>
          <p:cNvPr id="31" name="Straight Arrow Connector 30">
            <a:extLst>
              <a:ext uri="{FF2B5EF4-FFF2-40B4-BE49-F238E27FC236}">
                <a16:creationId xmlns:a16="http://schemas.microsoft.com/office/drawing/2014/main" id="{72314DBA-4E34-DF72-2BDB-362125BAB5F2}"/>
              </a:ext>
            </a:extLst>
          </p:cNvPr>
          <p:cNvCxnSpPr>
            <a:cxnSpLocks/>
          </p:cNvCxnSpPr>
          <p:nvPr/>
        </p:nvCxnSpPr>
        <p:spPr bwMode="auto">
          <a:xfrm>
            <a:off x="5632866" y="3289351"/>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Rectangle 31">
            <a:extLst>
              <a:ext uri="{FF2B5EF4-FFF2-40B4-BE49-F238E27FC236}">
                <a16:creationId xmlns:a16="http://schemas.microsoft.com/office/drawing/2014/main" id="{59F3F5C0-3CDF-CC0C-C8EB-7DA64F67AD29}"/>
              </a:ext>
            </a:extLst>
          </p:cNvPr>
          <p:cNvSpPr/>
          <p:nvPr/>
        </p:nvSpPr>
        <p:spPr bwMode="auto">
          <a:xfrm>
            <a:off x="5486400" y="3066782"/>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33" name="Rectangle 32">
            <a:extLst>
              <a:ext uri="{FF2B5EF4-FFF2-40B4-BE49-F238E27FC236}">
                <a16:creationId xmlns:a16="http://schemas.microsoft.com/office/drawing/2014/main" id="{79E49ACB-B031-A34E-158E-83EDDE12BE55}"/>
              </a:ext>
            </a:extLst>
          </p:cNvPr>
          <p:cNvSpPr/>
          <p:nvPr/>
        </p:nvSpPr>
        <p:spPr bwMode="auto">
          <a:xfrm>
            <a:off x="5486400" y="3290040"/>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34" name="Rectangle 33">
            <a:extLst>
              <a:ext uri="{FF2B5EF4-FFF2-40B4-BE49-F238E27FC236}">
                <a16:creationId xmlns:a16="http://schemas.microsoft.com/office/drawing/2014/main" id="{1A0301C2-1E68-4A6F-B9D8-EE6351D83F17}"/>
              </a:ext>
            </a:extLst>
          </p:cNvPr>
          <p:cNvSpPr/>
          <p:nvPr/>
        </p:nvSpPr>
        <p:spPr bwMode="auto">
          <a:xfrm>
            <a:off x="9078310" y="3290040"/>
            <a:ext cx="446690"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BA</a:t>
            </a:r>
            <a:endParaRPr kumimoji="0" lang="en-US" sz="900" i="0" u="none" strike="noStrike" cap="none" normalizeH="0" baseline="0" dirty="0">
              <a:ln>
                <a:noFill/>
              </a:ln>
              <a:solidFill>
                <a:schemeClr val="accent2"/>
              </a:solidFill>
              <a:effectLst/>
              <a:latin typeface="+mj-lt"/>
            </a:endParaRPr>
          </a:p>
        </p:txBody>
      </p:sp>
      <p:sp>
        <p:nvSpPr>
          <p:cNvPr id="35" name="Rectangle 34">
            <a:extLst>
              <a:ext uri="{FF2B5EF4-FFF2-40B4-BE49-F238E27FC236}">
                <a16:creationId xmlns:a16="http://schemas.microsoft.com/office/drawing/2014/main" id="{86BCF1B6-F114-8D61-E23A-F337A1E1EF60}"/>
              </a:ext>
            </a:extLst>
          </p:cNvPr>
          <p:cNvSpPr/>
          <p:nvPr/>
        </p:nvSpPr>
        <p:spPr bwMode="auto">
          <a:xfrm>
            <a:off x="6849761" y="3610865"/>
            <a:ext cx="342672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2: “AC_VO”</a:t>
            </a:r>
            <a:endParaRPr kumimoji="0" lang="en-US" sz="900" i="0" u="none" strike="noStrike" cap="none" normalizeH="0" baseline="0" dirty="0">
              <a:ln>
                <a:noFill/>
              </a:ln>
              <a:solidFill>
                <a:schemeClr val="accent2"/>
              </a:solidFill>
              <a:effectLst/>
              <a:latin typeface="+mj-lt"/>
            </a:endParaRPr>
          </a:p>
        </p:txBody>
      </p:sp>
      <p:cxnSp>
        <p:nvCxnSpPr>
          <p:cNvPr id="36" name="Straight Arrow Connector 35">
            <a:extLst>
              <a:ext uri="{FF2B5EF4-FFF2-40B4-BE49-F238E27FC236}">
                <a16:creationId xmlns:a16="http://schemas.microsoft.com/office/drawing/2014/main" id="{C7CF840E-F9BB-6324-7351-EF10DCC78263}"/>
              </a:ext>
            </a:extLst>
          </p:cNvPr>
          <p:cNvCxnSpPr>
            <a:cxnSpLocks/>
          </p:cNvCxnSpPr>
          <p:nvPr/>
        </p:nvCxnSpPr>
        <p:spPr bwMode="auto">
          <a:xfrm>
            <a:off x="5632866" y="3833434"/>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Rectangle 36">
            <a:extLst>
              <a:ext uri="{FF2B5EF4-FFF2-40B4-BE49-F238E27FC236}">
                <a16:creationId xmlns:a16="http://schemas.microsoft.com/office/drawing/2014/main" id="{C4B56E6B-C81B-CC76-5E13-EF2C93A86581}"/>
              </a:ext>
            </a:extLst>
          </p:cNvPr>
          <p:cNvSpPr/>
          <p:nvPr/>
        </p:nvSpPr>
        <p:spPr bwMode="auto">
          <a:xfrm>
            <a:off x="5486400" y="3610865"/>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38" name="Rectangle 37">
            <a:extLst>
              <a:ext uri="{FF2B5EF4-FFF2-40B4-BE49-F238E27FC236}">
                <a16:creationId xmlns:a16="http://schemas.microsoft.com/office/drawing/2014/main" id="{9D114A9B-9BC5-AF5F-EE37-52ECCD1EAC64}"/>
              </a:ext>
            </a:extLst>
          </p:cNvPr>
          <p:cNvSpPr/>
          <p:nvPr/>
        </p:nvSpPr>
        <p:spPr bwMode="auto">
          <a:xfrm>
            <a:off x="5486400" y="3834123"/>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40" name="Rectangle 39">
            <a:extLst>
              <a:ext uri="{FF2B5EF4-FFF2-40B4-BE49-F238E27FC236}">
                <a16:creationId xmlns:a16="http://schemas.microsoft.com/office/drawing/2014/main" id="{15291F7A-8D74-D08B-5F29-1C5A1FC8E968}"/>
              </a:ext>
            </a:extLst>
          </p:cNvPr>
          <p:cNvSpPr/>
          <p:nvPr/>
        </p:nvSpPr>
        <p:spPr bwMode="auto">
          <a:xfrm>
            <a:off x="6849761" y="4154948"/>
            <a:ext cx="342672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3: “AC_VO”</a:t>
            </a:r>
            <a:endParaRPr kumimoji="0" lang="en-US" sz="900" i="0" u="none" strike="noStrike" cap="none" normalizeH="0" baseline="0" dirty="0">
              <a:ln>
                <a:noFill/>
              </a:ln>
              <a:solidFill>
                <a:schemeClr val="accent2"/>
              </a:solidFill>
              <a:effectLst/>
              <a:latin typeface="+mj-lt"/>
            </a:endParaRPr>
          </a:p>
        </p:txBody>
      </p:sp>
      <p:cxnSp>
        <p:nvCxnSpPr>
          <p:cNvPr id="41" name="Straight Arrow Connector 40">
            <a:extLst>
              <a:ext uri="{FF2B5EF4-FFF2-40B4-BE49-F238E27FC236}">
                <a16:creationId xmlns:a16="http://schemas.microsoft.com/office/drawing/2014/main" id="{D81CE42E-6C7A-0FD3-4F40-ED5593BE0471}"/>
              </a:ext>
            </a:extLst>
          </p:cNvPr>
          <p:cNvCxnSpPr>
            <a:cxnSpLocks/>
          </p:cNvCxnSpPr>
          <p:nvPr/>
        </p:nvCxnSpPr>
        <p:spPr bwMode="auto">
          <a:xfrm>
            <a:off x="5632866" y="4377517"/>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2" name="Rectangle 41">
            <a:extLst>
              <a:ext uri="{FF2B5EF4-FFF2-40B4-BE49-F238E27FC236}">
                <a16:creationId xmlns:a16="http://schemas.microsoft.com/office/drawing/2014/main" id="{B338DC3B-B050-B695-2317-46C1319877A3}"/>
              </a:ext>
            </a:extLst>
          </p:cNvPr>
          <p:cNvSpPr/>
          <p:nvPr/>
        </p:nvSpPr>
        <p:spPr bwMode="auto">
          <a:xfrm>
            <a:off x="5486400" y="4154948"/>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43" name="Rectangle 42">
            <a:extLst>
              <a:ext uri="{FF2B5EF4-FFF2-40B4-BE49-F238E27FC236}">
                <a16:creationId xmlns:a16="http://schemas.microsoft.com/office/drawing/2014/main" id="{B1045BCC-10B6-84C7-F62F-3275844E3A53}"/>
              </a:ext>
            </a:extLst>
          </p:cNvPr>
          <p:cNvSpPr/>
          <p:nvPr/>
        </p:nvSpPr>
        <p:spPr bwMode="auto">
          <a:xfrm>
            <a:off x="5486400" y="4378206"/>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44" name="Rectangle 43">
            <a:extLst>
              <a:ext uri="{FF2B5EF4-FFF2-40B4-BE49-F238E27FC236}">
                <a16:creationId xmlns:a16="http://schemas.microsoft.com/office/drawing/2014/main" id="{36E34012-C491-D316-46D0-D6A307297612}"/>
              </a:ext>
            </a:extLst>
          </p:cNvPr>
          <p:cNvSpPr/>
          <p:nvPr/>
        </p:nvSpPr>
        <p:spPr bwMode="auto">
          <a:xfrm>
            <a:off x="10276490" y="4378206"/>
            <a:ext cx="446690"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BA</a:t>
            </a:r>
            <a:endParaRPr kumimoji="0" lang="en-US" sz="900" i="0" u="none" strike="noStrike" cap="none" normalizeH="0" baseline="0" dirty="0">
              <a:ln>
                <a:noFill/>
              </a:ln>
              <a:solidFill>
                <a:schemeClr val="accent2"/>
              </a:solidFill>
              <a:effectLst/>
              <a:latin typeface="+mj-lt"/>
            </a:endParaRPr>
          </a:p>
        </p:txBody>
      </p:sp>
      <p:sp>
        <p:nvSpPr>
          <p:cNvPr id="45" name="Rectangle 44">
            <a:extLst>
              <a:ext uri="{FF2B5EF4-FFF2-40B4-BE49-F238E27FC236}">
                <a16:creationId xmlns:a16="http://schemas.microsoft.com/office/drawing/2014/main" id="{D732846A-DA9C-3C52-3FE8-57C1F8978432}"/>
              </a:ext>
            </a:extLst>
          </p:cNvPr>
          <p:cNvSpPr/>
          <p:nvPr/>
        </p:nvSpPr>
        <p:spPr bwMode="auto">
          <a:xfrm>
            <a:off x="6849761" y="4699720"/>
            <a:ext cx="342672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4: “AC_BE”</a:t>
            </a:r>
            <a:endParaRPr kumimoji="0" lang="en-US" sz="900" i="0" u="none" strike="noStrike" cap="none" normalizeH="0" baseline="0" dirty="0">
              <a:ln>
                <a:noFill/>
              </a:ln>
              <a:solidFill>
                <a:schemeClr val="accent2"/>
              </a:solidFill>
              <a:effectLst/>
              <a:latin typeface="+mj-lt"/>
            </a:endParaRPr>
          </a:p>
        </p:txBody>
      </p:sp>
      <p:cxnSp>
        <p:nvCxnSpPr>
          <p:cNvPr id="46" name="Straight Arrow Connector 45">
            <a:extLst>
              <a:ext uri="{FF2B5EF4-FFF2-40B4-BE49-F238E27FC236}">
                <a16:creationId xmlns:a16="http://schemas.microsoft.com/office/drawing/2014/main" id="{5129B6C8-10D4-59D2-120A-D77F31C50692}"/>
              </a:ext>
            </a:extLst>
          </p:cNvPr>
          <p:cNvCxnSpPr>
            <a:cxnSpLocks/>
          </p:cNvCxnSpPr>
          <p:nvPr/>
        </p:nvCxnSpPr>
        <p:spPr bwMode="auto">
          <a:xfrm>
            <a:off x="5632866" y="4921600"/>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7" name="Rectangle 46">
            <a:extLst>
              <a:ext uri="{FF2B5EF4-FFF2-40B4-BE49-F238E27FC236}">
                <a16:creationId xmlns:a16="http://schemas.microsoft.com/office/drawing/2014/main" id="{8F7B5B2A-9E02-5DDC-CD65-EF8C7D8C3D2C}"/>
              </a:ext>
            </a:extLst>
          </p:cNvPr>
          <p:cNvSpPr/>
          <p:nvPr/>
        </p:nvSpPr>
        <p:spPr bwMode="auto">
          <a:xfrm>
            <a:off x="5486400" y="4699720"/>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48" name="Rectangle 47">
            <a:extLst>
              <a:ext uri="{FF2B5EF4-FFF2-40B4-BE49-F238E27FC236}">
                <a16:creationId xmlns:a16="http://schemas.microsoft.com/office/drawing/2014/main" id="{9CAC92A9-2BA1-9C16-5096-D7E0F08104F8}"/>
              </a:ext>
            </a:extLst>
          </p:cNvPr>
          <p:cNvSpPr/>
          <p:nvPr/>
        </p:nvSpPr>
        <p:spPr bwMode="auto">
          <a:xfrm>
            <a:off x="5486400" y="4922289"/>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50" name="Rectangle 49">
            <a:extLst>
              <a:ext uri="{FF2B5EF4-FFF2-40B4-BE49-F238E27FC236}">
                <a16:creationId xmlns:a16="http://schemas.microsoft.com/office/drawing/2014/main" id="{F0789617-D511-22F0-12F4-4EBDEBA25AE2}"/>
              </a:ext>
            </a:extLst>
          </p:cNvPr>
          <p:cNvSpPr/>
          <p:nvPr/>
        </p:nvSpPr>
        <p:spPr bwMode="auto">
          <a:xfrm>
            <a:off x="9879725" y="5243114"/>
            <a:ext cx="1245475"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4: “AC_BE”</a:t>
            </a:r>
            <a:endParaRPr kumimoji="0" lang="en-US" sz="900" i="0" u="none" strike="noStrike" cap="none" normalizeH="0" baseline="0" dirty="0">
              <a:ln>
                <a:noFill/>
              </a:ln>
              <a:solidFill>
                <a:schemeClr val="accent2"/>
              </a:solidFill>
              <a:effectLst/>
              <a:latin typeface="+mj-lt"/>
            </a:endParaRPr>
          </a:p>
        </p:txBody>
      </p:sp>
      <p:cxnSp>
        <p:nvCxnSpPr>
          <p:cNvPr id="51" name="Straight Arrow Connector 50">
            <a:extLst>
              <a:ext uri="{FF2B5EF4-FFF2-40B4-BE49-F238E27FC236}">
                <a16:creationId xmlns:a16="http://schemas.microsoft.com/office/drawing/2014/main" id="{DF128C19-B646-3229-46E3-E3A22D8302CE}"/>
              </a:ext>
            </a:extLst>
          </p:cNvPr>
          <p:cNvCxnSpPr>
            <a:cxnSpLocks/>
          </p:cNvCxnSpPr>
          <p:nvPr/>
        </p:nvCxnSpPr>
        <p:spPr bwMode="auto">
          <a:xfrm>
            <a:off x="5632866" y="5465683"/>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2" name="Rectangle 51">
            <a:extLst>
              <a:ext uri="{FF2B5EF4-FFF2-40B4-BE49-F238E27FC236}">
                <a16:creationId xmlns:a16="http://schemas.microsoft.com/office/drawing/2014/main" id="{C8328A65-F4D9-4213-E7DE-E1510D4D1BE2}"/>
              </a:ext>
            </a:extLst>
          </p:cNvPr>
          <p:cNvSpPr/>
          <p:nvPr/>
        </p:nvSpPr>
        <p:spPr bwMode="auto">
          <a:xfrm>
            <a:off x="5486400" y="5243803"/>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53" name="Rectangle 52">
            <a:extLst>
              <a:ext uri="{FF2B5EF4-FFF2-40B4-BE49-F238E27FC236}">
                <a16:creationId xmlns:a16="http://schemas.microsoft.com/office/drawing/2014/main" id="{A27F4FF1-A000-BC6F-41B8-4EC142AB9797}"/>
              </a:ext>
            </a:extLst>
          </p:cNvPr>
          <p:cNvSpPr/>
          <p:nvPr/>
        </p:nvSpPr>
        <p:spPr bwMode="auto">
          <a:xfrm>
            <a:off x="5486400" y="5465683"/>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cxnSp>
        <p:nvCxnSpPr>
          <p:cNvPr id="56" name="Straight Arrow Connector 55">
            <a:extLst>
              <a:ext uri="{FF2B5EF4-FFF2-40B4-BE49-F238E27FC236}">
                <a16:creationId xmlns:a16="http://schemas.microsoft.com/office/drawing/2014/main" id="{8C103919-96BB-F6AC-38A9-2CD29395DD2B}"/>
              </a:ext>
            </a:extLst>
          </p:cNvPr>
          <p:cNvCxnSpPr>
            <a:cxnSpLocks/>
          </p:cNvCxnSpPr>
          <p:nvPr/>
        </p:nvCxnSpPr>
        <p:spPr bwMode="auto">
          <a:xfrm>
            <a:off x="5632866" y="6009766"/>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7" name="Rectangle 56">
            <a:extLst>
              <a:ext uri="{FF2B5EF4-FFF2-40B4-BE49-F238E27FC236}">
                <a16:creationId xmlns:a16="http://schemas.microsoft.com/office/drawing/2014/main" id="{7E3EC658-ED7B-3F09-459E-B973FF3023ED}"/>
              </a:ext>
            </a:extLst>
          </p:cNvPr>
          <p:cNvSpPr/>
          <p:nvPr/>
        </p:nvSpPr>
        <p:spPr bwMode="auto">
          <a:xfrm>
            <a:off x="5486400" y="5787197"/>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58" name="Rectangle 57">
            <a:extLst>
              <a:ext uri="{FF2B5EF4-FFF2-40B4-BE49-F238E27FC236}">
                <a16:creationId xmlns:a16="http://schemas.microsoft.com/office/drawing/2014/main" id="{39BA4694-000B-72F1-A518-9EE10E9E77AC}"/>
              </a:ext>
            </a:extLst>
          </p:cNvPr>
          <p:cNvSpPr/>
          <p:nvPr/>
        </p:nvSpPr>
        <p:spPr bwMode="auto">
          <a:xfrm>
            <a:off x="5486400" y="6010455"/>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60" name="Rectangle 59">
            <a:extLst>
              <a:ext uri="{FF2B5EF4-FFF2-40B4-BE49-F238E27FC236}">
                <a16:creationId xmlns:a16="http://schemas.microsoft.com/office/drawing/2014/main" id="{6EB2FA18-65EC-9D74-8E01-68CC66446E08}"/>
              </a:ext>
            </a:extLst>
          </p:cNvPr>
          <p:cNvSpPr/>
          <p:nvPr/>
        </p:nvSpPr>
        <p:spPr bwMode="auto">
          <a:xfrm>
            <a:off x="9879725" y="5786507"/>
            <a:ext cx="788275"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5: “AC_VO”</a:t>
            </a:r>
            <a:endParaRPr kumimoji="0" lang="en-US" sz="900" i="0" u="none" strike="noStrike" cap="none" normalizeH="0" baseline="0" dirty="0">
              <a:ln>
                <a:noFill/>
              </a:ln>
              <a:solidFill>
                <a:schemeClr val="accent2"/>
              </a:solidFill>
              <a:effectLst/>
              <a:latin typeface="+mj-lt"/>
            </a:endParaRPr>
          </a:p>
        </p:txBody>
      </p:sp>
      <p:sp>
        <p:nvSpPr>
          <p:cNvPr id="61" name="Rectangle 60">
            <a:extLst>
              <a:ext uri="{FF2B5EF4-FFF2-40B4-BE49-F238E27FC236}">
                <a16:creationId xmlns:a16="http://schemas.microsoft.com/office/drawing/2014/main" id="{FCF79818-C0B9-82D1-8D8C-B20B1110DE52}"/>
              </a:ext>
            </a:extLst>
          </p:cNvPr>
          <p:cNvSpPr/>
          <p:nvPr/>
        </p:nvSpPr>
        <p:spPr bwMode="auto">
          <a:xfrm>
            <a:off x="10668000" y="6009765"/>
            <a:ext cx="446690"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BA</a:t>
            </a:r>
            <a:endParaRPr kumimoji="0" lang="en-US" sz="900" i="0" u="none" strike="noStrike" cap="none" normalizeH="0" baseline="0" dirty="0">
              <a:ln>
                <a:noFill/>
              </a:ln>
              <a:solidFill>
                <a:schemeClr val="accent2"/>
              </a:solidFill>
              <a:effectLst/>
              <a:latin typeface="+mj-lt"/>
            </a:endParaRPr>
          </a:p>
        </p:txBody>
      </p:sp>
      <p:sp>
        <p:nvSpPr>
          <p:cNvPr id="62" name="Rectangle 61">
            <a:extLst>
              <a:ext uri="{FF2B5EF4-FFF2-40B4-BE49-F238E27FC236}">
                <a16:creationId xmlns:a16="http://schemas.microsoft.com/office/drawing/2014/main" id="{1EC302FE-645A-81D4-FBD6-68F7E41F6399}"/>
              </a:ext>
            </a:extLst>
          </p:cNvPr>
          <p:cNvSpPr/>
          <p:nvPr/>
        </p:nvSpPr>
        <p:spPr bwMode="auto">
          <a:xfrm>
            <a:off x="11277599" y="2521320"/>
            <a:ext cx="38099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i="0" u="none" strike="noStrike" cap="none" normalizeH="0" baseline="0" dirty="0">
              <a:ln>
                <a:noFill/>
              </a:ln>
              <a:solidFill>
                <a:schemeClr val="accent2"/>
              </a:solidFill>
              <a:effectLst/>
              <a:latin typeface="+mj-lt"/>
            </a:endParaRPr>
          </a:p>
        </p:txBody>
      </p:sp>
      <p:sp>
        <p:nvSpPr>
          <p:cNvPr id="63" name="Rectangle 62">
            <a:extLst>
              <a:ext uri="{FF2B5EF4-FFF2-40B4-BE49-F238E27FC236}">
                <a16:creationId xmlns:a16="http://schemas.microsoft.com/office/drawing/2014/main" id="{863644E2-6EF1-A439-B900-CAC3C0177C1B}"/>
              </a:ext>
            </a:extLst>
          </p:cNvPr>
          <p:cNvSpPr/>
          <p:nvPr/>
        </p:nvSpPr>
        <p:spPr bwMode="auto">
          <a:xfrm>
            <a:off x="11658599" y="2744578"/>
            <a:ext cx="179447"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i="0" u="none" strike="noStrike" cap="none" normalizeH="0" baseline="0" dirty="0">
              <a:ln>
                <a:noFill/>
              </a:ln>
              <a:solidFill>
                <a:schemeClr val="accent2"/>
              </a:solidFill>
              <a:effectLst/>
              <a:latin typeface="+mj-lt"/>
            </a:endParaRPr>
          </a:p>
        </p:txBody>
      </p:sp>
      <p:sp>
        <p:nvSpPr>
          <p:cNvPr id="64" name="Rectangle 63">
            <a:extLst>
              <a:ext uri="{FF2B5EF4-FFF2-40B4-BE49-F238E27FC236}">
                <a16:creationId xmlns:a16="http://schemas.microsoft.com/office/drawing/2014/main" id="{C6BBCEBA-5250-ED5B-065D-45975ADB4BF2}"/>
              </a:ext>
            </a:extLst>
          </p:cNvPr>
          <p:cNvSpPr/>
          <p:nvPr/>
        </p:nvSpPr>
        <p:spPr bwMode="auto">
          <a:xfrm>
            <a:off x="11277599" y="3065402"/>
            <a:ext cx="38099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i="0" u="none" strike="noStrike" cap="none" normalizeH="0" baseline="0" dirty="0">
              <a:ln>
                <a:noFill/>
              </a:ln>
              <a:solidFill>
                <a:schemeClr val="accent2"/>
              </a:solidFill>
              <a:effectLst/>
              <a:latin typeface="+mj-lt"/>
            </a:endParaRPr>
          </a:p>
        </p:txBody>
      </p:sp>
      <p:sp>
        <p:nvSpPr>
          <p:cNvPr id="65" name="Rectangle 64">
            <a:extLst>
              <a:ext uri="{FF2B5EF4-FFF2-40B4-BE49-F238E27FC236}">
                <a16:creationId xmlns:a16="http://schemas.microsoft.com/office/drawing/2014/main" id="{3481BC2A-0CB1-E961-3E5E-175F63462481}"/>
              </a:ext>
            </a:extLst>
          </p:cNvPr>
          <p:cNvSpPr/>
          <p:nvPr/>
        </p:nvSpPr>
        <p:spPr bwMode="auto">
          <a:xfrm>
            <a:off x="11658599" y="3288660"/>
            <a:ext cx="179447"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i="0" u="none" strike="noStrike" cap="none" normalizeH="0" baseline="0" dirty="0">
              <a:ln>
                <a:noFill/>
              </a:ln>
              <a:solidFill>
                <a:schemeClr val="accent2"/>
              </a:solidFill>
              <a:effectLst/>
              <a:latin typeface="+mj-lt"/>
            </a:endParaRPr>
          </a:p>
        </p:txBody>
      </p:sp>
      <p:sp>
        <p:nvSpPr>
          <p:cNvPr id="7" name="TextBox 6">
            <a:extLst>
              <a:ext uri="{FF2B5EF4-FFF2-40B4-BE49-F238E27FC236}">
                <a16:creationId xmlns:a16="http://schemas.microsoft.com/office/drawing/2014/main" id="{01925F7A-0543-7820-8AF4-BA4632DDA63B}"/>
              </a:ext>
            </a:extLst>
          </p:cNvPr>
          <p:cNvSpPr txBox="1"/>
          <p:nvPr/>
        </p:nvSpPr>
        <p:spPr>
          <a:xfrm>
            <a:off x="7518400" y="739291"/>
            <a:ext cx="4140197" cy="1107996"/>
          </a:xfrm>
          <a:prstGeom prst="rect">
            <a:avLst/>
          </a:prstGeom>
          <a:solidFill>
            <a:schemeClr val="accent5">
              <a:lumMod val="20000"/>
              <a:lumOff val="80000"/>
            </a:schemeClr>
          </a:solidFill>
          <a:ln>
            <a:solidFill>
              <a:schemeClr val="tx1"/>
            </a:solidFill>
          </a:ln>
        </p:spPr>
        <p:txBody>
          <a:bodyPr wrap="square" rtlCol="0">
            <a:spAutoFit/>
          </a:bodyPr>
          <a:lstStyle/>
          <a:p>
            <a:pPr marL="182880" lvl="1"/>
            <a:r>
              <a:rPr lang="en-US" sz="1100" dirty="0">
                <a:latin typeface="+mn-lt"/>
              </a:rPr>
              <a:t>Reminder:</a:t>
            </a:r>
          </a:p>
          <a:p>
            <a:pPr marL="525780" lvl="1" indent="-342900">
              <a:buFont typeface="+mj-lt"/>
              <a:buAutoNum type="alphaUcPeriod"/>
            </a:pPr>
            <a:r>
              <a:rPr lang="en-US" sz="1100" dirty="0">
                <a:latin typeface="+mn-lt"/>
              </a:rPr>
              <a:t>Same wireless resources (e.g., on-channel P2P)</a:t>
            </a:r>
          </a:p>
          <a:p>
            <a:pPr marL="525780" lvl="1" indent="-342900">
              <a:buFont typeface="+mj-lt"/>
              <a:buAutoNum type="alphaUcPeriod"/>
            </a:pPr>
            <a:r>
              <a:rPr lang="en-US" sz="1100" dirty="0">
                <a:latin typeface="+mn-lt"/>
              </a:rPr>
              <a:t>Nearby wireless resources with unshared device resources (e.g. RX+RX of 802.11 and BT at 2.4 GHz)</a:t>
            </a:r>
          </a:p>
          <a:p>
            <a:pPr marL="525780" lvl="1" indent="-342900">
              <a:buFont typeface="+mj-lt"/>
              <a:buAutoNum type="alphaUcPeriod"/>
            </a:pPr>
            <a:r>
              <a:rPr lang="en-US" sz="1100" dirty="0">
                <a:latin typeface="+mn-lt"/>
              </a:rPr>
              <a:t>Different wireless resources with shared device resources (e.g., off-channel P2P)</a:t>
            </a:r>
          </a:p>
        </p:txBody>
      </p:sp>
    </p:spTree>
    <p:extLst>
      <p:ext uri="{BB962C8B-B14F-4D97-AF65-F5344CB8AC3E}">
        <p14:creationId xmlns:p14="http://schemas.microsoft.com/office/powerpoint/2010/main" val="4134654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F68-E18E-50CA-A1E7-10040FDD4755}"/>
              </a:ext>
            </a:extLst>
          </p:cNvPr>
          <p:cNvSpPr>
            <a:spLocks noGrp="1"/>
          </p:cNvSpPr>
          <p:nvPr>
            <p:ph type="title"/>
          </p:nvPr>
        </p:nvSpPr>
        <p:spPr/>
        <p:txBody>
          <a:bodyPr/>
          <a:lstStyle/>
          <a:p>
            <a:r>
              <a:rPr lang="en-US" dirty="0"/>
              <a:t>… with protocol support</a:t>
            </a:r>
          </a:p>
        </p:txBody>
      </p:sp>
      <p:sp>
        <p:nvSpPr>
          <p:cNvPr id="4" name="Slide Number Placeholder 3">
            <a:extLst>
              <a:ext uri="{FF2B5EF4-FFF2-40B4-BE49-F238E27FC236}">
                <a16:creationId xmlns:a16="http://schemas.microsoft.com/office/drawing/2014/main" id="{A6253459-85EB-A4F6-D2C1-984408FF5BB9}"/>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C4915488-45C6-5DB9-1E19-DD15F319EC4B}"/>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6" name="Table 5">
            <a:extLst>
              <a:ext uri="{FF2B5EF4-FFF2-40B4-BE49-F238E27FC236}">
                <a16:creationId xmlns:a16="http://schemas.microsoft.com/office/drawing/2014/main" id="{2BC77321-5CC2-2B43-2C47-CEED74074163}"/>
              </a:ext>
            </a:extLst>
          </p:cNvPr>
          <p:cNvGraphicFramePr>
            <a:graphicFrameLocks noGrp="1"/>
          </p:cNvGraphicFramePr>
          <p:nvPr>
            <p:extLst>
              <p:ext uri="{D42A27DB-BD31-4B8C-83A1-F6EECF244321}">
                <p14:modId xmlns:p14="http://schemas.microsoft.com/office/powerpoint/2010/main" val="1537229953"/>
              </p:ext>
            </p:extLst>
          </p:nvPr>
        </p:nvGraphicFramePr>
        <p:xfrm>
          <a:off x="812800" y="1182624"/>
          <a:ext cx="10566402" cy="5440680"/>
        </p:xfrm>
        <a:graphic>
          <a:graphicData uri="http://schemas.openxmlformats.org/drawingml/2006/table">
            <a:tbl>
              <a:tblPr firstRow="1" bandRow="1">
                <a:tableStyleId>{21E4AEA4-8DFA-4A89-87EB-49C32662AFE0}</a:tableStyleId>
              </a:tblPr>
              <a:tblGrid>
                <a:gridCol w="3522134">
                  <a:extLst>
                    <a:ext uri="{9D8B030D-6E8A-4147-A177-3AD203B41FA5}">
                      <a16:colId xmlns:a16="http://schemas.microsoft.com/office/drawing/2014/main" val="3291712938"/>
                    </a:ext>
                  </a:extLst>
                </a:gridCol>
                <a:gridCol w="3522134">
                  <a:extLst>
                    <a:ext uri="{9D8B030D-6E8A-4147-A177-3AD203B41FA5}">
                      <a16:colId xmlns:a16="http://schemas.microsoft.com/office/drawing/2014/main" val="3179342314"/>
                    </a:ext>
                  </a:extLst>
                </a:gridCol>
                <a:gridCol w="3522134">
                  <a:extLst>
                    <a:ext uri="{9D8B030D-6E8A-4147-A177-3AD203B41FA5}">
                      <a16:colId xmlns:a16="http://schemas.microsoft.com/office/drawing/2014/main" val="1231201351"/>
                    </a:ext>
                  </a:extLst>
                </a:gridCol>
              </a:tblGrid>
              <a:tr h="370840">
                <a:tc>
                  <a:txBody>
                    <a:bodyPr/>
                    <a:lstStyle/>
                    <a:p>
                      <a:r>
                        <a:rPr lang="en-US" sz="1400" dirty="0"/>
                        <a:t>Problem Subvariant</a:t>
                      </a:r>
                    </a:p>
                  </a:txBody>
                  <a:tcPr/>
                </a:tc>
                <a:tc>
                  <a:txBody>
                    <a:bodyPr/>
                    <a:lstStyle/>
                    <a:p>
                      <a:r>
                        <a:rPr lang="en-US" sz="1400" dirty="0"/>
                        <a:t>I. Periodic</a:t>
                      </a:r>
                    </a:p>
                  </a:txBody>
                  <a:tcPr/>
                </a:tc>
                <a:tc>
                  <a:txBody>
                    <a:bodyPr/>
                    <a:lstStyle/>
                    <a:p>
                      <a:r>
                        <a:rPr lang="en-US" sz="1400" dirty="0"/>
                        <a:t>II. Aperiodic</a:t>
                      </a:r>
                    </a:p>
                  </a:txBody>
                  <a:tcPr/>
                </a:tc>
                <a:extLst>
                  <a:ext uri="{0D108BD9-81ED-4DB2-BD59-A6C34878D82A}">
                    <a16:rowId xmlns:a16="http://schemas.microsoft.com/office/drawing/2014/main" val="402894313"/>
                  </a:ext>
                </a:extLst>
              </a:tr>
              <a:tr h="370840">
                <a:tc gridSpan="3">
                  <a:txBody>
                    <a:bodyPr/>
                    <a:lstStyle/>
                    <a:p>
                      <a:r>
                        <a:rPr lang="en-US" sz="1400" i="1" dirty="0"/>
                        <a:t>Tasks for IDC Device</a:t>
                      </a:r>
                    </a:p>
                  </a:txBody>
                  <a:tcPr anchor="ctr"/>
                </a:tc>
                <a:tc hMerge="1">
                  <a:txBody>
                    <a:bodyPr/>
                    <a:lstStyle/>
                    <a:p>
                      <a:endParaRPr lang="en-US" dirty="0">
                        <a:solidFill>
                          <a:schemeClr val="bg1">
                            <a:lumMod val="50000"/>
                          </a:schemeClr>
                        </a:solidFill>
                      </a:endParaRPr>
                    </a:p>
                  </a:txBody>
                  <a:tcPr anchor="ctr"/>
                </a:tc>
                <a:tc hMerge="1">
                  <a:txBody>
                    <a:bodyPr/>
                    <a:lstStyle/>
                    <a:p>
                      <a:endParaRPr lang="en-US" dirty="0"/>
                    </a:p>
                  </a:txBody>
                  <a:tcPr anchor="ctr"/>
                </a:tc>
                <a:extLst>
                  <a:ext uri="{0D108BD9-81ED-4DB2-BD59-A6C34878D82A}">
                    <a16:rowId xmlns:a16="http://schemas.microsoft.com/office/drawing/2014/main" val="4037827164"/>
                  </a:ext>
                </a:extLst>
              </a:tr>
              <a:tr h="370840">
                <a:tc>
                  <a:txBody>
                    <a:bodyPr/>
                    <a:lstStyle/>
                    <a:p>
                      <a:r>
                        <a:rPr lang="en-US" sz="1400" dirty="0"/>
                        <a:t>A. Same wireless resources</a:t>
                      </a:r>
                    </a:p>
                  </a:txBody>
                  <a:tcPr anchor="ctr"/>
                </a:tc>
                <a:tc>
                  <a:txBody>
                    <a:bodyPr/>
                    <a:lstStyle/>
                    <a:p>
                      <a:r>
                        <a:rPr lang="en-US" sz="1400" dirty="0">
                          <a:solidFill>
                            <a:schemeClr val="bg1">
                              <a:lumMod val="50000"/>
                            </a:schemeClr>
                          </a:solidFill>
                        </a:rPr>
                        <a:t>Send SCS( QC( </a:t>
                      </a:r>
                      <a:r>
                        <a:rPr lang="en-US" sz="1400" dirty="0" err="1">
                          <a:solidFill>
                            <a:schemeClr val="bg1">
                              <a:lumMod val="50000"/>
                            </a:schemeClr>
                          </a:solidFill>
                        </a:rPr>
                        <a:t>ControlInfo</a:t>
                      </a:r>
                      <a:r>
                        <a:rPr lang="en-US" sz="1400" dirty="0">
                          <a:solidFill>
                            <a:schemeClr val="bg1">
                              <a:lumMod val="50000"/>
                            </a:schemeClr>
                          </a:solidFill>
                        </a:rPr>
                        <a:t>(</a:t>
                      </a:r>
                      <a:r>
                        <a:rPr lang="en-US" sz="1400" dirty="0"/>
                        <a:t>TID, UP</a:t>
                      </a:r>
                      <a:r>
                        <a:rPr lang="en-US" sz="1400" dirty="0">
                          <a:solidFill>
                            <a:schemeClr val="bg1">
                              <a:lumMod val="50000"/>
                            </a:schemeClr>
                          </a:solidFill>
                        </a:rPr>
                        <a:t>), </a:t>
                      </a:r>
                      <a:r>
                        <a:rPr lang="en-US" sz="1400" dirty="0" err="1">
                          <a:solidFill>
                            <a:schemeClr val="bg1">
                              <a:lumMod val="50000"/>
                            </a:schemeClr>
                          </a:solidFill>
                        </a:rPr>
                        <a:t>MediumTime</a:t>
                      </a:r>
                      <a:r>
                        <a:rPr lang="en-US" sz="1400" dirty="0">
                          <a:solidFill>
                            <a:schemeClr val="bg1">
                              <a:lumMod val="50000"/>
                            </a:schemeClr>
                          </a:solidFill>
                        </a:rPr>
                        <a:t>) </a:t>
                      </a:r>
                      <a:r>
                        <a:rPr kumimoji="0" lang="en-US" sz="1400" i="0" u="none" strike="noStrike" kern="1200" cap="none" normalizeH="0" baseline="0" dirty="0">
                          <a:ln>
                            <a:noFill/>
                          </a:ln>
                          <a:solidFill>
                            <a:schemeClr val="accent2"/>
                          </a:solidFill>
                          <a:effectLst/>
                          <a:latin typeface="+mn-lt"/>
                          <a:ea typeface="+mn-ea"/>
                          <a:cs typeface="+mn-cs"/>
                          <a:sym typeface="Wingdings" panose="05000000000000000000" pitchFamily="2" charset="2"/>
                        </a:rPr>
                        <a:t></a:t>
                      </a:r>
                      <a:endParaRPr lang="en-US" sz="1400" dirty="0">
                        <a:solidFill>
                          <a:schemeClr val="bg1">
                            <a:lumMod val="50000"/>
                          </a:schemeClr>
                        </a:solidFill>
                      </a:endParaRPr>
                    </a:p>
                  </a:txBody>
                  <a:tcPr anchor="ctr"/>
                </a:tc>
                <a:tc>
                  <a:txBody>
                    <a:bodyPr/>
                    <a:lstStyle/>
                    <a:p>
                      <a:r>
                        <a:rPr lang="en-US" sz="1400" dirty="0">
                          <a:solidFill>
                            <a:schemeClr val="bg1">
                              <a:lumMod val="50000"/>
                            </a:schemeClr>
                          </a:solidFill>
                        </a:rPr>
                        <a:t>EDCA contention according to </a:t>
                      </a:r>
                      <a:r>
                        <a:rPr lang="en-US" sz="1400" dirty="0"/>
                        <a:t>AC </a:t>
                      </a:r>
                      <a:r>
                        <a:rPr kumimoji="0" lang="en-US" sz="1400" i="0" u="none" strike="noStrike" kern="1200" cap="none" normalizeH="0" baseline="0" dirty="0">
                          <a:ln>
                            <a:noFill/>
                          </a:ln>
                          <a:solidFill>
                            <a:schemeClr val="accent2"/>
                          </a:solidFill>
                          <a:effectLst/>
                          <a:latin typeface="+mn-lt"/>
                          <a:ea typeface="+mn-ea"/>
                          <a:cs typeface="+mn-cs"/>
                          <a:sym typeface="Wingdings" panose="05000000000000000000" pitchFamily="2" charset="2"/>
                        </a:rPr>
                        <a:t></a:t>
                      </a:r>
                      <a:endParaRPr lang="en-US" sz="1400" dirty="0"/>
                    </a:p>
                    <a:p>
                      <a:r>
                        <a:rPr lang="en-US" sz="1400" dirty="0"/>
                        <a:t>// </a:t>
                      </a:r>
                      <a:r>
                        <a:rPr lang="en-US" sz="1400" b="1" dirty="0"/>
                        <a:t>? </a:t>
                      </a:r>
                      <a:r>
                        <a:rPr lang="en-US" sz="1400" dirty="0"/>
                        <a:t>Priority-based LBT </a:t>
                      </a:r>
                      <a:r>
                        <a:rPr lang="en-US" sz="1400" dirty="0" err="1"/>
                        <a:t>etc</a:t>
                      </a:r>
                      <a:r>
                        <a:rPr lang="en-US" sz="1400" dirty="0"/>
                        <a:t> for non-802.11 systems</a:t>
                      </a:r>
                    </a:p>
                  </a:txBody>
                  <a:tcPr anchor="ctr"/>
                </a:tc>
                <a:extLst>
                  <a:ext uri="{0D108BD9-81ED-4DB2-BD59-A6C34878D82A}">
                    <a16:rowId xmlns:a16="http://schemas.microsoft.com/office/drawing/2014/main" val="225689114"/>
                  </a:ext>
                </a:extLst>
              </a:tr>
              <a:tr h="370840">
                <a:tc>
                  <a:txBody>
                    <a:bodyPr/>
                    <a:lstStyle/>
                    <a:p>
                      <a:r>
                        <a:rPr lang="en-US" sz="1400" dirty="0"/>
                        <a:t>B. Nearby wireless resources + unshared device resources</a:t>
                      </a:r>
                    </a:p>
                  </a:txBody>
                  <a:tcPr anchor="ctr"/>
                </a:tc>
                <a:tc rowSpan="2">
                  <a:txBody>
                    <a:bodyPr/>
                    <a:lstStyle/>
                    <a:p>
                      <a:r>
                        <a:rPr lang="en-US" sz="1400" dirty="0">
                          <a:solidFill>
                            <a:schemeClr val="bg1">
                              <a:lumMod val="50000"/>
                            </a:schemeClr>
                          </a:solidFill>
                        </a:rPr>
                        <a:t>Proposals towards:</a:t>
                      </a:r>
                    </a:p>
                    <a:p>
                      <a:r>
                        <a:rPr lang="en-US" sz="1400" dirty="0">
                          <a:solidFill>
                            <a:schemeClr val="bg1">
                              <a:lumMod val="50000"/>
                            </a:schemeClr>
                          </a:solidFill>
                        </a:rPr>
                        <a:t>- P2P TWT</a:t>
                      </a:r>
                      <a:r>
                        <a:rPr lang="en-US" sz="1400" dirty="0"/>
                        <a:t> // </a:t>
                      </a:r>
                      <a:r>
                        <a:rPr lang="en-US" sz="1400" dirty="0">
                          <a:sym typeface="Wingdings" panose="05000000000000000000" pitchFamily="2" charset="2"/>
                        </a:rPr>
                        <a:t> </a:t>
                      </a:r>
                      <a:r>
                        <a:rPr lang="en-US" sz="1400" dirty="0"/>
                        <a:t>Missing priority information and negotiation</a:t>
                      </a:r>
                    </a:p>
                  </a:txBody>
                  <a:tcPr anchor="ctr"/>
                </a:tc>
                <a:tc rowSpan="2">
                  <a:txBody>
                    <a:bodyPr/>
                    <a:lstStyle/>
                    <a:p>
                      <a:r>
                        <a:rPr lang="en-US" sz="1400" dirty="0">
                          <a:solidFill>
                            <a:schemeClr val="bg1">
                              <a:lumMod val="50000"/>
                            </a:schemeClr>
                          </a:solidFill>
                        </a:rPr>
                        <a:t>Proposals towards:</a:t>
                      </a:r>
                    </a:p>
                    <a:p>
                      <a:r>
                        <a:rPr lang="en-US" sz="1400" dirty="0">
                          <a:solidFill>
                            <a:schemeClr val="bg1">
                              <a:lumMod val="50000"/>
                            </a:schemeClr>
                          </a:solidFill>
                        </a:rPr>
                        <a:t>- Send Initial control frame indicating start of upcoming unavailability [+ duration], and/or</a:t>
                      </a:r>
                    </a:p>
                    <a:p>
                      <a:r>
                        <a:rPr lang="en-US" sz="1400" dirty="0">
                          <a:solidFill>
                            <a:schemeClr val="bg1">
                              <a:lumMod val="50000"/>
                            </a:schemeClr>
                          </a:solidFill>
                        </a:rPr>
                        <a:t>- Send Control response frame indicating start of upcoming unavailability [+ duration]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 </a:t>
                      </a:r>
                      <a:r>
                        <a:rPr lang="en-US" sz="1400" dirty="0">
                          <a:sym typeface="Wingdings" panose="05000000000000000000" pitchFamily="2" charset="2"/>
                        </a:rPr>
                        <a:t> </a:t>
                      </a:r>
                      <a:r>
                        <a:rPr lang="en-US" sz="1400" dirty="0"/>
                        <a:t>Both missing priority information</a:t>
                      </a:r>
                    </a:p>
                  </a:txBody>
                  <a:tcPr anchor="ctr"/>
                </a:tc>
                <a:extLst>
                  <a:ext uri="{0D108BD9-81ED-4DB2-BD59-A6C34878D82A}">
                    <a16:rowId xmlns:a16="http://schemas.microsoft.com/office/drawing/2014/main" val="1958828126"/>
                  </a:ext>
                </a:extLst>
              </a:tr>
              <a:tr h="370840">
                <a:tc>
                  <a:txBody>
                    <a:bodyPr/>
                    <a:lstStyle/>
                    <a:p>
                      <a:r>
                        <a:rPr lang="en-US" sz="1400" dirty="0"/>
                        <a:t>C. Different wireless resources with shared device resources</a:t>
                      </a:r>
                    </a:p>
                  </a:txBody>
                  <a:tcPr anchor="ctr"/>
                </a:tc>
                <a:tc vMerge="1">
                  <a:txBody>
                    <a:bodyPr/>
                    <a:lstStyle/>
                    <a:p>
                      <a:endParaRPr dirty="0"/>
                    </a:p>
                  </a:txBody>
                  <a:tcPr/>
                </a:tc>
                <a:tc vMerge="1">
                  <a:txBody>
                    <a:bodyPr/>
                    <a:lstStyle/>
                    <a:p>
                      <a:endParaRPr lang="en-US" dirty="0"/>
                    </a:p>
                  </a:txBody>
                  <a:tcPr/>
                </a:tc>
                <a:extLst>
                  <a:ext uri="{0D108BD9-81ED-4DB2-BD59-A6C34878D82A}">
                    <a16:rowId xmlns:a16="http://schemas.microsoft.com/office/drawing/2014/main" val="1510173793"/>
                  </a:ext>
                </a:extLst>
              </a:tr>
              <a:tr h="370840">
                <a:tc gridSpan="3">
                  <a:txBody>
                    <a:bodyPr/>
                    <a:lstStyle/>
                    <a:p>
                      <a:r>
                        <a:rPr lang="en-US" sz="1400" i="1" dirty="0"/>
                        <a:t>Tasks for Serving Device</a:t>
                      </a:r>
                    </a:p>
                  </a:txBody>
                  <a:tcPr anchor="ctr"/>
                </a:tc>
                <a:tc hMerge="1">
                  <a:txBody>
                    <a:bodyPr/>
                    <a:lstStyle/>
                    <a:p>
                      <a:endParaRPr lang="en-US" dirty="0"/>
                    </a:p>
                  </a:txBody>
                  <a:tcPr anchor="ctr"/>
                </a:tc>
                <a:tc hMerge="1">
                  <a:txBody>
                    <a:bodyPr/>
                    <a:lstStyle/>
                    <a:p>
                      <a:endParaRPr lang="en-US" dirty="0"/>
                    </a:p>
                  </a:txBody>
                  <a:tcPr anchor="ctr"/>
                </a:tc>
                <a:extLst>
                  <a:ext uri="{0D108BD9-81ED-4DB2-BD59-A6C34878D82A}">
                    <a16:rowId xmlns:a16="http://schemas.microsoft.com/office/drawing/2014/main" val="3210832092"/>
                  </a:ext>
                </a:extLst>
              </a:tr>
              <a:tr h="370840">
                <a:tc>
                  <a:txBody>
                    <a:bodyPr/>
                    <a:lstStyle/>
                    <a:p>
                      <a:r>
                        <a:rPr lang="en-US" sz="1400" dirty="0"/>
                        <a:t>A. Same wireless resources</a:t>
                      </a:r>
                    </a:p>
                  </a:txBody>
                  <a:tcPr anchor="ctr"/>
                </a:tc>
                <a:tc>
                  <a:txBody>
                    <a:bodyPr/>
                    <a:lstStyle/>
                    <a:p>
                      <a:r>
                        <a:rPr lang="en-US" sz="1400" dirty="0">
                          <a:solidFill>
                            <a:schemeClr val="bg1">
                              <a:lumMod val="50000"/>
                            </a:schemeClr>
                          </a:solidFill>
                        </a:rPr>
                        <a:t>After the SCS negotiation converges, issue regular TXS, according to priority</a:t>
                      </a:r>
                    </a:p>
                  </a:txBody>
                  <a:tcPr anchor="ctr"/>
                </a:tc>
                <a:tc rowSpan="3">
                  <a:txBody>
                    <a:bodyPr/>
                    <a:lstStyle/>
                    <a:p>
                      <a:r>
                        <a:rPr lang="en-US" sz="1400" dirty="0">
                          <a:solidFill>
                            <a:schemeClr val="bg1">
                              <a:lumMod val="50000"/>
                            </a:schemeClr>
                          </a:solidFill>
                        </a:rPr>
                        <a:t>Proposals towards:</a:t>
                      </a:r>
                    </a:p>
                    <a:p>
                      <a:r>
                        <a:rPr lang="en-US" sz="1400" dirty="0">
                          <a:solidFill>
                            <a:schemeClr val="bg1">
                              <a:lumMod val="50000"/>
                            </a:schemeClr>
                          </a:solidFill>
                        </a:rPr>
                        <a:t>- IDC session </a:t>
                      </a:r>
                      <a:r>
                        <a:rPr lang="en-US" sz="1400" dirty="0" err="1">
                          <a:solidFill>
                            <a:schemeClr val="bg1">
                              <a:lumMod val="50000"/>
                            </a:schemeClr>
                          </a:solidFill>
                        </a:rPr>
                        <a:t>start+stop</a:t>
                      </a:r>
                      <a:r>
                        <a:rPr lang="en-US" sz="1400" dirty="0">
                          <a:solidFill>
                            <a:schemeClr val="bg1">
                              <a:lumMod val="50000"/>
                            </a:schemeClr>
                          </a:solidFill>
                        </a:rPr>
                        <a:t>. During the session, non-IDC peer starts with an ICF+CRF</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lumMod val="50000"/>
                            </a:schemeClr>
                          </a:solidFill>
                        </a:rPr>
                        <a:t>Data(QoS Control(</a:t>
                      </a:r>
                      <a:r>
                        <a:rPr lang="en-US" sz="1400" dirty="0"/>
                        <a:t>TID</a:t>
                      </a:r>
                      <a:r>
                        <a:rPr lang="en-US" sz="1400" dirty="0">
                          <a:solidFill>
                            <a:schemeClr val="bg1">
                              <a:lumMod val="50000"/>
                            </a:schemeClr>
                          </a:solidFill>
                        </a:rPr>
                        <a:t>)) is available but is later – ICF is better. </a:t>
                      </a:r>
                      <a:r>
                        <a:rPr lang="en-US" sz="1400" dirty="0">
                          <a:solidFill>
                            <a:schemeClr val="tx1"/>
                          </a:solidFill>
                        </a:rPr>
                        <a:t>// </a:t>
                      </a:r>
                      <a:r>
                        <a:rPr lang="en-US" sz="1400" dirty="0">
                          <a:sym typeface="Wingdings" panose="05000000000000000000" pitchFamily="2" charset="2"/>
                        </a:rPr>
                        <a:t> </a:t>
                      </a:r>
                      <a:r>
                        <a:rPr lang="en-US" sz="1400" dirty="0"/>
                        <a:t>Non-IDC Peer’s ICF is missing TXOP priority. </a:t>
                      </a:r>
                    </a:p>
                    <a:p>
                      <a:endParaRPr lang="en-US" sz="1400" dirty="0"/>
                    </a:p>
                  </a:txBody>
                  <a:tcPr anchor="ctr"/>
                </a:tc>
                <a:extLst>
                  <a:ext uri="{0D108BD9-81ED-4DB2-BD59-A6C34878D82A}">
                    <a16:rowId xmlns:a16="http://schemas.microsoft.com/office/drawing/2014/main" val="1434156844"/>
                  </a:ext>
                </a:extLst>
              </a:tr>
              <a:tr h="370840">
                <a:tc>
                  <a:txBody>
                    <a:bodyPr/>
                    <a:lstStyle/>
                    <a:p>
                      <a:r>
                        <a:rPr lang="en-US" sz="1400" dirty="0"/>
                        <a:t>B. Nearby wireless resources + unshared device resources</a:t>
                      </a:r>
                    </a:p>
                  </a:txBody>
                  <a:tcPr anchor="ctr"/>
                </a:tc>
                <a:tc rowSpan="2">
                  <a:txBody>
                    <a:bodyPr/>
                    <a:lstStyle/>
                    <a:p>
                      <a:r>
                        <a:rPr lang="en-US" sz="1400" dirty="0">
                          <a:solidFill>
                            <a:schemeClr val="tx1"/>
                          </a:solidFill>
                        </a:rPr>
                        <a:t>// </a:t>
                      </a:r>
                      <a:r>
                        <a:rPr lang="en-US" sz="1400" dirty="0">
                          <a:sym typeface="Wingdings" panose="05000000000000000000" pitchFamily="2" charset="2"/>
                        </a:rPr>
                        <a:t> </a:t>
                      </a:r>
                      <a:r>
                        <a:rPr lang="en-US" sz="1400" dirty="0">
                          <a:solidFill>
                            <a:schemeClr val="tx1"/>
                          </a:solidFill>
                        </a:rPr>
                        <a:t>Current P2P TWT requirements are missing priority-based arbitration</a:t>
                      </a:r>
                    </a:p>
                    <a:p>
                      <a:r>
                        <a:rPr lang="en-US" sz="1400" dirty="0">
                          <a:solidFill>
                            <a:schemeClr val="bg1">
                              <a:lumMod val="50000"/>
                            </a:schemeClr>
                          </a:solidFill>
                        </a:rPr>
                        <a:t>Otherwise, should honor accepted P2P TWT SPs</a:t>
                      </a:r>
                    </a:p>
                  </a:txBody>
                  <a:tcPr anchor="ctr"/>
                </a:tc>
                <a:tc vMerge="1">
                  <a:txBody>
                    <a:bodyPr/>
                    <a:lstStyle/>
                    <a:p>
                      <a:endParaRPr dirty="0"/>
                    </a:p>
                  </a:txBody>
                  <a:tcPr anchor="ctr"/>
                </a:tc>
                <a:extLst>
                  <a:ext uri="{0D108BD9-81ED-4DB2-BD59-A6C34878D82A}">
                    <a16:rowId xmlns:a16="http://schemas.microsoft.com/office/drawing/2014/main" val="419000889"/>
                  </a:ext>
                </a:extLst>
              </a:tr>
              <a:tr h="370840">
                <a:tc>
                  <a:txBody>
                    <a:bodyPr/>
                    <a:lstStyle/>
                    <a:p>
                      <a:r>
                        <a:rPr lang="en-US" sz="1400" dirty="0"/>
                        <a:t>C. Different wireless resources with shared device resources</a:t>
                      </a:r>
                    </a:p>
                  </a:txBody>
                  <a:tcPr anchor="ctr"/>
                </a:tc>
                <a:tc vMerge="1">
                  <a:txBody>
                    <a:bodyPr/>
                    <a:lstStyle/>
                    <a:p>
                      <a:endParaRPr lang="en-US" sz="1400" dirty="0"/>
                    </a:p>
                  </a:txBody>
                  <a:tcPr anchor="ctr"/>
                </a:tc>
                <a:tc vMerge="1">
                  <a:txBody>
                    <a:bodyPr/>
                    <a:lstStyle/>
                    <a:p>
                      <a:endParaRPr lang="en-US" dirty="0"/>
                    </a:p>
                  </a:txBody>
                  <a:tcPr anchor="ctr"/>
                </a:tc>
                <a:extLst>
                  <a:ext uri="{0D108BD9-81ED-4DB2-BD59-A6C34878D82A}">
                    <a16:rowId xmlns:a16="http://schemas.microsoft.com/office/drawing/2014/main" val="2067532262"/>
                  </a:ext>
                </a:extLst>
              </a:tr>
            </a:tbl>
          </a:graphicData>
        </a:graphic>
      </p:graphicFrame>
    </p:spTree>
    <p:extLst>
      <p:ext uri="{BB962C8B-B14F-4D97-AF65-F5344CB8AC3E}">
        <p14:creationId xmlns:p14="http://schemas.microsoft.com/office/powerpoint/2010/main" val="2188475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1115E-3788-09B8-13AC-9C5CB3A27827}"/>
              </a:ext>
            </a:extLst>
          </p:cNvPr>
          <p:cNvSpPr>
            <a:spLocks noGrp="1"/>
          </p:cNvSpPr>
          <p:nvPr>
            <p:ph type="title"/>
          </p:nvPr>
        </p:nvSpPr>
        <p:spPr/>
        <p:txBody>
          <a:bodyPr/>
          <a:lstStyle/>
          <a:p>
            <a:r>
              <a:rPr lang="en-US" dirty="0"/>
              <a:t>Two New Parameters need to be Signaling</a:t>
            </a:r>
          </a:p>
        </p:txBody>
      </p:sp>
      <p:sp>
        <p:nvSpPr>
          <p:cNvPr id="3" name="Content Placeholder 2">
            <a:extLst>
              <a:ext uri="{FF2B5EF4-FFF2-40B4-BE49-F238E27FC236}">
                <a16:creationId xmlns:a16="http://schemas.microsoft.com/office/drawing/2014/main" id="{3C193568-C78A-D6F4-57D2-DE936D562CF2}"/>
              </a:ext>
            </a:extLst>
          </p:cNvPr>
          <p:cNvSpPr>
            <a:spLocks noGrp="1"/>
          </p:cNvSpPr>
          <p:nvPr>
            <p:ph idx="1"/>
          </p:nvPr>
        </p:nvSpPr>
        <p:spPr>
          <a:xfrm>
            <a:off x="914400" y="1828799"/>
            <a:ext cx="10363200" cy="4646613"/>
          </a:xfrm>
        </p:spPr>
        <p:txBody>
          <a:bodyPr/>
          <a:lstStyle/>
          <a:p>
            <a:r>
              <a:rPr lang="en-US" dirty="0"/>
              <a:t>AC / UP / TID to indicate priority of the unavailability activity (e.g., 2-4 bits)</a:t>
            </a:r>
          </a:p>
          <a:p>
            <a:pPr lvl="1"/>
            <a:r>
              <a:rPr lang="en-US" dirty="0"/>
              <a:t>Or priority needed to </a:t>
            </a:r>
            <a:r>
              <a:rPr lang="en-US" i="1" dirty="0"/>
              <a:t>interrupt</a:t>
            </a:r>
            <a:r>
              <a:rPr lang="en-US" dirty="0"/>
              <a:t> the unavailability activity</a:t>
            </a:r>
          </a:p>
          <a:p>
            <a:pPr lvl="1"/>
            <a:r>
              <a:rPr lang="en-US" dirty="0"/>
              <a:t>Priority values can be mapped to a nominal expiry imminence time, for non-data services such as ranging</a:t>
            </a:r>
          </a:p>
          <a:p>
            <a:r>
              <a:rPr lang="en-US" dirty="0" err="1"/>
              <a:t>Interruptibility</a:t>
            </a:r>
            <a:r>
              <a:rPr lang="en-US" dirty="0"/>
              <a:t> of IDC activity following slide 4 (e.g., 0-3 bits)</a:t>
            </a:r>
          </a:p>
          <a:p>
            <a:pPr marL="525780" lvl="1" indent="-342900">
              <a:buFont typeface="+mj-lt"/>
              <a:buAutoNum type="arabicPeriod"/>
            </a:pPr>
            <a:r>
              <a:rPr lang="en-US" dirty="0"/>
              <a:t>Not possible (then AC/UP/TID is reserved), or</a:t>
            </a:r>
          </a:p>
          <a:p>
            <a:pPr marL="525780" lvl="1" indent="-342900">
              <a:buFont typeface="+mj-lt"/>
              <a:buAutoNum type="arabicPeriod"/>
            </a:pPr>
            <a:r>
              <a:rPr lang="en-US" dirty="0"/>
              <a:t>Interruptible when the TXOP of the serving, higher priority traffic has already started and IDC device does not need to respond, or</a:t>
            </a:r>
          </a:p>
          <a:p>
            <a:pPr marL="525780" lvl="1" indent="-342900">
              <a:buFont typeface="+mj-lt"/>
              <a:buAutoNum type="arabicPeriod"/>
            </a:pPr>
            <a:r>
              <a:rPr lang="en-US" dirty="0"/>
              <a:t>Interruptible when the TXOP of the serving, higher priority traffic has already started. The IDC device is able to respond, or</a:t>
            </a:r>
          </a:p>
          <a:p>
            <a:pPr marL="525780" lvl="1" indent="-342900">
              <a:buFont typeface="+mj-lt"/>
              <a:buAutoNum type="arabicPeriod"/>
            </a:pPr>
            <a:r>
              <a:rPr lang="en-US" dirty="0"/>
              <a:t>Interruptible when the recipient does not need to respond, for any priority of serving traffic starting at any time (AC/UP/TID is reserved), or</a:t>
            </a:r>
          </a:p>
          <a:p>
            <a:pPr marL="525780" lvl="1" indent="-342900">
              <a:buFont typeface="+mj-lt"/>
              <a:buAutoNum type="arabicPeriod"/>
            </a:pPr>
            <a:r>
              <a:rPr lang="en-US" dirty="0"/>
              <a:t>Interruptible for serving, higher priority traffic starting at any time, or</a:t>
            </a:r>
          </a:p>
          <a:p>
            <a:pPr marL="525780" lvl="1" indent="-342900">
              <a:buFont typeface="+mj-lt"/>
              <a:buAutoNum type="arabicPeriod"/>
            </a:pPr>
            <a:r>
              <a:rPr lang="en-US" dirty="0"/>
              <a:t>Interruptible for either 4 or 5.</a:t>
            </a:r>
          </a:p>
          <a:p>
            <a:pPr lvl="1"/>
            <a:r>
              <a:rPr lang="en-US" dirty="0"/>
              <a:t>Max compression: no bits are allocated for </a:t>
            </a:r>
            <a:r>
              <a:rPr lang="en-US" dirty="0" err="1"/>
              <a:t>interruptibility</a:t>
            </a:r>
            <a:r>
              <a:rPr lang="en-US" dirty="0"/>
              <a:t>, then AC / UP / TID indicates priority needed to interrupt the unavailability activity at (say) “6”) but sending highest priority AC / UP / TID means “1”</a:t>
            </a:r>
          </a:p>
          <a:p>
            <a:r>
              <a:rPr lang="en-US" dirty="0"/>
              <a:t>i.e., 2 – 7 bits; less than 1 octet</a:t>
            </a:r>
          </a:p>
        </p:txBody>
      </p:sp>
      <p:sp>
        <p:nvSpPr>
          <p:cNvPr id="4" name="Slide Number Placeholder 3">
            <a:extLst>
              <a:ext uri="{FF2B5EF4-FFF2-40B4-BE49-F238E27FC236}">
                <a16:creationId xmlns:a16="http://schemas.microsoft.com/office/drawing/2014/main" id="{B14971D3-9999-1136-B222-6BFA22FA70F3}"/>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5FCC909A-F664-84D1-0DC5-E88603BF1047}"/>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957477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83334-54FE-25E9-BC88-50934D87CCCB}"/>
              </a:ext>
            </a:extLst>
          </p:cNvPr>
          <p:cNvSpPr>
            <a:spLocks noGrp="1"/>
          </p:cNvSpPr>
          <p:nvPr>
            <p:ph type="title"/>
          </p:nvPr>
        </p:nvSpPr>
        <p:spPr/>
        <p:txBody>
          <a:bodyPr/>
          <a:lstStyle/>
          <a:p>
            <a:r>
              <a:rPr lang="en-US" dirty="0"/>
              <a:t>To round out the toolset, these parameters need multiple containers</a:t>
            </a:r>
          </a:p>
        </p:txBody>
      </p:sp>
      <p:sp>
        <p:nvSpPr>
          <p:cNvPr id="3" name="Content Placeholder 2">
            <a:extLst>
              <a:ext uri="{FF2B5EF4-FFF2-40B4-BE49-F238E27FC236}">
                <a16:creationId xmlns:a16="http://schemas.microsoft.com/office/drawing/2014/main" id="{ED1A5BAA-7D67-0ABF-ED35-DE303422C4D8}"/>
              </a:ext>
            </a:extLst>
          </p:cNvPr>
          <p:cNvSpPr>
            <a:spLocks noGrp="1"/>
          </p:cNvSpPr>
          <p:nvPr>
            <p:ph idx="1"/>
          </p:nvPr>
        </p:nvSpPr>
        <p:spPr>
          <a:xfrm>
            <a:off x="902368" y="1447799"/>
            <a:ext cx="10363200" cy="5027613"/>
          </a:xfrm>
        </p:spPr>
        <p:txBody>
          <a:bodyPr/>
          <a:lstStyle/>
          <a:p>
            <a:r>
              <a:rPr lang="en-US" dirty="0"/>
              <a:t>ICF (BSRP GI3) sent by IDC device</a:t>
            </a:r>
          </a:p>
          <a:p>
            <a:pPr lvl="1"/>
            <a:r>
              <a:rPr lang="en-US" dirty="0"/>
              <a:t>Included alongside new time fields</a:t>
            </a:r>
          </a:p>
          <a:p>
            <a:r>
              <a:rPr lang="en-US" dirty="0"/>
              <a:t>CRF (Multi-STA </a:t>
            </a:r>
            <a:r>
              <a:rPr lang="en-US" dirty="0" err="1"/>
              <a:t>BlockAck</a:t>
            </a:r>
            <a:r>
              <a:rPr lang="en-US" dirty="0"/>
              <a:t>) sent by IDC device</a:t>
            </a:r>
          </a:p>
          <a:p>
            <a:pPr lvl="1"/>
            <a:r>
              <a:rPr lang="en-US" dirty="0"/>
              <a:t>Included alongside new time fields</a:t>
            </a:r>
          </a:p>
          <a:p>
            <a:r>
              <a:rPr lang="en-US" dirty="0"/>
              <a:t>ICF sent by serving device (BSRP Trigger)</a:t>
            </a:r>
          </a:p>
          <a:p>
            <a:pPr lvl="1"/>
            <a:r>
              <a:rPr lang="en-US" dirty="0"/>
              <a:t>Depends on which frame is sent:</a:t>
            </a:r>
          </a:p>
          <a:p>
            <a:pPr lvl="2"/>
            <a:r>
              <a:rPr lang="en-US" dirty="0"/>
              <a:t>If MU-RTS then Special User Info field</a:t>
            </a:r>
            <a:r>
              <a:rPr lang="en-US" baseline="30000" dirty="0"/>
              <a:t>++ </a:t>
            </a:r>
          </a:p>
          <a:p>
            <a:pPr lvl="2"/>
            <a:r>
              <a:rPr lang="en-US" dirty="0"/>
              <a:t>If BSRP then many choices (and TID is already available)</a:t>
            </a:r>
          </a:p>
          <a:p>
            <a:pPr lvl="1"/>
            <a:r>
              <a:rPr lang="en-US" dirty="0"/>
              <a:t>// Also need a mgmt. frame exchange so Serving and IDC devices can negotiate the IDC session start + end</a:t>
            </a:r>
          </a:p>
          <a:p>
            <a:r>
              <a:rPr lang="en-US" dirty="0"/>
              <a:t>Channel Usage Request frame with a Channel Usage element with Usage Mode = 3 (for P2P TWT)</a:t>
            </a:r>
          </a:p>
          <a:p>
            <a:pPr lvl="1"/>
            <a:r>
              <a:rPr lang="en-US" dirty="0"/>
              <a:t>Most naturally signaled via a new element</a:t>
            </a:r>
          </a:p>
          <a:p>
            <a:pPr lvl="1"/>
            <a:r>
              <a:rPr lang="en-US" dirty="0"/>
              <a:t>Or possibly included via hacking the Channel Usage element </a:t>
            </a:r>
          </a:p>
          <a:p>
            <a:pPr lvl="2"/>
            <a:r>
              <a:rPr lang="en-US" dirty="0"/>
              <a:t>e.g., allocate a range of Usage Modes </a:t>
            </a:r>
          </a:p>
          <a:p>
            <a:pPr lvl="2"/>
            <a:r>
              <a:rPr lang="en-US" dirty="0"/>
              <a:t>e.g., assign a range of currently unassigned / unassignable values for the (operating class, channel number)</a:t>
            </a:r>
          </a:p>
          <a:p>
            <a:pPr lvl="1"/>
            <a:r>
              <a:rPr lang="en-US" dirty="0"/>
              <a:t>// Other concerns related to this protocol will be addressed in a separate presentation</a:t>
            </a:r>
          </a:p>
        </p:txBody>
      </p:sp>
      <p:sp>
        <p:nvSpPr>
          <p:cNvPr id="4" name="Slide Number Placeholder 3">
            <a:extLst>
              <a:ext uri="{FF2B5EF4-FFF2-40B4-BE49-F238E27FC236}">
                <a16:creationId xmlns:a16="http://schemas.microsoft.com/office/drawing/2014/main" id="{7C93C165-973F-231E-4427-31765F85B50E}"/>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dirty="0"/>
          </a:p>
        </p:txBody>
      </p:sp>
      <p:sp>
        <p:nvSpPr>
          <p:cNvPr id="5" name="Footer Placeholder 4">
            <a:extLst>
              <a:ext uri="{FF2B5EF4-FFF2-40B4-BE49-F238E27FC236}">
                <a16:creationId xmlns:a16="http://schemas.microsoft.com/office/drawing/2014/main" id="{8B152413-27D3-3819-B9B0-0F7F29A34A4A}"/>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384135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48F24-37C9-6810-DC63-ED1F3A11229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1B74639-93DA-0B04-4B4E-82AA46C43346}"/>
              </a:ext>
            </a:extLst>
          </p:cNvPr>
          <p:cNvSpPr>
            <a:spLocks noGrp="1"/>
          </p:cNvSpPr>
          <p:nvPr>
            <p:ph idx="1"/>
          </p:nvPr>
        </p:nvSpPr>
        <p:spPr>
          <a:xfrm>
            <a:off x="914400" y="1981200"/>
            <a:ext cx="10363200" cy="4267200"/>
          </a:xfrm>
        </p:spPr>
        <p:txBody>
          <a:bodyPr/>
          <a:lstStyle/>
          <a:p>
            <a:r>
              <a:rPr lang="en-US" dirty="0"/>
              <a:t>Balanced and informed In-Device Coexistence has strategic value to 802.11</a:t>
            </a:r>
          </a:p>
          <a:p>
            <a:r>
              <a:rPr lang="en-US" dirty="0"/>
              <a:t>There are many IDC scenarios …</a:t>
            </a:r>
          </a:p>
          <a:p>
            <a:pPr marL="525780" lvl="1" indent="-342900">
              <a:buFont typeface="+mj-lt"/>
              <a:buAutoNum type="alphaUcPeriod"/>
            </a:pPr>
            <a:r>
              <a:rPr lang="en-US" dirty="0"/>
              <a:t>Same wireless resources: one or the other service can proceed but not both at the same time</a:t>
            </a:r>
          </a:p>
          <a:p>
            <a:pPr marL="525780" lvl="1" indent="-342900">
              <a:buFont typeface="+mj-lt"/>
              <a:buAutoNum type="alphaUcPeriod"/>
            </a:pPr>
            <a:r>
              <a:rPr lang="en-US" dirty="0"/>
              <a:t>Nearby wireless resources with unshared device resources</a:t>
            </a:r>
          </a:p>
          <a:p>
            <a:pPr marL="525780" lvl="1" indent="-342900">
              <a:buFont typeface="+mj-lt"/>
              <a:buAutoNum type="alphaUcPeriod"/>
            </a:pPr>
            <a:r>
              <a:rPr lang="en-US" dirty="0"/>
              <a:t>Different wireless resources with shared device resources</a:t>
            </a:r>
          </a:p>
          <a:p>
            <a:r>
              <a:rPr lang="en-US" dirty="0"/>
              <a:t>… leading to different mitigations:</a:t>
            </a:r>
          </a:p>
          <a:p>
            <a:pPr lvl="1"/>
            <a:r>
              <a:rPr lang="en-US" dirty="0"/>
              <a:t>Working around the IDC activity whenever higher priority, or </a:t>
            </a:r>
          </a:p>
          <a:p>
            <a:pPr lvl="1"/>
            <a:r>
              <a:rPr lang="en-US" dirty="0"/>
              <a:t>Completing higher-priority serving TXOPs that started before the expected IDC activity</a:t>
            </a:r>
          </a:p>
          <a:p>
            <a:pPr lvl="1"/>
            <a:r>
              <a:rPr lang="en-US" dirty="0"/>
              <a:t>During RX+RX, if higher-priority serving TXOPs need to TX for success (e.g., control response), then allow the IDC device to defer / cancel the lower priority IDC activity according to policy</a:t>
            </a:r>
          </a:p>
          <a:p>
            <a:r>
              <a:rPr lang="en-US" dirty="0"/>
              <a:t>The signaling requirements are very modest (&lt; 1 octet)</a:t>
            </a:r>
          </a:p>
          <a:p>
            <a:pPr lvl="1"/>
            <a:r>
              <a:rPr lang="en-US" dirty="0"/>
              <a:t>Priority of the IDC activity (or what priority it would take for it to defer or cancel the IDC activity) </a:t>
            </a:r>
          </a:p>
          <a:p>
            <a:pPr lvl="1"/>
            <a:r>
              <a:rPr lang="en-US" dirty="0"/>
              <a:t>Under what circumstances the IDC activity can be performed in parallel / deferred / cancelled</a:t>
            </a:r>
          </a:p>
          <a:p>
            <a:r>
              <a:rPr lang="en-US" dirty="0"/>
              <a:t>The signaling requirements can be readily contained in the applicable control and mgmt. frames</a:t>
            </a:r>
          </a:p>
          <a:p>
            <a:endParaRPr lang="en-US" dirty="0"/>
          </a:p>
        </p:txBody>
      </p:sp>
      <p:sp>
        <p:nvSpPr>
          <p:cNvPr id="4" name="Slide Number Placeholder 3">
            <a:extLst>
              <a:ext uri="{FF2B5EF4-FFF2-40B4-BE49-F238E27FC236}">
                <a16:creationId xmlns:a16="http://schemas.microsoft.com/office/drawing/2014/main" id="{1DBB339C-91B3-6BBD-01B0-3E532503EBFB}"/>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dirty="0"/>
          </a:p>
        </p:txBody>
      </p:sp>
      <p:sp>
        <p:nvSpPr>
          <p:cNvPr id="5" name="Footer Placeholder 4">
            <a:extLst>
              <a:ext uri="{FF2B5EF4-FFF2-40B4-BE49-F238E27FC236}">
                <a16:creationId xmlns:a16="http://schemas.microsoft.com/office/drawing/2014/main" id="{A5BE2118-58D5-6A54-DAF3-626D0DB89DC5}"/>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698742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A7D50-6BF4-C766-9AA0-966EC854D571}"/>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EF60B4EA-3017-36A0-B6D8-6FE454300A44}"/>
              </a:ext>
            </a:extLst>
          </p:cNvPr>
          <p:cNvSpPr>
            <a:spLocks noGrp="1"/>
          </p:cNvSpPr>
          <p:nvPr>
            <p:ph idx="1"/>
          </p:nvPr>
        </p:nvSpPr>
        <p:spPr>
          <a:xfrm>
            <a:off x="914400" y="1981200"/>
            <a:ext cx="10668000" cy="4114800"/>
          </a:xfrm>
        </p:spPr>
        <p:txBody>
          <a:bodyPr/>
          <a:lstStyle/>
          <a:p>
            <a:pPr marL="0" indent="0">
              <a:buNone/>
            </a:pPr>
            <a:r>
              <a:rPr lang="en-US" dirty="0"/>
              <a:t>Do you support adding, to the SFD, the following text: </a:t>
            </a:r>
          </a:p>
          <a:p>
            <a:r>
              <a:rPr lang="en-US" dirty="0"/>
              <a:t>The 802.11bn amendment shall define signaling for IDC devices that signal unavailability for their serving link to further signal a) the priority of the unavailability activity and b) under what circumstances, if any, the IDC device is prepared to operate the serving link during the signaled unavailability.</a:t>
            </a:r>
          </a:p>
          <a:p>
            <a:pPr marL="0" indent="0">
              <a:buNone/>
            </a:pPr>
            <a:endParaRPr lang="en-US" dirty="0"/>
          </a:p>
          <a:p>
            <a:pPr marL="0" indent="0">
              <a:buNone/>
            </a:pPr>
            <a:r>
              <a:rPr lang="en-US" dirty="0"/>
              <a:t>Y / N/ A</a:t>
            </a:r>
          </a:p>
        </p:txBody>
      </p:sp>
      <p:sp>
        <p:nvSpPr>
          <p:cNvPr id="4" name="Slide Number Placeholder 3">
            <a:extLst>
              <a:ext uri="{FF2B5EF4-FFF2-40B4-BE49-F238E27FC236}">
                <a16:creationId xmlns:a16="http://schemas.microsoft.com/office/drawing/2014/main" id="{74D60E8D-DA8D-DACF-CF18-61306705E3D3}"/>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9</a:t>
            </a:fld>
            <a:endParaRPr lang="en-US" dirty="0"/>
          </a:p>
        </p:txBody>
      </p:sp>
      <p:sp>
        <p:nvSpPr>
          <p:cNvPr id="5" name="Footer Placeholder 4">
            <a:extLst>
              <a:ext uri="{FF2B5EF4-FFF2-40B4-BE49-F238E27FC236}">
                <a16:creationId xmlns:a16="http://schemas.microsoft.com/office/drawing/2014/main" id="{13535A1E-86C4-CC95-35AF-A1258F4850C0}"/>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0708942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1849</Words>
  <Application>Microsoft Office PowerPoint</Application>
  <PresentationFormat>Widescreen</PresentationFormat>
  <Paragraphs>197</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Wingdings</vt:lpstr>
      <vt:lpstr>802-11-Submission</vt:lpstr>
      <vt:lpstr>Providing Priority When Addressing IDC Issues</vt:lpstr>
      <vt:lpstr>Problem Statement: IDC happens, but Wi-Fi shouldn’t volunteer to become the “kick me” wireless technology[1]</vt:lpstr>
      <vt:lpstr>Many Problem Subvariants according to IDC source, use case and implementation</vt:lpstr>
      <vt:lpstr>There is no magic bullet to address all these problems, so we need a tool kit of partial solutions …</vt:lpstr>
      <vt:lpstr>… with protocol support</vt:lpstr>
      <vt:lpstr>Two New Parameters need to be Signaling</vt:lpstr>
      <vt:lpstr>To round out the toolset, these parameters need multiple containers</vt:lpstr>
      <vt:lpstr>Summary</vt:lpstr>
      <vt:lpstr>SP1</vt:lpstr>
      <vt:lpstr>Backup</vt:lpstr>
      <vt:lpstr>References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Providing Priority When Addressing IDC Issues</dc:title>
  <dc:creator/>
  <cp:keywords>24/1817</cp:keywords>
  <cp:lastModifiedBy/>
  <cp:revision>6</cp:revision>
  <dcterms:created xsi:type="dcterms:W3CDTF">2011-09-19T06:02:14Z</dcterms:created>
  <dcterms:modified xsi:type="dcterms:W3CDTF">2025-02-24T23:41:33Z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2025-02-20T16:32:34Z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2f6b4a44-8038-41bf-8d2b-d5954dbcb4e6</vt:lpwstr>
  </property>
  <property fmtid="{D5CDD505-2E9C-101B-9397-08002B2CF9AE}" pid="8" name="MSIP_Label_a189e4fd-a2fa-47bf-9b21-17f706ee2968_ContentBits">
    <vt:lpwstr>2</vt:lpwstr>
  </property>
  <property fmtid="{D5CDD505-2E9C-101B-9397-08002B2CF9AE}" pid="9" name="ClassificationContentMarkingFooterLocations">
    <vt:lpwstr>802-11-Submission:5</vt:lpwstr>
  </property>
  <property fmtid="{D5CDD505-2E9C-101B-9397-08002B2CF9AE}" pid="10" name="ClassificationContentMarkingFooterText">
    <vt:lpwstr>-</vt:lpwstr>
  </property>
</Properties>
</file>