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1236" r:id="rId3"/>
    <p:sldId id="5975" r:id="rId4"/>
    <p:sldId id="5976" r:id="rId5"/>
    <p:sldId id="5978" r:id="rId6"/>
    <p:sldId id="5977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FFDF"/>
    <a:srgbClr val="FF9900"/>
    <a:srgbClr val="D6D6F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2105" autoAdjust="0"/>
  </p:normalViewPr>
  <p:slideViewPr>
    <p:cSldViewPr>
      <p:cViewPr varScale="1">
        <p:scale>
          <a:sx n="86" d="100"/>
          <a:sy n="86" d="100"/>
        </p:scale>
        <p:origin x="135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71517" y="6475413"/>
            <a:ext cx="10724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15D3E1-569C-D84B-286A-D7450253E6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388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11/10/2024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71517" y="6475413"/>
            <a:ext cx="10724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4C9CB8-3141-CDD9-0529-1621B756E0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388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11/10/2024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388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11/10/2024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71517" y="6475413"/>
            <a:ext cx="10724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802.11-24/1811r0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Microsoft_Word_97_-_2003_Document.doc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sz="2800" dirty="0"/>
              <a:t>Frame Format Discussion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E142312-9B63-918B-A760-2E41F5690A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388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11/10/2024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B3B261A-37AE-0340-64C0-7A89C64468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704011"/>
              </p:ext>
            </p:extLst>
          </p:nvPr>
        </p:nvGraphicFramePr>
        <p:xfrm>
          <a:off x="866775" y="3114675"/>
          <a:ext cx="7077075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416937" imgH="3730033" progId="Word.Document.8">
                  <p:embed/>
                </p:oleObj>
              </mc:Choice>
              <mc:Fallback>
                <p:oleObj name="Document" r:id="rId2" imgW="8416937" imgH="3730033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3114675"/>
                        <a:ext cx="7077075" cy="3143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71100"/>
            <a:ext cx="7772400" cy="609600"/>
          </a:xfrm>
        </p:spPr>
        <p:txBody>
          <a:bodyPr/>
          <a:lstStyle/>
          <a:p>
            <a:r>
              <a:rPr lang="en-US" sz="2800" dirty="0"/>
              <a:t>Recap: 802.11 Frame Format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080700"/>
            <a:ext cx="8991600" cy="748100"/>
          </a:xfrm>
        </p:spPr>
        <p:txBody>
          <a:bodyPr/>
          <a:lstStyle/>
          <a:p>
            <a:r>
              <a:rPr lang="en-US" sz="1800" dirty="0"/>
              <a:t>The different versions of frame formats are defined in 802.11: PV0, PV1, WUR.</a:t>
            </a:r>
          </a:p>
          <a:p>
            <a:r>
              <a:rPr lang="en-US" sz="1800" dirty="0"/>
              <a:t>The frame of PV0 has the following format: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059A348-3598-B9AF-DBA2-3A3BDBB621B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388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11/10/2024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15CD53-7B14-A00C-0477-1FA4B6383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610" y="1996576"/>
            <a:ext cx="2931536" cy="920187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0D51FE5E-CF2A-767E-50FC-9AD22C74B56A}"/>
              </a:ext>
            </a:extLst>
          </p:cNvPr>
          <p:cNvGrpSpPr/>
          <p:nvPr/>
        </p:nvGrpSpPr>
        <p:grpSpPr>
          <a:xfrm>
            <a:off x="76200" y="1940527"/>
            <a:ext cx="2445355" cy="674688"/>
            <a:chOff x="125767" y="1580993"/>
            <a:chExt cx="2754775" cy="674688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A368339-702D-4DF3-650E-0220C010FC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5767" y="1613286"/>
              <a:ext cx="1875099" cy="642395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06A34DF-6D50-3A34-F52F-B97A33F5A3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00866" y="1580993"/>
              <a:ext cx="879676" cy="665544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654D0AE-121A-A40C-8937-DAF21BD6CCF6}"/>
                </a:ext>
              </a:extLst>
            </p:cNvPr>
            <p:cNvSpPr/>
            <p:nvPr/>
          </p:nvSpPr>
          <p:spPr>
            <a:xfrm>
              <a:off x="1607674" y="1659006"/>
              <a:ext cx="384048" cy="192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AAA02F2-20A8-4617-3AC4-31C2FBC40B0F}"/>
                </a:ext>
              </a:extLst>
            </p:cNvPr>
            <p:cNvSpPr txBox="1"/>
            <p:nvPr/>
          </p:nvSpPr>
          <p:spPr>
            <a:xfrm>
              <a:off x="1527688" y="1613286"/>
              <a:ext cx="420624" cy="22234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0 or 6</a:t>
              </a: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8BD38DAD-66D9-CB83-6329-26E516EB2B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2873" y="2056173"/>
            <a:ext cx="3581400" cy="77550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FB67174-3E57-291A-CC97-5F5E67952027}"/>
              </a:ext>
            </a:extLst>
          </p:cNvPr>
          <p:cNvSpPr txBox="1"/>
          <p:nvPr/>
        </p:nvSpPr>
        <p:spPr>
          <a:xfrm>
            <a:off x="721577" y="2751285"/>
            <a:ext cx="1280160" cy="237744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Control frame format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EA8A65-1E9E-D6A7-5025-1B3E45EAE1CB}"/>
              </a:ext>
            </a:extLst>
          </p:cNvPr>
          <p:cNvSpPr txBox="1"/>
          <p:nvPr/>
        </p:nvSpPr>
        <p:spPr>
          <a:xfrm>
            <a:off x="3801378" y="2849432"/>
            <a:ext cx="1280160" cy="237744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Data frame format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86DE17-6F8C-9CDD-C4BD-6784074DAE58}"/>
              </a:ext>
            </a:extLst>
          </p:cNvPr>
          <p:cNvSpPr txBox="1"/>
          <p:nvPr/>
        </p:nvSpPr>
        <p:spPr>
          <a:xfrm>
            <a:off x="6964473" y="2831677"/>
            <a:ext cx="1494904" cy="237744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Management frame format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F4AEECD-B48E-9B32-A0F3-1083B7267DEB}"/>
              </a:ext>
            </a:extLst>
          </p:cNvPr>
          <p:cNvSpPr txBox="1">
            <a:spLocks/>
          </p:cNvSpPr>
          <p:nvPr/>
        </p:nvSpPr>
        <p:spPr>
          <a:xfrm>
            <a:off x="6284" y="3304683"/>
            <a:ext cx="8991600" cy="415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1800" kern="0" dirty="0"/>
              <a:t>The frame of PV1 has the following format: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kern="0" dirty="0"/>
              <a:t> </a:t>
            </a:r>
          </a:p>
          <a:p>
            <a:endParaRPr lang="en-US" sz="1600" kern="0" dirty="0"/>
          </a:p>
          <a:p>
            <a:pPr marL="233363" lvl="1" indent="0">
              <a:buFont typeface="Arial" pitchFamily="34" charset="0"/>
              <a:buNone/>
            </a:pPr>
            <a:endParaRPr lang="en-US" sz="1800" kern="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DAACE52-D7A0-04BC-6F35-2436C8ABE5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9917" y="3744410"/>
            <a:ext cx="4629873" cy="827590"/>
          </a:xfrm>
          <a:prstGeom prst="rect">
            <a:avLst/>
          </a:prstGeom>
        </p:spPr>
      </p:pic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F125108D-2CCE-B655-4958-01818C2766BD}"/>
              </a:ext>
            </a:extLst>
          </p:cNvPr>
          <p:cNvSpPr txBox="1">
            <a:spLocks/>
          </p:cNvSpPr>
          <p:nvPr/>
        </p:nvSpPr>
        <p:spPr>
          <a:xfrm>
            <a:off x="-1" y="4681322"/>
            <a:ext cx="9144001" cy="415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1800" kern="0" dirty="0"/>
              <a:t>The frame of WUR has the following format: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kern="0" dirty="0"/>
              <a:t> </a:t>
            </a:r>
          </a:p>
          <a:p>
            <a:endParaRPr lang="en-US" sz="1600" kern="0" dirty="0"/>
          </a:p>
          <a:p>
            <a:pPr marL="233363" lvl="1" indent="0">
              <a:buFont typeface="Arial" pitchFamily="34" charset="0"/>
              <a:buNone/>
            </a:pPr>
            <a:endParaRPr lang="en-US" sz="1800" kern="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9862D0F-B5D4-D1DC-EFBE-D74289A1402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9917" y="5025612"/>
            <a:ext cx="3727048" cy="91798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1F999A7-889D-4A12-EB2B-5A82C68051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29565" y="5265617"/>
            <a:ext cx="3078866" cy="57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F9FC7-E5CC-ADA5-57B6-ACA4BD112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495800"/>
          </a:xfrm>
        </p:spPr>
        <p:txBody>
          <a:bodyPr/>
          <a:lstStyle/>
          <a:p>
            <a:r>
              <a:rPr lang="en-US" sz="2000" dirty="0"/>
              <a:t>The MAC header includes the information about the various frame format.</a:t>
            </a:r>
          </a:p>
          <a:p>
            <a:r>
              <a:rPr lang="en-US" sz="2000" dirty="0"/>
              <a:t>The identifier of peer device and </a:t>
            </a:r>
            <a:r>
              <a:rPr lang="en-US" sz="2000"/>
              <a:t>the transmitter at </a:t>
            </a:r>
            <a:r>
              <a:rPr lang="en-US" sz="2000" dirty="0"/>
              <a:t>frame </a:t>
            </a:r>
            <a:r>
              <a:rPr lang="en-US" sz="2000"/>
              <a:t>header are </a:t>
            </a:r>
            <a:r>
              <a:rPr lang="en-US" sz="2000" dirty="0"/>
              <a:t>needed for </a:t>
            </a:r>
          </a:p>
          <a:p>
            <a:pPr lvl="1"/>
            <a:r>
              <a:rPr lang="en-US" sz="2000" dirty="0"/>
              <a:t>the acknowledgement of the soliciting frame.</a:t>
            </a:r>
          </a:p>
          <a:p>
            <a:pPr lvl="1"/>
            <a:r>
              <a:rPr lang="en-US" sz="2000" dirty="0"/>
              <a:t>The handshake of the request management frame and response management frame in the different TXOP.</a:t>
            </a:r>
          </a:p>
          <a:p>
            <a:pPr lvl="1"/>
            <a:r>
              <a:rPr lang="en-US" sz="2000" dirty="0"/>
              <a:t>The information of the STAs being maintained at associated AP.</a:t>
            </a:r>
          </a:p>
          <a:p>
            <a:pPr lvl="1"/>
            <a:r>
              <a:rPr lang="en-US" sz="2000" dirty="0"/>
              <a:t>The information of the AP being maintained at associated STA. </a:t>
            </a:r>
          </a:p>
          <a:p>
            <a:r>
              <a:rPr lang="en-US" sz="2000" dirty="0"/>
              <a:t>The FCS at the end of the frame verifies whether the MAC header and frame body of the received frame has error or not.</a:t>
            </a:r>
            <a:endParaRPr lang="en-US" sz="1600" dirty="0">
              <a:ea typeface="+mn-ea"/>
              <a:cs typeface="+mn-cs"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38811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11/10/2024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Purpose of Frame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369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56A51-15E3-C531-4442-95DDD906A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4987"/>
          </a:xfrm>
        </p:spPr>
        <p:txBody>
          <a:bodyPr/>
          <a:lstStyle/>
          <a:p>
            <a:r>
              <a:rPr lang="en-US" sz="2800" dirty="0"/>
              <a:t>Use Cases of 11bp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1F26-ABD0-B357-C5FD-C5B0DA4AF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9067800" cy="4800600"/>
          </a:xfrm>
        </p:spPr>
        <p:txBody>
          <a:bodyPr/>
          <a:lstStyle/>
          <a:p>
            <a:r>
              <a:rPr lang="en-US" sz="2000" dirty="0"/>
              <a:t>Use cases per RFID.</a:t>
            </a:r>
          </a:p>
          <a:p>
            <a:pPr lvl="1"/>
            <a:r>
              <a:rPr lang="en-US" sz="1800" dirty="0"/>
              <a:t>RFID message is carried in 11bp where the RFID defines the format of the message.</a:t>
            </a:r>
          </a:p>
          <a:p>
            <a:pPr lvl="2"/>
            <a:r>
              <a:rPr lang="en-US" sz="1600" dirty="0"/>
              <a:t>The interpretation of the RFID message is up to RFID protocol.</a:t>
            </a:r>
          </a:p>
          <a:p>
            <a:pPr lvl="1"/>
            <a:r>
              <a:rPr lang="en-US" sz="1800" dirty="0"/>
              <a:t>AMP tag (11bp tag) is read by the  AMP reader.</a:t>
            </a:r>
          </a:p>
          <a:p>
            <a:pPr lvl="2"/>
            <a:r>
              <a:rPr lang="en-US" sz="1600" dirty="0"/>
              <a:t>No power save mode for AMP tag.</a:t>
            </a:r>
          </a:p>
          <a:p>
            <a:pPr lvl="2"/>
            <a:r>
              <a:rPr lang="en-US" sz="1600" dirty="0"/>
              <a:t>No state/management information maintained in AMP reader of AMP tag except RFID message of the read AMP tag.</a:t>
            </a:r>
          </a:p>
          <a:p>
            <a:r>
              <a:rPr lang="en-US" sz="2000" dirty="0"/>
              <a:t>Use Cases per wakeup radio.</a:t>
            </a:r>
          </a:p>
          <a:p>
            <a:pPr lvl="1"/>
            <a:r>
              <a:rPr lang="en-US" sz="1800" dirty="0"/>
              <a:t>The wakeup of a STA in power save mode needs to maintain the STA’s state in the associated AP.</a:t>
            </a:r>
          </a:p>
          <a:p>
            <a:pPr lvl="2"/>
            <a:r>
              <a:rPr lang="en-US" sz="1600" dirty="0"/>
              <a:t>The wakeup information needs to carry the identifier of the STA being woken up.</a:t>
            </a:r>
          </a:p>
          <a:p>
            <a:pPr lvl="2"/>
            <a:r>
              <a:rPr lang="en-US" sz="1600" dirty="0"/>
              <a:t>No other protocol defines the format of the wakeup information unless the WUR frame is used here.</a:t>
            </a:r>
          </a:p>
          <a:p>
            <a:pPr lvl="3"/>
            <a:r>
              <a:rPr lang="en-US" sz="1400" dirty="0"/>
              <a:t>Whether or no WUR frame is used, the frame format carrying the wakeup information needs to be clarified.</a:t>
            </a:r>
            <a:r>
              <a:rPr lang="en-US" sz="1600" dirty="0"/>
              <a:t> </a:t>
            </a:r>
          </a:p>
          <a:p>
            <a:endParaRPr lang="en-US" alt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415C0-F34F-725B-F80A-0D3F2BB44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A0003-4424-770B-5418-3113F482A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B1C138-71FC-7DDA-44D8-3631A2C17B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38811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11/10/2024</a:t>
            </a:r>
          </a:p>
        </p:txBody>
      </p:sp>
    </p:spTree>
    <p:extLst>
      <p:ext uri="{BB962C8B-B14F-4D97-AF65-F5344CB8AC3E}">
        <p14:creationId xmlns:p14="http://schemas.microsoft.com/office/powerpoint/2010/main" val="3648637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56A51-15E3-C531-4442-95DDD906A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Frame Format Indication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1F26-ABD0-B357-C5FD-C5B0DA4AF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648200"/>
          </a:xfrm>
        </p:spPr>
        <p:txBody>
          <a:bodyPr/>
          <a:lstStyle/>
          <a:p>
            <a:r>
              <a:rPr lang="en-US" sz="2000" dirty="0"/>
              <a:t>The potential 11bp PPDU format could be one of the following:</a:t>
            </a:r>
          </a:p>
          <a:p>
            <a:pPr lvl="1"/>
            <a:r>
              <a:rPr lang="en-US" sz="1800" dirty="0"/>
              <a:t> 802.11 non-HT LTF +  802.11 STF +  802.11 SIG + AMP Sync + PSDU</a:t>
            </a:r>
          </a:p>
          <a:p>
            <a:pPr lvl="1"/>
            <a:r>
              <a:rPr lang="en-US" sz="1800" dirty="0"/>
              <a:t> 802.11 non-HT LTF +  802.11 STF +  802.11 SIG + AMP Sync + AMP SIG + PSDU</a:t>
            </a:r>
          </a:p>
          <a:p>
            <a:r>
              <a:rPr lang="en-US" sz="2000" dirty="0"/>
              <a:t>When 11bp PPDU doesn’t include AMP SIG, the different format of PSDU is indicated by FC field in PSDU: </a:t>
            </a:r>
          </a:p>
          <a:p>
            <a:pPr lvl="1"/>
            <a:r>
              <a:rPr lang="en-US" sz="1800" dirty="0"/>
              <a:t>Frame format 1: FC (frame control) field + frame body + FCS field where the frame body carries RFID message defined by RFID.</a:t>
            </a:r>
          </a:p>
          <a:p>
            <a:pPr lvl="1"/>
            <a:r>
              <a:rPr lang="en-US" sz="1800" dirty="0"/>
              <a:t>Frame format 2: similar to WUR frame format. </a:t>
            </a:r>
            <a:r>
              <a:rPr lang="en-US" sz="1400" dirty="0"/>
              <a:t> </a:t>
            </a:r>
            <a:endParaRPr lang="en-US" sz="1800" dirty="0"/>
          </a:p>
          <a:p>
            <a:r>
              <a:rPr lang="en-US" sz="2000" dirty="0"/>
              <a:t>When 11bp PPDU includes AMP SIG, the different format of PSDU is indicated by AMP SIG: </a:t>
            </a:r>
          </a:p>
          <a:p>
            <a:pPr lvl="1"/>
            <a:r>
              <a:rPr lang="en-US" sz="1800" dirty="0"/>
              <a:t>Frame format 1: RFID message.</a:t>
            </a:r>
          </a:p>
          <a:p>
            <a:pPr lvl="1"/>
            <a:r>
              <a:rPr lang="en-US" sz="1800" dirty="0"/>
              <a:t>Frame format 2: same as WUR frame format. </a:t>
            </a:r>
            <a:r>
              <a:rPr lang="en-US" sz="1400" dirty="0"/>
              <a:t> </a:t>
            </a:r>
          </a:p>
          <a:p>
            <a:endParaRPr lang="en-US" alt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415C0-F34F-725B-F80A-0D3F2BB44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A0003-4424-770B-5418-3113F482A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B1C138-71FC-7DDA-44D8-3631A2C17B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38811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11/10/2024</a:t>
            </a:r>
          </a:p>
        </p:txBody>
      </p:sp>
    </p:spTree>
    <p:extLst>
      <p:ext uri="{BB962C8B-B14F-4D97-AF65-F5344CB8AC3E}">
        <p14:creationId xmlns:p14="http://schemas.microsoft.com/office/powerpoint/2010/main" val="3288701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B4BAA-2DBD-3B57-AABF-52F5B4942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F58D3-56DF-A831-2A5D-8122327A9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495800"/>
          </a:xfrm>
        </p:spPr>
        <p:txBody>
          <a:bodyPr/>
          <a:lstStyle/>
          <a:p>
            <a:r>
              <a:rPr lang="en-US" dirty="0"/>
              <a:t>The various frame formats of 11bp are discussed:</a:t>
            </a:r>
          </a:p>
          <a:p>
            <a:pPr lvl="1"/>
            <a:r>
              <a:rPr lang="en-US" sz="2000" dirty="0"/>
              <a:t>The frame formats are different for the different use cases.</a:t>
            </a:r>
          </a:p>
          <a:p>
            <a:pPr lvl="1"/>
            <a:r>
              <a:rPr lang="en-US" sz="2000" dirty="0"/>
              <a:t>The frame formats are different based on whether 11bp PHY has the indication of the different frame formats.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D27FE-6A8A-662A-2BBA-FDA99F429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FAF3-4F3D-EDE2-15FC-2E7D5D573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2E0699-5020-6A2B-D543-DBA69015E4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38811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11/10/2024</a:t>
            </a:r>
          </a:p>
        </p:txBody>
      </p:sp>
    </p:spTree>
    <p:extLst>
      <p:ext uri="{BB962C8B-B14F-4D97-AF65-F5344CB8AC3E}">
        <p14:creationId xmlns:p14="http://schemas.microsoft.com/office/powerpoint/2010/main" val="12432515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553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Microsoft Word 97 - 2003 Document</vt:lpstr>
      <vt:lpstr>Frame Format Discussion</vt:lpstr>
      <vt:lpstr>Recap: 802.11 Frame Format</vt:lpstr>
      <vt:lpstr>Purpose of Frame Format</vt:lpstr>
      <vt:lpstr>Use Cases of 11bp</vt:lpstr>
      <vt:lpstr>Frame Format Indication</vt:lpstr>
      <vt:lpstr>Summary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Liwen Chu</cp:lastModifiedBy>
  <cp:revision>706</cp:revision>
  <cp:lastPrinted>1998-02-10T13:28:06Z</cp:lastPrinted>
  <dcterms:created xsi:type="dcterms:W3CDTF">2007-05-21T21:00:37Z</dcterms:created>
  <dcterms:modified xsi:type="dcterms:W3CDTF">2024-11-11T19:47:39Z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