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621" r:id="rId3"/>
    <p:sldId id="604" r:id="rId4"/>
    <p:sldId id="622" r:id="rId5"/>
    <p:sldId id="635" r:id="rId6"/>
    <p:sldId id="637" r:id="rId7"/>
    <p:sldId id="614" r:id="rId8"/>
    <p:sldId id="636" r:id="rId9"/>
    <p:sldId id="626" r:id="rId10"/>
    <p:sldId id="632" r:id="rId11"/>
    <p:sldId id="633" r:id="rId12"/>
    <p:sldId id="625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6" autoAdjust="0"/>
    <p:restoredTop sz="95776" autoAdjust="0"/>
  </p:normalViewPr>
  <p:slideViewPr>
    <p:cSldViewPr>
      <p:cViewPr varScale="1">
        <p:scale>
          <a:sx n="76" d="100"/>
          <a:sy n="76" d="100"/>
        </p:scale>
        <p:origin x="988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4094" y="8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171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9053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5256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Both US and </a:t>
            </a:r>
            <a:r>
              <a:rPr lang="en-US" altLang="zh-CN"/>
              <a:t>China example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890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Ø"/>
              <a:defRPr sz="1800" b="1"/>
            </a:lvl1pPr>
            <a:lvl2pPr>
              <a:defRPr sz="1800"/>
            </a:lvl2pPr>
            <a:lvl3pPr marL="1085850" indent="-228600">
              <a:buFont typeface="Arial" panose="020B0604020202020204" pitchFamily="34" charset="0"/>
              <a:buChar char="•"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533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2"/>
            <a:ext cx="7772400" cy="46481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zh-CN"/>
              <a:t>Panpan Li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19C1BB8C-F310-4487-A728-D71901F75197}"/>
              </a:ext>
            </a:extLst>
          </p:cNvPr>
          <p:cNvSpPr txBox="1">
            <a:spLocks/>
          </p:cNvSpPr>
          <p:nvPr userDrawn="1"/>
        </p:nvSpPr>
        <p:spPr>
          <a:xfrm>
            <a:off x="609600" y="268579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</a:t>
            </a:r>
            <a:r>
              <a:rPr lang="en-US" sz="1800" b="1" dirty="0"/>
              <a:t> 2024</a:t>
            </a:r>
            <a:endParaRPr lang="en-GB" sz="1800" b="1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9E5A8537-B6D2-4949-91B2-84817C1813A8}"/>
              </a:ext>
            </a:extLst>
          </p:cNvPr>
          <p:cNvSpPr/>
          <p:nvPr userDrawn="1"/>
        </p:nvSpPr>
        <p:spPr>
          <a:xfrm>
            <a:off x="5486400" y="264652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</a:t>
            </a:r>
            <a:r>
              <a:rPr lang="en-US" sz="1800" b="1">
                <a:solidFill>
                  <a:srgbClr val="000000"/>
                </a:solidFill>
                <a:latin typeface="+mn-lt"/>
              </a:rPr>
              <a:t>1808</a:t>
            </a:r>
            <a:r>
              <a:rPr lang="en-US" altLang="zh-CN" sz="1800" b="1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ipanpan25@huawei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" y="882240"/>
            <a:ext cx="8801100" cy="870323"/>
          </a:xfrm>
          <a:noFill/>
        </p:spPr>
        <p:txBody>
          <a:bodyPr/>
          <a:lstStyle/>
          <a:p>
            <a:r>
              <a:rPr lang="en-US" altLang="zh-CN" sz="3200" dirty="0">
                <a:solidFill>
                  <a:schemeClr val="tx1"/>
                </a:solidFill>
              </a:rPr>
              <a:t>OFDM-based WPT Waveform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952653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</a:t>
            </a:r>
            <a:r>
              <a:rPr lang="en-US" sz="1800"/>
              <a:t>:</a:t>
            </a:r>
            <a:r>
              <a:rPr lang="en-US" sz="1800" b="0"/>
              <a:t> 2024-11-13</a:t>
            </a:r>
            <a:endParaRPr lang="en-US" sz="1800" b="0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199058"/>
              </p:ext>
            </p:extLst>
          </p:nvPr>
        </p:nvGraphicFramePr>
        <p:xfrm>
          <a:off x="952500" y="2701138"/>
          <a:ext cx="7467600" cy="11018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70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77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03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8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Panpan</a:t>
                      </a:r>
                      <a:r>
                        <a:rPr lang="en-US" altLang="zh-CN" sz="1200" dirty="0"/>
                        <a:t>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Huawei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 panose="02020603050405020304"/>
                          <a:cs typeface="Arial" panose="020B0604020202020204"/>
                          <a:hlinkClick r:id="rId3"/>
                        </a:rPr>
                        <a:t>lipanpan25@huawei.com</a:t>
                      </a: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Lei Huang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Bin Qian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Shenzhen,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China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581382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52ED8AE-202C-478D-A913-2D69842F1A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2D5093-8DB1-4D32-9684-E1C84F4525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5EF8B-713A-4CDD-B604-E33C53420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Appendix 1: 11ah Operating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FE6A6-FD1E-4AA1-86D1-2DDAFE8EE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8C06AA-FA83-4BAE-A7FD-C60197D1FF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076ED0-0FAF-4AC4-988C-1E04442EF5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1DDBB26-8E74-4A0C-A70E-7E2AC56565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38" y="1814638"/>
            <a:ext cx="2880000" cy="381986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A0B803F-A0C1-4BE4-AAFE-184C8223F8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2000" y="1814638"/>
            <a:ext cx="2880000" cy="391452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2CABB7B-D548-4597-8F92-EF8923166C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2882957"/>
            <a:ext cx="2880000" cy="1913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71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B870D-F7D1-4C95-BE93-B43DE2D38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Appendix 2: 11ah max TX Power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AFAE6-BD1F-4127-B72D-1EB9E838C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FA8B53-6403-4A2D-864F-FA2AB75FE9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DF497-C96D-4F51-A851-DD030BD896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BAF6CC9-3815-40D8-BA4D-73E1A12AC4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0100" y="1782739"/>
            <a:ext cx="5760000" cy="4313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601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DAE6B-E0F6-4D51-8FD9-3BA2F3DCC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Appendix 3: China and US S1G regulation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8A5C63-87ED-4D01-AA70-2C482987E7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B9CB4-DA70-42AA-A917-65D9D067D2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A22C776-66CD-4C72-9865-CDD11A723D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329463"/>
              </p:ext>
            </p:extLst>
          </p:nvPr>
        </p:nvGraphicFramePr>
        <p:xfrm>
          <a:off x="148919" y="1880674"/>
          <a:ext cx="8233081" cy="3696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05">
                  <a:extLst>
                    <a:ext uri="{9D8B030D-6E8A-4147-A177-3AD203B41FA5}">
                      <a16:colId xmlns:a16="http://schemas.microsoft.com/office/drawing/2014/main" val="4113264450"/>
                    </a:ext>
                  </a:extLst>
                </a:gridCol>
                <a:gridCol w="2466378">
                  <a:extLst>
                    <a:ext uri="{9D8B030D-6E8A-4147-A177-3AD203B41FA5}">
                      <a16:colId xmlns:a16="http://schemas.microsoft.com/office/drawing/2014/main" val="2495809841"/>
                    </a:ext>
                  </a:extLst>
                </a:gridCol>
                <a:gridCol w="2733849">
                  <a:extLst>
                    <a:ext uri="{9D8B030D-6E8A-4147-A177-3AD203B41FA5}">
                      <a16:colId xmlns:a16="http://schemas.microsoft.com/office/drawing/2014/main" val="1323669689"/>
                    </a:ext>
                  </a:extLst>
                </a:gridCol>
                <a:gridCol w="1952749">
                  <a:extLst>
                    <a:ext uri="{9D8B030D-6E8A-4147-A177-3AD203B41FA5}">
                      <a16:colId xmlns:a16="http://schemas.microsoft.com/office/drawing/2014/main" val="473333127"/>
                    </a:ext>
                  </a:extLst>
                </a:gridCol>
              </a:tblGrid>
              <a:tr h="347687">
                <a:tc>
                  <a:txBody>
                    <a:bodyPr/>
                    <a:lstStyle/>
                    <a:p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China [i]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SG" sz="1200" dirty="0"/>
                        <a:t>US [ii]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626463"/>
                  </a:ext>
                </a:extLst>
              </a:tr>
              <a:tr h="514839">
                <a:tc>
                  <a:txBody>
                    <a:bodyPr/>
                    <a:lstStyle/>
                    <a:p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RFID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Frequency hopping spread spectrum 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Digital modulated systems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249689"/>
                  </a:ext>
                </a:extLst>
              </a:tr>
              <a:tr h="536723">
                <a:tc>
                  <a:txBody>
                    <a:bodyPr/>
                    <a:lstStyle/>
                    <a:p>
                      <a:r>
                        <a:rPr lang="en-SG" sz="1200" dirty="0"/>
                        <a:t>Bands (MHz)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840-845, 920-925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SG" sz="1200" dirty="0"/>
                        <a:t>902-928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0050611"/>
                  </a:ext>
                </a:extLst>
              </a:tr>
              <a:tr h="347687">
                <a:tc>
                  <a:txBody>
                    <a:bodyPr/>
                    <a:lstStyle/>
                    <a:p>
                      <a:r>
                        <a:rPr lang="en-SG" sz="1200" dirty="0"/>
                        <a:t>Bandwidth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250 kHz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5020575"/>
                  </a:ext>
                </a:extLst>
              </a:tr>
              <a:tr h="568943">
                <a:tc>
                  <a:txBody>
                    <a:bodyPr/>
                    <a:lstStyle/>
                    <a:p>
                      <a:r>
                        <a:rPr lang="en-SG" sz="1200" dirty="0"/>
                        <a:t>TX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2W (ERP)</a:t>
                      </a:r>
                    </a:p>
                    <a:p>
                      <a:r>
                        <a:rPr lang="en-SG" sz="1200" dirty="0"/>
                        <a:t>=35.15 dBm(EIRP))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&gt;=50 channel: 36 dBm (EIRP)</a:t>
                      </a:r>
                    </a:p>
                    <a:p>
                      <a:r>
                        <a:rPr lang="en-SG" sz="1200" dirty="0"/>
                        <a:t>&lt;50 channel: 30 dBm (EIRP)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36 dBm (EIRP);</a:t>
                      </a:r>
                    </a:p>
                    <a:p>
                      <a:r>
                        <a:rPr lang="en-US" sz="1200" dirty="0"/>
                        <a:t>&lt;=8 dBm in any 3 kHz</a:t>
                      </a:r>
                      <a:endParaRPr lang="en-SG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8456453"/>
                  </a:ext>
                </a:extLst>
              </a:tr>
              <a:tr h="1380147">
                <a:tc>
                  <a:txBody>
                    <a:bodyPr/>
                    <a:lstStyle/>
                    <a:p>
                      <a:r>
                        <a:rPr lang="en-SG" sz="1200" dirty="0"/>
                        <a:t>Transmit mask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Adjacent Channel Power Ratio (ACPR):</a:t>
                      </a:r>
                    </a:p>
                    <a:p>
                      <a:r>
                        <a:rPr lang="en-SG" sz="1200" dirty="0"/>
                        <a:t>40dB (first adjacent channel),</a:t>
                      </a:r>
                    </a:p>
                    <a:p>
                      <a:r>
                        <a:rPr lang="en-SG" sz="1200" dirty="0"/>
                        <a:t>60 dB (second adjacent channel)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Channel&lt;250kHz, at least 50 channels;</a:t>
                      </a:r>
                    </a:p>
                    <a:p>
                      <a:r>
                        <a:rPr lang="en-SG" sz="1200" dirty="0"/>
                        <a:t>Channel&gt;250kHz, at least 25 channels;</a:t>
                      </a:r>
                    </a:p>
                    <a:p>
                      <a:r>
                        <a:rPr lang="en-SG" sz="1200" dirty="0"/>
                        <a:t>Maximum allowed 20dB bandwidth is 500</a:t>
                      </a:r>
                      <a:r>
                        <a:rPr lang="en-US" altLang="zh-CN" sz="1200" dirty="0"/>
                        <a:t>kHz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minimum 6 dB bandwidth shall be at least 500 kHz</a:t>
                      </a:r>
                      <a:endParaRPr lang="en-SG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65175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11281DA-00E8-479B-BE28-77E20B6D1C54}"/>
              </a:ext>
            </a:extLst>
          </p:cNvPr>
          <p:cNvSpPr txBox="1"/>
          <p:nvPr/>
        </p:nvSpPr>
        <p:spPr bwMode="auto">
          <a:xfrm>
            <a:off x="685799" y="6022731"/>
            <a:ext cx="47404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lvl="0"/>
            <a:r>
              <a:rPr lang="en-US" altLang="zh-CN" sz="1100" dirty="0">
                <a:latin typeface="+mn-lt"/>
                <a:ea typeface="+mn-ea"/>
              </a:rPr>
              <a:t>[i] </a:t>
            </a:r>
            <a:r>
              <a:rPr lang="zh-CN" altLang="en-US" sz="1100" dirty="0">
                <a:latin typeface="+mn-lt"/>
                <a:ea typeface="+mn-ea"/>
              </a:rPr>
              <a:t>关于发布</a:t>
            </a:r>
            <a:r>
              <a:rPr lang="en-US" altLang="zh-CN" sz="1100" dirty="0">
                <a:latin typeface="+mn-lt"/>
                <a:ea typeface="+mn-ea"/>
              </a:rPr>
              <a:t>800/900MHz </a:t>
            </a:r>
            <a:r>
              <a:rPr lang="zh-CN" altLang="en-US" sz="1100" dirty="0">
                <a:latin typeface="+mn-lt"/>
                <a:ea typeface="+mn-ea"/>
              </a:rPr>
              <a:t>频段射频识别（</a:t>
            </a:r>
            <a:r>
              <a:rPr lang="en-US" altLang="zh-CN" sz="1100" dirty="0">
                <a:latin typeface="+mn-lt"/>
                <a:ea typeface="+mn-ea"/>
              </a:rPr>
              <a:t>RFID</a:t>
            </a:r>
            <a:r>
              <a:rPr lang="zh-CN" altLang="en-US" sz="1100" dirty="0">
                <a:latin typeface="+mn-lt"/>
                <a:ea typeface="+mn-ea"/>
              </a:rPr>
              <a:t>）技术应用试行规定的通知</a:t>
            </a:r>
            <a:r>
              <a:rPr lang="en-US" altLang="zh-CN" sz="1100" dirty="0">
                <a:latin typeface="+mn-lt"/>
                <a:ea typeface="+mn-ea"/>
              </a:rPr>
              <a:t>.</a:t>
            </a:r>
          </a:p>
          <a:p>
            <a:pPr lvl="0"/>
            <a:r>
              <a:rPr lang="en-US" altLang="zh-CN" sz="1100" dirty="0">
                <a:latin typeface="+mn-lt"/>
                <a:ea typeface="+mn-ea"/>
              </a:rPr>
              <a:t>[ii] https://www.law.cornell.edu/cfr/text/47/15.247.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C38E063-537E-43FA-9DC2-70AF60421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239794"/>
            <a:ext cx="7772400" cy="589006"/>
          </a:xfrm>
        </p:spPr>
        <p:txBody>
          <a:bodyPr/>
          <a:lstStyle/>
          <a:p>
            <a:r>
              <a:rPr lang="en-SG" b="1" dirty="0"/>
              <a:t>Europe TBD.</a:t>
            </a:r>
            <a:endParaRPr lang="en-SG" sz="1800" dirty="0"/>
          </a:p>
        </p:txBody>
      </p:sp>
    </p:spTree>
    <p:extLst>
      <p:ext uri="{BB962C8B-B14F-4D97-AF65-F5344CB8AC3E}">
        <p14:creationId xmlns:p14="http://schemas.microsoft.com/office/powerpoint/2010/main" val="3622319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E7480-E676-44B5-88FA-357F88E50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Abstract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27A09-892E-4894-B870-7106E15EB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/>
              <a:t>This contribution intends to discuss the benefits of OFDM-based WPT waveform.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1376E8-C848-4113-A772-A2B7957625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558085-6699-4DE8-9E1A-E95DB3762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838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A788B-E5D4-4A39-8E6D-4F17AF7E4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Background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9798F-E974-4E3B-8DE1-35B6BB358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1"/>
            <a:ext cx="8305800" cy="5027611"/>
          </a:xfrm>
        </p:spPr>
        <p:txBody>
          <a:bodyPr/>
          <a:lstStyle/>
          <a:p>
            <a:r>
              <a:rPr lang="en-SG" sz="1600" dirty="0"/>
              <a:t>11bp PAR [1]:</a:t>
            </a:r>
          </a:p>
          <a:p>
            <a:pPr lvl="1"/>
            <a:r>
              <a:rPr lang="en-SG" sz="1600" dirty="0"/>
              <a:t>at least one mode of wireless power transfer in the sub-1 GHz (S1G) band is defined to support RF energy harvesting</a:t>
            </a:r>
          </a:p>
          <a:p>
            <a:r>
              <a:rPr lang="en-US" sz="1600" dirty="0"/>
              <a:t>WPT regulation:</a:t>
            </a:r>
          </a:p>
          <a:p>
            <a:pPr lvl="1"/>
            <a:r>
              <a:rPr lang="en-US" sz="1600" dirty="0"/>
              <a:t>[2] and [3] presented regional S1G and RFID regulations which may be used for WPT.</a:t>
            </a:r>
          </a:p>
          <a:p>
            <a:r>
              <a:rPr lang="en-US" sz="1600" dirty="0"/>
              <a:t>WPT MAC:</a:t>
            </a:r>
          </a:p>
          <a:p>
            <a:pPr lvl="1"/>
            <a:r>
              <a:rPr lang="en-SG" sz="1600" dirty="0"/>
              <a:t>WPT protocols and power-related status report/negotiation are discussed in [4-9].</a:t>
            </a:r>
            <a:endParaRPr lang="en-US" sz="1600" dirty="0"/>
          </a:p>
          <a:p>
            <a:r>
              <a:rPr lang="en-US" sz="1600" dirty="0"/>
              <a:t>WPT PHY:</a:t>
            </a:r>
          </a:p>
          <a:p>
            <a:pPr lvl="1"/>
            <a:r>
              <a:rPr lang="en-US" sz="1600" dirty="0"/>
              <a:t>[10] </a:t>
            </a:r>
            <a:r>
              <a:rPr lang="en-US" altLang="zh-CN" sz="1600" dirty="0"/>
              <a:t>discussed WPT coexistence issues and </a:t>
            </a:r>
            <a:r>
              <a:rPr lang="en-US" sz="1600" dirty="0"/>
              <a:t>presented WPT PPDU including preamble and charging part.</a:t>
            </a:r>
          </a:p>
          <a:p>
            <a:pPr lvl="1"/>
            <a:r>
              <a:rPr lang="en-US" sz="1600" dirty="0"/>
              <a:t>[11] started WPT waveform discussion and pointed out the potential of OFDM/DSSS-based WPT waveform, which can be generated by current Wi-Fi systems.</a:t>
            </a:r>
          </a:p>
          <a:p>
            <a:pPr lvl="1"/>
            <a:endParaRPr lang="en-US" sz="1600" dirty="0"/>
          </a:p>
          <a:p>
            <a:r>
              <a:rPr lang="en-US" sz="1600" dirty="0"/>
              <a:t>Considering various regional regulations and energy-limited use cases, WPT waveform with high efficiency should be designed/recommended.</a:t>
            </a:r>
            <a:endParaRPr lang="en-SG" dirty="0"/>
          </a:p>
          <a:p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F7CE12-BF90-4584-BDE7-2EA6E72542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51AD5-3BDF-41BD-8ADD-BB3DEA4D7E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682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8599C-F17E-422C-B8B1-21B1AB179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33399"/>
          </a:xfrm>
        </p:spPr>
        <p:txBody>
          <a:bodyPr/>
          <a:lstStyle/>
          <a:p>
            <a:r>
              <a:rPr lang="en-US" dirty="0"/>
              <a:t>OFDM-based WPT Waveform (1/2) 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D8DE6-F116-4104-B74F-92D13C793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1"/>
            <a:ext cx="7772400" cy="5033441"/>
          </a:xfrm>
        </p:spPr>
        <p:txBody>
          <a:bodyPr/>
          <a:lstStyle/>
          <a:p>
            <a:r>
              <a:rPr lang="en-US" dirty="0"/>
              <a:t>May achieve high PAPR, thus increasing RF-to-DC conversion efficiency</a:t>
            </a:r>
          </a:p>
          <a:p>
            <a:pPr lvl="1"/>
            <a:r>
              <a:rPr lang="en-US" dirty="0"/>
              <a:t>Various papers [12,13] show that waveforms with high peak to average power ratio (PAPR) increase RF-to-DC conversion efficiency of the rectifiers.</a:t>
            </a:r>
          </a:p>
          <a:p>
            <a:pPr lvl="1"/>
            <a:r>
              <a:rPr lang="en-US" dirty="0"/>
              <a:t>However, too high PAPR also brings problems, such as spectrum expansion; and given the same PA maximizing PAPR will decrease transmitted power to maintain linearity (backoff is needed), and hence will degrade RF to DC efficiency.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A41619-BBFB-4115-9CF2-BC3E9D3136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3C445-C37F-4114-AC31-828F1C5412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3E28562-20E8-4FA5-B943-13060CBF161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492" t="2106"/>
          <a:stretch/>
        </p:blipFill>
        <p:spPr>
          <a:xfrm>
            <a:off x="1828800" y="4114800"/>
            <a:ext cx="5486400" cy="1708972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FFD0B36E-2EE0-4825-8793-80475F427DED}"/>
              </a:ext>
            </a:extLst>
          </p:cNvPr>
          <p:cNvSpPr txBox="1"/>
          <p:nvPr/>
        </p:nvSpPr>
        <p:spPr bwMode="auto">
          <a:xfrm>
            <a:off x="1752600" y="5873703"/>
            <a:ext cx="6019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Instantaneous power of </a:t>
            </a:r>
            <a:r>
              <a:rPr lang="en-SG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single carrier signal and OFDM signal [12]</a:t>
            </a:r>
          </a:p>
        </p:txBody>
      </p:sp>
    </p:spTree>
    <p:extLst>
      <p:ext uri="{BB962C8B-B14F-4D97-AF65-F5344CB8AC3E}">
        <p14:creationId xmlns:p14="http://schemas.microsoft.com/office/powerpoint/2010/main" val="392815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8599C-F17E-422C-B8B1-21B1AB179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33399"/>
          </a:xfrm>
        </p:spPr>
        <p:txBody>
          <a:bodyPr/>
          <a:lstStyle/>
          <a:p>
            <a:r>
              <a:rPr lang="en-US" dirty="0"/>
              <a:t>OFDM-based WPT Waveform (2/2) 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D8DE6-F116-4104-B74F-92D13C793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2"/>
            <a:ext cx="7772400" cy="4724398"/>
          </a:xfrm>
        </p:spPr>
        <p:txBody>
          <a:bodyPr/>
          <a:lstStyle/>
          <a:p>
            <a:r>
              <a:rPr lang="en-US" dirty="0"/>
              <a:t>May flexibly satisfy different regulations</a:t>
            </a:r>
          </a:p>
          <a:p>
            <a:pPr lvl="1"/>
            <a:r>
              <a:rPr lang="en-US" dirty="0"/>
              <a:t>Can utilize bandwidth flexibly by adjusting number of subcarriers with non-zero coefficients</a:t>
            </a:r>
          </a:p>
          <a:p>
            <a:pPr lvl="2"/>
            <a:r>
              <a:rPr lang="en-US" dirty="0"/>
              <a:t>For example, for wider bandwidth and relaxed TX mask, may use more subcarriers with non-zero coefficients; for narrower bandwidth and strict TX mask, may use less subcarriers with non-zero coefficients.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A41619-BBFB-4115-9CF2-BC3E9D3136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3C445-C37F-4114-AC31-828F1C5412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D221F62-CA20-49A7-BB82-06C6A39E95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3498442"/>
            <a:ext cx="2880000" cy="221669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DBF84E96-CBCA-46BD-8985-21DABE2ABE0B}"/>
              </a:ext>
            </a:extLst>
          </p:cNvPr>
          <p:cNvSpPr txBox="1"/>
          <p:nvPr/>
        </p:nvSpPr>
        <p:spPr bwMode="auto">
          <a:xfrm>
            <a:off x="4927528" y="5890638"/>
            <a:ext cx="280083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more subcarriers, </a:t>
            </a:r>
            <a:r>
              <a:rPr lang="en-SG" sz="1600" dirty="0">
                <a:cs typeface="Times New Roman" panose="02020603050405020304" pitchFamily="18" charset="0"/>
              </a:rPr>
              <a:t>US S1G regulation transmit </a:t>
            </a:r>
            <a:r>
              <a:rPr lang="en-US" altLang="zh-CN" sz="1600" dirty="0">
                <a:cs typeface="Times New Roman" panose="02020603050405020304" pitchFamily="18" charset="0"/>
              </a:rPr>
              <a:t>mask [15]</a:t>
            </a:r>
            <a:endParaRPr lang="en-SG" sz="1600" dirty="0"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D911C6C-3DE6-4253-B25A-E9334B56775D}"/>
              </a:ext>
            </a:extLst>
          </p:cNvPr>
          <p:cNvSpPr txBox="1"/>
          <p:nvPr/>
        </p:nvSpPr>
        <p:spPr bwMode="auto">
          <a:xfrm>
            <a:off x="1324429" y="5890638"/>
            <a:ext cx="312561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less subcarriers, </a:t>
            </a:r>
            <a:r>
              <a:rPr lang="en-SG" sz="1600" dirty="0">
                <a:cs typeface="Times New Roman" panose="02020603050405020304" pitchFamily="18" charset="0"/>
              </a:rPr>
              <a:t>China RFID regulation transmit </a:t>
            </a:r>
            <a:r>
              <a:rPr lang="en-US" altLang="zh-CN" sz="1600" dirty="0">
                <a:cs typeface="Times New Roman" panose="02020603050405020304" pitchFamily="18" charset="0"/>
              </a:rPr>
              <a:t>mask [14]</a:t>
            </a:r>
            <a:endParaRPr lang="en-SG" sz="1600" dirty="0">
              <a:cs typeface="Times New Roman" panose="02020603050405020304" pitchFamily="18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ECD8FA2C-B353-4215-BEE7-00F4809C6A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46661" y="3512956"/>
            <a:ext cx="2880000" cy="2179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386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B5B8F-F255-4D90-898D-82CC67D71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Why not use existing PPDUs as AMP WPT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A0023-2B72-45C7-AB15-49E10F92B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/>
              <a:t>Theoretically </a:t>
            </a:r>
            <a:r>
              <a:rPr lang="en-SG"/>
              <a:t>any PPDU in S1G </a:t>
            </a:r>
            <a:r>
              <a:rPr lang="en-SG" dirty="0"/>
              <a:t>can be used </a:t>
            </a:r>
            <a:r>
              <a:rPr lang="en-SG"/>
              <a:t>for AMP WPT</a:t>
            </a:r>
            <a:r>
              <a:rPr lang="en-SG" dirty="0"/>
              <a:t>, but existing PPDUs may have problems and developing new AMP WPT PPDU brings benefits. </a:t>
            </a:r>
          </a:p>
          <a:p>
            <a:endParaRPr lang="en-SG" dirty="0"/>
          </a:p>
          <a:p>
            <a:r>
              <a:rPr lang="en-SG" dirty="0"/>
              <a:t>Problems adopting 11ah PPDU for AMP WPT:</a:t>
            </a:r>
          </a:p>
          <a:p>
            <a:pPr lvl="1"/>
            <a:r>
              <a:rPr lang="en-SG" dirty="0"/>
              <a:t>China has only RFID spectrum in S1G and doesn’t support 11ah channelization.</a:t>
            </a:r>
          </a:p>
          <a:p>
            <a:pPr lvl="1"/>
            <a:endParaRPr lang="en-SG" dirty="0"/>
          </a:p>
          <a:p>
            <a:r>
              <a:rPr lang="en-SG" dirty="0"/>
              <a:t>Benefits developing new AMP WPT PPDU:</a:t>
            </a:r>
          </a:p>
          <a:p>
            <a:pPr lvl="1"/>
            <a:r>
              <a:rPr lang="en-SG" dirty="0"/>
              <a:t>AMP WPT PPDU may have specific preamble, for potential coexistence and power management.</a:t>
            </a:r>
          </a:p>
          <a:p>
            <a:pPr lvl="2"/>
            <a:r>
              <a:rPr lang="en-SG" dirty="0"/>
              <a:t>If other devices identify an AMP WPT PPDU, it may postpone sending other PPDUs.</a:t>
            </a:r>
          </a:p>
          <a:p>
            <a:pPr lvl="1"/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A9F21C-AE71-4346-900D-12C11D12F9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F876A4-FAF2-4574-9A43-98061A1244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840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CA60F-8872-4DFB-AE86-5AC2F2962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Summary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155AC6-1614-4E30-83F8-2D9B7D4E0E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3ED10-F730-474F-8DAE-6115052164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5F20404-3488-480B-84D2-361B23565915}"/>
              </a:ext>
            </a:extLst>
          </p:cNvPr>
          <p:cNvSpPr txBox="1">
            <a:spLocks/>
          </p:cNvSpPr>
          <p:nvPr/>
        </p:nvSpPr>
        <p:spPr bwMode="auto">
          <a:xfrm>
            <a:off x="685800" y="1447802"/>
            <a:ext cx="7772400" cy="48005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5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SG" dirty="0"/>
              <a:t>This contribution discusses the benefits of OFDM-based WPT waveform</a:t>
            </a:r>
          </a:p>
          <a:p>
            <a:pPr lvl="1"/>
            <a:r>
              <a:rPr lang="en-US" dirty="0"/>
              <a:t>May achieve high PAPR, thus increasing RF-to-DC conversion efficiency</a:t>
            </a:r>
          </a:p>
          <a:p>
            <a:pPr lvl="1"/>
            <a:r>
              <a:rPr lang="en-US" dirty="0"/>
              <a:t>May flexibly satisfy different regulations</a:t>
            </a:r>
          </a:p>
          <a:p>
            <a:pPr lvl="1"/>
            <a:endParaRPr lang="en-US" dirty="0"/>
          </a:p>
          <a:p>
            <a:pPr lvl="1"/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62205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DCE29-43D2-49E1-8D04-0300872D8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6E4BF-26BD-40E9-B6C5-ADE5BA369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7858060" cy="4648198"/>
          </a:xfrm>
        </p:spPr>
        <p:txBody>
          <a:bodyPr/>
          <a:lstStyle/>
          <a:p>
            <a:pPr marL="0" indent="0">
              <a:buNone/>
            </a:pPr>
            <a:r>
              <a:rPr lang="en-US" sz="1600" b="0" dirty="0"/>
              <a:t>[1] 11-24-0575-01-0amp-p802-11bp-par.</a:t>
            </a:r>
          </a:p>
          <a:p>
            <a:pPr marL="0" indent="0">
              <a:buNone/>
            </a:pPr>
            <a:r>
              <a:rPr lang="en-US" sz="1600" b="0" dirty="0"/>
              <a:t>[2] 11-24-0835-00-00bp-overview-of-s1g-and-rfid-spectrum.</a:t>
            </a:r>
          </a:p>
          <a:p>
            <a:pPr marL="0" indent="0">
              <a:buNone/>
            </a:pPr>
            <a:r>
              <a:rPr lang="en-US" sz="1600" b="0" dirty="0"/>
              <a:t>[3] 11-24-0900-00-00bp-wireless-power-transfer-and-frequency-regulation.</a:t>
            </a:r>
          </a:p>
          <a:p>
            <a:pPr marL="0" indent="0">
              <a:buNone/>
            </a:pPr>
            <a:r>
              <a:rPr lang="en-US" sz="1600" b="0" dirty="0"/>
              <a:t>[4] 11-24-1208-00-00bp-thoughts-on-the-amp-wpt-protocol.</a:t>
            </a:r>
          </a:p>
          <a:p>
            <a:pPr marL="0" indent="0">
              <a:buNone/>
            </a:pPr>
            <a:r>
              <a:rPr lang="en-US" sz="1600" b="0" dirty="0"/>
              <a:t>[5] 11-24-1524-02-00bp-follow-up-on-the-amp-wpt-protocol.</a:t>
            </a:r>
          </a:p>
          <a:p>
            <a:pPr marL="0" indent="0">
              <a:buNone/>
            </a:pPr>
            <a:r>
              <a:rPr lang="en-US" sz="1600" b="0" dirty="0"/>
              <a:t>[6] 11-24-1381-00-00bp-amp-device-power-status.</a:t>
            </a:r>
          </a:p>
          <a:p>
            <a:pPr marL="0" indent="0">
              <a:buNone/>
            </a:pPr>
            <a:r>
              <a:rPr lang="en-US" sz="1600" b="0" dirty="0"/>
              <a:t>[7] 11-24-1520-00-00bp-charging-and-discharging-intervals-in-passive-amp-stas.</a:t>
            </a:r>
          </a:p>
          <a:p>
            <a:pPr marL="0" indent="0">
              <a:buNone/>
            </a:pPr>
            <a:r>
              <a:rPr lang="en-US" sz="1600" b="0" dirty="0"/>
              <a:t>[8] 11-24-1539-00-00bp-energy-level-status-reporting-for-amp-devices.</a:t>
            </a:r>
          </a:p>
          <a:p>
            <a:pPr marL="0" indent="0">
              <a:buNone/>
            </a:pPr>
            <a:r>
              <a:rPr lang="en-US" sz="1600" b="0" dirty="0"/>
              <a:t>[9] 11-24-1561-02-00bp-amp-power-budget-negotiation.</a:t>
            </a:r>
          </a:p>
          <a:p>
            <a:pPr marL="0" indent="0">
              <a:buNone/>
            </a:pPr>
            <a:r>
              <a:rPr lang="en-US" sz="1600" b="0" dirty="0"/>
              <a:t>[10] 11-24-1536-00-00bp-wireless-power-transfer-for-amp.</a:t>
            </a:r>
          </a:p>
          <a:p>
            <a:pPr marL="0" indent="0">
              <a:buNone/>
            </a:pPr>
            <a:r>
              <a:rPr lang="en-US" sz="1600" b="0" dirty="0"/>
              <a:t>[11] 11-24-1551-01-00bp-wpt-waveform-discussion.</a:t>
            </a:r>
          </a:p>
          <a:p>
            <a:pPr marL="0" indent="0">
              <a:buNone/>
            </a:pPr>
            <a:r>
              <a:rPr lang="en-US" altLang="zh-CN" sz="1600" b="0" dirty="0"/>
              <a:t>[12] </a:t>
            </a:r>
            <a:r>
              <a:rPr lang="en-US" altLang="zh-CN" sz="1600" b="0" dirty="0" err="1"/>
              <a:t>Collado</a:t>
            </a:r>
            <a:r>
              <a:rPr lang="en-US" altLang="zh-CN" sz="1600" b="0" dirty="0"/>
              <a:t>, Ana, and Apostolos Georgiadis. "Optimal waveforms for efficient wireless power transmission." IEEE microwave and wireless components letters 24.5 (2014): 354-356.</a:t>
            </a:r>
          </a:p>
          <a:p>
            <a:pPr marL="0" indent="0">
              <a:buNone/>
            </a:pPr>
            <a:r>
              <a:rPr lang="en-US" altLang="zh-CN" sz="1600" b="0" dirty="0"/>
              <a:t>[13] B. </a:t>
            </a:r>
            <a:r>
              <a:rPr lang="en-US" altLang="zh-CN" sz="1600" b="0" dirty="0" err="1"/>
              <a:t>Clerckx</a:t>
            </a:r>
            <a:r>
              <a:rPr lang="en-US" altLang="zh-CN" sz="1600" b="0" dirty="0"/>
              <a:t> and E. </a:t>
            </a:r>
            <a:r>
              <a:rPr lang="en-US" altLang="zh-CN" sz="1600" b="0" dirty="0" err="1"/>
              <a:t>Bayguzina</a:t>
            </a:r>
            <a:r>
              <a:rPr lang="en-US" altLang="zh-CN" sz="1600" b="0" dirty="0"/>
              <a:t>, "Waveform Design for Wireless Power Transfer," in IEEE Transactions on Signal Processing, vol. 64, no. 23, pp. 6313-6328, 1 Dec.1, 2016.</a:t>
            </a:r>
          </a:p>
          <a:p>
            <a:pPr marL="0" indent="0">
              <a:buNone/>
            </a:pPr>
            <a:r>
              <a:rPr lang="en-US" altLang="zh-CN" sz="1600" b="0" dirty="0"/>
              <a:t>[14] </a:t>
            </a:r>
            <a:r>
              <a:rPr lang="zh-CN" altLang="en-US" sz="1600" b="0" dirty="0"/>
              <a:t>关于发布</a:t>
            </a:r>
            <a:r>
              <a:rPr lang="en-US" altLang="zh-CN" sz="1600" b="0" dirty="0"/>
              <a:t>800/900MHz </a:t>
            </a:r>
            <a:r>
              <a:rPr lang="zh-CN" altLang="en-US" sz="1600" b="0" dirty="0"/>
              <a:t>频段射频识别（</a:t>
            </a:r>
            <a:r>
              <a:rPr lang="en-US" altLang="zh-CN" sz="1600" b="0" dirty="0"/>
              <a:t>RFID</a:t>
            </a:r>
            <a:r>
              <a:rPr lang="zh-CN" altLang="en-US" sz="1600" b="0" dirty="0"/>
              <a:t>）技术应用试行规定的通知</a:t>
            </a:r>
            <a:r>
              <a:rPr lang="en-US" altLang="zh-CN" sz="1600" b="0" dirty="0"/>
              <a:t>.</a:t>
            </a:r>
          </a:p>
          <a:p>
            <a:pPr marL="0" indent="0">
              <a:buNone/>
            </a:pPr>
            <a:r>
              <a:rPr lang="en-US" altLang="zh-CN" sz="1600" b="0" dirty="0"/>
              <a:t>[15] https://www.law.cornell.edu/cfr/text/47/15.247.</a:t>
            </a:r>
          </a:p>
          <a:p>
            <a:pPr marL="0" indent="0">
              <a:buNone/>
            </a:pPr>
            <a:endParaRPr lang="en-US" sz="1600" b="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008E3B-CBCB-4202-BEC4-56BAC7612D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873D58-BF99-46E0-B7B3-6A496E8FE7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821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9ABA6-5533-4A5F-862A-305A496E3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SP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55133-4621-4D6B-95AC-006DC3C36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Do you agree to add following content to sub-clause 4 of SFD:</a:t>
            </a:r>
          </a:p>
          <a:p>
            <a:pPr lvl="1"/>
            <a:r>
              <a:rPr lang="en-US" dirty="0"/>
              <a:t>IEEE 802.11bp shall specify </a:t>
            </a:r>
            <a:r>
              <a:rPr lang="en-SG" dirty="0"/>
              <a:t>OFDM-based WPT PPDU format</a:t>
            </a:r>
            <a:r>
              <a:rPr lang="en-US" dirty="0"/>
              <a:t> in sub-1 GHz</a:t>
            </a:r>
            <a:r>
              <a:rPr lang="en-SG" dirty="0"/>
              <a:t>. The detailed WPT PPDU format</a:t>
            </a:r>
            <a:r>
              <a:rPr lang="en-US" dirty="0"/>
              <a:t> </a:t>
            </a:r>
            <a:r>
              <a:rPr lang="en-SG" dirty="0"/>
              <a:t>is TBD.</a:t>
            </a:r>
          </a:p>
          <a:p>
            <a:pPr lvl="1"/>
            <a:endParaRPr lang="en-SG" dirty="0"/>
          </a:p>
          <a:p>
            <a:pPr marL="400050" lvl="1" indent="0">
              <a:buNone/>
            </a:pPr>
            <a:r>
              <a:rPr lang="en-US" altLang="zh-CN" sz="1800" dirty="0"/>
              <a:t>Yes</a:t>
            </a:r>
          </a:p>
          <a:p>
            <a:pPr marL="400050" lvl="1" indent="0">
              <a:buNone/>
            </a:pPr>
            <a:r>
              <a:rPr lang="en-US" sz="1800" dirty="0"/>
              <a:t>No</a:t>
            </a:r>
          </a:p>
          <a:p>
            <a:pPr marL="400050" lvl="1" indent="0">
              <a:buNone/>
            </a:pPr>
            <a:r>
              <a:rPr lang="en-US" sz="1800" dirty="0"/>
              <a:t>Abstain</a:t>
            </a:r>
            <a:endParaRPr lang="en-SG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2F6983-B140-43A3-A1F2-B9A9C02EE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2B05A-9D0F-4D02-95DA-C9FFA0CBA9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465495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marL="342900" indent="-342900">
          <a:spcBef>
            <a:spcPts val="600"/>
          </a:spcBef>
          <a:spcAft>
            <a:spcPts val="600"/>
          </a:spcAft>
          <a:buFont typeface="Wingdings" panose="05000000000000000000" pitchFamily="2" charset="2"/>
          <a:buChar char="q"/>
          <a:defRPr sz="2000" dirty="0" smtClean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23376</TotalTime>
  <Words>1037</Words>
  <Application>Microsoft Office PowerPoint</Application>
  <PresentationFormat>On-screen Show (4:3)</PresentationFormat>
  <Paragraphs>152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Wingdings</vt:lpstr>
      <vt:lpstr>ACcord Submission Template</vt:lpstr>
      <vt:lpstr>OFDM-based WPT Waveform</vt:lpstr>
      <vt:lpstr>Abstract </vt:lpstr>
      <vt:lpstr>Background  </vt:lpstr>
      <vt:lpstr>OFDM-based WPT Waveform (1/2) </vt:lpstr>
      <vt:lpstr>OFDM-based WPT Waveform (2/2) </vt:lpstr>
      <vt:lpstr>Why not use existing PPDUs as AMP WPT PPDU</vt:lpstr>
      <vt:lpstr>Summary </vt:lpstr>
      <vt:lpstr>Reference </vt:lpstr>
      <vt:lpstr>SP</vt:lpstr>
      <vt:lpstr>Appendix 1: 11ah Operating Class</vt:lpstr>
      <vt:lpstr>Appendix 2: 11ah max TX Power</vt:lpstr>
      <vt:lpstr>Appendix 3: China and US S1G regulation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lipanpan (D)</cp:lastModifiedBy>
  <cp:revision>2130</cp:revision>
  <cp:lastPrinted>1998-02-10T13:28:00Z</cp:lastPrinted>
  <dcterms:created xsi:type="dcterms:W3CDTF">2009-12-02T19:05:00Z</dcterms:created>
  <dcterms:modified xsi:type="dcterms:W3CDTF">2024-11-12T00:08:54Z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(3)IHGcUtTQcVpbhaz8GbYTH0i9zEVN4Vq9D9Qq9ghDYKZm16nWNasUQL9qiur7TlGUm2khQebf
UlaXsX5MkrgWHV/wnSsShvdn2xA49jfGalI5o7nEH0cj+ktc8/eKHM5m/ojx6scxvgu1kE/+
J2xAT2Zc09ktadeLRAJr5tf+xYqbndDInPO2U+Z1dc3rqMPTuvHk5VyFG5bnL1ER5pDBjr0r
bcX+M0YcOfkxWMCEPC</vt:lpwstr>
  </property>
  <property fmtid="{D5CDD505-2E9C-101B-9397-08002B2CF9AE}" pid="10" name="_2015_ms_pID_7253431">
    <vt:lpwstr>f8ueCqg/JaidbgsSAmoY4gDhncDfkD4LbjqsqHWpYqwhjWi+kZLl/M
VDV4MPvbjzwuMe1e+HhWNceMAb1b2wvdO38tG4aXqQjBsvUXEO3yBURId4qo7LlrkJbAZHCR
78VBHLm4HWoZU3pNh44FZYY9V//CMgMwZYU+ZlLFyO/pmd4zoMyi7bzFZodHIu9+/bglJE4k
C+OUk1nJobIuMyNEZv84RbMqZGQBUTiwaMtq</vt:lpwstr>
  </property>
  <property fmtid="{D5CDD505-2E9C-101B-9397-08002B2CF9AE}" pid="11" name="_2015_ms_pID_7253432">
    <vt:lpwstr>8g==</vt:lpwstr>
  </property>
  <property fmtid="{D5CDD505-2E9C-101B-9397-08002B2CF9AE}" pid="12" name="KSOProductBuildVer">
    <vt:lpwstr>2052-10.1.0.6395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1721014986</vt:lpwstr>
  </property>
</Properties>
</file>