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63" r:id="rId2"/>
    <p:sldId id="2476" r:id="rId3"/>
    <p:sldId id="2474" r:id="rId4"/>
    <p:sldId id="2480" r:id="rId5"/>
    <p:sldId id="2481" r:id="rId6"/>
    <p:sldId id="2482" r:id="rId7"/>
    <p:sldId id="2470" r:id="rId8"/>
    <p:sldId id="2467" r:id="rId9"/>
    <p:sldId id="2483" r:id="rId10"/>
    <p:sldId id="2460" r:id="rId11"/>
  </p:sldIdLst>
  <p:sldSz cx="12192000" cy="6858000"/>
  <p:notesSz cx="6858000" cy="9237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Rolfe" initials="BR" lastIdx="1" clrIdx="0"/>
  <p:cmAuthor id="2" name="Rojan Chitrakar" initials="RC" lastIdx="5" clrIdx="1">
    <p:extLst>
      <p:ext uri="{19B8F6BF-5375-455C-9EA6-DF929625EA0E}">
        <p15:presenceInfo xmlns:p15="http://schemas.microsoft.com/office/powerpoint/2012/main" userId="S-1-5-21-147214757-305610072-1517763936-9659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B8B"/>
    <a:srgbClr val="0000FF"/>
    <a:srgbClr val="FAEE98"/>
    <a:srgbClr val="C3EC8F"/>
    <a:srgbClr val="EAE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150" autoAdjust="0"/>
  </p:normalViewPr>
  <p:slideViewPr>
    <p:cSldViewPr>
      <p:cViewPr varScale="1">
        <p:scale>
          <a:sx n="90" d="100"/>
          <a:sy n="90" d="100"/>
        </p:scale>
        <p:origin x="326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4371" y="4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1FAD8B0C-1BCA-4B4B-86AE-C63712745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5" name="AutoShape 2">
            <a:extLst>
              <a:ext uri="{FF2B5EF4-FFF2-40B4-BE49-F238E27FC236}">
                <a16:creationId xmlns:a16="http://schemas.microsoft.com/office/drawing/2014/main" id="{B58C36BB-FB5B-4752-861B-050CB2D21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6" name="AutoShape 3">
            <a:extLst>
              <a:ext uri="{FF2B5EF4-FFF2-40B4-BE49-F238E27FC236}">
                <a16:creationId xmlns:a16="http://schemas.microsoft.com/office/drawing/2014/main" id="{849DF383-6460-403D-AF77-5FFF96D9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id="{9E279C52-D4F4-4280-B302-F741933E0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798152AC-16A6-47DC-A055-B74C14C5E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237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3079" name="Text Box 6">
            <a:extLst>
              <a:ext uri="{FF2B5EF4-FFF2-40B4-BE49-F238E27FC236}">
                <a16:creationId xmlns:a16="http://schemas.microsoft.com/office/drawing/2014/main" id="{7B12017D-B53A-4443-ACCE-293205F1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95250"/>
            <a:ext cx="2784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7FBA8C1C-E32A-4F14-9D1F-D7601E734A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46113" y="85725"/>
            <a:ext cx="2700337" cy="211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1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07/12/10</a:t>
            </a:r>
          </a:p>
        </p:txBody>
      </p:sp>
      <p:sp>
        <p:nvSpPr>
          <p:cNvPr id="3081" name="Rectangle 8">
            <a:extLst>
              <a:ext uri="{FF2B5EF4-FFF2-40B4-BE49-F238E27FC236}">
                <a16:creationId xmlns:a16="http://schemas.microsoft.com/office/drawing/2014/main" id="{E122C960-2A54-40F5-A908-87971E0C703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66713" y="698500"/>
            <a:ext cx="6121400" cy="34432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34A300-5485-429F-944B-554FF57137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83" name="Text Box 10">
            <a:extLst>
              <a:ext uri="{FF2B5EF4-FFF2-40B4-BE49-F238E27FC236}">
                <a16:creationId xmlns:a16="http://schemas.microsoft.com/office/drawing/2014/main" id="{1C68885A-041B-4C0A-8E83-F16A43DC5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1E70119-92F6-4621-AC57-B463517937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901950" y="8942388"/>
            <a:ext cx="784225" cy="730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AF55197A-4911-4ED0-BBAA-82A1653DF63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A90C13E1-E327-4B98-B22B-780D71105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altLang="en-US" dirty="0">
                <a:solidFill>
                  <a:srgbClr val="000000"/>
                </a:solidFill>
              </a:rPr>
              <a:t>Tentative agenda Full WG</a:t>
            </a:r>
          </a:p>
        </p:txBody>
      </p:sp>
      <p:sp>
        <p:nvSpPr>
          <p:cNvPr id="3086" name="Line 13">
            <a:extLst>
              <a:ext uri="{FF2B5EF4-FFF2-40B4-BE49-F238E27FC236}">
                <a16:creationId xmlns:a16="http://schemas.microsoft.com/office/drawing/2014/main" id="{4458E013-756C-4026-9A0C-ED693EE20C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8940800"/>
            <a:ext cx="540543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7" name="Line 14">
            <a:extLst>
              <a:ext uri="{FF2B5EF4-FFF2-40B4-BE49-F238E27FC236}">
                <a16:creationId xmlns:a16="http://schemas.microsoft.com/office/drawing/2014/main" id="{A892DDF2-531F-4C1A-BB8E-FDD3F71D9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988" y="295275"/>
            <a:ext cx="55546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FDF47AF-7F27-47A2-AC95-1B734D852285}"/>
              </a:ext>
            </a:extLst>
          </p:cNvPr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ea typeface="Arial Unicode MS" pitchFamily="34" charset="-128"/>
              </a:rPr>
              <a:t>07/12/10</a:t>
            </a:r>
          </a:p>
        </p:txBody>
      </p:sp>
      <p:sp>
        <p:nvSpPr>
          <p:cNvPr id="5123" name="Rectangle 11">
            <a:extLst>
              <a:ext uri="{FF2B5EF4-FFF2-40B4-BE49-F238E27FC236}">
                <a16:creationId xmlns:a16="http://schemas.microsoft.com/office/drawing/2014/main" id="{E7A312FD-48BA-4567-B1F3-7520CA98CA1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Page </a:t>
            </a:r>
            <a:fld id="{2A02BA22-F607-40B6-B650-89B025089CA0}" type="slidenum">
              <a:rPr lang="en-US" altLang="en-US" sz="2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2400" dirty="0"/>
          </a:p>
        </p:txBody>
      </p:sp>
      <p:sp>
        <p:nvSpPr>
          <p:cNvPr id="5124" name="Text Box 1">
            <a:extLst>
              <a:ext uri="{FF2B5EF4-FFF2-40B4-BE49-F238E27FC236}">
                <a16:creationId xmlns:a16="http://schemas.microsoft.com/office/drawing/2014/main" id="{C0042731-F3F6-4A64-81A0-A6EDF2F79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96838"/>
            <a:ext cx="2708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/>
              <a:t>Jul 12, 2010</a:t>
            </a:r>
          </a:p>
        </p:txBody>
      </p:sp>
      <p:sp>
        <p:nvSpPr>
          <p:cNvPr id="5125" name="Text Box 2">
            <a:extLst>
              <a:ext uri="{FF2B5EF4-FFF2-40B4-BE49-F238E27FC236}">
                <a16:creationId xmlns:a16="http://schemas.microsoft.com/office/drawing/2014/main" id="{15A48728-99FA-4FFC-99DB-2BCCC74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8942388"/>
            <a:ext cx="7921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/>
              <a:t>Page </a:t>
            </a:r>
            <a:fld id="{B08E7645-705B-4ADD-B5B6-F7EFEFDE2AD9}" type="slidenum">
              <a:rPr lang="en-US" altLang="en-US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5126" name="Text Box 3">
            <a:extLst>
              <a:ext uri="{FF2B5EF4-FFF2-40B4-BE49-F238E27FC236}">
                <a16:creationId xmlns:a16="http://schemas.microsoft.com/office/drawing/2014/main" id="{40B3C9E2-901C-4E2D-9196-A5D26B96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5125" y="698500"/>
            <a:ext cx="6132513" cy="3451225"/>
          </a:xfrm>
          <a:solidFill>
            <a:srgbClr val="FFFFFF"/>
          </a:solidFill>
          <a:ln/>
        </p:spPr>
      </p:sp>
      <p:sp>
        <p:nvSpPr>
          <p:cNvPr id="5127" name="Text Box 4">
            <a:extLst>
              <a:ext uri="{FF2B5EF4-FFF2-40B4-BE49-F238E27FC236}">
                <a16:creationId xmlns:a16="http://schemas.microsoft.com/office/drawing/2014/main" id="{9444E41B-0F32-4A16-9E20-D6DFD1D90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87850"/>
            <a:ext cx="5022850" cy="4149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DECFD97-FF53-4387-BAF0-F12D463EB1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A2C270-03FA-43C7-AEFB-067184F3C0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865CD11-6439-4324-AFE9-E89B987C693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D27314-9434-4B6F-80C2-AAC402118CD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828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F17094D-F91B-41DB-9A16-A7218645C9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D266AC6-DD33-448D-B445-2628016ADA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99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371601"/>
            <a:ext cx="5073651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1" y="1371601"/>
            <a:ext cx="5075767" cy="486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F60F77CD-DD4D-4F42-85AE-C07B6997D2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F551F72-38F2-479C-990C-DF0D2C0B1F2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06BD87-6C63-4BAE-BB78-2E037CDA80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7143AE2-8961-49C4-80E3-5346A3EB4C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9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77CDBA8A-BE42-43E1-A3A6-A4B661E728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9DFBF5E-CB2C-45B5-BBB9-429FD97422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32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DDB69A1-11BC-41B0-8884-BE90EB60263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xfrm>
            <a:off x="5659967" y="6538914"/>
            <a:ext cx="872067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</a:t>
            </a:r>
            <a:fld id="{0F04E8E9-279B-42CA-B6E8-61A287E002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434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E37D6BB-C57E-46F3-9463-6F29DC2C04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771F862-3EEA-4803-88C2-BE8D6DB460B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4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AF5D4AB-E353-4EAB-9E5C-B82B00CB7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2234"/>
            <a:ext cx="5283200" cy="18466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spAutoFit/>
          </a:bodyPr>
          <a:lstStyle>
            <a:lvl1pPr marL="342900" indent="-34290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428750"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18859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3431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8003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25755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876425" algn="l"/>
                <a:tab pos="2325688" algn="l"/>
                <a:tab pos="2774950" algn="l"/>
                <a:tab pos="3224213" algn="l"/>
                <a:tab pos="3673475" algn="l"/>
                <a:tab pos="4122738" algn="l"/>
                <a:tab pos="4572000" algn="l"/>
                <a:tab pos="5021263" algn="l"/>
                <a:tab pos="5470525" algn="l"/>
                <a:tab pos="5919788" algn="l"/>
                <a:tab pos="6369050" algn="l"/>
                <a:tab pos="6818313" algn="l"/>
                <a:tab pos="7267575" algn="l"/>
                <a:tab pos="7716838" algn="l"/>
                <a:tab pos="8166100" algn="l"/>
                <a:tab pos="8615363" algn="l"/>
                <a:tab pos="9064625" algn="l"/>
                <a:tab pos="9513888" algn="l"/>
                <a:tab pos="9963150" algn="l"/>
                <a:tab pos="10412413" algn="l"/>
              </a:tabLst>
              <a:defRPr sz="120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indent="0" algn="r" eaLnBrk="1" hangingPunct="1">
              <a:buSzPct val="100000"/>
              <a:defRPr/>
            </a:pPr>
            <a:r>
              <a:rPr lang="en-GB" altLang="en-US" sz="1200" b="1" dirty="0">
                <a:solidFill>
                  <a:schemeClr val="tx1"/>
                </a:solidFill>
              </a:rPr>
              <a:t>doc.: IEEE 802.11-24/1806r0</a:t>
            </a:r>
          </a:p>
        </p:txBody>
      </p:sp>
      <p:sp>
        <p:nvSpPr>
          <p:cNvPr id="1027" name="Line 2">
            <a:extLst>
              <a:ext uri="{FF2B5EF4-FFF2-40B4-BE49-F238E27FC236}">
                <a16:creationId xmlns:a16="http://schemas.microsoft.com/office/drawing/2014/main" id="{132CA22D-276C-45C8-B677-E5BCA761A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1028" name="Line 4">
            <a:extLst>
              <a:ext uri="{FF2B5EF4-FFF2-40B4-BE49-F238E27FC236}">
                <a16:creationId xmlns:a16="http://schemas.microsoft.com/office/drawing/2014/main" id="{831B6CFB-2FA6-4CFA-9B69-4004A92F5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1917" y="6477000"/>
            <a:ext cx="1043728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 dirty="0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7274DC08-9B8C-464E-97F8-9AF419E7B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04800"/>
            <a:ext cx="2336800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GB" sz="1200" dirty="0"/>
              <a:t>November 2024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C9A48D8-B217-4A04-8A4A-17E7990FB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734" y="6478588"/>
            <a:ext cx="4995333" cy="27940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spcBef>
                <a:spcPts val="750"/>
              </a:spcBef>
              <a:buSzPct val="100000"/>
              <a:defRPr/>
            </a:pPr>
            <a:r>
              <a:rPr lang="en-GB" sz="1200" dirty="0"/>
              <a:t>Rojan Chitrakar </a:t>
            </a:r>
            <a:r>
              <a:rPr lang="en-SG" sz="1200" dirty="0"/>
              <a:t>(Huawei</a:t>
            </a:r>
            <a:r>
              <a:rPr lang="zh-CN" altLang="en-US" sz="1200" dirty="0"/>
              <a:t>）</a:t>
            </a:r>
            <a:endParaRPr lang="en-GB" sz="1200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D51B55C-069B-4D75-9B4D-246CDA0627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07436" y="685801"/>
            <a:ext cx="1035261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CF464D6-905A-4259-BFB1-449C29AED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70" y="1371601"/>
            <a:ext cx="1035261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  <a:p>
            <a:pPr lvl="4"/>
            <a:r>
              <a:rPr lang="en-GB" altLang="en-US" dirty="0"/>
              <a:t>Eighth Outline Level</a:t>
            </a:r>
          </a:p>
          <a:p>
            <a:pPr lvl="4"/>
            <a:r>
              <a:rPr lang="en-GB" altLang="en-US" dirty="0"/>
              <a:t>Ninth Outline Level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2EF45E-69B5-4D61-ACC6-817BA12AC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15518" y="6554788"/>
            <a:ext cx="874183" cy="239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945B3CD-E11D-4C08-80C1-5F9C37B020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7" r:id="rId7"/>
    <p:sldLayoutId id="2147483824" r:id="rId8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64AAF1A-2CBC-4960-9362-D10130ACC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75070"/>
              </p:ext>
            </p:extLst>
          </p:nvPr>
        </p:nvGraphicFramePr>
        <p:xfrm>
          <a:off x="767408" y="2687451"/>
          <a:ext cx="10441160" cy="1676400"/>
        </p:xfrm>
        <a:graphic>
          <a:graphicData uri="http://schemas.openxmlformats.org/drawingml/2006/table">
            <a:tbl>
              <a:tblPr firstRow="1" bandRow="1"/>
              <a:tblGrid>
                <a:gridCol w="273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1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 Chitrakar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rojan.chitrakar@huawei.com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Ian Bajaj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1F84DA3A-0E09-4ACE-B694-6777AFD069BA}"/>
              </a:ext>
            </a:extLst>
          </p:cNvPr>
          <p:cNvSpPr txBox="1">
            <a:spLocks/>
          </p:cNvSpPr>
          <p:nvPr/>
        </p:nvSpPr>
        <p:spPr bwMode="auto">
          <a:xfrm>
            <a:off x="1847528" y="615636"/>
            <a:ext cx="8568952" cy="129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defRPr/>
            </a:pPr>
            <a:r>
              <a:rPr lang="en-US" kern="0" dirty="0">
                <a:solidFill>
                  <a:srgbClr val="000000"/>
                </a:solidFill>
                <a:latin typeface="Times New Roman"/>
              </a:rPr>
              <a:t>AMP time-based channel access for Active tags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EB2F4D-5A9A-4FB8-877B-EDFC80EDE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457200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</a:t>
            </a:r>
            <a:r>
              <a:rPr lang="en-US" sz="2000">
                <a:solidFill>
                  <a:srgbClr val="000000"/>
                </a:solidFill>
                <a:latin typeface="Times New Roman"/>
              </a:rPr>
              <a:t>: 5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November 2024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91344" y="1322731"/>
            <a:ext cx="11809312" cy="23698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[1] 23/827r0, AMP IoT Medium Access (Sebastian Max et. al.).</a:t>
            </a:r>
            <a:endParaRPr lang="da-DK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da-DK" sz="2400" dirty="0">
                <a:solidFill>
                  <a:srgbClr val="000000"/>
                </a:solidFill>
                <a:latin typeface="Arial"/>
                <a:ea typeface="ＭＳ Ｐゴシック"/>
              </a:rPr>
              <a:t>[2] 24/421r0, AMP link access (Solomon Trainin et. al.)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.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[3] 24/1212r0, Discussions on AMP Channel access (Rojan Chitrakar et. al.)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[4] 24/1549r0, Follow-up on AMP Channel access (Rojan Chitrakar et. al.)</a:t>
            </a:r>
          </a:p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[5</a:t>
            </a:r>
            <a:r>
              <a:rPr lang="en-US" sz="2400">
                <a:solidFill>
                  <a:srgbClr val="000000"/>
                </a:solidFill>
                <a:latin typeface="Arial"/>
                <a:ea typeface="ＭＳ Ｐゴシック"/>
              </a:rPr>
              <a:t>] 24/18050r0, 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AMP time-based channel access discussion (Rojan Chitrakar et. al.)</a:t>
            </a:r>
          </a:p>
        </p:txBody>
      </p:sp>
    </p:spTree>
    <p:extLst>
      <p:ext uri="{BB962C8B-B14F-4D97-AF65-F5344CB8AC3E}">
        <p14:creationId xmlns:p14="http://schemas.microsoft.com/office/powerpoint/2010/main" val="301714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E400C4-D374-470F-93AE-7D786B343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384" y="1314536"/>
            <a:ext cx="7849280" cy="50372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Recap: Time-slot based random access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4176056" cy="503214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Time based channel access schemes are discussed in [1], [2].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In [3] we shared a potential time-slot based random access scheme:</a:t>
            </a:r>
          </a:p>
          <a:p>
            <a:pPr marL="5762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AMP AP gains access to wireless medium and transmits an AMP Poll frame to starts a random access session with 2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ECW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 time slots.</a:t>
            </a:r>
          </a:p>
          <a:p>
            <a:pPr marL="5762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Upon receiving the AMP Poll frame, eligible AMP STAs randomly choose a slot and transmit in the slot.</a:t>
            </a:r>
          </a:p>
          <a:p>
            <a:pPr marL="5762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 second AMP frame (AMP Re-Poll) continues the random access session in a different TXOP.</a:t>
            </a:r>
          </a:p>
          <a:p>
            <a:pPr marL="576263" lvl="1" indent="-2286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Example: 8 slots spread across two TXOPs and four backscattering AMP STAs contending</a:t>
            </a:r>
          </a:p>
          <a:p>
            <a:pPr indent="-395287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In [4] we shared time-slot based selective retransmission.</a:t>
            </a:r>
          </a:p>
        </p:txBody>
      </p:sp>
    </p:spTree>
    <p:extLst>
      <p:ext uri="{BB962C8B-B14F-4D97-AF65-F5344CB8AC3E}">
        <p14:creationId xmlns:p14="http://schemas.microsoft.com/office/powerpoint/2010/main" val="113410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Discussion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412776"/>
            <a:ext cx="11881320" cy="445352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dirty="0">
                <a:solidFill>
                  <a:schemeClr val="tx1"/>
                </a:solidFill>
                <a:latin typeface="Arial"/>
                <a:ea typeface="ＭＳ Ｐゴシック"/>
              </a:rPr>
              <a:t>The active AMP tags are expected to have higher hardware capabilities compared to backscatter AMP tags: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Clock accuracy ±10</a:t>
            </a:r>
            <a:r>
              <a:rPr lang="en-US" sz="1800" baseline="30000" dirty="0">
                <a:solidFill>
                  <a:srgbClr val="000000"/>
                </a:solidFill>
                <a:latin typeface="Arial"/>
                <a:ea typeface="ＭＳ Ｐゴシック"/>
              </a:rPr>
              <a:t>3 </a:t>
            </a: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ppm =&gt; scheduled/polled events are possible.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Larger energy capacity =&gt; Transactions can continue across TXOPs.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Higher TX Power =&gt; Longer charging time =&gt; Conducive to batch operation</a:t>
            </a:r>
          </a:p>
          <a:p>
            <a:pPr marL="1085850" lvl="1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endParaRPr lang="en-US" sz="18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lvl="1" indent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000" b="1" dirty="0">
                <a:solidFill>
                  <a:schemeClr val="tx1"/>
                </a:solidFill>
                <a:latin typeface="Arial"/>
                <a:ea typeface="ＭＳ Ｐゴシック"/>
              </a:rPr>
              <a:t>In [5] we proposed: Two different channel access mechanisms for Active AMP tags and Backscatter AMP tags:</a:t>
            </a:r>
            <a:endParaRPr lang="en-US" sz="20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 For backscatter AMP tags, the logical interface of the UHF protocol is reused (using AMP frames that encapsulates UHF commands).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/>
              </a:rPr>
              <a:t> For active AMP tags, more efficient time-slot based channel access scheme may be used.</a:t>
            </a:r>
            <a:endParaRPr lang="en-US" sz="20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306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Active AMP tags (1)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11881320" cy="10095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For active AMP tags, time-slot based channel access may be used. 1. During random access phase: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Multiple tags may respond during the random access phase.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 short downlink transmission may be used to shorten slots without any responses, while guard time may be used in slots with responses.</a:t>
            </a: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2E41A7CC-2154-4A8B-AB2D-FDCCB9B39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518" y="2204864"/>
            <a:ext cx="9460000" cy="424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40BBC1-05CD-436C-ADCB-A317303031AF}"/>
              </a:ext>
            </a:extLst>
          </p:cNvPr>
          <p:cNvSpPr/>
          <p:nvPr/>
        </p:nvSpPr>
        <p:spPr bwMode="auto">
          <a:xfrm>
            <a:off x="3359696" y="3068960"/>
            <a:ext cx="3600400" cy="337590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2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Active AMP tags (2)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11881320" cy="10095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r>
              <a:rPr 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2. During scheduled access phase: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The AMP Reader transmits an AMP Request frame to schedule multiple tags to respond in different time-slots.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The scheduled Access phase may occur in the same TXOP as the random access phase.</a:t>
            </a:r>
          </a:p>
        </p:txBody>
      </p:sp>
      <p:pic>
        <p:nvPicPr>
          <p:cNvPr id="7" name="pic">
            <a:extLst>
              <a:ext uri="{FF2B5EF4-FFF2-40B4-BE49-F238E27FC236}">
                <a16:creationId xmlns:a16="http://schemas.microsoft.com/office/drawing/2014/main" id="{2E41A7CC-2154-4A8B-AB2D-FDCCB9B39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5518" y="2204864"/>
            <a:ext cx="9460000" cy="424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C9FAF9-31D1-44EE-93FD-A4346B486B54}"/>
              </a:ext>
            </a:extLst>
          </p:cNvPr>
          <p:cNvSpPr/>
          <p:nvPr/>
        </p:nvSpPr>
        <p:spPr bwMode="auto">
          <a:xfrm>
            <a:off x="6888088" y="3123922"/>
            <a:ext cx="2880320" cy="337590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Active AMP tags (3)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119336" y="1268760"/>
            <a:ext cx="3960440" cy="102181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A random access session may span multiple TXOPs.</a:t>
            </a:r>
          </a:p>
          <a:p>
            <a:pPr marL="285750" indent="-28575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1400" dirty="0">
                <a:solidFill>
                  <a:srgbClr val="000000"/>
                </a:solidFill>
                <a:latin typeface="Arial"/>
                <a:ea typeface="ＭＳ Ｐゴシック"/>
              </a:rPr>
              <a:t>The scheduled Access phase may occur in a different TXOP.</a:t>
            </a:r>
          </a:p>
        </p:txBody>
      </p:sp>
      <p:pic>
        <p:nvPicPr>
          <p:cNvPr id="8" name="pic">
            <a:extLst>
              <a:ext uri="{FF2B5EF4-FFF2-40B4-BE49-F238E27FC236}">
                <a16:creationId xmlns:a16="http://schemas.microsoft.com/office/drawing/2014/main" id="{743019E2-D1EE-4DA1-8D36-D6731F803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1784" y="1052736"/>
            <a:ext cx="7992888" cy="54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1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Summary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651C39-30CD-495E-B951-D08518DE118C}"/>
              </a:ext>
            </a:extLst>
          </p:cNvPr>
          <p:cNvSpPr txBox="1"/>
          <p:nvPr/>
        </p:nvSpPr>
        <p:spPr>
          <a:xfrm>
            <a:off x="47328" y="1322731"/>
            <a:ext cx="12097344" cy="33547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lvl="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tabLst>
                <a:tab pos="1207937" algn="ctr"/>
              </a:tabLst>
            </a:pPr>
            <a:endParaRPr lang="en-US" sz="240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800" dirty="0">
                <a:solidFill>
                  <a:schemeClr val="tx1"/>
                </a:solidFill>
                <a:latin typeface="Arial"/>
                <a:ea typeface="ＭＳ Ｐゴシック"/>
              </a:rPr>
              <a:t>We discussed the capabilities of active AMP tags and proposed that time-slot based channel access be considered for active AMP tags: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Multiple tags may respond during a random access phase.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 A random access session may span multiple TXOPs.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scheduled Access phase may occur in the same or a different TXOP.</a:t>
            </a:r>
          </a:p>
          <a:p>
            <a:pPr marL="457200" indent="-4572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1207937" algn="ctr"/>
              </a:tabLst>
            </a:pPr>
            <a:endParaRPr lang="en-US" sz="2800" b="1" dirty="0">
              <a:solidFill>
                <a:schemeClr val="tx1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6562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7020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802.11bp supports a time-slot based random access mechanism for Active Uplink Tx non-AP AMP STA?</a:t>
            </a: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118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74AD7-DB4B-4340-9ED7-1426CD7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436" y="620688"/>
            <a:ext cx="10352617" cy="509994"/>
          </a:xfrm>
        </p:spPr>
        <p:txBody>
          <a:bodyPr/>
          <a:lstStyle/>
          <a:p>
            <a:r>
              <a:rPr lang="en-US" altLang="zh-CN" sz="2800" b="1" kern="1200" dirty="0">
                <a:solidFill>
                  <a:srgbClr val="1D1D1A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SP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A164C6-9CF2-4B4F-A398-2C210BED564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Slide </a:t>
            </a:r>
            <a:fld id="{1F551F72-38F2-479C-990C-DF0D2C0B1F2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pPr marL="0" marR="0" lvl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87FEC-1550-401A-9EF4-4364DAE61404}"/>
              </a:ext>
            </a:extLst>
          </p:cNvPr>
          <p:cNvSpPr txBox="1"/>
          <p:nvPr/>
        </p:nvSpPr>
        <p:spPr>
          <a:xfrm>
            <a:off x="191344" y="1680540"/>
            <a:ext cx="11809312" cy="170200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Do you agree that:</a:t>
            </a:r>
          </a:p>
          <a:p>
            <a:pPr marL="342900" lvl="0" indent="-342900" defTabSz="118732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07937" algn="ctr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ＭＳ Ｐゴシック"/>
              </a:rPr>
              <a:t>The time-slot based random access mechanism for Active Uplink Tx non-AP AMP STA may span multiple TXOPs?</a:t>
            </a:r>
          </a:p>
          <a:p>
            <a:pPr marL="342900" marR="0" lvl="0" indent="-342900" algn="l" defTabSz="1187323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>
                <a:tab pos="1207937" algn="ctr"/>
              </a:tabLst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217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114054</TotalTime>
  <Words>619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Microsoft YaHei</vt:lpstr>
      <vt:lpstr>MS PGothic</vt:lpstr>
      <vt:lpstr>MS PGothic</vt:lpstr>
      <vt:lpstr>Arial</vt:lpstr>
      <vt:lpstr>Times New Roman</vt:lpstr>
      <vt:lpstr>Wingdings</vt:lpstr>
      <vt:lpstr>Office Theme</vt:lpstr>
      <vt:lpstr>PowerPoint Presentation</vt:lpstr>
      <vt:lpstr>Recap: Time-slot based random access</vt:lpstr>
      <vt:lpstr>Discussion</vt:lpstr>
      <vt:lpstr>Active AMP tags (1)</vt:lpstr>
      <vt:lpstr>Active AMP tags (2)</vt:lpstr>
      <vt:lpstr>Active AMP tags (3)</vt:lpstr>
      <vt:lpstr>Summary</vt:lpstr>
      <vt:lpstr>SP 1</vt:lpstr>
      <vt:lpstr>SP 2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Slides</dc:title>
  <dc:subject/>
  <dc:creator>ben@blindcreek.com</dc:creator>
  <cp:keywords/>
  <dc:description/>
  <cp:lastModifiedBy>Rojan Chitrakar</cp:lastModifiedBy>
  <cp:revision>734</cp:revision>
  <cp:lastPrinted>2000-03-07T00:55:37Z</cp:lastPrinted>
  <dcterms:created xsi:type="dcterms:W3CDTF">2016-01-17T22:48:36Z</dcterms:created>
  <dcterms:modified xsi:type="dcterms:W3CDTF">2024-11-11T17:35:28Z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(3)eS6sNnofml1dVCkvlcCiRAgcFgKnWCz/rmn5jTaeDneINF4AKEd56hMS2aW5kLBc61+1BijI
YC+zAgyaLoZi4/RQ0TjRF8pME5M92vJzkk/bffVgWQa8qS+2Z+9GE0Kc0XX5T8jxezsYK8ae
MDp0/iu8iXxU8mTmRlYILYW1QHolJtemNceLeGvBVSIVdbhVA/XiRcubt9Re7e7tO2MjCFbz
sPP2KMRoIyqgesw912</vt:lpwstr>
  </property>
  <property fmtid="{D5CDD505-2E9C-101B-9397-08002B2CF9AE}" pid="3" name="_2015_ms_pID_7253431">
    <vt:lpwstr>50gStCmKmGSMzMQki1k6ornyKYwTGNlndVM0nsjVwSVScrMh/oL0S+
+J81AWexoCvpFpGQRa9wYvVacePbiKO3/doOKbYQ7p5gW+kGqPKv+Zd0s0+I6/hZxMcHjwLf
MO43bZFJviaoAbNbQ8I5S/aBvRLM/3MmzGdXXut0M2fUFyY3u3DkPgBUMO5qgCnVnsF8a5aS
e4NHqrYzUFTIVPyA3oGgkeTj4JtR+28n2fNW</vt:lpwstr>
  </property>
  <property fmtid="{D5CDD505-2E9C-101B-9397-08002B2CF9AE}" pid="4" name="_2015_ms_pID_7253432">
    <vt:lpwstr>VQ==</vt:lpwstr>
  </property>
</Properties>
</file>